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620" r:id="rId8"/>
    <p:sldId id="617" r:id="rId9"/>
    <p:sldId id="619" r:id="rId10"/>
    <p:sldId id="635" r:id="rId11"/>
    <p:sldId id="636" r:id="rId12"/>
    <p:sldId id="637" r:id="rId13"/>
    <p:sldId id="638" r:id="rId14"/>
    <p:sldId id="639" r:id="rId15"/>
    <p:sldId id="632" r:id="rId16"/>
    <p:sldId id="641" r:id="rId17"/>
    <p:sldId id="633" r:id="rId18"/>
    <p:sldId id="640" r:id="rId19"/>
    <p:sldId id="63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90" autoAdjust="0"/>
    <p:restoredTop sz="96357" autoAdjust="0"/>
  </p:normalViewPr>
  <p:slideViewPr>
    <p:cSldViewPr showGuides="1">
      <p:cViewPr varScale="1">
        <p:scale>
          <a:sx n="75" d="100"/>
          <a:sy n="75" d="100"/>
        </p:scale>
        <p:origin x="64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296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iccpsupport@ercot.com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lientServices@ercot.com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Matt.Mereness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32023-ECRS-Market-Readiness-and" TargetMode="External"/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32023-ECRS-Market-Readiness-and" TargetMode="External"/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rcot.com/mktinfo/dam" TargetMode="External"/><Relationship Id="rId4" Type="http://schemas.openxmlformats.org/officeDocument/2006/relationships/hyperlink" Target="https://www.ercot.com/files/docs/2022/05/03/EIP-External-Interfaces-Specification-v1.25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Weekly Market Readiness for </a:t>
            </a:r>
          </a:p>
          <a:p>
            <a:r>
              <a:rPr lang="en-US" sz="2400" b="1" dirty="0"/>
              <a:t>ERCOT Contingency Reserve Service (ECRS) </a:t>
            </a:r>
          </a:p>
          <a:p>
            <a:endParaRPr lang="en-US" sz="2400" b="1" dirty="0"/>
          </a:p>
          <a:p>
            <a:endParaRPr lang="en-US" dirty="0"/>
          </a:p>
          <a:p>
            <a:r>
              <a:rPr lang="en-US" dirty="0"/>
              <a:t>Matt Mereness and other ERCOT staff</a:t>
            </a:r>
          </a:p>
          <a:p>
            <a:endParaRPr lang="en-US" dirty="0"/>
          </a:p>
          <a:p>
            <a:r>
              <a:rPr lang="en-US" dirty="0"/>
              <a:t>May 30,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Qualification and Telemetry for ECRS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ERCOT’s ICCP handbook</a:t>
            </a:r>
            <a:r>
              <a:rPr lang="en-US" sz="1600" dirty="0">
                <a:solidFill>
                  <a:schemeClr val="tx2"/>
                </a:solidFill>
              </a:rPr>
              <a:t> was updated to include the various telemetry changes that are being put in place to support implementation of ECRS.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ERCOT is proceeding through Qualification Requests on a first-in-first-out basis</a:t>
            </a:r>
          </a:p>
          <a:p>
            <a:pPr lvl="1"/>
            <a:r>
              <a:rPr lang="en-US" sz="1200" dirty="0">
                <a:solidFill>
                  <a:schemeClr val="tx2"/>
                </a:solidFill>
              </a:rPr>
              <a:t>Telemetry should have been requested by end of week (4/28), but if not then sooner is better.</a:t>
            </a:r>
          </a:p>
          <a:p>
            <a:pPr lvl="1"/>
            <a:r>
              <a:rPr lang="en-US" sz="1200" dirty="0">
                <a:solidFill>
                  <a:schemeClr val="tx2"/>
                </a:solidFill>
              </a:rPr>
              <a:t>If telemetry is not requested and ready, ERCOT will move to next QSE</a:t>
            </a:r>
          </a:p>
          <a:p>
            <a:pPr lvl="2"/>
            <a:endParaRPr lang="en-US" sz="14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Follow normal processes for requesting new ICCP Service Request.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Additional support from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ercoticcpsupport@ercot.com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85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Groupings for RRS and ECRS explanation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chemeClr val="tx2"/>
                </a:solidFill>
              </a:rPr>
              <a:t>Details of Grouping were in April 3 Workshop, but a couple of highlights: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Groups assignments for Resources only carrying RRS will continue to follow the Day-Ahead group assignments. 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Those Resources with no group assignment and only carrying RRS will continue to be deployed with Group 2. 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For Resources providing ECRS, the Day Ahead group assignment is not used, and groupings will be generated in real-time (based on telemetry). 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QSEs carrying ECRS must deploy NCLRs based on the XML instruction (also true of RRS).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The column </a:t>
            </a:r>
            <a:r>
              <a:rPr lang="en-US" sz="1600" dirty="0" err="1">
                <a:solidFill>
                  <a:schemeClr val="tx2"/>
                </a:solidFill>
              </a:rPr>
              <a:t>GroupNo</a:t>
            </a:r>
            <a:r>
              <a:rPr lang="en-US" sz="1600" dirty="0">
                <a:solidFill>
                  <a:schemeClr val="tx2"/>
                </a:solidFill>
              </a:rPr>
              <a:t> will be a Lower-case String, instead of a Number.</a:t>
            </a:r>
          </a:p>
          <a:p>
            <a:pPr lvl="2"/>
            <a:r>
              <a:rPr lang="pt-BR" sz="1100" dirty="0">
                <a:solidFill>
                  <a:schemeClr val="tx2"/>
                </a:solidFill>
              </a:rPr>
              <a:t>Sample Values: 0, 1a, 1b, 1c, 2, 3, 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3340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Communication and Cutover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chemeClr val="tx2"/>
                </a:solidFill>
              </a:rPr>
              <a:t>Please send all communication through ERCOT Client Services to ensure it is assigned and addressed (</a:t>
            </a:r>
            <a:r>
              <a:rPr lang="en-US" sz="1800" u="sng" dirty="0">
                <a:solidFill>
                  <a:srgbClr val="0079D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ClientServices@ercot.com</a:t>
            </a:r>
            <a:r>
              <a:rPr lang="en-US" sz="1600" dirty="0">
                <a:solidFill>
                  <a:schemeClr val="tx2"/>
                </a:solidFill>
              </a:rPr>
              <a:t>).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MOTE questions will go to IT group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Qualification questions for Gen-side will go to Operations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Qualification questions for Load resource will go to Demand-side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Details of ECRS will go to Operations and/or </a:t>
            </a:r>
            <a:r>
              <a:rPr lang="en-US" sz="1600" dirty="0" err="1">
                <a:solidFill>
                  <a:schemeClr val="tx2"/>
                </a:solidFill>
              </a:rPr>
              <a:t>MarketDesign</a:t>
            </a:r>
            <a:r>
              <a:rPr lang="en-US" sz="1600" dirty="0">
                <a:solidFill>
                  <a:schemeClr val="tx2"/>
                </a:solidFill>
              </a:rPr>
              <a:t> teams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574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Communication and Cutover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2578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600" dirty="0">
                <a:solidFill>
                  <a:schemeClr val="tx2"/>
                </a:solidFill>
              </a:rPr>
              <a:t>June 8, 2023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System upgrade will occur the afternoon of June 8th between 3:30-4:00pm  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MPs do not need to take any immediate action following the upgrade.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After the upgrade ECRS system functionality will be available for OD June 10, 2023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600" i="1" dirty="0">
                <a:solidFill>
                  <a:srgbClr val="C00000"/>
                </a:solidFill>
              </a:rPr>
              <a:t>Note that COP, AS Trades, AS Offers, Self-Arranged AS must only be submitted for OD June 10 or later (not systematically enforced)</a:t>
            </a:r>
          </a:p>
          <a:p>
            <a:pPr marL="10287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2"/>
                </a:solidFill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600" dirty="0">
                <a:solidFill>
                  <a:schemeClr val="tx2"/>
                </a:solidFill>
              </a:rPr>
              <a:t>June 9, 2023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Starting at 12:01am  Telemetry for On-Hold status can be used (NPRR1085)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Day-Ahead Market activities include ECRS: </a:t>
            </a:r>
          </a:p>
          <a:p>
            <a:pPr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C00000"/>
                </a:solidFill>
              </a:rPr>
              <a:t>Considering Day-Ahead Credit for ECRS to leverage historical Non-Spin price as proxy</a:t>
            </a:r>
          </a:p>
          <a:p>
            <a:pPr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AS Plan published for DAM OD June 10 will include ECRS values for DAM consideration </a:t>
            </a:r>
          </a:p>
          <a:p>
            <a:pPr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QSEs submit AS Self Arrangements and AS Offers into DAM</a:t>
            </a:r>
          </a:p>
          <a:p>
            <a:pPr lvl="2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DAM Awards for OD June 10 will include ECRS Awards and should be reflected in COP for OD June 10 for DRUC run.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After DAM, QSE submits COP updates OD June 10 to include ECRS</a:t>
            </a:r>
          </a:p>
          <a:p>
            <a:pPr marL="10287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tx2"/>
                </a:solidFill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600" dirty="0">
                <a:solidFill>
                  <a:schemeClr val="tx2"/>
                </a:solidFill>
              </a:rPr>
              <a:t>June 10, 2023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First Operating Day with ECRS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</a:rPr>
              <a:t>Starting at 12:01am, telemetry should include ECRS values</a:t>
            </a: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55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Wrap-up and Questions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4800600"/>
          </a:xfrm>
        </p:spPr>
        <p:txBody>
          <a:bodyPr/>
          <a:lstStyle/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Wrap-Up:</a:t>
            </a:r>
          </a:p>
          <a:p>
            <a:pPr lvl="1"/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ECRS QSE qualification in-flight</a:t>
            </a:r>
          </a:p>
          <a:p>
            <a:pPr lvl="1"/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all QSEs, scorecards continue for current MOTE activity this week</a:t>
            </a:r>
          </a:p>
          <a:p>
            <a:pPr lvl="2"/>
            <a:r>
              <a:rPr lang="en-US" sz="140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June 6 </a:t>
            </a: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 be reported at next meeting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Cumulative, one-and-done scoring on this, not a weekly activity</a:t>
            </a:r>
          </a:p>
          <a:p>
            <a:pPr lvl="1"/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Continue Market cutover discussions 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Open to any and all questions?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You can also contact 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Matt.Mereness@ercot.com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328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ED77-88C1-F6DC-24EE-C3FBFFA5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AD4D-F97B-2B65-8D5E-952A6879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924800" cy="431983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Key Milestones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Key supporting documentation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Qualification next 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Communication and Cutover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Questions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BA91-749F-BB8B-4908-05304C43D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1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Milestones for ECRS Implementation 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181600"/>
          </a:xfrm>
        </p:spPr>
        <p:txBody>
          <a:bodyPr/>
          <a:lstStyle/>
          <a:p>
            <a:pPr lvl="1"/>
            <a:r>
              <a:rPr lang="en-US" sz="1800" dirty="0">
                <a:solidFill>
                  <a:schemeClr val="tx2"/>
                </a:solidFill>
              </a:rPr>
              <a:t>ECRS Technical Specs- 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Sept 29, 2022 TWG meeting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Market Readiness and Qualification Workshop (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Monday April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3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, 2023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Friday April 14, 2023- Deadline for Deadline for QSE Declaration of Resources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Thursday, April 20, 2023- MOTE deployed for QSEs to test</a:t>
            </a:r>
          </a:p>
          <a:p>
            <a:pPr lvl="1"/>
            <a:endParaRPr lang="en-US" sz="18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Tuesday, April 23, 2023- Begin Weekly Market Readiness WebEx meetings</a:t>
            </a:r>
          </a:p>
          <a:p>
            <a:pPr lvl="1"/>
            <a:endParaRPr lang="en-US" sz="18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Current activity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ECRS QSE qualification in-flight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all QSEs, MOTE scorecards in-flight</a:t>
            </a:r>
          </a:p>
          <a:p>
            <a:pPr lvl="2"/>
            <a:endParaRPr lang="en-US" sz="1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6-8, 2023 Go-Live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(first ECRS OD planned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10, 2023)</a:t>
            </a:r>
          </a:p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Supporting Documentation for ECRS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0"/>
            <a:ext cx="8686800" cy="5334000"/>
          </a:xfrm>
        </p:spPr>
        <p:txBody>
          <a:bodyPr/>
          <a:lstStyle/>
          <a:p>
            <a:pPr lvl="1"/>
            <a:r>
              <a:rPr lang="en-US" sz="2000" dirty="0">
                <a:solidFill>
                  <a:schemeClr val="tx2"/>
                </a:solidFill>
              </a:rPr>
              <a:t>Key References (in April 13, 2023 Market Notice):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ECRS Interface changes: </a:t>
            </a:r>
            <a:r>
              <a:rPr lang="en-US" sz="1200" i="1" u="sng" dirty="0">
                <a:solidFill>
                  <a:schemeClr val="tx2"/>
                </a:solidFill>
                <a:hlinkClick r:id="rId2"/>
              </a:rPr>
              <a:t>https://www.ercot.com/calendar/09292022-TWG-Meeting-by-Webex</a:t>
            </a:r>
            <a:endParaRPr lang="en-US" sz="1200" i="1" u="sng" dirty="0">
              <a:solidFill>
                <a:schemeClr val="tx2"/>
              </a:solidFill>
            </a:endParaRP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ECRS Operations and Business explanation</a:t>
            </a:r>
          </a:p>
          <a:p>
            <a:pPr lvl="3"/>
            <a:r>
              <a:rPr lang="en-US" sz="1200" i="1" dirty="0">
                <a:solidFill>
                  <a:schemeClr val="tx2"/>
                </a:solidFill>
              </a:rPr>
              <a:t>April 3, 2023 Workshop will be latest revisions- </a:t>
            </a:r>
            <a:r>
              <a:rPr lang="en-US" sz="1200" i="1" dirty="0">
                <a:solidFill>
                  <a:schemeClr val="tx2"/>
                </a:solidFill>
                <a:hlinkClick r:id="rId3"/>
              </a:rPr>
              <a:t>link to meeting</a:t>
            </a:r>
            <a:endParaRPr lang="en-US" sz="1200" i="1" dirty="0">
              <a:solidFill>
                <a:schemeClr val="tx2"/>
              </a:solidFill>
            </a:endParaRP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Technical updates:</a:t>
            </a:r>
          </a:p>
          <a:p>
            <a:pPr lvl="3"/>
            <a:r>
              <a:rPr lang="en-US" sz="1000" dirty="0">
                <a:solidFill>
                  <a:schemeClr val="tx2"/>
                </a:solidFill>
              </a:rPr>
              <a:t>Sample XML Questions</a:t>
            </a:r>
          </a:p>
          <a:p>
            <a:pPr lvl="4"/>
            <a:r>
              <a:rPr lang="en-US" sz="1000" u="sng" dirty="0">
                <a:solidFill>
                  <a:schemeClr val="tx2"/>
                </a:solidFill>
              </a:rPr>
              <a:t>XML Sample ECRS Deployment</a:t>
            </a:r>
          </a:p>
          <a:p>
            <a:pPr lvl="5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03/29/2023 09.03.09 AM             QTEST   CM-ASM-NOTF AS_TYPE: ECRS, RES_NAME: LD_TEST, DEPLOY_MW: 5.0, BEGIN_TIME: 2023-03-29 09:03:09, END_TIME: 2023-03-29 10:00:00, DURATION: 56.85 mins, ID: 365;</a:t>
            </a:r>
          </a:p>
          <a:p>
            <a:pPr lvl="4"/>
            <a:r>
              <a:rPr lang="en-US" sz="1000" u="sng" dirty="0">
                <a:solidFill>
                  <a:schemeClr val="tx2"/>
                </a:solidFill>
              </a:rPr>
              <a:t>XML Sample ECRS DAM Award</a:t>
            </a:r>
          </a:p>
          <a:p>
            <a:pPr lvl="5"/>
            <a:r>
              <a:rPr lang="en-US" sz="1000" dirty="0">
                <a:solidFill>
                  <a:schemeClr val="tx2"/>
                </a:solidFill>
              </a:rPr>
              <a:t>Sample DAM AS Awards place on April 3, 2023 Workshop </a:t>
            </a:r>
            <a:r>
              <a:rPr lang="en-US" sz="1000" i="1" dirty="0">
                <a:solidFill>
                  <a:schemeClr val="tx2"/>
                </a:solidFill>
                <a:hlinkClick r:id="rId3"/>
              </a:rPr>
              <a:t>link to meeting</a:t>
            </a:r>
            <a:endParaRPr lang="en-US" sz="1000" i="1" dirty="0">
              <a:solidFill>
                <a:schemeClr val="tx2"/>
              </a:solidFill>
            </a:endParaRPr>
          </a:p>
          <a:p>
            <a:pPr lvl="4"/>
            <a:r>
              <a:rPr lang="en-US" sz="1050" dirty="0">
                <a:solidFill>
                  <a:schemeClr val="tx2"/>
                </a:solidFill>
              </a:rPr>
              <a:t>EIP specifications document has been updated here </a:t>
            </a:r>
            <a:r>
              <a:rPr lang="en-US" sz="1000" dirty="0">
                <a:solidFill>
                  <a:schemeClr val="tx2"/>
                </a:solidFill>
                <a:hlinkClick r:id="rId4"/>
              </a:rPr>
              <a:t>https://www.ercot.com/files/docs/2022/05/03/EIP-External-Interfaces-Specification-v1.25.zip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</a:p>
          <a:p>
            <a:pPr lvl="4"/>
            <a:r>
              <a:rPr lang="en-US" sz="1100" dirty="0"/>
              <a:t>Extract MODE/CODE details in Market Notice Friday May 5, 2023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Updated AS Methodology supporting deployment details 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Incorporated the ECRS deployment procedure into the updated AS Methodology documentation on the </a:t>
            </a:r>
            <a:r>
              <a:rPr lang="en-US" sz="1100" dirty="0">
                <a:solidFill>
                  <a:schemeClr val="tx2"/>
                </a:solidFill>
                <a:hlinkClick r:id="rId5"/>
              </a:rPr>
              <a:t>ERCOT website </a:t>
            </a:r>
            <a:r>
              <a:rPr lang="en-US" sz="1100" dirty="0">
                <a:solidFill>
                  <a:schemeClr val="tx2"/>
                </a:solidFill>
              </a:rPr>
              <a:t>(ercot.com | Market Information | Day-Ahead Market | Methodology for Determining Minimum AS </a:t>
            </a:r>
            <a:r>
              <a:rPr lang="en-US" sz="1100" dirty="0" err="1">
                <a:solidFill>
                  <a:schemeClr val="tx2"/>
                </a:solidFill>
              </a:rPr>
              <a:t>Reqt</a:t>
            </a:r>
            <a:r>
              <a:rPr lang="en-US" sz="1100" dirty="0">
                <a:solidFill>
                  <a:schemeClr val="tx2"/>
                </a:solidFill>
              </a:rPr>
              <a:t>).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Scorecards will begin publishing on May 9, 2023 (for activities of May 1-8)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AS Offer submissions will be scored on ability to submit a single AS Offer into MOTE.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COP submissions will be scored on ability to submit a single COP into MOTE.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AS Self-Arrangement submissions will be scored on ability to submit an AS Self- Arrangement into MOTE. 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(see attached population of QSEs)</a:t>
            </a:r>
          </a:p>
          <a:p>
            <a:pPr lvl="2"/>
            <a:endParaRPr lang="en-US" sz="1500" dirty="0">
              <a:solidFill>
                <a:schemeClr val="tx2"/>
              </a:solidFill>
            </a:endParaRPr>
          </a:p>
          <a:p>
            <a:pPr lvl="3"/>
            <a:endParaRPr lang="en-US" sz="1100" dirty="0">
              <a:solidFill>
                <a:schemeClr val="tx2"/>
              </a:solidFill>
            </a:endParaRPr>
          </a:p>
          <a:p>
            <a:pPr lvl="2"/>
            <a:endParaRPr lang="en-US" sz="15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0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855F5-6B97-C6B6-0FD9-08AC43209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49" y="847839"/>
            <a:ext cx="8534400" cy="4319832"/>
          </a:xfrm>
        </p:spPr>
        <p:txBody>
          <a:bodyPr/>
          <a:lstStyle/>
          <a:p>
            <a:endParaRPr lang="en-US" sz="1800" dirty="0"/>
          </a:p>
          <a:p>
            <a:r>
              <a:rPr lang="en-US" sz="1800" dirty="0"/>
              <a:t>Important note, MOTE submissions should be </a:t>
            </a:r>
            <a:r>
              <a:rPr lang="en-US" sz="1800" dirty="0" err="1"/>
              <a:t>OpDay</a:t>
            </a:r>
            <a:r>
              <a:rPr lang="en-US" sz="1800" dirty="0"/>
              <a:t> + 2 days to avoid Credit errors in MOTE </a:t>
            </a:r>
          </a:p>
          <a:p>
            <a:endParaRPr lang="en-US" sz="1800" dirty="0"/>
          </a:p>
          <a:p>
            <a:r>
              <a:rPr lang="en-US" sz="1800" dirty="0"/>
              <a:t>Scorecards on the following slides…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3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</a:t>
            </a:r>
            <a:br>
              <a:rPr lang="en-US" dirty="0"/>
            </a:br>
            <a:r>
              <a:rPr lang="en-US" dirty="0"/>
              <a:t>AS Offers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129E76-5D24-02B6-EBC7-FE65AF35E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0"/>
            <a:ext cx="3824428" cy="661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4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Scorecard COP part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C00EBF-D00C-CD08-D666-F2D0EDF0F5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715701"/>
            <a:ext cx="4084152" cy="5791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802866-B977-0D13-6474-526D7C8C8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1065" y="327950"/>
            <a:ext cx="4026022" cy="650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157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43682"/>
            <a:ext cx="8458200" cy="594518"/>
          </a:xfrm>
        </p:spPr>
        <p:txBody>
          <a:bodyPr/>
          <a:lstStyle/>
          <a:p>
            <a:r>
              <a:rPr lang="en-US" dirty="0"/>
              <a:t>COP</a:t>
            </a:r>
            <a:br>
              <a:rPr lang="en-US" dirty="0"/>
            </a:br>
            <a:r>
              <a:rPr lang="en-US" dirty="0"/>
              <a:t>part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676B7F-FF8B-242D-11A3-340C3B8B4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120" y="754238"/>
            <a:ext cx="3698792" cy="53495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8350C2-F87E-6C38-4BF4-E09DED11D7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489" y="754238"/>
            <a:ext cx="3796311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71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</a:t>
            </a:r>
            <a:br>
              <a:rPr lang="en-US" dirty="0"/>
            </a:br>
            <a:r>
              <a:rPr lang="en-US" dirty="0"/>
              <a:t>AS Self-</a:t>
            </a:r>
            <a:br>
              <a:rPr lang="en-US" dirty="0"/>
            </a:br>
            <a:r>
              <a:rPr lang="en-US" dirty="0"/>
              <a:t>Arrangement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94DA04-A3ED-3C18-A65C-0B12B96C7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73583"/>
            <a:ext cx="4572000" cy="648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56214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278627</TotalTime>
  <Words>986</Words>
  <Application>Microsoft Office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Agenda</vt:lpstr>
      <vt:lpstr>Milestones for ECRS Implementation </vt:lpstr>
      <vt:lpstr>Supporting Documentation for ECRS</vt:lpstr>
      <vt:lpstr>Scorecard Details</vt:lpstr>
      <vt:lpstr>Scorecard  AS Offers</vt:lpstr>
      <vt:lpstr>Scorecard COP part 1</vt:lpstr>
      <vt:lpstr>COP part 2</vt:lpstr>
      <vt:lpstr>Scorecard  AS Self- Arrangement</vt:lpstr>
      <vt:lpstr>Qualification and Telemetry for ECRS</vt:lpstr>
      <vt:lpstr>Groupings for RRS and ECRS explanation</vt:lpstr>
      <vt:lpstr>Communication and Cutover</vt:lpstr>
      <vt:lpstr>Communication and Cutover</vt:lpstr>
      <vt:lpstr>Wrap-up and 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2916</cp:revision>
  <cp:lastPrinted>2020-02-05T17:47:59Z</cp:lastPrinted>
  <dcterms:created xsi:type="dcterms:W3CDTF">2016-01-21T15:20:31Z</dcterms:created>
  <dcterms:modified xsi:type="dcterms:W3CDTF">2023-05-30T14:30:39Z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