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3"/>
  </p:notesMasterIdLst>
  <p:handoutMasterIdLst>
    <p:handoutMasterId r:id="rId14"/>
  </p:handoutMasterIdLst>
  <p:sldIdLst>
    <p:sldId id="542" r:id="rId7"/>
    <p:sldId id="545" r:id="rId8"/>
    <p:sldId id="549" r:id="rId9"/>
    <p:sldId id="553" r:id="rId10"/>
    <p:sldId id="555" r:id="rId11"/>
    <p:sldId id="55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BF0"/>
    <a:srgbClr val="093C61"/>
    <a:srgbClr val="00AEC7"/>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34F098-EF02-4C90-8F2B-56C7513D5133}" vWet="4" dt="2023-05-23T19:34:44.550"/>
    <p1510:client id="{D410E05A-20E9-4D39-A19E-1700E6F1BB99}" v="2897" dt="2023-05-30T15:36:16.051"/>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55" autoAdjust="0"/>
  </p:normalViewPr>
  <p:slideViewPr>
    <p:cSldViewPr snapToGrid="0">
      <p:cViewPr varScale="1">
        <p:scale>
          <a:sx n="111" d="100"/>
          <a:sy n="111" d="100"/>
        </p:scale>
        <p:origin x="1380" y="96"/>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rsulis, Jonas" userId="38ec2a83-12fc-4093-8e16-3ee53b6e0485" providerId="ADAL" clId="{D410E05A-20E9-4D39-A19E-1700E6F1BB99}"/>
    <pc:docChg chg="undo custSel modSld">
      <pc:chgData name="Kersulis, Jonas" userId="38ec2a83-12fc-4093-8e16-3ee53b6e0485" providerId="ADAL" clId="{D410E05A-20E9-4D39-A19E-1700E6F1BB99}" dt="2023-05-30T15:36:16.051" v="2891" actId="20577"/>
      <pc:docMkLst>
        <pc:docMk/>
      </pc:docMkLst>
      <pc:sldChg chg="modNotesTx">
        <pc:chgData name="Kersulis, Jonas" userId="38ec2a83-12fc-4093-8e16-3ee53b6e0485" providerId="ADAL" clId="{D410E05A-20E9-4D39-A19E-1700E6F1BB99}" dt="2023-05-30T15:08:19.747" v="2182" actId="20577"/>
        <pc:sldMkLst>
          <pc:docMk/>
          <pc:sldMk cId="1850676767" sldId="542"/>
        </pc:sldMkLst>
      </pc:sldChg>
      <pc:sldChg chg="modSp mod">
        <pc:chgData name="Kersulis, Jonas" userId="38ec2a83-12fc-4093-8e16-3ee53b6e0485" providerId="ADAL" clId="{D410E05A-20E9-4D39-A19E-1700E6F1BB99}" dt="2023-05-30T15:10:37.391" v="2254" actId="20577"/>
        <pc:sldMkLst>
          <pc:docMk/>
          <pc:sldMk cId="1155814358" sldId="545"/>
        </pc:sldMkLst>
        <pc:spChg chg="mod">
          <ac:chgData name="Kersulis, Jonas" userId="38ec2a83-12fc-4093-8e16-3ee53b6e0485" providerId="ADAL" clId="{D410E05A-20E9-4D39-A19E-1700E6F1BB99}" dt="2023-05-30T15:10:34.814" v="2253" actId="20577"/>
          <ac:spMkLst>
            <pc:docMk/>
            <pc:sldMk cId="1155814358" sldId="545"/>
            <ac:spMk id="2" creationId="{771EF2BA-1C85-D4ED-FD17-AA9C9A81C52A}"/>
          </ac:spMkLst>
        </pc:spChg>
        <pc:spChg chg="mod">
          <ac:chgData name="Kersulis, Jonas" userId="38ec2a83-12fc-4093-8e16-3ee53b6e0485" providerId="ADAL" clId="{D410E05A-20E9-4D39-A19E-1700E6F1BB99}" dt="2023-05-30T15:10:37.391" v="2254" actId="20577"/>
          <ac:spMkLst>
            <pc:docMk/>
            <pc:sldMk cId="1155814358" sldId="545"/>
            <ac:spMk id="3" creationId="{A8516090-410B-0A36-775F-DC7A8484A60E}"/>
          </ac:spMkLst>
        </pc:spChg>
      </pc:sldChg>
      <pc:sldChg chg="modSp mod modNotesTx">
        <pc:chgData name="Kersulis, Jonas" userId="38ec2a83-12fc-4093-8e16-3ee53b6e0485" providerId="ADAL" clId="{D410E05A-20E9-4D39-A19E-1700E6F1BB99}" dt="2023-05-30T15:09:16.143" v="2199" actId="20577"/>
        <pc:sldMkLst>
          <pc:docMk/>
          <pc:sldMk cId="2582787876" sldId="549"/>
        </pc:sldMkLst>
        <pc:spChg chg="mod">
          <ac:chgData name="Kersulis, Jonas" userId="38ec2a83-12fc-4093-8e16-3ee53b6e0485" providerId="ADAL" clId="{D410E05A-20E9-4D39-A19E-1700E6F1BB99}" dt="2023-05-30T15:08:53.611" v="2184" actId="20577"/>
          <ac:spMkLst>
            <pc:docMk/>
            <pc:sldMk cId="2582787876" sldId="549"/>
            <ac:spMk id="5" creationId="{706FABB0-2F1E-FEC3-751D-7D10750EE476}"/>
          </ac:spMkLst>
        </pc:spChg>
      </pc:sldChg>
      <pc:sldChg chg="modSp mod">
        <pc:chgData name="Kersulis, Jonas" userId="38ec2a83-12fc-4093-8e16-3ee53b6e0485" providerId="ADAL" clId="{D410E05A-20E9-4D39-A19E-1700E6F1BB99}" dt="2023-05-30T15:15:40.510" v="2315" actId="20577"/>
        <pc:sldMkLst>
          <pc:docMk/>
          <pc:sldMk cId="3077923821" sldId="553"/>
        </pc:sldMkLst>
        <pc:spChg chg="mod">
          <ac:chgData name="Kersulis, Jonas" userId="38ec2a83-12fc-4093-8e16-3ee53b6e0485" providerId="ADAL" clId="{D410E05A-20E9-4D39-A19E-1700E6F1BB99}" dt="2023-05-30T15:15:40.510" v="2315" actId="20577"/>
          <ac:spMkLst>
            <pc:docMk/>
            <pc:sldMk cId="3077923821" sldId="553"/>
            <ac:spMk id="5" creationId="{706FABB0-2F1E-FEC3-751D-7D10750EE476}"/>
          </ac:spMkLst>
        </pc:spChg>
      </pc:sldChg>
      <pc:sldChg chg="modSp mod modNotesTx">
        <pc:chgData name="Kersulis, Jonas" userId="38ec2a83-12fc-4093-8e16-3ee53b6e0485" providerId="ADAL" clId="{D410E05A-20E9-4D39-A19E-1700E6F1BB99}" dt="2023-05-30T15:36:16.051" v="2891" actId="20577"/>
        <pc:sldMkLst>
          <pc:docMk/>
          <pc:sldMk cId="999964890" sldId="554"/>
        </pc:sldMkLst>
        <pc:spChg chg="mod">
          <ac:chgData name="Kersulis, Jonas" userId="38ec2a83-12fc-4093-8e16-3ee53b6e0485" providerId="ADAL" clId="{D410E05A-20E9-4D39-A19E-1700E6F1BB99}" dt="2023-05-30T14:50:38.986" v="1641" actId="20577"/>
          <ac:spMkLst>
            <pc:docMk/>
            <pc:sldMk cId="999964890" sldId="554"/>
            <ac:spMk id="5" creationId="{706FABB0-2F1E-FEC3-751D-7D10750EE476}"/>
          </ac:spMkLst>
        </pc:spChg>
        <pc:spChg chg="mod">
          <ac:chgData name="Kersulis, Jonas" userId="38ec2a83-12fc-4093-8e16-3ee53b6e0485" providerId="ADAL" clId="{D410E05A-20E9-4D39-A19E-1700E6F1BB99}" dt="2023-05-30T14:51:29.041" v="1643" actId="20577"/>
          <ac:spMkLst>
            <pc:docMk/>
            <pc:sldMk cId="999964890" sldId="554"/>
            <ac:spMk id="7" creationId="{071EBAB9-8B64-B1C6-3FB1-039CF3DAC64B}"/>
          </ac:spMkLst>
        </pc:spChg>
      </pc:sldChg>
      <pc:sldChg chg="modSp mod modNotesTx">
        <pc:chgData name="Kersulis, Jonas" userId="38ec2a83-12fc-4093-8e16-3ee53b6e0485" providerId="ADAL" clId="{D410E05A-20E9-4D39-A19E-1700E6F1BB99}" dt="2023-05-30T15:33:28.913" v="2890" actId="1038"/>
        <pc:sldMkLst>
          <pc:docMk/>
          <pc:sldMk cId="407002623" sldId="555"/>
        </pc:sldMkLst>
        <pc:spChg chg="mod">
          <ac:chgData name="Kersulis, Jonas" userId="38ec2a83-12fc-4093-8e16-3ee53b6e0485" providerId="ADAL" clId="{D410E05A-20E9-4D39-A19E-1700E6F1BB99}" dt="2023-05-30T15:33:28.913" v="2890" actId="1038"/>
          <ac:spMkLst>
            <pc:docMk/>
            <pc:sldMk cId="407002623" sldId="555"/>
            <ac:spMk id="5" creationId="{706FABB0-2F1E-FEC3-751D-7D10750EE476}"/>
          </ac:spMkLst>
        </pc:spChg>
        <pc:spChg chg="mod">
          <ac:chgData name="Kersulis, Jonas" userId="38ec2a83-12fc-4093-8e16-3ee53b6e0485" providerId="ADAL" clId="{D410E05A-20E9-4D39-A19E-1700E6F1BB99}" dt="2023-05-30T15:32:55.409" v="2889" actId="20577"/>
          <ac:spMkLst>
            <pc:docMk/>
            <pc:sldMk cId="407002623" sldId="555"/>
            <ac:spMk id="6" creationId="{DB286107-C4A4-C125-04AF-52D2F42CD03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ercot.com\Business\MarketOperationsSupport\Market_Design_&amp;_Analytics\Market_Presentations\2023\WMWG\NPRR1178%20Offer%20Floor%20Example.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2405013910419E-2"/>
          <c:y val="4.6272752924140063E-2"/>
          <c:w val="0.86254333104059511"/>
          <c:h val="0.75462698247911708"/>
        </c:manualLayout>
      </c:layout>
      <c:scatterChart>
        <c:scatterStyle val="lineMarker"/>
        <c:varyColors val="0"/>
        <c:ser>
          <c:idx val="0"/>
          <c:order val="0"/>
          <c:tx>
            <c:strRef>
              <c:f>Sheet1!$B$6</c:f>
              <c:strCache>
                <c:ptCount val="1"/>
                <c:pt idx="0">
                  <c:v>Floor only applies to Non-Spin</c:v>
                </c:pt>
              </c:strCache>
            </c:strRef>
          </c:tx>
          <c:spPr>
            <a:ln w="19050" cap="rnd">
              <a:solidFill>
                <a:schemeClr val="tx2">
                  <a:alpha val="70000"/>
                </a:schemeClr>
              </a:solidFill>
              <a:round/>
            </a:ln>
            <a:effectLst/>
          </c:spPr>
          <c:marker>
            <c:symbol val="none"/>
          </c:marker>
          <c:xVal>
            <c:numRef>
              <c:f>Sheet1!$A$7:$A$18</c:f>
              <c:numCache>
                <c:formatCode>General</c:formatCode>
                <c:ptCount val="12"/>
                <c:pt idx="0">
                  <c:v>0</c:v>
                </c:pt>
                <c:pt idx="1">
                  <c:v>40</c:v>
                </c:pt>
                <c:pt idx="2">
                  <c:v>40</c:v>
                </c:pt>
                <c:pt idx="3">
                  <c:v>60</c:v>
                </c:pt>
                <c:pt idx="4">
                  <c:v>60</c:v>
                </c:pt>
                <c:pt idx="5">
                  <c:v>75</c:v>
                </c:pt>
                <c:pt idx="6">
                  <c:v>75</c:v>
                </c:pt>
                <c:pt idx="7">
                  <c:v>90</c:v>
                </c:pt>
                <c:pt idx="8">
                  <c:v>90</c:v>
                </c:pt>
                <c:pt idx="9">
                  <c:v>100</c:v>
                </c:pt>
                <c:pt idx="10">
                  <c:v>85</c:v>
                </c:pt>
                <c:pt idx="11">
                  <c:v>85</c:v>
                </c:pt>
              </c:numCache>
            </c:numRef>
          </c:xVal>
          <c:yVal>
            <c:numRef>
              <c:f>Sheet1!$B$7:$B$18</c:f>
              <c:numCache>
                <c:formatCode>General</c:formatCode>
                <c:ptCount val="12"/>
                <c:pt idx="0">
                  <c:v>40</c:v>
                </c:pt>
                <c:pt idx="1">
                  <c:v>40</c:v>
                </c:pt>
                <c:pt idx="2">
                  <c:v>45</c:v>
                </c:pt>
                <c:pt idx="3">
                  <c:v>45</c:v>
                </c:pt>
                <c:pt idx="4">
                  <c:v>50</c:v>
                </c:pt>
                <c:pt idx="5">
                  <c:v>50</c:v>
                </c:pt>
                <c:pt idx="6">
                  <c:v>50</c:v>
                </c:pt>
                <c:pt idx="7">
                  <c:v>50</c:v>
                </c:pt>
                <c:pt idx="8">
                  <c:v>75</c:v>
                </c:pt>
                <c:pt idx="9">
                  <c:v>75</c:v>
                </c:pt>
              </c:numCache>
            </c:numRef>
          </c:yVal>
          <c:smooth val="0"/>
          <c:extLst>
            <c:ext xmlns:c16="http://schemas.microsoft.com/office/drawing/2014/chart" uri="{C3380CC4-5D6E-409C-BE32-E72D297353CC}">
              <c16:uniqueId val="{00000000-F833-4680-A19B-60952EB3B0C6}"/>
            </c:ext>
          </c:extLst>
        </c:ser>
        <c:ser>
          <c:idx val="1"/>
          <c:order val="1"/>
          <c:tx>
            <c:strRef>
              <c:f>Sheet1!$C$6</c:f>
              <c:strCache>
                <c:ptCount val="1"/>
                <c:pt idx="0">
                  <c:v>Floor also applies to ECRS</c:v>
                </c:pt>
              </c:strCache>
            </c:strRef>
          </c:tx>
          <c:spPr>
            <a:ln w="19050" cap="rnd">
              <a:solidFill>
                <a:schemeClr val="accent1">
                  <a:alpha val="71000"/>
                </a:schemeClr>
              </a:solidFill>
              <a:round/>
            </a:ln>
            <a:effectLst/>
          </c:spPr>
          <c:marker>
            <c:symbol val="none"/>
          </c:marker>
          <c:xVal>
            <c:numRef>
              <c:f>Sheet1!$A$7:$A$18</c:f>
              <c:numCache>
                <c:formatCode>General</c:formatCode>
                <c:ptCount val="12"/>
                <c:pt idx="0">
                  <c:v>0</c:v>
                </c:pt>
                <c:pt idx="1">
                  <c:v>40</c:v>
                </c:pt>
                <c:pt idx="2">
                  <c:v>40</c:v>
                </c:pt>
                <c:pt idx="3">
                  <c:v>60</c:v>
                </c:pt>
                <c:pt idx="4">
                  <c:v>60</c:v>
                </c:pt>
                <c:pt idx="5">
                  <c:v>75</c:v>
                </c:pt>
                <c:pt idx="6">
                  <c:v>75</c:v>
                </c:pt>
                <c:pt idx="7">
                  <c:v>90</c:v>
                </c:pt>
                <c:pt idx="8">
                  <c:v>90</c:v>
                </c:pt>
                <c:pt idx="9">
                  <c:v>100</c:v>
                </c:pt>
                <c:pt idx="10">
                  <c:v>85</c:v>
                </c:pt>
                <c:pt idx="11">
                  <c:v>85</c:v>
                </c:pt>
              </c:numCache>
            </c:numRef>
          </c:xVal>
          <c:yVal>
            <c:numRef>
              <c:f>Sheet1!$C$7:$C$18</c:f>
              <c:numCache>
                <c:formatCode>General</c:formatCode>
                <c:ptCount val="12"/>
                <c:pt idx="0">
                  <c:v>40</c:v>
                </c:pt>
                <c:pt idx="1">
                  <c:v>40</c:v>
                </c:pt>
                <c:pt idx="2">
                  <c:v>45</c:v>
                </c:pt>
                <c:pt idx="3">
                  <c:v>45</c:v>
                </c:pt>
                <c:pt idx="4">
                  <c:v>50</c:v>
                </c:pt>
                <c:pt idx="5">
                  <c:v>50</c:v>
                </c:pt>
                <c:pt idx="6">
                  <c:v>75</c:v>
                </c:pt>
                <c:pt idx="7">
                  <c:v>75</c:v>
                </c:pt>
                <c:pt idx="8">
                  <c:v>75</c:v>
                </c:pt>
                <c:pt idx="9">
                  <c:v>75</c:v>
                </c:pt>
              </c:numCache>
            </c:numRef>
          </c:yVal>
          <c:smooth val="0"/>
          <c:extLst>
            <c:ext xmlns:c16="http://schemas.microsoft.com/office/drawing/2014/chart" uri="{C3380CC4-5D6E-409C-BE32-E72D297353CC}">
              <c16:uniqueId val="{00000001-F833-4680-A19B-60952EB3B0C6}"/>
            </c:ext>
          </c:extLst>
        </c:ser>
        <c:ser>
          <c:idx val="2"/>
          <c:order val="2"/>
          <c:tx>
            <c:strRef>
              <c:f>Sheet1!$D$6</c:f>
              <c:strCache>
                <c:ptCount val="1"/>
                <c:pt idx="0">
                  <c:v>HASL</c:v>
                </c:pt>
              </c:strCache>
            </c:strRef>
          </c:tx>
          <c:spPr>
            <a:ln w="19050" cap="rnd">
              <a:solidFill>
                <a:schemeClr val="accent3"/>
              </a:solidFill>
              <a:prstDash val="sysDash"/>
              <a:round/>
            </a:ln>
            <a:effectLst/>
          </c:spPr>
          <c:marker>
            <c:symbol val="none"/>
          </c:marker>
          <c:xVal>
            <c:numRef>
              <c:f>Sheet1!$A$7:$A$18</c:f>
              <c:numCache>
                <c:formatCode>General</c:formatCode>
                <c:ptCount val="12"/>
                <c:pt idx="0">
                  <c:v>0</c:v>
                </c:pt>
                <c:pt idx="1">
                  <c:v>40</c:v>
                </c:pt>
                <c:pt idx="2">
                  <c:v>40</c:v>
                </c:pt>
                <c:pt idx="3">
                  <c:v>60</c:v>
                </c:pt>
                <c:pt idx="4">
                  <c:v>60</c:v>
                </c:pt>
                <c:pt idx="5">
                  <c:v>75</c:v>
                </c:pt>
                <c:pt idx="6">
                  <c:v>75</c:v>
                </c:pt>
                <c:pt idx="7">
                  <c:v>90</c:v>
                </c:pt>
                <c:pt idx="8">
                  <c:v>90</c:v>
                </c:pt>
                <c:pt idx="9">
                  <c:v>100</c:v>
                </c:pt>
                <c:pt idx="10">
                  <c:v>85</c:v>
                </c:pt>
                <c:pt idx="11">
                  <c:v>85</c:v>
                </c:pt>
              </c:numCache>
            </c:numRef>
          </c:xVal>
          <c:yVal>
            <c:numRef>
              <c:f>Sheet1!$D$7:$D$18</c:f>
              <c:numCache>
                <c:formatCode>General</c:formatCode>
                <c:ptCount val="12"/>
                <c:pt idx="10">
                  <c:v>0</c:v>
                </c:pt>
                <c:pt idx="11">
                  <c:v>90</c:v>
                </c:pt>
              </c:numCache>
            </c:numRef>
          </c:yVal>
          <c:smooth val="0"/>
          <c:extLst>
            <c:ext xmlns:c16="http://schemas.microsoft.com/office/drawing/2014/chart" uri="{C3380CC4-5D6E-409C-BE32-E72D297353CC}">
              <c16:uniqueId val="{00000002-F833-4680-A19B-60952EB3B0C6}"/>
            </c:ext>
          </c:extLst>
        </c:ser>
        <c:dLbls>
          <c:showLegendKey val="0"/>
          <c:showVal val="0"/>
          <c:showCatName val="0"/>
          <c:showSerName val="0"/>
          <c:showPercent val="0"/>
          <c:showBubbleSize val="0"/>
        </c:dLbls>
        <c:axId val="1943857407"/>
        <c:axId val="1943859487"/>
      </c:scatterChart>
      <c:valAx>
        <c:axId val="1943857407"/>
        <c:scaling>
          <c:orientation val="minMax"/>
          <c:max val="100"/>
          <c:min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3859487"/>
        <c:crosses val="autoZero"/>
        <c:crossBetween val="midCat"/>
      </c:valAx>
      <c:valAx>
        <c:axId val="1943859487"/>
        <c:scaling>
          <c:orientation val="minMax"/>
          <c:max val="90"/>
          <c:min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$/MWh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3857407"/>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5/30/2023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5/30/2023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recent PRS discussions, there have been questions about NPRR1178 and expectations for Resources providing ECRS. This presentation summarizes NPRR1178 with the goal of addressing those questions.</a:t>
            </a:r>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426600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these LRs cannot simultaneously provide ECRS and Non-Spin.</a:t>
            </a:r>
          </a:p>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374624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Without the ECRS award, the last 10 MW before reaching HASL would be subject to the floor.</a:t>
            </a:r>
          </a:p>
          <a:p>
            <a:endParaRPr lang="en-US" dirty="0"/>
          </a:p>
          <a:p>
            <a:r>
              <a:rPr lang="en-US" dirty="0"/>
              <a:t>In this scenario:</a:t>
            </a:r>
          </a:p>
          <a:p>
            <a:pPr marL="171450" indent="-171450">
              <a:buFontTx/>
              <a:buChar char="-"/>
            </a:pPr>
            <a:r>
              <a:rPr lang="en-US" dirty="0"/>
              <a:t>If ECRS is not deployed, the Resource no longer has a 10 MW Non-Spin standing deployment at the $75/MWh floor—the ECRS responsibility pushes HASL below it. In other words, the Resource can be dispatched all the way to HASL without encountering the floor, even though it is supposed to be carrying 10 MW of economically-deployed On-Line Non-Spin. </a:t>
            </a:r>
          </a:p>
          <a:p>
            <a:pPr marL="171450" indent="-171450">
              <a:buFontTx/>
              <a:buChar char="-"/>
            </a:pPr>
            <a:r>
              <a:rPr lang="en-US" dirty="0"/>
              <a:t>If ECRS is deployed, it will “jump ahead” of the Non-Spin and be used first.</a:t>
            </a:r>
          </a:p>
          <a:p>
            <a:pPr marL="0" indent="0">
              <a:buFontTx/>
              <a:buNone/>
            </a:pPr>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606631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2503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3810000" y="2105561"/>
            <a:ext cx="5646034" cy="3293209"/>
          </a:xfrm>
          <a:prstGeom prst="rect">
            <a:avLst/>
          </a:prstGeom>
          <a:noFill/>
        </p:spPr>
        <p:txBody>
          <a:bodyPr wrap="square" rtlCol="0">
            <a:spAutoFit/>
          </a:bodyPr>
          <a:lstStyle/>
          <a:p>
            <a:r>
              <a:rPr lang="en-US" sz="2400" b="1"/>
              <a:t>NPRR1178</a:t>
            </a:r>
          </a:p>
          <a:p>
            <a:r>
              <a:rPr lang="en-US" sz="2000" b="1"/>
              <a:t>Expectations for Resources Providing ERCOT Contingency Reserve Service</a:t>
            </a:r>
          </a:p>
          <a:p>
            <a:endParaRPr lang="en-US"/>
          </a:p>
          <a:p>
            <a:endParaRPr lang="en-US"/>
          </a:p>
          <a:p>
            <a:r>
              <a:rPr lang="en-US" i="1"/>
              <a:t>Jonas Kersulis</a:t>
            </a:r>
          </a:p>
          <a:p>
            <a:r>
              <a:rPr lang="en-US"/>
              <a:t>ERCOT Market Analysis</a:t>
            </a:r>
          </a:p>
          <a:p>
            <a:endParaRPr lang="en-US"/>
          </a:p>
          <a:p>
            <a:r>
              <a:rPr lang="en-US"/>
              <a:t>Wholesale Market Working Group</a:t>
            </a:r>
          </a:p>
          <a:p>
            <a:endParaRPr lang="en-US"/>
          </a:p>
          <a:p>
            <a:r>
              <a:rPr lang="en-US"/>
              <a:t>June 2, 2023</a:t>
            </a:r>
          </a:p>
        </p:txBody>
      </p:sp>
    </p:spTree>
    <p:extLst>
      <p:ext uri="{BB962C8B-B14F-4D97-AF65-F5344CB8AC3E}">
        <p14:creationId xmlns:p14="http://schemas.microsoft.com/office/powerpoint/2010/main" val="185067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1EF2BA-1C85-D4ED-FD17-AA9C9A81C52A}"/>
              </a:ext>
            </a:extLst>
          </p:cNvPr>
          <p:cNvSpPr>
            <a:spLocks noGrp="1"/>
          </p:cNvSpPr>
          <p:nvPr>
            <p:ph idx="1"/>
          </p:nvPr>
        </p:nvSpPr>
        <p:spPr/>
        <p:txBody>
          <a:bodyPr/>
          <a:lstStyle/>
          <a:p>
            <a:pPr marL="457200" indent="-457200">
              <a:buFont typeface="+mj-lt"/>
              <a:buAutoNum type="arabicPeriod"/>
            </a:pPr>
            <a:r>
              <a:rPr lang="en-US" dirty="0"/>
              <a:t>Clarify expected Resource Status for Load Resources other than CLRs providing ECRS and RRS simultaneously.</a:t>
            </a:r>
          </a:p>
          <a:p>
            <a:pPr marL="457200" indent="-457200">
              <a:buFont typeface="+mj-lt"/>
              <a:buAutoNum type="arabicPeriod"/>
            </a:pPr>
            <a:endParaRPr lang="en-US" dirty="0"/>
          </a:p>
          <a:p>
            <a:pPr marL="457200" indent="-457200">
              <a:buFont typeface="+mj-lt"/>
              <a:buAutoNum type="arabicPeriod"/>
            </a:pPr>
            <a:r>
              <a:rPr lang="en-US" dirty="0"/>
              <a:t>Clarify that $75/MWh Offer floor on capacity applies when providing ECRS concurrently with On-Line Non-Spin (not just Reg-Up and/or RRS).</a:t>
            </a:r>
          </a:p>
          <a:p>
            <a:pPr marL="457200" indent="-457200">
              <a:buFont typeface="+mj-lt"/>
              <a:buAutoNum type="arabicPeriod"/>
            </a:pPr>
            <a:endParaRPr lang="en-US" dirty="0"/>
          </a:p>
          <a:p>
            <a:pPr marL="457200" indent="-457200">
              <a:buFont typeface="+mj-lt"/>
              <a:buAutoNum type="arabicPeriod"/>
            </a:pPr>
            <a:r>
              <a:rPr lang="en-US" dirty="0"/>
              <a:t>Update ECRS deployment obligation requirements for Load Resources other than CLRs.</a:t>
            </a:r>
          </a:p>
        </p:txBody>
      </p:sp>
      <p:sp>
        <p:nvSpPr>
          <p:cNvPr id="3" name="Content Placeholder 2">
            <a:extLst>
              <a:ext uri="{FF2B5EF4-FFF2-40B4-BE49-F238E27FC236}">
                <a16:creationId xmlns:a16="http://schemas.microsoft.com/office/drawing/2014/main" id="{A8516090-410B-0A36-775F-DC7A8484A60E}"/>
              </a:ext>
            </a:extLst>
          </p:cNvPr>
          <p:cNvSpPr>
            <a:spLocks noGrp="1"/>
          </p:cNvSpPr>
          <p:nvPr>
            <p:ph idx="10"/>
          </p:nvPr>
        </p:nvSpPr>
        <p:spPr/>
        <p:txBody>
          <a:bodyPr/>
          <a:lstStyle/>
          <a:p>
            <a:r>
              <a:rPr lang="en-US" b="1" dirty="0"/>
              <a:t>3.9.1</a:t>
            </a:r>
            <a:r>
              <a:rPr lang="en-US" dirty="0"/>
              <a:t>, Current Operating Plan (COP) Criteria</a:t>
            </a:r>
          </a:p>
          <a:p>
            <a:endParaRPr lang="en-US" dirty="0"/>
          </a:p>
          <a:p>
            <a:endParaRPr lang="en-US" dirty="0"/>
          </a:p>
          <a:p>
            <a:pPr>
              <a:spcBef>
                <a:spcPts val="1800"/>
              </a:spcBef>
            </a:pPr>
            <a:r>
              <a:rPr lang="en-US" b="1" dirty="0"/>
              <a:t>6.4.4.1</a:t>
            </a:r>
            <a:r>
              <a:rPr lang="en-US" dirty="0"/>
              <a:t>, Energy Offer Curve for On-Line Non-Spinning Reserve Capacity</a:t>
            </a:r>
          </a:p>
          <a:p>
            <a:endParaRPr lang="en-US" dirty="0"/>
          </a:p>
          <a:p>
            <a:endParaRPr lang="en-US" dirty="0"/>
          </a:p>
          <a:p>
            <a:pPr>
              <a:spcBef>
                <a:spcPts val="3000"/>
              </a:spcBef>
            </a:pPr>
            <a:r>
              <a:rPr lang="en-US" b="1" dirty="0"/>
              <a:t>6.5.7.6.2.4</a:t>
            </a:r>
            <a:r>
              <a:rPr lang="en-US" dirty="0"/>
              <a:t>, Deployment and Recall of ECRS</a:t>
            </a:r>
          </a:p>
          <a:p>
            <a:pPr>
              <a:spcBef>
                <a:spcPts val="1200"/>
              </a:spcBef>
            </a:pPr>
            <a:r>
              <a:rPr lang="en-US" b="1" dirty="0"/>
              <a:t>8.1.1.4.4</a:t>
            </a:r>
            <a:r>
              <a:rPr lang="en-US" dirty="0"/>
              <a:t>, ECRS Energy Deployment Criteria</a:t>
            </a:r>
          </a:p>
        </p:txBody>
      </p:sp>
      <p:sp>
        <p:nvSpPr>
          <p:cNvPr id="4" name="Title 3">
            <a:extLst>
              <a:ext uri="{FF2B5EF4-FFF2-40B4-BE49-F238E27FC236}">
                <a16:creationId xmlns:a16="http://schemas.microsoft.com/office/drawing/2014/main" id="{0D151017-34ED-768C-6465-8AFA2F69E0B8}"/>
              </a:ext>
            </a:extLst>
          </p:cNvPr>
          <p:cNvSpPr>
            <a:spLocks noGrp="1"/>
          </p:cNvSpPr>
          <p:nvPr>
            <p:ph type="title"/>
          </p:nvPr>
        </p:nvSpPr>
        <p:spPr/>
        <p:txBody>
          <a:bodyPr/>
          <a:lstStyle/>
          <a:p>
            <a:r>
              <a:rPr lang="en-US"/>
              <a:t>NPRR1178 Overview</a:t>
            </a:r>
          </a:p>
        </p:txBody>
      </p:sp>
      <p:sp>
        <p:nvSpPr>
          <p:cNvPr id="5" name="Slide Number Placeholder 4">
            <a:extLst>
              <a:ext uri="{FF2B5EF4-FFF2-40B4-BE49-F238E27FC236}">
                <a16:creationId xmlns:a16="http://schemas.microsoft.com/office/drawing/2014/main" id="{B5024440-E9EA-CF79-4C6D-84A5BC277535}"/>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15581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3F32254-F3D1-0798-4D75-971E1898DDC2}"/>
              </a:ext>
            </a:extLst>
          </p:cNvPr>
          <p:cNvSpPr txBox="1"/>
          <p:nvPr/>
        </p:nvSpPr>
        <p:spPr>
          <a:xfrm>
            <a:off x="0" y="2432062"/>
            <a:ext cx="9144000" cy="3749040"/>
          </a:xfrm>
          <a:prstGeom prst="rect">
            <a:avLst/>
          </a:prstGeom>
          <a:solidFill>
            <a:srgbClr val="E6EBF0"/>
          </a:solidFill>
        </p:spPr>
        <p:txBody>
          <a:bodyPr wrap="square" lIns="457200" tIns="91440" rIns="457200" bIns="91440" rtlCol="0">
            <a:noAutofit/>
          </a:bodyPr>
          <a:lstStyle/>
          <a:p>
            <a:pPr marL="438150" indent="-438150">
              <a:lnSpc>
                <a:spcPct val="150000"/>
              </a:lnSpc>
              <a:spcBef>
                <a:spcPts val="1200"/>
              </a:spcBef>
              <a:buNone/>
            </a:pPr>
            <a:r>
              <a:rPr lang="en-US" sz="1600" b="1"/>
              <a:t>3.9.1</a:t>
            </a:r>
            <a:r>
              <a:rPr lang="en-US" sz="1600"/>
              <a:t>, Current Operating Plan (COP) Criteria</a:t>
            </a:r>
          </a:p>
          <a:p>
            <a:pPr marL="512763" indent="-438150">
              <a:buNone/>
            </a:pPr>
            <a:r>
              <a:rPr lang="en-US" sz="1400" b="1"/>
              <a:t>(5)  </a:t>
            </a:r>
            <a:r>
              <a:rPr lang="en-US" sz="1400"/>
              <a:t>A COP must include the following for each Resource represented by the QSE:</a:t>
            </a:r>
          </a:p>
          <a:p>
            <a:pPr marL="804863" indent="-438150">
              <a:buNone/>
            </a:pPr>
            <a:r>
              <a:rPr lang="en-US" sz="1400" b="1"/>
              <a:t>(b)</a:t>
            </a:r>
            <a:r>
              <a:rPr lang="en-US" sz="1400"/>
              <a:t>  The expected Resource Status:</a:t>
            </a:r>
          </a:p>
          <a:p>
            <a:pPr marL="1023938" indent="-376238">
              <a:buNone/>
            </a:pPr>
            <a:r>
              <a:rPr lang="en-US" sz="1400" b="1"/>
              <a:t>(iii)  </a:t>
            </a:r>
            <a:r>
              <a:rPr lang="en-US" sz="1400"/>
              <a:t>Select one of the following for Load Resources.  Unless otherwise provided below, these Resource Statuses are to be used for COP and/or Real-Time telemetry purposes.</a:t>
            </a:r>
          </a:p>
          <a:p>
            <a:pPr marL="1314450" indent="-322263">
              <a:buNone/>
            </a:pPr>
            <a:r>
              <a:rPr lang="en-US" sz="1400" b="1"/>
              <a:t>(E)</a:t>
            </a:r>
            <a:r>
              <a:rPr lang="en-US" sz="1400"/>
              <a:t> ONRL – Available for Dispatch of RRS or Non-Spin, excluding Controllable Load Resources.  </a:t>
            </a:r>
            <a:r>
              <a:rPr lang="en-US" sz="1400">
                <a:highlight>
                  <a:srgbClr val="FFFF00"/>
                </a:highlight>
              </a:rPr>
              <a:t>A Load Resource, excluding Controllable Load Resources, may not provide ECRS with this Resource Status</a:t>
            </a:r>
            <a:r>
              <a:rPr lang="en-US" sz="1400"/>
              <a:t>;</a:t>
            </a:r>
          </a:p>
          <a:p>
            <a:pPr marL="1314450" indent="-322263">
              <a:spcAft>
                <a:spcPts val="1200"/>
              </a:spcAft>
              <a:buNone/>
            </a:pPr>
            <a:r>
              <a:rPr lang="en-US" sz="1400" b="1"/>
              <a:t>(F)</a:t>
            </a:r>
            <a:r>
              <a:rPr lang="en-US" sz="1400"/>
              <a:t> ONECL – Available for Dispatch of ECRS</a:t>
            </a:r>
            <a:r>
              <a:rPr lang="en-US" sz="1400">
                <a:highlight>
                  <a:srgbClr val="FFFF00"/>
                </a:highlight>
              </a:rPr>
              <a:t>, or available for Dispatch of ECRS and RRS simultaneously,</a:t>
            </a:r>
            <a:r>
              <a:rPr lang="en-US" sz="1400"/>
              <a:t> excluding Controllable Load Resources;</a:t>
            </a:r>
          </a:p>
        </p:txBody>
      </p:sp>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a:t>1. Expected Resource Status Changes</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a:xfrm>
            <a:off x="304800" y="762001"/>
            <a:ext cx="8534400" cy="1670061"/>
          </a:xfrm>
        </p:spPr>
        <p:txBody>
          <a:bodyPr tIns="182880"/>
          <a:lstStyle/>
          <a:p>
            <a:pPr marL="0" indent="0">
              <a:buNone/>
            </a:pPr>
            <a:r>
              <a:rPr lang="en-US" dirty="0">
                <a:latin typeface="+mj-lt"/>
              </a:rPr>
              <a:t>A Load Resource other than a CLR:</a:t>
            </a:r>
          </a:p>
          <a:p>
            <a:pPr marL="457200" indent="-457200">
              <a:buFont typeface="+mj-lt"/>
              <a:buAutoNum type="arabicPeriod"/>
            </a:pPr>
            <a:r>
              <a:rPr lang="en-US" dirty="0">
                <a:latin typeface="+mj-lt"/>
              </a:rPr>
              <a:t>May not provide ECRS in ONRL.</a:t>
            </a:r>
          </a:p>
          <a:p>
            <a:pPr marL="457200" indent="-457200">
              <a:buFont typeface="+mj-lt"/>
              <a:buAutoNum type="arabicPeriod"/>
            </a:pPr>
            <a:r>
              <a:rPr lang="en-US" dirty="0">
                <a:latin typeface="+mj-lt"/>
              </a:rPr>
              <a:t>Should use ONECL to indicate availability for simultaneous Dispatch of ECRS and RRS.</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58278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a:t>2. Offer Floor on Capacity</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a:xfrm>
            <a:off x="304800" y="762001"/>
            <a:ext cx="8534400" cy="1639823"/>
          </a:xfrm>
        </p:spPr>
        <p:txBody>
          <a:bodyPr tIns="182880"/>
          <a:lstStyle/>
          <a:p>
            <a:pPr marL="525780"/>
            <a:r>
              <a:rPr lang="en-US" dirty="0">
                <a:latin typeface="+mj-lt"/>
              </a:rPr>
              <a:t>NPRR892 addressed Non-Spin with Reg-Up and/or RRS, but ECRS was not included at the time.</a:t>
            </a:r>
          </a:p>
          <a:p>
            <a:pPr marL="525780"/>
            <a:r>
              <a:rPr lang="en-US" dirty="0">
                <a:latin typeface="+mj-lt"/>
              </a:rPr>
              <a:t>With NPRR1178, the $75/MWh Offer floor applies to Resources with RRS, </a:t>
            </a:r>
            <a:r>
              <a:rPr lang="en-US" b="1" dirty="0">
                <a:latin typeface="+mj-lt"/>
              </a:rPr>
              <a:t>ECRS</a:t>
            </a:r>
            <a:r>
              <a:rPr lang="en-US" dirty="0">
                <a:latin typeface="+mj-lt"/>
              </a:rPr>
              <a:t>, and/or Reg-Up in addition to Non-Spin.</a:t>
            </a:r>
          </a:p>
          <a:p>
            <a:pPr marL="525780"/>
            <a:endParaRPr lang="en-US" dirty="0">
              <a:latin typeface="+mj-lt"/>
            </a:endParaRP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TextBox 6">
            <a:extLst>
              <a:ext uri="{FF2B5EF4-FFF2-40B4-BE49-F238E27FC236}">
                <a16:creationId xmlns:a16="http://schemas.microsoft.com/office/drawing/2014/main" id="{071EBAB9-8B64-B1C6-3FB1-039CF3DAC64B}"/>
              </a:ext>
            </a:extLst>
          </p:cNvPr>
          <p:cNvSpPr txBox="1"/>
          <p:nvPr/>
        </p:nvSpPr>
        <p:spPr>
          <a:xfrm>
            <a:off x="0" y="2432063"/>
            <a:ext cx="9144000" cy="3749040"/>
          </a:xfrm>
          <a:prstGeom prst="rect">
            <a:avLst/>
          </a:prstGeom>
          <a:solidFill>
            <a:srgbClr val="E6EBF0"/>
          </a:solidFill>
        </p:spPr>
        <p:txBody>
          <a:bodyPr wrap="square" lIns="457200" tIns="91440" rIns="457200" bIns="91440" rtlCol="0">
            <a:noAutofit/>
          </a:bodyPr>
          <a:lstStyle/>
          <a:p>
            <a:pPr marL="438150" indent="-438150">
              <a:lnSpc>
                <a:spcPct val="150000"/>
              </a:lnSpc>
              <a:spcBef>
                <a:spcPts val="1200"/>
              </a:spcBef>
              <a:buNone/>
            </a:pPr>
            <a:r>
              <a:rPr lang="en-US" sz="1600" b="1" dirty="0"/>
              <a:t>6.4.4.1</a:t>
            </a:r>
            <a:r>
              <a:rPr lang="en-US" sz="1600" dirty="0"/>
              <a:t>, Energy Offer Curve for On-Line Non-Spinning Reserve Capacity</a:t>
            </a:r>
          </a:p>
          <a:p>
            <a:pPr marL="344488" indent="-271463"/>
            <a:r>
              <a:rPr lang="en-US" sz="1400" b="1" dirty="0"/>
              <a:t>(1) </a:t>
            </a:r>
            <a:r>
              <a:rPr lang="en-US" sz="1400" dirty="0"/>
              <a:t>The following applies to Generation Resources that a QSE assigns Non-Spinning Reserve (Non-Spin) Ancillary Service Resource Responsibility in its COP to meet the QSE’s Ancillary Service Supply Responsibility for Non-Spin and applies to On-Line Non-Spin assignments arising as the result of Day-Ahead Market (DAM) or Supplemental Ancillary Services Market (SASM) Ancillary Service awards, or Self-Arranged Ancillary Service Quantity.</a:t>
            </a:r>
          </a:p>
          <a:p>
            <a:pPr marL="633413" indent="-263525"/>
            <a:r>
              <a:rPr lang="en-US" sz="1400" b="1" dirty="0"/>
              <a:t>(b) </a:t>
            </a:r>
            <a:r>
              <a:rPr lang="en-US" sz="1400" dirty="0"/>
              <a:t>If the QSE also assigns Responsive Reserve (RRS)</a:t>
            </a:r>
            <a:r>
              <a:rPr lang="en-US" sz="1400" dirty="0">
                <a:highlight>
                  <a:srgbClr val="FFFF00"/>
                </a:highlight>
              </a:rPr>
              <a:t>, ERCOT Contingency Reserve Service (ECRS),</a:t>
            </a:r>
            <a:r>
              <a:rPr lang="en-US" sz="1400" dirty="0"/>
              <a:t> and/or Regulation Up Service (Reg-Up) to a Generation Resource that has been assigned Non-Spin, the QSE shall ensure that a valid Output Schedule or Energy Offer Curve for the Operating Hour has been submitted and accepted by ERCOT.  The Energy Offer Curves submitted by the QSE for the capacity assigned to the sum of the RRS, </a:t>
            </a:r>
            <a:r>
              <a:rPr lang="en-US" sz="1400" dirty="0">
                <a:highlight>
                  <a:srgbClr val="FFFF00"/>
                </a:highlight>
              </a:rPr>
              <a:t>ECRS,</a:t>
            </a:r>
            <a:r>
              <a:rPr lang="en-US" sz="1400" dirty="0"/>
              <a:t> Reg-Up, and Non-Spin Ancillary Service Resource Responsibilities, as well as any Non-Frequency Responsive Capacity (NFRC) that is above the Resource’s High Ancillary Service Limit (HASL) and will not be utilized prior to deployment of a Resource’s On-Line Non-Spin, may not be offered at less than $75 per MWh.</a:t>
            </a:r>
          </a:p>
        </p:txBody>
      </p:sp>
    </p:spTree>
    <p:extLst>
      <p:ext uri="{BB962C8B-B14F-4D97-AF65-F5344CB8AC3E}">
        <p14:creationId xmlns:p14="http://schemas.microsoft.com/office/powerpoint/2010/main" val="307792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dirty="0"/>
              <a:t>2. Offer Example</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a:xfrm>
            <a:off x="6061468" y="885301"/>
            <a:ext cx="2854938" cy="2859136"/>
          </a:xfrm>
          <a:solidFill>
            <a:srgbClr val="E6EBF0"/>
          </a:solidFill>
        </p:spPr>
        <p:txBody>
          <a:bodyPr lIns="182880" tIns="182880" rIns="182880" bIns="91440"/>
          <a:lstStyle/>
          <a:p>
            <a:pPr marL="0" indent="0">
              <a:buNone/>
            </a:pPr>
            <a:r>
              <a:rPr lang="en-US" sz="1400" dirty="0"/>
              <a:t>100 MW GR</a:t>
            </a:r>
          </a:p>
          <a:p>
            <a:pPr marL="173038" indent="-173038"/>
            <a:r>
              <a:rPr lang="en-US" sz="1400" dirty="0"/>
              <a:t>10 MW On-Line Non-Spin</a:t>
            </a:r>
          </a:p>
          <a:p>
            <a:pPr marL="173038" indent="-173038"/>
            <a:r>
              <a:rPr lang="en-US" sz="1400" dirty="0"/>
              <a:t>15 MW ECRS, not deployed</a:t>
            </a:r>
          </a:p>
          <a:p>
            <a:pPr marL="173038" indent="-173038"/>
            <a:r>
              <a:rPr lang="en-US" sz="1400" dirty="0"/>
              <a:t>HASL = 85 MW</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2" name="Chart 1">
            <a:extLst>
              <a:ext uri="{FF2B5EF4-FFF2-40B4-BE49-F238E27FC236}">
                <a16:creationId xmlns:a16="http://schemas.microsoft.com/office/drawing/2014/main" id="{59A73A91-8A07-EE67-9BBD-2E125F2C59B4}"/>
              </a:ext>
            </a:extLst>
          </p:cNvPr>
          <p:cNvGraphicFramePr>
            <a:graphicFrameLocks/>
          </p:cNvGraphicFramePr>
          <p:nvPr>
            <p:extLst>
              <p:ext uri="{D42A27DB-BD31-4B8C-83A1-F6EECF244321}">
                <p14:modId xmlns:p14="http://schemas.microsoft.com/office/powerpoint/2010/main" val="496135979"/>
              </p:ext>
            </p:extLst>
          </p:nvPr>
        </p:nvGraphicFramePr>
        <p:xfrm>
          <a:off x="304800" y="885301"/>
          <a:ext cx="5844540" cy="3081218"/>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4">
            <a:extLst>
              <a:ext uri="{FF2B5EF4-FFF2-40B4-BE49-F238E27FC236}">
                <a16:creationId xmlns:a16="http://schemas.microsoft.com/office/drawing/2014/main" id="{DB286107-C4A4-C125-04AF-52D2F42CD030}"/>
              </a:ext>
            </a:extLst>
          </p:cNvPr>
          <p:cNvSpPr txBox="1">
            <a:spLocks/>
          </p:cNvSpPr>
          <p:nvPr/>
        </p:nvSpPr>
        <p:spPr>
          <a:xfrm>
            <a:off x="304800" y="4010814"/>
            <a:ext cx="8534400" cy="2176923"/>
          </a:xfrm>
          <a:prstGeom prst="rect">
            <a:avLst/>
          </a:prstGeom>
        </p:spPr>
        <p:txBody>
          <a:bodyPr lIns="274320" tIns="18288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19075" indent="-219075"/>
            <a:r>
              <a:rPr lang="en-US" sz="1600" dirty="0">
                <a:latin typeface="+mj-lt"/>
              </a:rPr>
              <a:t>On-Line Non-Spin should not be dispatched until prices reach the $75/MWh floor.</a:t>
            </a:r>
          </a:p>
          <a:p>
            <a:pPr marL="219075" indent="-219075"/>
            <a:r>
              <a:rPr lang="en-US" sz="1600" dirty="0">
                <a:latin typeface="+mj-lt"/>
              </a:rPr>
              <a:t>If the floor applies only to Non-Spin, this Resource may be dispatched up to HASL at $50/MWh; it no longer has a 10 MW standing deployment at the floor.</a:t>
            </a:r>
          </a:p>
          <a:p>
            <a:pPr marL="219075" indent="-219075"/>
            <a:r>
              <a:rPr lang="en-US" sz="1600" dirty="0">
                <a:latin typeface="+mj-lt"/>
              </a:rPr>
              <a:t>After NPRR1178, the ECRS capacity is also subject to the floor when a Resource carries ECRS (and/or Reg-Up and RRS) in addition to On-Line Non-Spin.</a:t>
            </a:r>
          </a:p>
          <a:p>
            <a:pPr marL="569913" lvl="1" indent="-219075"/>
            <a:r>
              <a:rPr lang="en-US" sz="1400" dirty="0">
                <a:latin typeface="+mj-lt"/>
              </a:rPr>
              <a:t>This aligns ECRS with how Reg-Up and RRS work after NPRR892.</a:t>
            </a:r>
          </a:p>
        </p:txBody>
      </p:sp>
    </p:spTree>
    <p:extLst>
      <p:ext uri="{BB962C8B-B14F-4D97-AF65-F5344CB8AC3E}">
        <p14:creationId xmlns:p14="http://schemas.microsoft.com/office/powerpoint/2010/main" val="40700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a:t>3. ECRS Deployment Obligation Requirements</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a:xfrm>
            <a:off x="304800" y="762001"/>
            <a:ext cx="8534400" cy="1670063"/>
          </a:xfrm>
        </p:spPr>
        <p:txBody>
          <a:bodyPr tIns="182880"/>
          <a:lstStyle/>
          <a:p>
            <a:pPr marL="525780"/>
            <a:r>
              <a:rPr lang="en-US" dirty="0">
                <a:latin typeface="+mj-lt"/>
              </a:rPr>
              <a:t>ECRS deployments remain in effect until recalled by ERCOT.</a:t>
            </a:r>
          </a:p>
          <a:p>
            <a:pPr marL="925830" lvl="1"/>
            <a:r>
              <a:rPr lang="en-US" dirty="0">
                <a:latin typeface="+mj-lt"/>
              </a:rPr>
              <a:t>Aligns language with RTC Protocols.</a:t>
            </a: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7" name="TextBox 6">
            <a:extLst>
              <a:ext uri="{FF2B5EF4-FFF2-40B4-BE49-F238E27FC236}">
                <a16:creationId xmlns:a16="http://schemas.microsoft.com/office/drawing/2014/main" id="{071EBAB9-8B64-B1C6-3FB1-039CF3DAC64B}"/>
              </a:ext>
            </a:extLst>
          </p:cNvPr>
          <p:cNvSpPr txBox="1"/>
          <p:nvPr/>
        </p:nvSpPr>
        <p:spPr>
          <a:xfrm>
            <a:off x="0" y="2432064"/>
            <a:ext cx="9144000" cy="3749040"/>
          </a:xfrm>
          <a:prstGeom prst="rect">
            <a:avLst/>
          </a:prstGeom>
          <a:solidFill>
            <a:srgbClr val="E6EBF0"/>
          </a:solidFill>
        </p:spPr>
        <p:txBody>
          <a:bodyPr wrap="square" lIns="457200" tIns="91440" rIns="457200" bIns="0" rtlCol="0">
            <a:noAutofit/>
          </a:bodyPr>
          <a:lstStyle/>
          <a:p>
            <a:pPr marL="438150" indent="-438150">
              <a:lnSpc>
                <a:spcPct val="150000"/>
              </a:lnSpc>
              <a:spcBef>
                <a:spcPts val="1200"/>
              </a:spcBef>
              <a:buNone/>
            </a:pPr>
            <a:r>
              <a:rPr lang="en-US" sz="1600" b="1" dirty="0"/>
              <a:t>6.5.7.6.2.4</a:t>
            </a:r>
            <a:r>
              <a:rPr lang="en-US" sz="1600" dirty="0"/>
              <a:t>, Deployment and Recall of ERCOT Contingency Reserve Service</a:t>
            </a:r>
          </a:p>
          <a:p>
            <a:pPr marL="344488" indent="-271463"/>
            <a:r>
              <a:rPr lang="en-US" sz="1400" b="1" dirty="0"/>
              <a:t>(6) </a:t>
            </a:r>
            <a:r>
              <a:rPr lang="en-US" sz="1400" dirty="0"/>
              <a:t>Following an ECRS deployment </a:t>
            </a:r>
            <a:r>
              <a:rPr lang="en-US" sz="1400" dirty="0">
                <a:highlight>
                  <a:srgbClr val="FFFF00"/>
                </a:highlight>
              </a:rPr>
              <a:t>to SCED-dispatchable Resources</a:t>
            </a:r>
            <a:r>
              <a:rPr lang="en-US" sz="1400" dirty="0"/>
              <a:t>, the QSE’s obligation to deliver ECRS remains in effect until ERCOT issues a recall instruction or its ECRS obligation expires, whichever occurs first.  </a:t>
            </a:r>
            <a:r>
              <a:rPr lang="en-US" sz="1400" dirty="0">
                <a:highlight>
                  <a:srgbClr val="FFFF00"/>
                </a:highlight>
              </a:rPr>
              <a:t>Following an ECRS deployment to Load Resources, excluding Controllable Load Resources, or Resources operating in synchronous condenser fast-response mode, the QSE’s obligation to deliver ECRS remains in effect until ERCOT issues a recall instruction.</a:t>
            </a:r>
            <a:endParaRPr lang="en-US" sz="1400" dirty="0"/>
          </a:p>
          <a:p>
            <a:pPr marL="455613" indent="-455613"/>
            <a:r>
              <a:rPr lang="en-US" sz="1600" b="1" dirty="0"/>
              <a:t>8.1.1.4.4</a:t>
            </a:r>
            <a:r>
              <a:rPr lang="en-US" sz="1600" dirty="0"/>
              <a:t>, ERCOT Contingency Reserve Service Energy Deployment Criteria</a:t>
            </a:r>
          </a:p>
          <a:p>
            <a:pPr marL="400050" indent="-273050"/>
            <a:r>
              <a:rPr lang="en-US" sz="1400" b="1" dirty="0"/>
              <a:t>(1)</a:t>
            </a:r>
            <a:r>
              <a:rPr lang="en-US" sz="1400" dirty="0"/>
              <a:t> </a:t>
            </a:r>
            <a:r>
              <a:rPr lang="en-US" altLang="en-US" sz="1400" dirty="0"/>
              <a:t>…Control performance during periods in which ERCOT has deployed ECRS shall be based on the requirements below and failure to meet any one of these requirements shall be reported to the Reliability Monitor as non-compliance:</a:t>
            </a:r>
          </a:p>
          <a:p>
            <a:pPr marL="684213" indent="-273050"/>
            <a:r>
              <a:rPr lang="en-US" altLang="en-US" sz="1400" b="1" dirty="0"/>
              <a:t>(b)</a:t>
            </a:r>
            <a:r>
              <a:rPr lang="en-US" altLang="en-US" sz="1400" dirty="0"/>
              <a:t> …The QSE’s portfolio shall maintain this response until recalled </a:t>
            </a:r>
            <a:r>
              <a:rPr lang="en-US" altLang="en-US" sz="1400" strike="sngStrike" dirty="0">
                <a:highlight>
                  <a:srgbClr val="FFFF00"/>
                </a:highlight>
              </a:rPr>
              <a:t>or the Resource’s obligation to provide ECRS expires</a:t>
            </a:r>
            <a:r>
              <a:rPr lang="en-US" altLang="en-US" sz="1400" dirty="0"/>
              <a:t>.  The combination of the QSE’s ECRS responsibility and additional available capacity shall not exceed 150% of the sum of the QSE’s Ancillary Service Resource Responsibility for ECRS from non-Controllable Load Resources.  Any additional available capacity from Load Resources other than Controllable Load Resources shall be deployed concurrently with ECRS.</a:t>
            </a:r>
          </a:p>
        </p:txBody>
      </p:sp>
    </p:spTree>
    <p:extLst>
      <p:ext uri="{BB962C8B-B14F-4D97-AF65-F5344CB8AC3E}">
        <p14:creationId xmlns:p14="http://schemas.microsoft.com/office/powerpoint/2010/main" val="999964890"/>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2" ma:contentTypeDescription="Create a new document." ma:contentTypeScope="" ma:versionID="f429c8e6c85da55f2bff7742715dc377">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9c2884a27dee6606bc8a0d144ecf647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1A526C54-2038-4DDB-9077-84C80FF069E0}">
  <ds:schemaRefs>
    <ds:schemaRef ds:uri="5f527160-b6a2-448e-b210-55bbe2178a90"/>
    <ds:schemaRef ds:uri="8d5ee879-813f-4fb9-b7c2-a59846c21aeb"/>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A860AD3-7598-4D21-93AB-978A77432C0A}">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1054</Words>
  <Application>Microsoft Office PowerPoint</Application>
  <PresentationFormat>On-screen Show (4:3)</PresentationFormat>
  <Paragraphs>75</Paragraphs>
  <Slides>6</Slides>
  <Notes>4</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Cover Slide</vt:lpstr>
      <vt:lpstr>Horizontal Theme</vt:lpstr>
      <vt:lpstr>Vertical Theme</vt:lpstr>
      <vt:lpstr>PowerPoint Presentation</vt:lpstr>
      <vt:lpstr>NPRR1178 Overview</vt:lpstr>
      <vt:lpstr>1. Expected Resource Status Changes</vt:lpstr>
      <vt:lpstr>2. Offer Floor on Capacity</vt:lpstr>
      <vt:lpstr>2. Offer Example</vt:lpstr>
      <vt:lpstr>3. ECRS Deployment Obligation Requirements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Kersulis, Jonas</cp:lastModifiedBy>
  <cp:revision>1</cp:revision>
  <cp:lastPrinted>2017-10-10T21:31:05Z</cp:lastPrinted>
  <dcterms:created xsi:type="dcterms:W3CDTF">2016-01-21T15:20:31Z</dcterms:created>
  <dcterms:modified xsi:type="dcterms:W3CDTF">2023-05-30T15:36:37Z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y fmtid="{D5CDD505-2E9C-101B-9397-08002B2CF9AE}" pid="10" name="MediaServiceImageTags">
    <vt:lpwstr/>
  </property>
</Properties>
</file>