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53" r:id="rId1"/>
    <p:sldMasterId id="2147483648" r:id="rId2"/>
    <p:sldMasterId id="2147483651" r:id="rId3"/>
  </p:sldMasterIdLst>
  <p:notesMasterIdLst>
    <p:notesMasterId r:id="rId11"/>
  </p:notesMasterIdLst>
  <p:handoutMasterIdLst>
    <p:handoutMasterId r:id="rId12"/>
  </p:handoutMasterIdLst>
  <p:sldIdLst>
    <p:sldId id="355" r:id="rId4"/>
    <p:sldId id="489" r:id="rId5"/>
    <p:sldId id="2426" r:id="rId6"/>
    <p:sldId id="490" r:id="rId7"/>
    <p:sldId id="2427" r:id="rId8"/>
    <p:sldId id="2428" r:id="rId9"/>
    <p:sldId id="242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0076C6"/>
    <a:srgbClr val="B03018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420" autoAdjust="0"/>
  </p:normalViewPr>
  <p:slideViewPr>
    <p:cSldViewPr showGuides="1">
      <p:cViewPr varScale="1">
        <p:scale>
          <a:sx n="104" d="100"/>
          <a:sy n="104" d="100"/>
        </p:scale>
        <p:origin x="97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55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0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3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4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ieee/1668/6798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rc.com/comm/RSTC/Documents/Grid_Friendly_EV_Charging_Recommendations.pdf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LFLTF: Large Load Voltage Ride-Through Requirements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Jeff Billo	</a:t>
            </a:r>
          </a:p>
          <a:p>
            <a:r>
              <a:rPr lang="en-US" dirty="0">
                <a:solidFill>
                  <a:schemeClr val="tx2"/>
                </a:solidFill>
              </a:rPr>
              <a:t>Operations Planning</a:t>
            </a:r>
          </a:p>
          <a:p>
            <a:r>
              <a:rPr lang="en-US" dirty="0">
                <a:solidFill>
                  <a:schemeClr val="tx2"/>
                </a:solidFill>
              </a:rPr>
              <a:t>	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May 31, 2023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AAAE-2EAC-4272-99E9-65D340F8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Voltage Ride-Through (VRT)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69D-54A2-4E3D-9C23-CAD11C3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14167"/>
            <a:ext cx="3352800" cy="4777033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When there is a fault on the system, voltage at the location of the fault can go to zero volts and voltage in the vicinity of the fault will be depressed</a:t>
            </a:r>
          </a:p>
          <a:p>
            <a:r>
              <a:rPr lang="en-US" sz="2000" dirty="0">
                <a:solidFill>
                  <a:schemeClr val="tx2"/>
                </a:solidFill>
              </a:rPr>
              <a:t>Equipment that is not designed to stay online (“ride-through”) during the depressed voltage can cause or exacerbate reliability problems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Frequency instability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Voltage instability (low or high)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Other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65F3-3F63-4815-8D0F-EDEE431C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0B725CD-4172-479A-B170-252EC728656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14800" y="785566"/>
            <a:ext cx="4495800" cy="523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09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AAAE-2EAC-4272-99E9-65D340F8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VRT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69D-54A2-4E3D-9C23-CAD11C3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4777033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The ERCOT system has experienced multiple events in the last year that included loads failing to ride-through a voltage depression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Largest load loss event to-date: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Multiple faults on 138 kV lines near Odessa at 3:50 AM on December 7, 2022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Reduction in load of </a:t>
            </a:r>
            <a:r>
              <a:rPr lang="en-US" sz="1800" b="1" dirty="0">
                <a:solidFill>
                  <a:schemeClr val="tx2"/>
                </a:solidFill>
              </a:rPr>
              <a:t>~1,600 MW</a:t>
            </a:r>
            <a:endParaRPr lang="en-US" sz="1400" b="1" dirty="0">
              <a:solidFill>
                <a:schemeClr val="tx2"/>
              </a:solidFill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Load reduction included mix of LFLs, oil/gas load, and other industrial loads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Two thermal generators tripped during the event, totaling 112 MW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System frequency spiked to 60.235 Hz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65F3-3F63-4815-8D0F-EDEE431C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54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AAAE-2EAC-4272-99E9-65D340F8C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69D-54A2-4E3D-9C23-CAD11C3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2"/>
                </a:solidFill>
              </a:rPr>
              <a:t>Historically, engineers have considered some load reduction/ tripping during a fault/ low voltage as permissible and sometimes preferable, particularly for loads that increase real or reactive power consumption at lower voltages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2"/>
                </a:solidFill>
              </a:rPr>
              <a:t>However, as the amounts of voltage-sensitive loads increase and system strength decreases, the likelihood of large amounts (GWs) of load loss during a voltage excursion increases, which can lead to frequency instability and potentially other reliability issues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2"/>
                </a:solidFill>
              </a:rPr>
              <a:t>To address this reliability risk, ERCOT has developed a ride-through standard proposal for large loads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2"/>
                </a:solidFill>
              </a:rPr>
              <a:t>Consideration given to IBR ride-through requirements, CBEMA (1970s), ITIC (1990s), and IEEE 1668 (2017)</a:t>
            </a:r>
            <a:r>
              <a:rPr lang="en-US" sz="2000" baseline="30000" dirty="0">
                <a:solidFill>
                  <a:schemeClr val="tx2"/>
                </a:solidFill>
              </a:rPr>
              <a:t>1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65F3-3F63-4815-8D0F-EDEE431C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0F981-3BEC-1629-2336-D90FB801159C}"/>
              </a:ext>
            </a:extLst>
          </p:cNvPr>
          <p:cNvSpPr txBox="1"/>
          <p:nvPr/>
        </p:nvSpPr>
        <p:spPr>
          <a:xfrm>
            <a:off x="6019800" y="6169096"/>
            <a:ext cx="3124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 </a:t>
            </a:r>
            <a:r>
              <a:rPr lang="en-US" sz="1100" dirty="0">
                <a:hlinkClick r:id="rId2"/>
              </a:rPr>
              <a:t>https://standards.ieee.org/ieee/1668/6798/</a:t>
            </a:r>
            <a:r>
              <a:rPr lang="en-US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845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AAAE-2EAC-4272-99E9-65D340F8C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/>
              <a:t>Large Load Voltage Ride-Through Standard Proposal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69D-54A2-4E3D-9C23-CAD11C3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Large Loads that interconnect to the ERCOT Transmission Grid must ride through and shall not cease its power consumption for the following operating conditions in Tables A and B, as measured at the Large Load’s Point of Interconnection: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65F3-3F63-4815-8D0F-EDEE431C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318743E-D669-A596-5294-F298FB8A6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0"/>
            <a:ext cx="5942076" cy="2209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303E3A1-2F7B-20EC-F6C8-F3F1B367E4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437126"/>
            <a:ext cx="5942076" cy="194614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0778DB9-FF59-495F-D23D-79D0034D2C88}"/>
              </a:ext>
            </a:extLst>
          </p:cNvPr>
          <p:cNvSpPr/>
          <p:nvPr/>
        </p:nvSpPr>
        <p:spPr>
          <a:xfrm>
            <a:off x="7086600" y="2419634"/>
            <a:ext cx="1524000" cy="574493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From ITIC Curve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181107F-0F1D-9DCA-EF27-985E12B388C0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6477000" y="2706881"/>
            <a:ext cx="609600" cy="49351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>
            <a:extLst>
              <a:ext uri="{FF2B5EF4-FFF2-40B4-BE49-F238E27FC236}">
                <a16:creationId xmlns:a16="http://schemas.microsoft.com/office/drawing/2014/main" id="{31FA7A3C-52DA-9743-AC51-025D6EEB30A1}"/>
              </a:ext>
            </a:extLst>
          </p:cNvPr>
          <p:cNvSpPr/>
          <p:nvPr/>
        </p:nvSpPr>
        <p:spPr>
          <a:xfrm>
            <a:off x="6629400" y="3531516"/>
            <a:ext cx="76200" cy="583284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B8A012D-F406-0B36-75D6-59A1C258AECD}"/>
              </a:ext>
            </a:extLst>
          </p:cNvPr>
          <p:cNvSpPr/>
          <p:nvPr/>
        </p:nvSpPr>
        <p:spPr>
          <a:xfrm>
            <a:off x="7100711" y="3097578"/>
            <a:ext cx="1524000" cy="1304765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Based on IEEE 1668 Single-Phase and Phase-Phase Curve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D782D2B-3B2A-384D-7BE7-060BB306F245}"/>
              </a:ext>
            </a:extLst>
          </p:cNvPr>
          <p:cNvCxnSpPr>
            <a:cxnSpLocks/>
          </p:cNvCxnSpPr>
          <p:nvPr/>
        </p:nvCxnSpPr>
        <p:spPr>
          <a:xfrm flipV="1">
            <a:off x="6788855" y="3749960"/>
            <a:ext cx="297745" cy="731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449AF32B-5F82-FA79-04B9-96D2653DC475}"/>
              </a:ext>
            </a:extLst>
          </p:cNvPr>
          <p:cNvSpPr/>
          <p:nvPr/>
        </p:nvSpPr>
        <p:spPr>
          <a:xfrm>
            <a:off x="7094305" y="4586470"/>
            <a:ext cx="1524000" cy="112853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Based on ITIC Curve, but extended to ride-through fault duration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2562896-A30D-0256-B37A-E186208F1E7F}"/>
              </a:ext>
            </a:extLst>
          </p:cNvPr>
          <p:cNvCxnSpPr>
            <a:cxnSpLocks/>
          </p:cNvCxnSpPr>
          <p:nvPr/>
        </p:nvCxnSpPr>
        <p:spPr>
          <a:xfrm>
            <a:off x="6400800" y="4232093"/>
            <a:ext cx="685800" cy="684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A95A621-60B1-6B52-31F4-DBBB97F82F60}"/>
              </a:ext>
            </a:extLst>
          </p:cNvPr>
          <p:cNvSpPr/>
          <p:nvPr/>
        </p:nvSpPr>
        <p:spPr>
          <a:xfrm>
            <a:off x="304800" y="4507876"/>
            <a:ext cx="1524000" cy="112853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2"/>
                </a:solidFill>
              </a:rPr>
              <a:t>Based on proposed IBR requirements in NOGRR245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BB8E86B-4F16-2E45-967A-020E6D5A9162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1828800" y="5045224"/>
            <a:ext cx="228600" cy="269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535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AAAE-2EAC-4272-99E9-65D340F8C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/>
              <a:t>Large Load Voltage Ride-Through Standard Proposal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69D-54A2-4E3D-9C23-CAD11C3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tx2"/>
                </a:solidFill>
              </a:rPr>
              <a:t>Large Loads that interconnect to the ERCOT Transmission Grid and that consist of primarily power electronic equipment and/or variable speed drives must use constant current control and may not use constant power level control.  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65F3-3F63-4815-8D0F-EDEE431C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23F462-1F3D-37E8-77E7-739DC1CC3F19}"/>
              </a:ext>
            </a:extLst>
          </p:cNvPr>
          <p:cNvSpPr/>
          <p:nvPr/>
        </p:nvSpPr>
        <p:spPr>
          <a:xfrm>
            <a:off x="4038600" y="2895600"/>
            <a:ext cx="4267200" cy="2124837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2"/>
                </a:solidFill>
              </a:rPr>
              <a:t>The purpose of this requirement is to prevent loads that are riding-through the voltage excursion from exacerbating the low voltage conditions.</a:t>
            </a:r>
          </a:p>
          <a:p>
            <a:endParaRPr lang="en-US" sz="1400" dirty="0">
              <a:solidFill>
                <a:schemeClr val="tx2"/>
              </a:solidFill>
            </a:endParaRPr>
          </a:p>
          <a:p>
            <a:r>
              <a:rPr lang="en-US" sz="1400" dirty="0">
                <a:solidFill>
                  <a:schemeClr val="tx2"/>
                </a:solidFill>
              </a:rPr>
              <a:t>A similar recommendation was made in the NERC-WECC paper on electric vehicle charging performance: </a:t>
            </a:r>
            <a:r>
              <a:rPr lang="en-US" sz="1400" dirty="0">
                <a:solidFill>
                  <a:schemeClr val="tx2"/>
                </a:solidFill>
                <a:hlinkClick r:id="rId2"/>
              </a:rPr>
              <a:t>https://www.nerc.com/comm/RSTC/Documents/Grid_Friendly_EV_Charging_Recommendations.pdf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2DFFBE2-D9DD-BFFD-6612-D82C22C3C18D}"/>
              </a:ext>
            </a:extLst>
          </p:cNvPr>
          <p:cNvCxnSpPr>
            <a:cxnSpLocks/>
          </p:cNvCxnSpPr>
          <p:nvPr/>
        </p:nvCxnSpPr>
        <p:spPr>
          <a:xfrm>
            <a:off x="4572000" y="2286000"/>
            <a:ext cx="609600" cy="609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606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AAAE-2EAC-4272-99E9-65D340F8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969D-54A2-4E3D-9C23-CAD11C31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4777033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Provide feedback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ERCOT will include draft language in the LFL revision requests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A65F3-3F63-4815-8D0F-EDEE431C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634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506</Words>
  <Application>Microsoft Office PowerPoint</Application>
  <PresentationFormat>On-screen Show (4:3)</PresentationFormat>
  <Paragraphs>55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Voltage Ride-Through (VRT)</vt:lpstr>
      <vt:lpstr>VRT Events</vt:lpstr>
      <vt:lpstr>Considerations</vt:lpstr>
      <vt:lpstr>Large Load Voltage Ride-Through Standard Proposal (1/2)</vt:lpstr>
      <vt:lpstr>Large Load Voltage Ride-Through Standard Proposal (2/2)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2017-02-27T16:27:57Z</dcterms:created>
  <dcterms:modified xsi:type="dcterms:W3CDTF">2023-05-30T16:42:43Z</dcterms:modified>
</cp:coreProperties>
</file>