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media/image2.jpg" ContentType="image/png"/>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handoutMasterIdLst>
    <p:handoutMasterId r:id="rId18"/>
  </p:handoutMasterIdLst>
  <p:sldIdLst>
    <p:sldId id="257" r:id="rId5"/>
    <p:sldId id="258" r:id="rId6"/>
    <p:sldId id="260" r:id="rId7"/>
    <p:sldId id="261" r:id="rId8"/>
    <p:sldId id="269" r:id="rId9"/>
    <p:sldId id="262" r:id="rId10"/>
    <p:sldId id="263" r:id="rId11"/>
    <p:sldId id="270" r:id="rId12"/>
    <p:sldId id="271" r:id="rId13"/>
    <p:sldId id="272" r:id="rId14"/>
    <p:sldId id="273" r:id="rId15"/>
    <p:sldId id="27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08" userDrawn="1">
          <p15:clr>
            <a:srgbClr val="A4A3A4"/>
          </p15:clr>
        </p15:guide>
        <p15:guide id="2" orient="horz" pos="4032" userDrawn="1">
          <p15:clr>
            <a:srgbClr val="A4A3A4"/>
          </p15:clr>
        </p15:guide>
        <p15:guide id="3" orient="horz" pos="372" userDrawn="1">
          <p15:clr>
            <a:srgbClr val="A4A3A4"/>
          </p15:clr>
        </p15:guide>
        <p15:guide id="4" pos="3840" userDrawn="1">
          <p15:clr>
            <a:srgbClr val="A4A3A4"/>
          </p15:clr>
        </p15:guide>
        <p15:guide id="5" pos="304" userDrawn="1">
          <p15:clr>
            <a:srgbClr val="A4A3A4"/>
          </p15:clr>
        </p15:guide>
        <p15:guide id="6" pos="384" userDrawn="1">
          <p15:clr>
            <a:srgbClr val="A4A3A4"/>
          </p15:clr>
        </p15:guide>
        <p15:guide id="7" pos="7296" userDrawn="1">
          <p15:clr>
            <a:srgbClr val="A4A3A4"/>
          </p15:clr>
        </p15:guide>
        <p15:guide id="8" pos="737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AA44D"/>
    <a:srgbClr val="009BD2"/>
    <a:srgbClr val="D5C4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404"/>
    <p:restoredTop sz="96405"/>
  </p:normalViewPr>
  <p:slideViewPr>
    <p:cSldViewPr snapToGrid="0" showGuides="1">
      <p:cViewPr varScale="1">
        <p:scale>
          <a:sx n="59" d="100"/>
          <a:sy n="59" d="100"/>
        </p:scale>
        <p:origin x="1108" y="60"/>
      </p:cViewPr>
      <p:guideLst>
        <p:guide orient="horz" pos="1008"/>
        <p:guide orient="horz" pos="4032"/>
        <p:guide orient="horz" pos="372"/>
        <p:guide pos="3840"/>
        <p:guide pos="304"/>
        <p:guide pos="384"/>
        <p:guide pos="7296"/>
        <p:guide pos="7376"/>
      </p:guideLst>
    </p:cSldViewPr>
  </p:slideViewPr>
  <p:notesTextViewPr>
    <p:cViewPr>
      <p:scale>
        <a:sx n="1" d="1"/>
        <a:sy n="1" d="1"/>
      </p:scale>
      <p:origin x="0" y="0"/>
    </p:cViewPr>
  </p:notesTextViewPr>
  <p:sorterViewPr>
    <p:cViewPr>
      <p:scale>
        <a:sx n="100" d="100"/>
        <a:sy n="100" d="100"/>
      </p:scale>
      <p:origin x="0" y="690"/>
    </p:cViewPr>
  </p:sorterViewPr>
  <p:notesViewPr>
    <p:cSldViewPr snapToGrid="0" showGuides="1">
      <p:cViewPr varScale="1">
        <p:scale>
          <a:sx n="50" d="100"/>
          <a:sy n="50" d="100"/>
        </p:scale>
        <p:origin x="-2934"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C5B86E-4256-41E1-AF73-EB202AC5EE59}" type="doc">
      <dgm:prSet loTypeId="urn:microsoft.com/office/officeart/2005/8/layout/hProcess11" loCatId="process" qsTypeId="urn:microsoft.com/office/officeart/2005/8/quickstyle/simple1" qsCatId="simple" csTypeId="urn:microsoft.com/office/officeart/2005/8/colors/colorful1" csCatId="colorful" phldr="1"/>
      <dgm:spPr/>
    </dgm:pt>
    <dgm:pt modelId="{D12AA471-020F-496D-BB00-FD007EB1201A}">
      <dgm:prSet custT="1"/>
      <dgm:spPr/>
      <dgm:t>
        <a:bodyPr/>
        <a:lstStyle/>
        <a:p>
          <a:r>
            <a:rPr lang="en-US" sz="1800" b="1" dirty="0">
              <a:solidFill>
                <a:srgbClr val="7030A0"/>
              </a:solidFill>
            </a:rPr>
            <a:t>Go-Live July 17</a:t>
          </a:r>
        </a:p>
      </dgm:t>
    </dgm:pt>
    <dgm:pt modelId="{8E679329-0CF1-4A1C-8106-DBBAF37C320E}" type="parTrans" cxnId="{F7C63457-9F95-4B51-8042-6328B0BCB8D1}">
      <dgm:prSet/>
      <dgm:spPr/>
      <dgm:t>
        <a:bodyPr/>
        <a:lstStyle/>
        <a:p>
          <a:endParaRPr lang="en-US"/>
        </a:p>
      </dgm:t>
    </dgm:pt>
    <dgm:pt modelId="{CF6F3BC0-D072-4C9D-9198-EEAC2519E001}" type="sibTrans" cxnId="{F7C63457-9F95-4B51-8042-6328B0BCB8D1}">
      <dgm:prSet/>
      <dgm:spPr/>
      <dgm:t>
        <a:bodyPr/>
        <a:lstStyle/>
        <a:p>
          <a:endParaRPr lang="en-US"/>
        </a:p>
      </dgm:t>
    </dgm:pt>
    <dgm:pt modelId="{28F04F64-EFB9-4838-AE05-845BE9FDEFEC}">
      <dgm:prSet custT="1"/>
      <dgm:spPr/>
      <dgm:t>
        <a:bodyPr/>
        <a:lstStyle/>
        <a:p>
          <a:r>
            <a:rPr lang="en-US" sz="2000" b="1" dirty="0"/>
            <a:t>July 16</a:t>
          </a:r>
        </a:p>
      </dgm:t>
    </dgm:pt>
    <dgm:pt modelId="{B6154D1F-A395-4667-B20D-FFBB4233B289}" type="parTrans" cxnId="{20B3DE3F-141D-4AB2-AEDA-2BC9926485F7}">
      <dgm:prSet/>
      <dgm:spPr/>
      <dgm:t>
        <a:bodyPr/>
        <a:lstStyle/>
        <a:p>
          <a:endParaRPr lang="en-US"/>
        </a:p>
      </dgm:t>
    </dgm:pt>
    <dgm:pt modelId="{A76984F8-ECF1-4456-9F98-E51920D34A8F}" type="sibTrans" cxnId="{20B3DE3F-141D-4AB2-AEDA-2BC9926485F7}">
      <dgm:prSet/>
      <dgm:spPr/>
      <dgm:t>
        <a:bodyPr/>
        <a:lstStyle/>
        <a:p>
          <a:endParaRPr lang="en-US"/>
        </a:p>
      </dgm:t>
    </dgm:pt>
    <dgm:pt modelId="{1CB98EEC-CC09-4149-AC1F-37F0D72D1742}">
      <dgm:prSet custT="1"/>
      <dgm:spPr/>
      <dgm:t>
        <a:bodyPr/>
        <a:lstStyle/>
        <a:p>
          <a:r>
            <a:rPr lang="en-US" sz="2000" b="1" dirty="0"/>
            <a:t>July 14</a:t>
          </a:r>
        </a:p>
      </dgm:t>
    </dgm:pt>
    <dgm:pt modelId="{FC5A3258-A29C-4EB5-9741-411CF178DA76}" type="parTrans" cxnId="{C7B0D462-99DE-4A82-9102-E4B50DAE53A9}">
      <dgm:prSet/>
      <dgm:spPr/>
      <dgm:t>
        <a:bodyPr/>
        <a:lstStyle/>
        <a:p>
          <a:endParaRPr lang="en-US"/>
        </a:p>
      </dgm:t>
    </dgm:pt>
    <dgm:pt modelId="{DD864631-913E-46E4-9F95-4F7E935EFAE9}" type="sibTrans" cxnId="{C7B0D462-99DE-4A82-9102-E4B50DAE53A9}">
      <dgm:prSet/>
      <dgm:spPr/>
      <dgm:t>
        <a:bodyPr/>
        <a:lstStyle/>
        <a:p>
          <a:endParaRPr lang="en-US"/>
        </a:p>
      </dgm:t>
    </dgm:pt>
    <dgm:pt modelId="{D947D849-42F0-45FB-9D43-729B518A39E1}">
      <dgm:prSet custT="1"/>
      <dgm:spPr/>
      <dgm:t>
        <a:bodyPr/>
        <a:lstStyle/>
        <a:p>
          <a:r>
            <a:rPr lang="en-US" sz="2000" b="1" dirty="0"/>
            <a:t>July 15</a:t>
          </a:r>
        </a:p>
      </dgm:t>
    </dgm:pt>
    <dgm:pt modelId="{79E67576-BB6E-4D9C-9163-97F5E8BF625B}" type="parTrans" cxnId="{00E23FF4-ED61-46D5-99F8-82D47F7668A4}">
      <dgm:prSet/>
      <dgm:spPr/>
      <dgm:t>
        <a:bodyPr/>
        <a:lstStyle/>
        <a:p>
          <a:endParaRPr lang="en-US"/>
        </a:p>
      </dgm:t>
    </dgm:pt>
    <dgm:pt modelId="{793BD466-B672-4D67-9406-844FC0E302FD}" type="sibTrans" cxnId="{00E23FF4-ED61-46D5-99F8-82D47F7668A4}">
      <dgm:prSet/>
      <dgm:spPr/>
      <dgm:t>
        <a:bodyPr/>
        <a:lstStyle/>
        <a:p>
          <a:endParaRPr lang="en-US"/>
        </a:p>
      </dgm:t>
    </dgm:pt>
    <dgm:pt modelId="{C37AB822-62CC-48EB-85E3-70126BCEAA75}">
      <dgm:prSet custT="1"/>
      <dgm:spPr/>
      <dgm:t>
        <a:bodyPr/>
        <a:lstStyle/>
        <a:p>
          <a:r>
            <a:rPr lang="en-US" sz="2000" b="1" dirty="0"/>
            <a:t>July 13</a:t>
          </a:r>
        </a:p>
      </dgm:t>
    </dgm:pt>
    <dgm:pt modelId="{FEA499DE-5E09-4F7A-A4B6-AEEEF422D9D6}" type="parTrans" cxnId="{2D1A461F-EDEB-483D-BE79-AF073427EAEB}">
      <dgm:prSet/>
      <dgm:spPr/>
      <dgm:t>
        <a:bodyPr/>
        <a:lstStyle/>
        <a:p>
          <a:endParaRPr lang="en-US"/>
        </a:p>
      </dgm:t>
    </dgm:pt>
    <dgm:pt modelId="{779A2300-16F5-4310-A2E1-E8B4E6342FA8}" type="sibTrans" cxnId="{2D1A461F-EDEB-483D-BE79-AF073427EAEB}">
      <dgm:prSet/>
      <dgm:spPr/>
      <dgm:t>
        <a:bodyPr/>
        <a:lstStyle/>
        <a:p>
          <a:endParaRPr lang="en-US"/>
        </a:p>
      </dgm:t>
    </dgm:pt>
    <dgm:pt modelId="{E528FE03-8931-4557-BD9D-4B88B64CA79D}">
      <dgm:prSet custT="1"/>
      <dgm:spPr/>
      <dgm:t>
        <a:bodyPr/>
        <a:lstStyle/>
        <a:p>
          <a:r>
            <a:rPr lang="en-US" sz="1800" b="1" dirty="0">
              <a:solidFill>
                <a:srgbClr val="C00000"/>
              </a:solidFill>
            </a:rPr>
            <a:t>Cycle 33 Read Date July 10 </a:t>
          </a:r>
        </a:p>
      </dgm:t>
    </dgm:pt>
    <dgm:pt modelId="{9A8A8157-C641-4E22-B8BA-18F7B9723041}" type="parTrans" cxnId="{1F798449-86C8-41BD-A646-B72FC4EDAB2D}">
      <dgm:prSet/>
      <dgm:spPr/>
      <dgm:t>
        <a:bodyPr/>
        <a:lstStyle/>
        <a:p>
          <a:endParaRPr lang="en-US"/>
        </a:p>
      </dgm:t>
    </dgm:pt>
    <dgm:pt modelId="{80894553-9619-482D-97D0-A3BA6584C6EC}" type="sibTrans" cxnId="{1F798449-86C8-41BD-A646-B72FC4EDAB2D}">
      <dgm:prSet/>
      <dgm:spPr/>
      <dgm:t>
        <a:bodyPr/>
        <a:lstStyle/>
        <a:p>
          <a:endParaRPr lang="en-US"/>
        </a:p>
      </dgm:t>
    </dgm:pt>
    <dgm:pt modelId="{01D9137A-38D0-4536-B519-6B2D0C53E76E}">
      <dgm:prSet custT="1"/>
      <dgm:spPr/>
      <dgm:t>
        <a:bodyPr/>
        <a:lstStyle/>
        <a:p>
          <a:r>
            <a:rPr lang="en-US" sz="2000" b="1" dirty="0"/>
            <a:t>July 12</a:t>
          </a:r>
        </a:p>
      </dgm:t>
    </dgm:pt>
    <dgm:pt modelId="{1604B50D-0BED-4E00-B776-ABE1097A2237}" type="sibTrans" cxnId="{D62E6547-2075-4248-993E-8D944CE0DC71}">
      <dgm:prSet/>
      <dgm:spPr/>
      <dgm:t>
        <a:bodyPr/>
        <a:lstStyle/>
        <a:p>
          <a:endParaRPr lang="en-US"/>
        </a:p>
      </dgm:t>
    </dgm:pt>
    <dgm:pt modelId="{17842E51-ADE6-4BD4-A93C-554ADDFC7F18}" type="parTrans" cxnId="{D62E6547-2075-4248-993E-8D944CE0DC71}">
      <dgm:prSet/>
      <dgm:spPr/>
      <dgm:t>
        <a:bodyPr/>
        <a:lstStyle/>
        <a:p>
          <a:endParaRPr lang="en-US"/>
        </a:p>
      </dgm:t>
    </dgm:pt>
    <dgm:pt modelId="{286AAAE9-16DD-4012-BD02-80D63FDAEA56}">
      <dgm:prSet custT="1"/>
      <dgm:spPr/>
      <dgm:t>
        <a:bodyPr/>
        <a:lstStyle/>
        <a:p>
          <a:r>
            <a:rPr lang="en-US" sz="2000" b="1" dirty="0"/>
            <a:t>July 11</a:t>
          </a:r>
        </a:p>
      </dgm:t>
    </dgm:pt>
    <dgm:pt modelId="{D439DF94-1E0D-40B2-A5D0-D942679B9EB5}" type="parTrans" cxnId="{E424D86D-82D2-49A1-B819-C65DF2364058}">
      <dgm:prSet/>
      <dgm:spPr/>
      <dgm:t>
        <a:bodyPr/>
        <a:lstStyle/>
        <a:p>
          <a:endParaRPr lang="en-US"/>
        </a:p>
      </dgm:t>
    </dgm:pt>
    <dgm:pt modelId="{BB79CB0D-D039-4A78-8E28-F992A8D7BDA2}" type="sibTrans" cxnId="{E424D86D-82D2-49A1-B819-C65DF2364058}">
      <dgm:prSet/>
      <dgm:spPr/>
      <dgm:t>
        <a:bodyPr/>
        <a:lstStyle/>
        <a:p>
          <a:endParaRPr lang="en-US"/>
        </a:p>
      </dgm:t>
    </dgm:pt>
    <dgm:pt modelId="{4DFCFE1A-7B73-472A-AC23-605E8474BE96}" type="pres">
      <dgm:prSet presAssocID="{1EC5B86E-4256-41E1-AF73-EB202AC5EE59}" presName="Name0" presStyleCnt="0">
        <dgm:presLayoutVars>
          <dgm:dir/>
          <dgm:resizeHandles val="exact"/>
        </dgm:presLayoutVars>
      </dgm:prSet>
      <dgm:spPr/>
    </dgm:pt>
    <dgm:pt modelId="{F162E7A8-F804-4D91-BFE6-AB6A79E2DC92}" type="pres">
      <dgm:prSet presAssocID="{1EC5B86E-4256-41E1-AF73-EB202AC5EE59}" presName="arrow" presStyleLbl="bgShp" presStyleIdx="0" presStyleCnt="1" custScaleY="120034" custLinFactNeighborY="-1969"/>
      <dgm:spPr/>
    </dgm:pt>
    <dgm:pt modelId="{D0F53C87-FC63-41C1-B470-A364BB783AF0}" type="pres">
      <dgm:prSet presAssocID="{1EC5B86E-4256-41E1-AF73-EB202AC5EE59}" presName="points" presStyleCnt="0"/>
      <dgm:spPr/>
    </dgm:pt>
    <dgm:pt modelId="{ACE0234D-FBBB-46A0-A140-1ECF30BB3D1A}" type="pres">
      <dgm:prSet presAssocID="{E528FE03-8931-4557-BD9D-4B88B64CA79D}" presName="compositeA" presStyleCnt="0"/>
      <dgm:spPr/>
    </dgm:pt>
    <dgm:pt modelId="{53185C0C-69B7-48B7-B960-7F42B077BC34}" type="pres">
      <dgm:prSet presAssocID="{E528FE03-8931-4557-BD9D-4B88B64CA79D}" presName="textA" presStyleLbl="revTx" presStyleIdx="0" presStyleCnt="8" custScaleY="25919" custLinFactNeighborX="26199" custLinFactNeighborY="55049">
        <dgm:presLayoutVars>
          <dgm:bulletEnabled val="1"/>
        </dgm:presLayoutVars>
      </dgm:prSet>
      <dgm:spPr/>
    </dgm:pt>
    <dgm:pt modelId="{490850CF-818F-4F6A-A9B8-E9D021B921AE}" type="pres">
      <dgm:prSet presAssocID="{E528FE03-8931-4557-BD9D-4B88B64CA79D}" presName="circleA" presStyleLbl="node1" presStyleIdx="0" presStyleCnt="8" custScaleX="157036" custScaleY="167847" custLinFactNeighborX="60350" custLinFactNeighborY="72568"/>
      <dgm:spPr>
        <a:prstGeom prst="heart">
          <a:avLst/>
        </a:prstGeom>
      </dgm:spPr>
    </dgm:pt>
    <dgm:pt modelId="{6A22221D-3186-40FA-B153-A99C3E95E262}" type="pres">
      <dgm:prSet presAssocID="{E528FE03-8931-4557-BD9D-4B88B64CA79D}" presName="spaceA" presStyleCnt="0"/>
      <dgm:spPr/>
    </dgm:pt>
    <dgm:pt modelId="{69930E9A-7826-43D5-992F-AFB143AD3D6D}" type="pres">
      <dgm:prSet presAssocID="{80894553-9619-482D-97D0-A3BA6584C6EC}" presName="space" presStyleCnt="0"/>
      <dgm:spPr/>
    </dgm:pt>
    <dgm:pt modelId="{63DC721D-9991-4B1A-912B-574360B2BC16}" type="pres">
      <dgm:prSet presAssocID="{286AAAE9-16DD-4012-BD02-80D63FDAEA56}" presName="compositeB" presStyleCnt="0"/>
      <dgm:spPr/>
    </dgm:pt>
    <dgm:pt modelId="{F0236203-2368-41EE-9529-F826E2AAFB5B}" type="pres">
      <dgm:prSet presAssocID="{286AAAE9-16DD-4012-BD02-80D63FDAEA56}" presName="textB" presStyleLbl="revTx" presStyleIdx="1" presStyleCnt="8" custLinFactNeighborX="-741" custLinFactNeighborY="857">
        <dgm:presLayoutVars>
          <dgm:bulletEnabled val="1"/>
        </dgm:presLayoutVars>
      </dgm:prSet>
      <dgm:spPr/>
    </dgm:pt>
    <dgm:pt modelId="{2024D71C-7D7B-44CD-AF52-8DCBACCEF6D0}" type="pres">
      <dgm:prSet presAssocID="{286AAAE9-16DD-4012-BD02-80D63FDAEA56}" presName="circleB" presStyleLbl="node1" presStyleIdx="1" presStyleCnt="8" custLinFactNeighborX="6810" custLinFactNeighborY="-8810"/>
      <dgm:spPr/>
    </dgm:pt>
    <dgm:pt modelId="{6C68BA42-5F8C-4C45-A08D-B0AE96F10078}" type="pres">
      <dgm:prSet presAssocID="{286AAAE9-16DD-4012-BD02-80D63FDAEA56}" presName="spaceB" presStyleCnt="0"/>
      <dgm:spPr/>
    </dgm:pt>
    <dgm:pt modelId="{14C0A4DE-093E-474D-A6C6-4940FB270638}" type="pres">
      <dgm:prSet presAssocID="{BB79CB0D-D039-4A78-8E28-F992A8D7BDA2}" presName="space" presStyleCnt="0"/>
      <dgm:spPr/>
    </dgm:pt>
    <dgm:pt modelId="{F12A6E0D-35AD-4ED4-BE47-158CF4A1562C}" type="pres">
      <dgm:prSet presAssocID="{01D9137A-38D0-4536-B519-6B2D0C53E76E}" presName="compositeA" presStyleCnt="0"/>
      <dgm:spPr/>
    </dgm:pt>
    <dgm:pt modelId="{379AF48C-2F80-470A-9D82-6E41464A9B22}" type="pres">
      <dgm:prSet presAssocID="{01D9137A-38D0-4536-B519-6B2D0C53E76E}" presName="textA" presStyleLbl="revTx" presStyleIdx="2" presStyleCnt="8">
        <dgm:presLayoutVars>
          <dgm:bulletEnabled val="1"/>
        </dgm:presLayoutVars>
      </dgm:prSet>
      <dgm:spPr/>
    </dgm:pt>
    <dgm:pt modelId="{4A27179B-AA69-4CF7-9635-91174CE5CCB2}" type="pres">
      <dgm:prSet presAssocID="{01D9137A-38D0-4536-B519-6B2D0C53E76E}" presName="circleA" presStyleLbl="node1" presStyleIdx="2" presStyleCnt="8" custLinFactNeighborY="-4540"/>
      <dgm:spPr/>
    </dgm:pt>
    <dgm:pt modelId="{E70863A6-5CD9-4D77-9B56-F97FC4465FC2}" type="pres">
      <dgm:prSet presAssocID="{01D9137A-38D0-4536-B519-6B2D0C53E76E}" presName="spaceA" presStyleCnt="0"/>
      <dgm:spPr/>
    </dgm:pt>
    <dgm:pt modelId="{4D1E3D49-4B0D-46FB-91EA-34AD1861ED36}" type="pres">
      <dgm:prSet presAssocID="{1604B50D-0BED-4E00-B776-ABE1097A2237}" presName="space" presStyleCnt="0"/>
      <dgm:spPr/>
    </dgm:pt>
    <dgm:pt modelId="{0E6D8A9C-29CD-407B-9B33-E01B88CD80E0}" type="pres">
      <dgm:prSet presAssocID="{C37AB822-62CC-48EB-85E3-70126BCEAA75}" presName="compositeB" presStyleCnt="0"/>
      <dgm:spPr/>
    </dgm:pt>
    <dgm:pt modelId="{2BF3CEAB-CB93-4644-8D52-AC5C98F909B1}" type="pres">
      <dgm:prSet presAssocID="{C37AB822-62CC-48EB-85E3-70126BCEAA75}" presName="textB" presStyleLbl="revTx" presStyleIdx="3" presStyleCnt="8">
        <dgm:presLayoutVars>
          <dgm:bulletEnabled val="1"/>
        </dgm:presLayoutVars>
      </dgm:prSet>
      <dgm:spPr/>
    </dgm:pt>
    <dgm:pt modelId="{BB0E9B0C-BB51-48CC-9E77-3900FCCC0896}" type="pres">
      <dgm:prSet presAssocID="{C37AB822-62CC-48EB-85E3-70126BCEAA75}" presName="circleB" presStyleLbl="node1" presStyleIdx="3" presStyleCnt="8" custLinFactNeighborY="-6405"/>
      <dgm:spPr/>
    </dgm:pt>
    <dgm:pt modelId="{F061280E-035C-43BE-A45E-43032E8471AB}" type="pres">
      <dgm:prSet presAssocID="{C37AB822-62CC-48EB-85E3-70126BCEAA75}" presName="spaceB" presStyleCnt="0"/>
      <dgm:spPr/>
    </dgm:pt>
    <dgm:pt modelId="{ABC1B336-EA9C-4BE5-B38D-E7D2CC040713}" type="pres">
      <dgm:prSet presAssocID="{779A2300-16F5-4310-A2E1-E8B4E6342FA8}" presName="space" presStyleCnt="0"/>
      <dgm:spPr/>
    </dgm:pt>
    <dgm:pt modelId="{C82C83EF-F780-4C31-A4D9-E8CD9842045E}" type="pres">
      <dgm:prSet presAssocID="{1CB98EEC-CC09-4149-AC1F-37F0D72D1742}" presName="compositeA" presStyleCnt="0"/>
      <dgm:spPr/>
    </dgm:pt>
    <dgm:pt modelId="{B4051CE7-5593-4E23-93F2-7FCDBAD649E5}" type="pres">
      <dgm:prSet presAssocID="{1CB98EEC-CC09-4149-AC1F-37F0D72D1742}" presName="textA" presStyleLbl="revTx" presStyleIdx="4" presStyleCnt="8">
        <dgm:presLayoutVars>
          <dgm:bulletEnabled val="1"/>
        </dgm:presLayoutVars>
      </dgm:prSet>
      <dgm:spPr/>
    </dgm:pt>
    <dgm:pt modelId="{7A557FFA-F99E-44E6-9A80-321358ED6C83}" type="pres">
      <dgm:prSet presAssocID="{1CB98EEC-CC09-4149-AC1F-37F0D72D1742}" presName="circleA" presStyleLbl="node1" presStyleIdx="4" presStyleCnt="8" custLinFactNeighborY="-6405"/>
      <dgm:spPr/>
    </dgm:pt>
    <dgm:pt modelId="{9B638F00-B077-4C85-A552-3E2C7358590A}" type="pres">
      <dgm:prSet presAssocID="{1CB98EEC-CC09-4149-AC1F-37F0D72D1742}" presName="spaceA" presStyleCnt="0"/>
      <dgm:spPr/>
    </dgm:pt>
    <dgm:pt modelId="{C19D815E-2B47-4283-9DAD-EB2C72C5FF2B}" type="pres">
      <dgm:prSet presAssocID="{DD864631-913E-46E4-9F95-4F7E935EFAE9}" presName="space" presStyleCnt="0"/>
      <dgm:spPr/>
    </dgm:pt>
    <dgm:pt modelId="{1C7919F4-7472-4745-AFBA-5F33BB45EB9E}" type="pres">
      <dgm:prSet presAssocID="{D947D849-42F0-45FB-9D43-729B518A39E1}" presName="compositeB" presStyleCnt="0"/>
      <dgm:spPr/>
    </dgm:pt>
    <dgm:pt modelId="{0FD5587A-63F3-4F1F-9305-882506337394}" type="pres">
      <dgm:prSet presAssocID="{D947D849-42F0-45FB-9D43-729B518A39E1}" presName="textB" presStyleLbl="revTx" presStyleIdx="5" presStyleCnt="8">
        <dgm:presLayoutVars>
          <dgm:bulletEnabled val="1"/>
        </dgm:presLayoutVars>
      </dgm:prSet>
      <dgm:spPr/>
    </dgm:pt>
    <dgm:pt modelId="{E0CC1598-24CB-45D2-9A76-5FA74399DAD8}" type="pres">
      <dgm:prSet presAssocID="{D947D849-42F0-45FB-9D43-729B518A39E1}" presName="circleB" presStyleLbl="node1" presStyleIdx="5" presStyleCnt="8" custLinFactNeighborY="-2135"/>
      <dgm:spPr/>
    </dgm:pt>
    <dgm:pt modelId="{01A977B2-8E64-4649-9C84-992BF2E8D7D8}" type="pres">
      <dgm:prSet presAssocID="{D947D849-42F0-45FB-9D43-729B518A39E1}" presName="spaceB" presStyleCnt="0"/>
      <dgm:spPr/>
    </dgm:pt>
    <dgm:pt modelId="{CBE88D84-A89E-4FA4-974A-68E85C0016B2}" type="pres">
      <dgm:prSet presAssocID="{793BD466-B672-4D67-9406-844FC0E302FD}" presName="space" presStyleCnt="0"/>
      <dgm:spPr/>
    </dgm:pt>
    <dgm:pt modelId="{807E980D-582A-4648-9546-FE35812F1532}" type="pres">
      <dgm:prSet presAssocID="{28F04F64-EFB9-4838-AE05-845BE9FDEFEC}" presName="compositeA" presStyleCnt="0"/>
      <dgm:spPr/>
    </dgm:pt>
    <dgm:pt modelId="{89354163-7BF3-41C1-9C36-13E4323DF672}" type="pres">
      <dgm:prSet presAssocID="{28F04F64-EFB9-4838-AE05-845BE9FDEFEC}" presName="textA" presStyleLbl="revTx" presStyleIdx="6" presStyleCnt="8">
        <dgm:presLayoutVars>
          <dgm:bulletEnabled val="1"/>
        </dgm:presLayoutVars>
      </dgm:prSet>
      <dgm:spPr/>
    </dgm:pt>
    <dgm:pt modelId="{8289378D-F5D0-40A8-80C7-5F0FE45AC169}" type="pres">
      <dgm:prSet presAssocID="{28F04F64-EFB9-4838-AE05-845BE9FDEFEC}" presName="circleA" presStyleLbl="node1" presStyleIdx="6" presStyleCnt="8" custLinFactNeighborY="-4270"/>
      <dgm:spPr/>
    </dgm:pt>
    <dgm:pt modelId="{E15E6BE3-3A37-40D6-8D7E-0E3444991E66}" type="pres">
      <dgm:prSet presAssocID="{28F04F64-EFB9-4838-AE05-845BE9FDEFEC}" presName="spaceA" presStyleCnt="0"/>
      <dgm:spPr/>
    </dgm:pt>
    <dgm:pt modelId="{5F66DEDC-FC26-4C9B-A20E-435C134B45A9}" type="pres">
      <dgm:prSet presAssocID="{A76984F8-ECF1-4456-9F98-E51920D34A8F}" presName="space" presStyleCnt="0"/>
      <dgm:spPr/>
    </dgm:pt>
    <dgm:pt modelId="{41D62647-EBBB-4E0A-89F0-6CBEF5428B97}" type="pres">
      <dgm:prSet presAssocID="{D12AA471-020F-496D-BB00-FD007EB1201A}" presName="compositeB" presStyleCnt="0"/>
      <dgm:spPr/>
    </dgm:pt>
    <dgm:pt modelId="{AA57255B-B8C6-4921-A8FC-FE6917463C4E}" type="pres">
      <dgm:prSet presAssocID="{D12AA471-020F-496D-BB00-FD007EB1201A}" presName="textB" presStyleLbl="revTx" presStyleIdx="7" presStyleCnt="8" custLinFactNeighborY="-3810">
        <dgm:presLayoutVars>
          <dgm:bulletEnabled val="1"/>
        </dgm:presLayoutVars>
      </dgm:prSet>
      <dgm:spPr/>
    </dgm:pt>
    <dgm:pt modelId="{E20CC06B-2F1B-4151-BB2E-DC3C666B41F3}" type="pres">
      <dgm:prSet presAssocID="{D12AA471-020F-496D-BB00-FD007EB1201A}" presName="circleB" presStyleLbl="node1" presStyleIdx="7" presStyleCnt="8" custScaleX="247278" custScaleY="243353" custLinFactNeighborX="-1" custLinFactNeighborY="-13676"/>
      <dgm:spPr>
        <a:prstGeom prst="star5">
          <a:avLst/>
        </a:prstGeom>
      </dgm:spPr>
    </dgm:pt>
    <dgm:pt modelId="{2EC551C7-C7DF-4538-A97C-6BE9A0B49C14}" type="pres">
      <dgm:prSet presAssocID="{D12AA471-020F-496D-BB00-FD007EB1201A}" presName="spaceB" presStyleCnt="0"/>
      <dgm:spPr/>
    </dgm:pt>
  </dgm:ptLst>
  <dgm:cxnLst>
    <dgm:cxn modelId="{2D1A461F-EDEB-483D-BE79-AF073427EAEB}" srcId="{1EC5B86E-4256-41E1-AF73-EB202AC5EE59}" destId="{C37AB822-62CC-48EB-85E3-70126BCEAA75}" srcOrd="3" destOrd="0" parTransId="{FEA499DE-5E09-4F7A-A4B6-AEEEF422D9D6}" sibTransId="{779A2300-16F5-4310-A2E1-E8B4E6342FA8}"/>
    <dgm:cxn modelId="{BAD3AF39-4B2B-4CB1-BA29-9F9D76D0A0CF}" type="presOf" srcId="{E528FE03-8931-4557-BD9D-4B88B64CA79D}" destId="{53185C0C-69B7-48B7-B960-7F42B077BC34}" srcOrd="0" destOrd="0" presId="urn:microsoft.com/office/officeart/2005/8/layout/hProcess11"/>
    <dgm:cxn modelId="{20B3DE3F-141D-4AB2-AEDA-2BC9926485F7}" srcId="{1EC5B86E-4256-41E1-AF73-EB202AC5EE59}" destId="{28F04F64-EFB9-4838-AE05-845BE9FDEFEC}" srcOrd="6" destOrd="0" parTransId="{B6154D1F-A395-4667-B20D-FFBB4233B289}" sibTransId="{A76984F8-ECF1-4456-9F98-E51920D34A8F}"/>
    <dgm:cxn modelId="{C7B0D462-99DE-4A82-9102-E4B50DAE53A9}" srcId="{1EC5B86E-4256-41E1-AF73-EB202AC5EE59}" destId="{1CB98EEC-CC09-4149-AC1F-37F0D72D1742}" srcOrd="4" destOrd="0" parTransId="{FC5A3258-A29C-4EB5-9741-411CF178DA76}" sibTransId="{DD864631-913E-46E4-9F95-4F7E935EFAE9}"/>
    <dgm:cxn modelId="{D62E6547-2075-4248-993E-8D944CE0DC71}" srcId="{1EC5B86E-4256-41E1-AF73-EB202AC5EE59}" destId="{01D9137A-38D0-4536-B519-6B2D0C53E76E}" srcOrd="2" destOrd="0" parTransId="{17842E51-ADE6-4BD4-A93C-554ADDFC7F18}" sibTransId="{1604B50D-0BED-4E00-B776-ABE1097A2237}"/>
    <dgm:cxn modelId="{8818AA47-0DCA-463D-831D-15444767E12E}" type="presOf" srcId="{1CB98EEC-CC09-4149-AC1F-37F0D72D1742}" destId="{B4051CE7-5593-4E23-93F2-7FCDBAD649E5}" srcOrd="0" destOrd="0" presId="urn:microsoft.com/office/officeart/2005/8/layout/hProcess11"/>
    <dgm:cxn modelId="{1F798449-86C8-41BD-A646-B72FC4EDAB2D}" srcId="{1EC5B86E-4256-41E1-AF73-EB202AC5EE59}" destId="{E528FE03-8931-4557-BD9D-4B88B64CA79D}" srcOrd="0" destOrd="0" parTransId="{9A8A8157-C641-4E22-B8BA-18F7B9723041}" sibTransId="{80894553-9619-482D-97D0-A3BA6584C6EC}"/>
    <dgm:cxn modelId="{E424D86D-82D2-49A1-B819-C65DF2364058}" srcId="{1EC5B86E-4256-41E1-AF73-EB202AC5EE59}" destId="{286AAAE9-16DD-4012-BD02-80D63FDAEA56}" srcOrd="1" destOrd="0" parTransId="{D439DF94-1E0D-40B2-A5D0-D942679B9EB5}" sibTransId="{BB79CB0D-D039-4A78-8E28-F992A8D7BDA2}"/>
    <dgm:cxn modelId="{A0EE7E54-7F97-4641-AD05-22FC3FBF599A}" type="presOf" srcId="{1EC5B86E-4256-41E1-AF73-EB202AC5EE59}" destId="{4DFCFE1A-7B73-472A-AC23-605E8474BE96}" srcOrd="0" destOrd="0" presId="urn:microsoft.com/office/officeart/2005/8/layout/hProcess11"/>
    <dgm:cxn modelId="{D3C4F855-A115-407D-B809-3A8ECFBB968C}" type="presOf" srcId="{28F04F64-EFB9-4838-AE05-845BE9FDEFEC}" destId="{89354163-7BF3-41C1-9C36-13E4323DF672}" srcOrd="0" destOrd="0" presId="urn:microsoft.com/office/officeart/2005/8/layout/hProcess11"/>
    <dgm:cxn modelId="{F7C63457-9F95-4B51-8042-6328B0BCB8D1}" srcId="{1EC5B86E-4256-41E1-AF73-EB202AC5EE59}" destId="{D12AA471-020F-496D-BB00-FD007EB1201A}" srcOrd="7" destOrd="0" parTransId="{8E679329-0CF1-4A1C-8106-DBBAF37C320E}" sibTransId="{CF6F3BC0-D072-4C9D-9198-EEAC2519E001}"/>
    <dgm:cxn modelId="{0FD0688C-5F0B-4308-8DC6-CAB917F634EA}" type="presOf" srcId="{D12AA471-020F-496D-BB00-FD007EB1201A}" destId="{AA57255B-B8C6-4921-A8FC-FE6917463C4E}" srcOrd="0" destOrd="0" presId="urn:microsoft.com/office/officeart/2005/8/layout/hProcess11"/>
    <dgm:cxn modelId="{D2F13091-330B-4109-BD2B-ACC6E743AE63}" type="presOf" srcId="{D947D849-42F0-45FB-9D43-729B518A39E1}" destId="{0FD5587A-63F3-4F1F-9305-882506337394}" srcOrd="0" destOrd="0" presId="urn:microsoft.com/office/officeart/2005/8/layout/hProcess11"/>
    <dgm:cxn modelId="{B6E5D6A4-B8F0-485F-B455-8C4A7C16A2BD}" type="presOf" srcId="{01D9137A-38D0-4536-B519-6B2D0C53E76E}" destId="{379AF48C-2F80-470A-9D82-6E41464A9B22}" srcOrd="0" destOrd="0" presId="urn:microsoft.com/office/officeart/2005/8/layout/hProcess11"/>
    <dgm:cxn modelId="{726B08CB-2A60-4D25-A454-A1BAE27B4347}" type="presOf" srcId="{286AAAE9-16DD-4012-BD02-80D63FDAEA56}" destId="{F0236203-2368-41EE-9529-F826E2AAFB5B}" srcOrd="0" destOrd="0" presId="urn:microsoft.com/office/officeart/2005/8/layout/hProcess11"/>
    <dgm:cxn modelId="{0E5824CE-C2B5-481C-AA1E-39D328E7A440}" type="presOf" srcId="{C37AB822-62CC-48EB-85E3-70126BCEAA75}" destId="{2BF3CEAB-CB93-4644-8D52-AC5C98F909B1}" srcOrd="0" destOrd="0" presId="urn:microsoft.com/office/officeart/2005/8/layout/hProcess11"/>
    <dgm:cxn modelId="{00E23FF4-ED61-46D5-99F8-82D47F7668A4}" srcId="{1EC5B86E-4256-41E1-AF73-EB202AC5EE59}" destId="{D947D849-42F0-45FB-9D43-729B518A39E1}" srcOrd="5" destOrd="0" parTransId="{79E67576-BB6E-4D9C-9163-97F5E8BF625B}" sibTransId="{793BD466-B672-4D67-9406-844FC0E302FD}"/>
    <dgm:cxn modelId="{19E8D7D7-8A0B-4CFA-A3ED-7D3A49DE6321}" type="presParOf" srcId="{4DFCFE1A-7B73-472A-AC23-605E8474BE96}" destId="{F162E7A8-F804-4D91-BFE6-AB6A79E2DC92}" srcOrd="0" destOrd="0" presId="urn:microsoft.com/office/officeart/2005/8/layout/hProcess11"/>
    <dgm:cxn modelId="{13436D15-4DFE-4482-B752-2A11A56486C7}" type="presParOf" srcId="{4DFCFE1A-7B73-472A-AC23-605E8474BE96}" destId="{D0F53C87-FC63-41C1-B470-A364BB783AF0}" srcOrd="1" destOrd="0" presId="urn:microsoft.com/office/officeart/2005/8/layout/hProcess11"/>
    <dgm:cxn modelId="{D8E69DD2-9801-4E32-B35C-D755E50A7E5F}" type="presParOf" srcId="{D0F53C87-FC63-41C1-B470-A364BB783AF0}" destId="{ACE0234D-FBBB-46A0-A140-1ECF30BB3D1A}" srcOrd="0" destOrd="0" presId="urn:microsoft.com/office/officeart/2005/8/layout/hProcess11"/>
    <dgm:cxn modelId="{55D5ADFA-D6EE-498B-9E01-42A5F2C18D88}" type="presParOf" srcId="{ACE0234D-FBBB-46A0-A140-1ECF30BB3D1A}" destId="{53185C0C-69B7-48B7-B960-7F42B077BC34}" srcOrd="0" destOrd="0" presId="urn:microsoft.com/office/officeart/2005/8/layout/hProcess11"/>
    <dgm:cxn modelId="{436FD60F-C8AC-4349-A6DB-D512826707E5}" type="presParOf" srcId="{ACE0234D-FBBB-46A0-A140-1ECF30BB3D1A}" destId="{490850CF-818F-4F6A-A9B8-E9D021B921AE}" srcOrd="1" destOrd="0" presId="urn:microsoft.com/office/officeart/2005/8/layout/hProcess11"/>
    <dgm:cxn modelId="{9F6A690F-CFFF-4E82-8C19-5BA9B0D3776D}" type="presParOf" srcId="{ACE0234D-FBBB-46A0-A140-1ECF30BB3D1A}" destId="{6A22221D-3186-40FA-B153-A99C3E95E262}" srcOrd="2" destOrd="0" presId="urn:microsoft.com/office/officeart/2005/8/layout/hProcess11"/>
    <dgm:cxn modelId="{E852E92B-60A9-4242-9C34-C5B514F31F98}" type="presParOf" srcId="{D0F53C87-FC63-41C1-B470-A364BB783AF0}" destId="{69930E9A-7826-43D5-992F-AFB143AD3D6D}" srcOrd="1" destOrd="0" presId="urn:microsoft.com/office/officeart/2005/8/layout/hProcess11"/>
    <dgm:cxn modelId="{A803693C-2A2C-483E-9D16-55DE222963D6}" type="presParOf" srcId="{D0F53C87-FC63-41C1-B470-A364BB783AF0}" destId="{63DC721D-9991-4B1A-912B-574360B2BC16}" srcOrd="2" destOrd="0" presId="urn:microsoft.com/office/officeart/2005/8/layout/hProcess11"/>
    <dgm:cxn modelId="{6328A582-C26E-4D0F-A01F-E36A01B50829}" type="presParOf" srcId="{63DC721D-9991-4B1A-912B-574360B2BC16}" destId="{F0236203-2368-41EE-9529-F826E2AAFB5B}" srcOrd="0" destOrd="0" presId="urn:microsoft.com/office/officeart/2005/8/layout/hProcess11"/>
    <dgm:cxn modelId="{3919F62E-4725-473A-BC6D-6F106FFA0C76}" type="presParOf" srcId="{63DC721D-9991-4B1A-912B-574360B2BC16}" destId="{2024D71C-7D7B-44CD-AF52-8DCBACCEF6D0}" srcOrd="1" destOrd="0" presId="urn:microsoft.com/office/officeart/2005/8/layout/hProcess11"/>
    <dgm:cxn modelId="{0942A13B-9F0E-423D-AF64-BB1FDD3CE8ED}" type="presParOf" srcId="{63DC721D-9991-4B1A-912B-574360B2BC16}" destId="{6C68BA42-5F8C-4C45-A08D-B0AE96F10078}" srcOrd="2" destOrd="0" presId="urn:microsoft.com/office/officeart/2005/8/layout/hProcess11"/>
    <dgm:cxn modelId="{73989940-DD75-4082-9970-D65398577A2F}" type="presParOf" srcId="{D0F53C87-FC63-41C1-B470-A364BB783AF0}" destId="{14C0A4DE-093E-474D-A6C6-4940FB270638}" srcOrd="3" destOrd="0" presId="urn:microsoft.com/office/officeart/2005/8/layout/hProcess11"/>
    <dgm:cxn modelId="{703BA9F7-F949-4197-AECC-A334475B370E}" type="presParOf" srcId="{D0F53C87-FC63-41C1-B470-A364BB783AF0}" destId="{F12A6E0D-35AD-4ED4-BE47-158CF4A1562C}" srcOrd="4" destOrd="0" presId="urn:microsoft.com/office/officeart/2005/8/layout/hProcess11"/>
    <dgm:cxn modelId="{8C2ACAA8-9A07-48FC-9048-E1A9096C2E3B}" type="presParOf" srcId="{F12A6E0D-35AD-4ED4-BE47-158CF4A1562C}" destId="{379AF48C-2F80-470A-9D82-6E41464A9B22}" srcOrd="0" destOrd="0" presId="urn:microsoft.com/office/officeart/2005/8/layout/hProcess11"/>
    <dgm:cxn modelId="{EB896393-E3D3-446F-8523-D904778B1255}" type="presParOf" srcId="{F12A6E0D-35AD-4ED4-BE47-158CF4A1562C}" destId="{4A27179B-AA69-4CF7-9635-91174CE5CCB2}" srcOrd="1" destOrd="0" presId="urn:microsoft.com/office/officeart/2005/8/layout/hProcess11"/>
    <dgm:cxn modelId="{FAFA6EF5-812F-4AC2-9FE0-EE26D25F727D}" type="presParOf" srcId="{F12A6E0D-35AD-4ED4-BE47-158CF4A1562C}" destId="{E70863A6-5CD9-4D77-9B56-F97FC4465FC2}" srcOrd="2" destOrd="0" presId="urn:microsoft.com/office/officeart/2005/8/layout/hProcess11"/>
    <dgm:cxn modelId="{797CDAE8-9988-45B1-AC67-2C0F4B854402}" type="presParOf" srcId="{D0F53C87-FC63-41C1-B470-A364BB783AF0}" destId="{4D1E3D49-4B0D-46FB-91EA-34AD1861ED36}" srcOrd="5" destOrd="0" presId="urn:microsoft.com/office/officeart/2005/8/layout/hProcess11"/>
    <dgm:cxn modelId="{29BFC483-91A5-41E1-ADE2-6D71C4D585E1}" type="presParOf" srcId="{D0F53C87-FC63-41C1-B470-A364BB783AF0}" destId="{0E6D8A9C-29CD-407B-9B33-E01B88CD80E0}" srcOrd="6" destOrd="0" presId="urn:microsoft.com/office/officeart/2005/8/layout/hProcess11"/>
    <dgm:cxn modelId="{79B41CE0-851A-48CD-B5BA-D7FC46FEA533}" type="presParOf" srcId="{0E6D8A9C-29CD-407B-9B33-E01B88CD80E0}" destId="{2BF3CEAB-CB93-4644-8D52-AC5C98F909B1}" srcOrd="0" destOrd="0" presId="urn:microsoft.com/office/officeart/2005/8/layout/hProcess11"/>
    <dgm:cxn modelId="{23DB96BB-94E4-4325-92D7-16F2F07A8E2B}" type="presParOf" srcId="{0E6D8A9C-29CD-407B-9B33-E01B88CD80E0}" destId="{BB0E9B0C-BB51-48CC-9E77-3900FCCC0896}" srcOrd="1" destOrd="0" presId="urn:microsoft.com/office/officeart/2005/8/layout/hProcess11"/>
    <dgm:cxn modelId="{8F4C0FF0-6936-43DE-8E93-24E9686955D6}" type="presParOf" srcId="{0E6D8A9C-29CD-407B-9B33-E01B88CD80E0}" destId="{F061280E-035C-43BE-A45E-43032E8471AB}" srcOrd="2" destOrd="0" presId="urn:microsoft.com/office/officeart/2005/8/layout/hProcess11"/>
    <dgm:cxn modelId="{DC853C2E-E675-4CF4-A3E0-8337CF721CD5}" type="presParOf" srcId="{D0F53C87-FC63-41C1-B470-A364BB783AF0}" destId="{ABC1B336-EA9C-4BE5-B38D-E7D2CC040713}" srcOrd="7" destOrd="0" presId="urn:microsoft.com/office/officeart/2005/8/layout/hProcess11"/>
    <dgm:cxn modelId="{2C4F6065-31D4-42DE-8A3B-B7535853DA66}" type="presParOf" srcId="{D0F53C87-FC63-41C1-B470-A364BB783AF0}" destId="{C82C83EF-F780-4C31-A4D9-E8CD9842045E}" srcOrd="8" destOrd="0" presId="urn:microsoft.com/office/officeart/2005/8/layout/hProcess11"/>
    <dgm:cxn modelId="{0E86EE83-5F73-4DE2-8535-EC05AF786D79}" type="presParOf" srcId="{C82C83EF-F780-4C31-A4D9-E8CD9842045E}" destId="{B4051CE7-5593-4E23-93F2-7FCDBAD649E5}" srcOrd="0" destOrd="0" presId="urn:microsoft.com/office/officeart/2005/8/layout/hProcess11"/>
    <dgm:cxn modelId="{5D8FD6D0-7E75-4A85-B6F0-1D30636ED915}" type="presParOf" srcId="{C82C83EF-F780-4C31-A4D9-E8CD9842045E}" destId="{7A557FFA-F99E-44E6-9A80-321358ED6C83}" srcOrd="1" destOrd="0" presId="urn:microsoft.com/office/officeart/2005/8/layout/hProcess11"/>
    <dgm:cxn modelId="{353C9DF5-EB77-487D-864E-AEC346BD3FDF}" type="presParOf" srcId="{C82C83EF-F780-4C31-A4D9-E8CD9842045E}" destId="{9B638F00-B077-4C85-A552-3E2C7358590A}" srcOrd="2" destOrd="0" presId="urn:microsoft.com/office/officeart/2005/8/layout/hProcess11"/>
    <dgm:cxn modelId="{EB80CD06-E4AC-46FE-B19D-B13611B9CDC3}" type="presParOf" srcId="{D0F53C87-FC63-41C1-B470-A364BB783AF0}" destId="{C19D815E-2B47-4283-9DAD-EB2C72C5FF2B}" srcOrd="9" destOrd="0" presId="urn:microsoft.com/office/officeart/2005/8/layout/hProcess11"/>
    <dgm:cxn modelId="{99006769-5A41-4E09-9908-A9565FF12FE3}" type="presParOf" srcId="{D0F53C87-FC63-41C1-B470-A364BB783AF0}" destId="{1C7919F4-7472-4745-AFBA-5F33BB45EB9E}" srcOrd="10" destOrd="0" presId="urn:microsoft.com/office/officeart/2005/8/layout/hProcess11"/>
    <dgm:cxn modelId="{A11A3467-DD06-41BB-AAFB-ACC97D820304}" type="presParOf" srcId="{1C7919F4-7472-4745-AFBA-5F33BB45EB9E}" destId="{0FD5587A-63F3-4F1F-9305-882506337394}" srcOrd="0" destOrd="0" presId="urn:microsoft.com/office/officeart/2005/8/layout/hProcess11"/>
    <dgm:cxn modelId="{02F4B89C-D150-4B19-AD1D-9059EB994BD0}" type="presParOf" srcId="{1C7919F4-7472-4745-AFBA-5F33BB45EB9E}" destId="{E0CC1598-24CB-45D2-9A76-5FA74399DAD8}" srcOrd="1" destOrd="0" presId="urn:microsoft.com/office/officeart/2005/8/layout/hProcess11"/>
    <dgm:cxn modelId="{B9F06F1B-00EE-411D-B6A2-E26911475C84}" type="presParOf" srcId="{1C7919F4-7472-4745-AFBA-5F33BB45EB9E}" destId="{01A977B2-8E64-4649-9C84-992BF2E8D7D8}" srcOrd="2" destOrd="0" presId="urn:microsoft.com/office/officeart/2005/8/layout/hProcess11"/>
    <dgm:cxn modelId="{56C90479-EC52-4A7B-922A-160DE2739DB2}" type="presParOf" srcId="{D0F53C87-FC63-41C1-B470-A364BB783AF0}" destId="{CBE88D84-A89E-4FA4-974A-68E85C0016B2}" srcOrd="11" destOrd="0" presId="urn:microsoft.com/office/officeart/2005/8/layout/hProcess11"/>
    <dgm:cxn modelId="{6E641660-1885-4801-BDC8-AC4668DE2691}" type="presParOf" srcId="{D0F53C87-FC63-41C1-B470-A364BB783AF0}" destId="{807E980D-582A-4648-9546-FE35812F1532}" srcOrd="12" destOrd="0" presId="urn:microsoft.com/office/officeart/2005/8/layout/hProcess11"/>
    <dgm:cxn modelId="{5360AA4C-9B0A-4BD7-B35E-CD2D9492A7D8}" type="presParOf" srcId="{807E980D-582A-4648-9546-FE35812F1532}" destId="{89354163-7BF3-41C1-9C36-13E4323DF672}" srcOrd="0" destOrd="0" presId="urn:microsoft.com/office/officeart/2005/8/layout/hProcess11"/>
    <dgm:cxn modelId="{0CCDC919-F327-4C6C-860F-E017A0393882}" type="presParOf" srcId="{807E980D-582A-4648-9546-FE35812F1532}" destId="{8289378D-F5D0-40A8-80C7-5F0FE45AC169}" srcOrd="1" destOrd="0" presId="urn:microsoft.com/office/officeart/2005/8/layout/hProcess11"/>
    <dgm:cxn modelId="{8B1F5880-011C-4C3D-AE0D-6CEDF3B1DA38}" type="presParOf" srcId="{807E980D-582A-4648-9546-FE35812F1532}" destId="{E15E6BE3-3A37-40D6-8D7E-0E3444991E66}" srcOrd="2" destOrd="0" presId="urn:microsoft.com/office/officeart/2005/8/layout/hProcess11"/>
    <dgm:cxn modelId="{A9CC5234-957C-4A8B-B626-0E029EDA6CB2}" type="presParOf" srcId="{D0F53C87-FC63-41C1-B470-A364BB783AF0}" destId="{5F66DEDC-FC26-4C9B-A20E-435C134B45A9}" srcOrd="13" destOrd="0" presId="urn:microsoft.com/office/officeart/2005/8/layout/hProcess11"/>
    <dgm:cxn modelId="{E7DEC659-67AB-456E-8FED-F9CBE77DFD23}" type="presParOf" srcId="{D0F53C87-FC63-41C1-B470-A364BB783AF0}" destId="{41D62647-EBBB-4E0A-89F0-6CBEF5428B97}" srcOrd="14" destOrd="0" presId="urn:microsoft.com/office/officeart/2005/8/layout/hProcess11"/>
    <dgm:cxn modelId="{DA4D1ECC-83F9-4709-A4B7-107417664615}" type="presParOf" srcId="{41D62647-EBBB-4E0A-89F0-6CBEF5428B97}" destId="{AA57255B-B8C6-4921-A8FC-FE6917463C4E}" srcOrd="0" destOrd="0" presId="urn:microsoft.com/office/officeart/2005/8/layout/hProcess11"/>
    <dgm:cxn modelId="{40A06075-6725-40B6-A109-6D44A47924E5}" type="presParOf" srcId="{41D62647-EBBB-4E0A-89F0-6CBEF5428B97}" destId="{E20CC06B-2F1B-4151-BB2E-DC3C666B41F3}" srcOrd="1" destOrd="0" presId="urn:microsoft.com/office/officeart/2005/8/layout/hProcess11"/>
    <dgm:cxn modelId="{94EC7058-FE52-4440-ACF6-0FDD15825811}" type="presParOf" srcId="{41D62647-EBBB-4E0A-89F0-6CBEF5428B97}" destId="{2EC551C7-C7DF-4538-A97C-6BE9A0B49C14}"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62E7A8-F804-4D91-BFE6-AB6A79E2DC92}">
      <dsp:nvSpPr>
        <dsp:cNvPr id="0" name=""/>
        <dsp:cNvSpPr/>
      </dsp:nvSpPr>
      <dsp:spPr>
        <a:xfrm>
          <a:off x="25751" y="1285353"/>
          <a:ext cx="11201750" cy="2448442"/>
        </a:xfrm>
        <a:prstGeom prst="notched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3185C0C-69B7-48B7-B960-7F42B077BC34}">
      <dsp:nvSpPr>
        <dsp:cNvPr id="0" name=""/>
        <dsp:cNvSpPr/>
      </dsp:nvSpPr>
      <dsp:spPr>
        <a:xfrm>
          <a:off x="315591" y="1500658"/>
          <a:ext cx="1207278" cy="5286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marL="0" lvl="0" indent="0" algn="ctr" defTabSz="800100">
            <a:lnSpc>
              <a:spcPct val="90000"/>
            </a:lnSpc>
            <a:spcBef>
              <a:spcPct val="0"/>
            </a:spcBef>
            <a:spcAft>
              <a:spcPct val="35000"/>
            </a:spcAft>
            <a:buNone/>
          </a:pPr>
          <a:r>
            <a:rPr lang="en-US" sz="1800" b="1" kern="1200" dirty="0">
              <a:solidFill>
                <a:srgbClr val="C00000"/>
              </a:solidFill>
            </a:rPr>
            <a:t>Cycle 33 Read Date July 10 </a:t>
          </a:r>
        </a:p>
      </dsp:txBody>
      <dsp:txXfrm>
        <a:off x="315591" y="1500658"/>
        <a:ext cx="1207278" cy="528693"/>
      </dsp:txXfrm>
    </dsp:sp>
    <dsp:sp modelId="{490850CF-818F-4F6A-A9B8-E9D021B921AE}">
      <dsp:nvSpPr>
        <dsp:cNvPr id="0" name=""/>
        <dsp:cNvSpPr/>
      </dsp:nvSpPr>
      <dsp:spPr>
        <a:xfrm>
          <a:off x="510288" y="2114057"/>
          <a:ext cx="800801" cy="855931"/>
        </a:xfrm>
        <a:prstGeom prst="hear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0236203-2368-41EE-9529-F826E2AAFB5B}">
      <dsp:nvSpPr>
        <dsp:cNvPr id="0" name=""/>
        <dsp:cNvSpPr/>
      </dsp:nvSpPr>
      <dsp:spPr>
        <a:xfrm>
          <a:off x="1257993" y="3059686"/>
          <a:ext cx="1207278" cy="20397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t" anchorCtr="0">
          <a:noAutofit/>
        </a:bodyPr>
        <a:lstStyle/>
        <a:p>
          <a:pPr marL="0" lvl="0" indent="0" algn="ctr" defTabSz="889000">
            <a:lnSpc>
              <a:spcPct val="90000"/>
            </a:lnSpc>
            <a:spcBef>
              <a:spcPct val="0"/>
            </a:spcBef>
            <a:spcAft>
              <a:spcPct val="35000"/>
            </a:spcAft>
            <a:buNone/>
          </a:pPr>
          <a:r>
            <a:rPr lang="en-US" sz="2000" b="1" kern="1200" dirty="0"/>
            <a:t>July 11</a:t>
          </a:r>
        </a:p>
      </dsp:txBody>
      <dsp:txXfrm>
        <a:off x="1257993" y="3059686"/>
        <a:ext cx="1207278" cy="2039790"/>
      </dsp:txXfrm>
    </dsp:sp>
    <dsp:sp modelId="{2024D71C-7D7B-44CD-AF52-8DCBACCEF6D0}">
      <dsp:nvSpPr>
        <dsp:cNvPr id="0" name=""/>
        <dsp:cNvSpPr/>
      </dsp:nvSpPr>
      <dsp:spPr>
        <a:xfrm>
          <a:off x="1650331" y="2249838"/>
          <a:ext cx="509947" cy="509947"/>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79AF48C-2F80-470A-9D82-6E41464A9B22}">
      <dsp:nvSpPr>
        <dsp:cNvPr id="0" name=""/>
        <dsp:cNvSpPr/>
      </dsp:nvSpPr>
      <dsp:spPr>
        <a:xfrm>
          <a:off x="2534581" y="0"/>
          <a:ext cx="1207278" cy="20397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b" anchorCtr="0">
          <a:noAutofit/>
        </a:bodyPr>
        <a:lstStyle/>
        <a:p>
          <a:pPr marL="0" lvl="0" indent="0" algn="ctr" defTabSz="889000">
            <a:lnSpc>
              <a:spcPct val="90000"/>
            </a:lnSpc>
            <a:spcBef>
              <a:spcPct val="0"/>
            </a:spcBef>
            <a:spcAft>
              <a:spcPct val="35000"/>
            </a:spcAft>
            <a:buNone/>
          </a:pPr>
          <a:r>
            <a:rPr lang="en-US" sz="2000" b="1" kern="1200" dirty="0"/>
            <a:t>July 12</a:t>
          </a:r>
        </a:p>
      </dsp:txBody>
      <dsp:txXfrm>
        <a:off x="2534581" y="0"/>
        <a:ext cx="1207278" cy="2039790"/>
      </dsp:txXfrm>
    </dsp:sp>
    <dsp:sp modelId="{4A27179B-AA69-4CF7-9635-91174CE5CCB2}">
      <dsp:nvSpPr>
        <dsp:cNvPr id="0" name=""/>
        <dsp:cNvSpPr/>
      </dsp:nvSpPr>
      <dsp:spPr>
        <a:xfrm>
          <a:off x="2883246" y="2271613"/>
          <a:ext cx="509947" cy="509947"/>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BF3CEAB-CB93-4644-8D52-AC5C98F909B1}">
      <dsp:nvSpPr>
        <dsp:cNvPr id="0" name=""/>
        <dsp:cNvSpPr/>
      </dsp:nvSpPr>
      <dsp:spPr>
        <a:xfrm>
          <a:off x="3802224" y="3059686"/>
          <a:ext cx="1207278" cy="20397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t" anchorCtr="0">
          <a:noAutofit/>
        </a:bodyPr>
        <a:lstStyle/>
        <a:p>
          <a:pPr marL="0" lvl="0" indent="0" algn="ctr" defTabSz="889000">
            <a:lnSpc>
              <a:spcPct val="90000"/>
            </a:lnSpc>
            <a:spcBef>
              <a:spcPct val="0"/>
            </a:spcBef>
            <a:spcAft>
              <a:spcPct val="35000"/>
            </a:spcAft>
            <a:buNone/>
          </a:pPr>
          <a:r>
            <a:rPr lang="en-US" sz="2000" b="1" kern="1200" dirty="0"/>
            <a:t>July 13</a:t>
          </a:r>
        </a:p>
      </dsp:txBody>
      <dsp:txXfrm>
        <a:off x="3802224" y="3059686"/>
        <a:ext cx="1207278" cy="2039790"/>
      </dsp:txXfrm>
    </dsp:sp>
    <dsp:sp modelId="{BB0E9B0C-BB51-48CC-9E77-3900FCCC0896}">
      <dsp:nvSpPr>
        <dsp:cNvPr id="0" name=""/>
        <dsp:cNvSpPr/>
      </dsp:nvSpPr>
      <dsp:spPr>
        <a:xfrm>
          <a:off x="4150889" y="2262102"/>
          <a:ext cx="509947" cy="509947"/>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051CE7-5593-4E23-93F2-7FCDBAD649E5}">
      <dsp:nvSpPr>
        <dsp:cNvPr id="0" name=""/>
        <dsp:cNvSpPr/>
      </dsp:nvSpPr>
      <dsp:spPr>
        <a:xfrm>
          <a:off x="5069866" y="0"/>
          <a:ext cx="1207278" cy="20397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b" anchorCtr="0">
          <a:noAutofit/>
        </a:bodyPr>
        <a:lstStyle/>
        <a:p>
          <a:pPr marL="0" lvl="0" indent="0" algn="ctr" defTabSz="889000">
            <a:lnSpc>
              <a:spcPct val="90000"/>
            </a:lnSpc>
            <a:spcBef>
              <a:spcPct val="0"/>
            </a:spcBef>
            <a:spcAft>
              <a:spcPct val="35000"/>
            </a:spcAft>
            <a:buNone/>
          </a:pPr>
          <a:r>
            <a:rPr lang="en-US" sz="2000" b="1" kern="1200" dirty="0"/>
            <a:t>July 14</a:t>
          </a:r>
        </a:p>
      </dsp:txBody>
      <dsp:txXfrm>
        <a:off x="5069866" y="0"/>
        <a:ext cx="1207278" cy="2039790"/>
      </dsp:txXfrm>
    </dsp:sp>
    <dsp:sp modelId="{7A557FFA-F99E-44E6-9A80-321358ED6C83}">
      <dsp:nvSpPr>
        <dsp:cNvPr id="0" name=""/>
        <dsp:cNvSpPr/>
      </dsp:nvSpPr>
      <dsp:spPr>
        <a:xfrm>
          <a:off x="5418531" y="2262102"/>
          <a:ext cx="509947" cy="509947"/>
        </a:xfrm>
        <a:prstGeom prst="ellipse">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FD5587A-63F3-4F1F-9305-882506337394}">
      <dsp:nvSpPr>
        <dsp:cNvPr id="0" name=""/>
        <dsp:cNvSpPr/>
      </dsp:nvSpPr>
      <dsp:spPr>
        <a:xfrm>
          <a:off x="6337508" y="3059686"/>
          <a:ext cx="1207278" cy="20397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t" anchorCtr="0">
          <a:noAutofit/>
        </a:bodyPr>
        <a:lstStyle/>
        <a:p>
          <a:pPr marL="0" lvl="0" indent="0" algn="ctr" defTabSz="889000">
            <a:lnSpc>
              <a:spcPct val="90000"/>
            </a:lnSpc>
            <a:spcBef>
              <a:spcPct val="0"/>
            </a:spcBef>
            <a:spcAft>
              <a:spcPct val="35000"/>
            </a:spcAft>
            <a:buNone/>
          </a:pPr>
          <a:r>
            <a:rPr lang="en-US" sz="2000" b="1" kern="1200" dirty="0"/>
            <a:t>July 15</a:t>
          </a:r>
        </a:p>
      </dsp:txBody>
      <dsp:txXfrm>
        <a:off x="6337508" y="3059686"/>
        <a:ext cx="1207278" cy="2039790"/>
      </dsp:txXfrm>
    </dsp:sp>
    <dsp:sp modelId="{E0CC1598-24CB-45D2-9A76-5FA74399DAD8}">
      <dsp:nvSpPr>
        <dsp:cNvPr id="0" name=""/>
        <dsp:cNvSpPr/>
      </dsp:nvSpPr>
      <dsp:spPr>
        <a:xfrm>
          <a:off x="6686174" y="2283877"/>
          <a:ext cx="509947" cy="509947"/>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9354163-7BF3-41C1-9C36-13E4323DF672}">
      <dsp:nvSpPr>
        <dsp:cNvPr id="0" name=""/>
        <dsp:cNvSpPr/>
      </dsp:nvSpPr>
      <dsp:spPr>
        <a:xfrm>
          <a:off x="7605151" y="0"/>
          <a:ext cx="1207278" cy="20397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b" anchorCtr="0">
          <a:noAutofit/>
        </a:bodyPr>
        <a:lstStyle/>
        <a:p>
          <a:pPr marL="0" lvl="0" indent="0" algn="ctr" defTabSz="889000">
            <a:lnSpc>
              <a:spcPct val="90000"/>
            </a:lnSpc>
            <a:spcBef>
              <a:spcPct val="0"/>
            </a:spcBef>
            <a:spcAft>
              <a:spcPct val="35000"/>
            </a:spcAft>
            <a:buNone/>
          </a:pPr>
          <a:r>
            <a:rPr lang="en-US" sz="2000" b="1" kern="1200" dirty="0"/>
            <a:t>July 16</a:t>
          </a:r>
        </a:p>
      </dsp:txBody>
      <dsp:txXfrm>
        <a:off x="7605151" y="0"/>
        <a:ext cx="1207278" cy="2039790"/>
      </dsp:txXfrm>
    </dsp:sp>
    <dsp:sp modelId="{8289378D-F5D0-40A8-80C7-5F0FE45AC169}">
      <dsp:nvSpPr>
        <dsp:cNvPr id="0" name=""/>
        <dsp:cNvSpPr/>
      </dsp:nvSpPr>
      <dsp:spPr>
        <a:xfrm>
          <a:off x="7953816" y="2272989"/>
          <a:ext cx="509947" cy="509947"/>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57255B-B8C6-4921-A8FC-FE6917463C4E}">
      <dsp:nvSpPr>
        <dsp:cNvPr id="0" name=""/>
        <dsp:cNvSpPr/>
      </dsp:nvSpPr>
      <dsp:spPr>
        <a:xfrm>
          <a:off x="8899648" y="2981970"/>
          <a:ext cx="1207278" cy="20397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0" lvl="0" indent="0" algn="ctr" defTabSz="800100">
            <a:lnSpc>
              <a:spcPct val="90000"/>
            </a:lnSpc>
            <a:spcBef>
              <a:spcPct val="0"/>
            </a:spcBef>
            <a:spcAft>
              <a:spcPct val="35000"/>
            </a:spcAft>
            <a:buNone/>
          </a:pPr>
          <a:r>
            <a:rPr lang="en-US" sz="1800" b="1" kern="1200" dirty="0">
              <a:solidFill>
                <a:srgbClr val="7030A0"/>
              </a:solidFill>
            </a:rPr>
            <a:t>Go-Live July 17</a:t>
          </a:r>
        </a:p>
      </dsp:txBody>
      <dsp:txXfrm>
        <a:off x="8899648" y="2981970"/>
        <a:ext cx="1207278" cy="2039790"/>
      </dsp:txXfrm>
    </dsp:sp>
    <dsp:sp modelId="{E20CC06B-2F1B-4151-BB2E-DC3C666B41F3}">
      <dsp:nvSpPr>
        <dsp:cNvPr id="0" name=""/>
        <dsp:cNvSpPr/>
      </dsp:nvSpPr>
      <dsp:spPr>
        <a:xfrm>
          <a:off x="8872788" y="1859511"/>
          <a:ext cx="1260988" cy="1240973"/>
        </a:xfrm>
        <a:prstGeom prst="star5">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95033EE-BA32-419A-9EDE-DF6E818675EE}" type="datetimeFigureOut">
              <a:rPr lang="en-US" smtClean="0"/>
              <a:t>5/19/2023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770D7CC-4501-471C-AD02-75920EE946EC}" type="slidenum">
              <a:rPr lang="en-US" smtClean="0"/>
              <a:t>‹#›</a:t>
            </a:fld>
            <a:endParaRPr lang="en-US" dirty="0"/>
          </a:p>
        </p:txBody>
      </p:sp>
    </p:spTree>
    <p:extLst>
      <p:ext uri="{BB962C8B-B14F-4D97-AF65-F5344CB8AC3E}">
        <p14:creationId xmlns:p14="http://schemas.microsoft.com/office/powerpoint/2010/main" val="1189249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35749C-4674-4E07-8076-08270B9EEA70}" type="datetimeFigureOut">
              <a:rPr lang="en-US" smtClean="0"/>
              <a:t>5/19/2023</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84F29A-0DB2-455F-BF4A-20C9E9A1C657}" type="slidenum">
              <a:rPr lang="en-US" smtClean="0"/>
              <a:t>‹#›</a:t>
            </a:fld>
            <a:endParaRPr lang="en-US" dirty="0"/>
          </a:p>
        </p:txBody>
      </p:sp>
    </p:spTree>
    <p:extLst>
      <p:ext uri="{BB962C8B-B14F-4D97-AF65-F5344CB8AC3E}">
        <p14:creationId xmlns:p14="http://schemas.microsoft.com/office/powerpoint/2010/main" val="199388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6BCD3CF-26E6-4043-9114-6733EFF40E4D}" type="slidenum">
              <a:rPr lang="en-US" smtClean="0"/>
              <a:pPr/>
              <a:t>1</a:t>
            </a:fld>
            <a:endParaRPr lang="en-US" dirty="0"/>
          </a:p>
        </p:txBody>
      </p:sp>
    </p:spTree>
    <p:extLst>
      <p:ext uri="{BB962C8B-B14F-4D97-AF65-F5344CB8AC3E}">
        <p14:creationId xmlns:p14="http://schemas.microsoft.com/office/powerpoint/2010/main" val="12943475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a:p>
        </p:txBody>
      </p:sp>
      <p:sp>
        <p:nvSpPr>
          <p:cNvPr id="4" name="Slide Number Placeholder 3"/>
          <p:cNvSpPr>
            <a:spLocks noGrp="1"/>
          </p:cNvSpPr>
          <p:nvPr>
            <p:ph type="sldNum" sz="quarter" idx="5"/>
          </p:nvPr>
        </p:nvSpPr>
        <p:spPr/>
        <p:txBody>
          <a:bodyPr/>
          <a:lstStyle/>
          <a:p>
            <a:pPr>
              <a:defRPr/>
            </a:pPr>
            <a:fld id="{E518991A-0F75-4BA2-9F1C-B727C12445D7}" type="slidenum">
              <a:rPr lang="en-US" smtClean="0"/>
              <a:pPr>
                <a:defRPr/>
              </a:pPr>
              <a:t>10</a:t>
            </a:fld>
            <a:endParaRPr lang="en-US" dirty="0"/>
          </a:p>
        </p:txBody>
      </p:sp>
    </p:spTree>
    <p:extLst>
      <p:ext uri="{BB962C8B-B14F-4D97-AF65-F5344CB8AC3E}">
        <p14:creationId xmlns:p14="http://schemas.microsoft.com/office/powerpoint/2010/main" val="10474042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a:p>
        </p:txBody>
      </p:sp>
      <p:sp>
        <p:nvSpPr>
          <p:cNvPr id="4" name="Slide Number Placeholder 3"/>
          <p:cNvSpPr>
            <a:spLocks noGrp="1"/>
          </p:cNvSpPr>
          <p:nvPr>
            <p:ph type="sldNum" sz="quarter" idx="5"/>
          </p:nvPr>
        </p:nvSpPr>
        <p:spPr/>
        <p:txBody>
          <a:bodyPr/>
          <a:lstStyle/>
          <a:p>
            <a:pPr>
              <a:defRPr/>
            </a:pPr>
            <a:fld id="{E518991A-0F75-4BA2-9F1C-B727C12445D7}" type="slidenum">
              <a:rPr lang="en-US" smtClean="0"/>
              <a:pPr>
                <a:defRPr/>
              </a:pPr>
              <a:t>11</a:t>
            </a:fld>
            <a:endParaRPr lang="en-US" dirty="0"/>
          </a:p>
        </p:txBody>
      </p:sp>
    </p:spTree>
    <p:extLst>
      <p:ext uri="{BB962C8B-B14F-4D97-AF65-F5344CB8AC3E}">
        <p14:creationId xmlns:p14="http://schemas.microsoft.com/office/powerpoint/2010/main" val="25888714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a:p>
        </p:txBody>
      </p:sp>
      <p:sp>
        <p:nvSpPr>
          <p:cNvPr id="4" name="Slide Number Placeholder 3"/>
          <p:cNvSpPr>
            <a:spLocks noGrp="1"/>
          </p:cNvSpPr>
          <p:nvPr>
            <p:ph type="sldNum" sz="quarter" idx="5"/>
          </p:nvPr>
        </p:nvSpPr>
        <p:spPr/>
        <p:txBody>
          <a:bodyPr/>
          <a:lstStyle/>
          <a:p>
            <a:pPr>
              <a:defRPr/>
            </a:pPr>
            <a:fld id="{E518991A-0F75-4BA2-9F1C-B727C12445D7}" type="slidenum">
              <a:rPr lang="en-US" smtClean="0"/>
              <a:pPr>
                <a:defRPr/>
              </a:pPr>
              <a:t>12</a:t>
            </a:fld>
            <a:endParaRPr lang="en-US" dirty="0"/>
          </a:p>
        </p:txBody>
      </p:sp>
    </p:spTree>
    <p:extLst>
      <p:ext uri="{BB962C8B-B14F-4D97-AF65-F5344CB8AC3E}">
        <p14:creationId xmlns:p14="http://schemas.microsoft.com/office/powerpoint/2010/main" val="7240880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1"/>
          <p:cNvSpPr>
            <a:spLocks noGrp="1" noChangeArrowheads="1"/>
          </p:cNvSpPr>
          <p:nvPr>
            <p:ph type="dt" sz="quarter" idx="1"/>
          </p:nvPr>
        </p:nvSpPr>
        <p:spPr>
          <a:noFill/>
        </p:spPr>
        <p:txBody>
          <a:bodyPr/>
          <a:lstStyle/>
          <a:p>
            <a:fld id="{CFB929C2-5C51-41E5-9231-E55BFCB50DC3}" type="datetime1">
              <a:rPr lang="en-US" altLang="en-US" smtClean="0"/>
              <a:pPr/>
              <a:t>5/19/2023</a:t>
            </a:fld>
            <a:endParaRPr lang="en-US" altLang="en-US" dirty="0"/>
          </a:p>
        </p:txBody>
      </p:sp>
      <p:sp>
        <p:nvSpPr>
          <p:cNvPr id="54275" name="Rectangle 13"/>
          <p:cNvSpPr>
            <a:spLocks noGrp="1" noChangeArrowheads="1"/>
          </p:cNvSpPr>
          <p:nvPr>
            <p:ph type="sldNum" sz="quarter" idx="5"/>
          </p:nvPr>
        </p:nvSpPr>
        <p:spPr>
          <a:noFill/>
        </p:spPr>
        <p:txBody>
          <a:bodyPr/>
          <a:lstStyle/>
          <a:p>
            <a:fld id="{D2A12975-34BB-44D6-8468-87083C2672CA}" type="slidenum">
              <a:rPr lang="en-US" altLang="en-US" smtClean="0"/>
              <a:pPr/>
              <a:t>2</a:t>
            </a:fld>
            <a:endParaRPr lang="en-US" altLang="en-US" dirty="0"/>
          </a:p>
        </p:txBody>
      </p:sp>
      <p:sp>
        <p:nvSpPr>
          <p:cNvPr id="54276" name="Rectangle 2"/>
          <p:cNvSpPr>
            <a:spLocks noGrp="1" noRot="1" noChangeAspect="1" noChangeArrowheads="1" noTextEdit="1"/>
          </p:cNvSpPr>
          <p:nvPr>
            <p:ph type="sldImg"/>
          </p:nvPr>
        </p:nvSpPr>
        <p:spPr>
          <a:xfrm>
            <a:off x="381000" y="685800"/>
            <a:ext cx="6096000" cy="3429000"/>
          </a:xfrm>
          <a:ln/>
        </p:spPr>
      </p:sp>
      <p:sp>
        <p:nvSpPr>
          <p:cNvPr id="54277" name="Rectangle 3"/>
          <p:cNvSpPr>
            <a:spLocks noGrp="1" noChangeArrowheads="1"/>
          </p:cNvSpPr>
          <p:nvPr>
            <p:ph type="body" idx="1"/>
          </p:nvPr>
        </p:nvSpPr>
        <p:spPr>
          <a:noFill/>
          <a:ln/>
        </p:spPr>
        <p:txBody>
          <a:bodyPr/>
          <a:lstStyle/>
          <a:p>
            <a:endParaRPr lang="en-US" dirty="0">
              <a:latin typeface="Arial" pitchFamily="34" charset="0"/>
            </a:endParaRPr>
          </a:p>
        </p:txBody>
      </p:sp>
    </p:spTree>
    <p:extLst>
      <p:ext uri="{BB962C8B-B14F-4D97-AF65-F5344CB8AC3E}">
        <p14:creationId xmlns:p14="http://schemas.microsoft.com/office/powerpoint/2010/main" val="903153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13F482-AADE-44D7-AAA0-14DCFE1CDD8B}" type="slidenum">
              <a:rPr lang="en-US"/>
              <a:pPr/>
              <a:t>3</a:t>
            </a:fld>
            <a:endParaRPr lang="en-US" dirty="0"/>
          </a:p>
        </p:txBody>
      </p:sp>
      <p:sp>
        <p:nvSpPr>
          <p:cNvPr id="17410" name="Rectangle 2"/>
          <p:cNvSpPr>
            <a:spLocks noGrp="1" noRot="1" noChangeAspect="1" noChangeArrowheads="1" noTextEdit="1"/>
          </p:cNvSpPr>
          <p:nvPr>
            <p:ph type="sldImg"/>
          </p:nvPr>
        </p:nvSpPr>
        <p:spPr>
          <a:xfrm>
            <a:off x="381000" y="685800"/>
            <a:ext cx="6096000" cy="3429000"/>
          </a:xfrm>
          <a:ln/>
        </p:spPr>
      </p:sp>
      <p:sp>
        <p:nvSpPr>
          <p:cNvPr id="17411" name="Rectangle 3"/>
          <p:cNvSpPr>
            <a:spLocks noGrp="1" noChangeArrowheads="1"/>
          </p:cNvSpPr>
          <p:nvPr>
            <p:ph type="body" idx="1"/>
          </p:nvPr>
        </p:nvSpPr>
        <p:spPr>
          <a:xfrm>
            <a:off x="915988" y="4343400"/>
            <a:ext cx="5026025" cy="4114800"/>
          </a:xfrm>
        </p:spPr>
        <p:txBody>
          <a:bodyPr/>
          <a:lstStyle/>
          <a:p>
            <a:endParaRPr lang="en-US" dirty="0"/>
          </a:p>
        </p:txBody>
      </p:sp>
    </p:spTree>
    <p:extLst>
      <p:ext uri="{BB962C8B-B14F-4D97-AF65-F5344CB8AC3E}">
        <p14:creationId xmlns:p14="http://schemas.microsoft.com/office/powerpoint/2010/main" val="19950644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2F7E60-F24E-499A-8DED-876F16D77842}" type="slidenum">
              <a:rPr lang="en-US"/>
              <a:pPr/>
              <a:t>4</a:t>
            </a:fld>
            <a:endParaRPr lang="en-US" dirty="0"/>
          </a:p>
        </p:txBody>
      </p:sp>
      <p:sp>
        <p:nvSpPr>
          <p:cNvPr id="19458" name="Rectangle 2"/>
          <p:cNvSpPr>
            <a:spLocks noGrp="1" noRot="1" noChangeAspect="1" noChangeArrowheads="1" noTextEdit="1"/>
          </p:cNvSpPr>
          <p:nvPr>
            <p:ph type="sldImg"/>
          </p:nvPr>
        </p:nvSpPr>
        <p:spPr>
          <a:xfrm>
            <a:off x="381000" y="685800"/>
            <a:ext cx="6096000" cy="3429000"/>
          </a:xfrm>
          <a:ln/>
        </p:spPr>
      </p:sp>
      <p:sp>
        <p:nvSpPr>
          <p:cNvPr id="19459" name="Rectangle 3"/>
          <p:cNvSpPr>
            <a:spLocks noGrp="1" noChangeArrowheads="1"/>
          </p:cNvSpPr>
          <p:nvPr>
            <p:ph type="body" idx="1"/>
          </p:nvPr>
        </p:nvSpPr>
        <p:spPr>
          <a:xfrm>
            <a:off x="915988" y="4343400"/>
            <a:ext cx="5026025" cy="4114800"/>
          </a:xfrm>
        </p:spPr>
        <p:txBody>
          <a:bodyPr/>
          <a:lstStyle/>
          <a:p>
            <a:endParaRPr lang="en-US" dirty="0"/>
          </a:p>
        </p:txBody>
      </p:sp>
    </p:spTree>
    <p:extLst>
      <p:ext uri="{BB962C8B-B14F-4D97-AF65-F5344CB8AC3E}">
        <p14:creationId xmlns:p14="http://schemas.microsoft.com/office/powerpoint/2010/main" val="2388998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a:p>
        </p:txBody>
      </p:sp>
      <p:sp>
        <p:nvSpPr>
          <p:cNvPr id="4" name="Slide Number Placeholder 3"/>
          <p:cNvSpPr>
            <a:spLocks noGrp="1"/>
          </p:cNvSpPr>
          <p:nvPr>
            <p:ph type="sldNum" sz="quarter" idx="5"/>
          </p:nvPr>
        </p:nvSpPr>
        <p:spPr/>
        <p:txBody>
          <a:bodyPr/>
          <a:lstStyle/>
          <a:p>
            <a:pPr>
              <a:defRPr/>
            </a:pPr>
            <a:fld id="{E518991A-0F75-4BA2-9F1C-B727C12445D7}" type="slidenum">
              <a:rPr lang="en-US" smtClean="0"/>
              <a:pPr>
                <a:defRPr/>
              </a:pPr>
              <a:t>5</a:t>
            </a:fld>
            <a:endParaRPr lang="en-US" dirty="0"/>
          </a:p>
        </p:txBody>
      </p:sp>
    </p:spTree>
    <p:extLst>
      <p:ext uri="{BB962C8B-B14F-4D97-AF65-F5344CB8AC3E}">
        <p14:creationId xmlns:p14="http://schemas.microsoft.com/office/powerpoint/2010/main" val="471191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6CECC4-F6FF-4057-8289-9D98B6364F6A}" type="slidenum">
              <a:rPr lang="en-US"/>
              <a:pPr/>
              <a:t>6</a:t>
            </a:fld>
            <a:endParaRPr lang="en-US" dirty="0"/>
          </a:p>
        </p:txBody>
      </p:sp>
      <p:sp>
        <p:nvSpPr>
          <p:cNvPr id="21506" name="Rectangle 2"/>
          <p:cNvSpPr>
            <a:spLocks noGrp="1" noRot="1" noChangeAspect="1" noChangeArrowheads="1" noTextEdit="1"/>
          </p:cNvSpPr>
          <p:nvPr>
            <p:ph type="sldImg"/>
          </p:nvPr>
        </p:nvSpPr>
        <p:spPr>
          <a:xfrm>
            <a:off x="381000" y="685800"/>
            <a:ext cx="6096000" cy="3429000"/>
          </a:xfrm>
          <a:ln/>
        </p:spPr>
      </p:sp>
      <p:sp>
        <p:nvSpPr>
          <p:cNvPr id="21507" name="Rectangle 3"/>
          <p:cNvSpPr>
            <a:spLocks noGrp="1" noChangeArrowheads="1"/>
          </p:cNvSpPr>
          <p:nvPr>
            <p:ph type="body" idx="1"/>
          </p:nvPr>
        </p:nvSpPr>
        <p:spPr>
          <a:xfrm>
            <a:off x="915988" y="4343400"/>
            <a:ext cx="5026025" cy="4114800"/>
          </a:xfrm>
        </p:spPr>
        <p:txBody>
          <a:bodyPr/>
          <a:lstStyle/>
          <a:p>
            <a:endParaRPr lang="en-US" dirty="0"/>
          </a:p>
        </p:txBody>
      </p:sp>
    </p:spTree>
    <p:extLst>
      <p:ext uri="{BB962C8B-B14F-4D97-AF65-F5344CB8AC3E}">
        <p14:creationId xmlns:p14="http://schemas.microsoft.com/office/powerpoint/2010/main" val="15426578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a:p>
        </p:txBody>
      </p:sp>
      <p:sp>
        <p:nvSpPr>
          <p:cNvPr id="4" name="Slide Number Placeholder 3"/>
          <p:cNvSpPr>
            <a:spLocks noGrp="1"/>
          </p:cNvSpPr>
          <p:nvPr>
            <p:ph type="sldNum" sz="quarter" idx="5"/>
          </p:nvPr>
        </p:nvSpPr>
        <p:spPr/>
        <p:txBody>
          <a:bodyPr/>
          <a:lstStyle/>
          <a:p>
            <a:pPr>
              <a:defRPr/>
            </a:pPr>
            <a:fld id="{E518991A-0F75-4BA2-9F1C-B727C12445D7}" type="slidenum">
              <a:rPr lang="en-US" smtClean="0"/>
              <a:pPr>
                <a:defRPr/>
              </a:pPr>
              <a:t>7</a:t>
            </a:fld>
            <a:endParaRPr lang="en-US" dirty="0"/>
          </a:p>
        </p:txBody>
      </p:sp>
    </p:spTree>
    <p:extLst>
      <p:ext uri="{BB962C8B-B14F-4D97-AF65-F5344CB8AC3E}">
        <p14:creationId xmlns:p14="http://schemas.microsoft.com/office/powerpoint/2010/main" val="8800785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a:p>
        </p:txBody>
      </p:sp>
      <p:sp>
        <p:nvSpPr>
          <p:cNvPr id="4" name="Slide Number Placeholder 3"/>
          <p:cNvSpPr>
            <a:spLocks noGrp="1"/>
          </p:cNvSpPr>
          <p:nvPr>
            <p:ph type="sldNum" sz="quarter" idx="5"/>
          </p:nvPr>
        </p:nvSpPr>
        <p:spPr/>
        <p:txBody>
          <a:bodyPr/>
          <a:lstStyle/>
          <a:p>
            <a:pPr>
              <a:defRPr/>
            </a:pPr>
            <a:fld id="{E518991A-0F75-4BA2-9F1C-B727C12445D7}" type="slidenum">
              <a:rPr lang="en-US" smtClean="0"/>
              <a:pPr>
                <a:defRPr/>
              </a:pPr>
              <a:t>8</a:t>
            </a:fld>
            <a:endParaRPr lang="en-US" dirty="0"/>
          </a:p>
        </p:txBody>
      </p:sp>
    </p:spTree>
    <p:extLst>
      <p:ext uri="{BB962C8B-B14F-4D97-AF65-F5344CB8AC3E}">
        <p14:creationId xmlns:p14="http://schemas.microsoft.com/office/powerpoint/2010/main" val="23245989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a:p>
        </p:txBody>
      </p:sp>
      <p:sp>
        <p:nvSpPr>
          <p:cNvPr id="4" name="Slide Number Placeholder 3"/>
          <p:cNvSpPr>
            <a:spLocks noGrp="1"/>
          </p:cNvSpPr>
          <p:nvPr>
            <p:ph type="sldNum" sz="quarter" idx="5"/>
          </p:nvPr>
        </p:nvSpPr>
        <p:spPr/>
        <p:txBody>
          <a:bodyPr/>
          <a:lstStyle/>
          <a:p>
            <a:pPr>
              <a:defRPr/>
            </a:pPr>
            <a:fld id="{E518991A-0F75-4BA2-9F1C-B727C12445D7}" type="slidenum">
              <a:rPr lang="en-US" smtClean="0"/>
              <a:pPr>
                <a:defRPr/>
              </a:pPr>
              <a:t>9</a:t>
            </a:fld>
            <a:endParaRPr lang="en-US" dirty="0"/>
          </a:p>
        </p:txBody>
      </p:sp>
    </p:spTree>
    <p:extLst>
      <p:ext uri="{BB962C8B-B14F-4D97-AF65-F5344CB8AC3E}">
        <p14:creationId xmlns:p14="http://schemas.microsoft.com/office/powerpoint/2010/main" val="20703317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189025" cy="6858000"/>
          </a:xfrm>
          <a:prstGeom prst="rect">
            <a:avLst/>
          </a:prstGeom>
        </p:spPr>
      </p:pic>
      <p:sp>
        <p:nvSpPr>
          <p:cNvPr id="3" name="Subtitle 2"/>
          <p:cNvSpPr>
            <a:spLocks noGrp="1"/>
          </p:cNvSpPr>
          <p:nvPr>
            <p:ph type="subTitle" idx="1"/>
          </p:nvPr>
        </p:nvSpPr>
        <p:spPr>
          <a:xfrm>
            <a:off x="1017683" y="1996493"/>
            <a:ext cx="5583767" cy="400111"/>
          </a:xfrm>
          <a:prstGeom prst="rect">
            <a:avLst/>
          </a:prstGeom>
          <a:noFill/>
          <a:ln w="9525">
            <a:noFill/>
            <a:miter lim="800000"/>
            <a:headEnd/>
            <a:tailEnd/>
          </a:ln>
          <a:effectLst/>
        </p:spPr>
        <p:txBody>
          <a:bodyPr wrap="none">
            <a:noAutofit/>
          </a:bodyPr>
          <a:lstStyle>
            <a:lvl1pPr marL="0" indent="0" algn="l" rtl="0" eaLnBrk="1" fontAlgn="base" hangingPunct="1">
              <a:spcBef>
                <a:spcPct val="0"/>
              </a:spcBef>
              <a:spcAft>
                <a:spcPct val="0"/>
              </a:spcAft>
              <a:buNone/>
              <a:defRPr lang="en-US" sz="1800" b="1" i="1" kern="1200" dirty="0">
                <a:solidFill>
                  <a:schemeClr val="tx1">
                    <a:lumMod val="65000"/>
                    <a:lumOff val="35000"/>
                  </a:schemeClr>
                </a:solidFill>
                <a:latin typeface="Arial" charset="0"/>
                <a:ea typeface="+mn-ea"/>
                <a:cs typeface="+mn-cs"/>
              </a:defRPr>
            </a:lvl1pPr>
            <a:lvl2pPr marL="457178" indent="0" algn="ctr">
              <a:buNone/>
              <a:defRPr/>
            </a:lvl2pPr>
            <a:lvl3pPr marL="914354" indent="0" algn="ctr">
              <a:buNone/>
              <a:defRPr/>
            </a:lvl3pPr>
            <a:lvl4pPr marL="1371532" indent="0" algn="ctr">
              <a:buNone/>
              <a:defRPr/>
            </a:lvl4pPr>
            <a:lvl5pPr marL="1828709" indent="0" algn="ctr">
              <a:buNone/>
              <a:defRPr/>
            </a:lvl5pPr>
            <a:lvl6pPr marL="2285886" indent="0" algn="ctr">
              <a:buNone/>
              <a:defRPr/>
            </a:lvl6pPr>
            <a:lvl7pPr marL="2743062" indent="0" algn="ctr">
              <a:buNone/>
              <a:defRPr/>
            </a:lvl7pPr>
            <a:lvl8pPr marL="3200240" indent="0" algn="ctr">
              <a:buNone/>
              <a:defRPr/>
            </a:lvl8pPr>
            <a:lvl9pPr marL="3657418" indent="0" algn="ctr">
              <a:buNone/>
              <a:defRPr/>
            </a:lvl9pPr>
          </a:lstStyle>
          <a:p>
            <a:r>
              <a:rPr lang="en-US" dirty="0"/>
              <a:t>Click to edit Master subtitle style</a:t>
            </a:r>
          </a:p>
        </p:txBody>
      </p:sp>
      <p:sp>
        <p:nvSpPr>
          <p:cNvPr id="6" name="Text Placeholder 7"/>
          <p:cNvSpPr>
            <a:spLocks noGrp="1"/>
          </p:cNvSpPr>
          <p:nvPr>
            <p:ph type="body" sz="quarter" idx="15" hasCustomPrompt="1"/>
          </p:nvPr>
        </p:nvSpPr>
        <p:spPr>
          <a:xfrm>
            <a:off x="1017682" y="4867462"/>
            <a:ext cx="3774723" cy="457200"/>
          </a:xfrm>
          <a:prstGeom prst="rect">
            <a:avLst/>
          </a:prstGeom>
        </p:spPr>
        <p:txBody>
          <a:bodyPr/>
          <a:lstStyle>
            <a:lvl1pPr algn="l">
              <a:buNone/>
              <a:defRPr sz="1600" b="0" baseline="0">
                <a:solidFill>
                  <a:schemeClr val="bg1"/>
                </a:solidFill>
              </a:defRPr>
            </a:lvl1pPr>
            <a:lvl2pPr>
              <a:buNone/>
              <a:defRPr/>
            </a:lvl2pPr>
          </a:lstStyle>
          <a:p>
            <a:pPr lvl="0"/>
            <a:r>
              <a:rPr lang="en-US" dirty="0"/>
              <a:t>Date</a:t>
            </a:r>
          </a:p>
        </p:txBody>
      </p:sp>
    </p:spTree>
    <p:extLst>
      <p:ext uri="{BB962C8B-B14F-4D97-AF65-F5344CB8AC3E}">
        <p14:creationId xmlns:p14="http://schemas.microsoft.com/office/powerpoint/2010/main" val="66017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bg1"/>
                </a:solidFill>
                <a:effectLst/>
              </a:defRPr>
            </a:lvl1pPr>
          </a:lstStyle>
          <a:p>
            <a:r>
              <a:rPr lang="en-US" dirty="0"/>
              <a:t>Click to edit Master title style</a:t>
            </a:r>
          </a:p>
        </p:txBody>
      </p:sp>
      <p:sp>
        <p:nvSpPr>
          <p:cNvPr id="3" name="Content Placeholder 2"/>
          <p:cNvSpPr>
            <a:spLocks noGrp="1"/>
          </p:cNvSpPr>
          <p:nvPr>
            <p:ph idx="1"/>
          </p:nvPr>
        </p:nvSpPr>
        <p:spPr>
          <a:xfrm>
            <a:off x="482600" y="1452557"/>
            <a:ext cx="11226800" cy="4957768"/>
          </a:xfrm>
          <a:prstGeom prst="rect">
            <a:avLst/>
          </a:prstGeom>
        </p:spPr>
        <p:txBody>
          <a:bodyPr/>
          <a:lstStyle>
            <a:lvl1pPr>
              <a:buClr>
                <a:srgbClr val="0099DC"/>
              </a:buClr>
              <a:defRPr/>
            </a:lvl1pPr>
            <a:lvl2pPr>
              <a:buClr>
                <a:srgbClr val="006BAB"/>
              </a:buClr>
              <a:defRPr/>
            </a:lvl2pPr>
            <a:lvl3pPr>
              <a:buClr>
                <a:srgbClr val="F77128"/>
              </a:buClr>
              <a:defRPr/>
            </a:lvl3pPr>
            <a:lvl4pPr>
              <a:buClr>
                <a:srgbClr val="019587"/>
              </a:buClr>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3FAD191B-EC79-44DF-9A66-5B2CE6AC23F7}" type="slidenum">
              <a:rPr lang="en-US" smtClean="0"/>
              <a:t>‹#›</a:t>
            </a:fld>
            <a:endParaRPr lang="en-US" dirty="0"/>
          </a:p>
        </p:txBody>
      </p:sp>
      <p:sp>
        <p:nvSpPr>
          <p:cNvPr id="7" name="Rectangle 9"/>
          <p:cNvSpPr>
            <a:spLocks noGrp="1" noChangeArrowheads="1"/>
          </p:cNvSpPr>
          <p:nvPr>
            <p:ph type="ftr" sz="quarter" idx="3"/>
          </p:nvPr>
        </p:nvSpPr>
        <p:spPr bwMode="auto">
          <a:xfrm>
            <a:off x="482600" y="6513984"/>
            <a:ext cx="5084853" cy="228600"/>
          </a:xfrm>
          <a:prstGeom prst="rect">
            <a:avLst/>
          </a:prstGeom>
          <a:noFill/>
          <a:ln w="12700">
            <a:noFill/>
            <a:miter lim="800000"/>
            <a:headEnd/>
            <a:tailEnd/>
          </a:ln>
          <a:effectLst/>
        </p:spPr>
        <p:txBody>
          <a:bodyPr vert="horz" wrap="square" lIns="91440" tIns="45720" rIns="91440" bIns="45720" numCol="1" anchor="ctr" anchorCtr="0" compatLnSpc="1">
            <a:prstTxWarp prst="textNoShape">
              <a:avLst/>
            </a:prstTxWarp>
          </a:bodyPr>
          <a:lstStyle>
            <a:lvl1pPr marL="0" algn="l" defTabSz="914354" rtl="0" eaLnBrk="1" latinLnBrk="0" hangingPunct="1">
              <a:lnSpc>
                <a:spcPct val="100000"/>
              </a:lnSpc>
              <a:spcBef>
                <a:spcPct val="50000"/>
              </a:spcBef>
              <a:defRPr lang="en-US" sz="900" b="0" i="0" kern="1200" smtClean="0">
                <a:solidFill>
                  <a:srgbClr val="777777"/>
                </a:solidFill>
                <a:latin typeface="+mn-lt"/>
                <a:ea typeface="+mn-ea"/>
                <a:cs typeface="+mn-cs"/>
              </a:defRPr>
            </a:lvl1pPr>
          </a:lstStyle>
          <a:p>
            <a:pPr>
              <a:defRPr/>
            </a:pPr>
            <a:r>
              <a:rPr lang="en-US" dirty="0"/>
              <a:t>CenterPoint Energy Proprietary and Confidential Information</a:t>
            </a:r>
          </a:p>
        </p:txBody>
      </p:sp>
    </p:spTree>
    <p:extLst>
      <p:ext uri="{BB962C8B-B14F-4D97-AF65-F5344CB8AC3E}">
        <p14:creationId xmlns:p14="http://schemas.microsoft.com/office/powerpoint/2010/main" val="4256633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82600" y="1453896"/>
            <a:ext cx="5613400" cy="4946904"/>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096000" y="1453896"/>
            <a:ext cx="5613400" cy="4946904"/>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p>
            <a:fld id="{3FAD191B-EC79-44DF-9A66-5B2CE6AC23F7}" type="slidenum">
              <a:rPr lang="en-US" smtClean="0"/>
              <a:t>‹#›</a:t>
            </a:fld>
            <a:endParaRPr lang="en-US" dirty="0"/>
          </a:p>
        </p:txBody>
      </p:sp>
      <p:sp>
        <p:nvSpPr>
          <p:cNvPr id="6" name="Rectangle 9"/>
          <p:cNvSpPr>
            <a:spLocks noGrp="1" noChangeArrowheads="1"/>
          </p:cNvSpPr>
          <p:nvPr>
            <p:ph type="ftr" sz="quarter" idx="3"/>
          </p:nvPr>
        </p:nvSpPr>
        <p:spPr bwMode="auto">
          <a:xfrm>
            <a:off x="482600" y="6513984"/>
            <a:ext cx="5084853" cy="228600"/>
          </a:xfrm>
          <a:prstGeom prst="rect">
            <a:avLst/>
          </a:prstGeom>
          <a:noFill/>
          <a:ln w="12700">
            <a:noFill/>
            <a:miter lim="800000"/>
            <a:headEnd/>
            <a:tailEnd/>
          </a:ln>
          <a:effectLst/>
        </p:spPr>
        <p:txBody>
          <a:bodyPr vert="horz" wrap="square" lIns="91440" tIns="45720" rIns="91440" bIns="45720" numCol="1" anchor="ctr" anchorCtr="0" compatLnSpc="1">
            <a:prstTxWarp prst="textNoShape">
              <a:avLst/>
            </a:prstTxWarp>
          </a:bodyPr>
          <a:lstStyle>
            <a:lvl1pPr marL="0" algn="l" defTabSz="914354" rtl="0" eaLnBrk="1" latinLnBrk="0" hangingPunct="1">
              <a:lnSpc>
                <a:spcPct val="100000"/>
              </a:lnSpc>
              <a:spcBef>
                <a:spcPct val="50000"/>
              </a:spcBef>
              <a:defRPr lang="en-US" sz="900" b="0" i="0" kern="1200" smtClean="0">
                <a:solidFill>
                  <a:srgbClr val="777777"/>
                </a:solidFill>
                <a:latin typeface="+mn-lt"/>
                <a:ea typeface="+mn-ea"/>
                <a:cs typeface="+mn-cs"/>
              </a:defRPr>
            </a:lvl1pPr>
          </a:lstStyle>
          <a:p>
            <a:pPr>
              <a:defRPr/>
            </a:pPr>
            <a:r>
              <a:rPr lang="en-US" dirty="0"/>
              <a:t>CenterPoint Energy Proprietary and Confidential Information</a:t>
            </a:r>
          </a:p>
        </p:txBody>
      </p:sp>
    </p:spTree>
    <p:extLst>
      <p:ext uri="{BB962C8B-B14F-4D97-AF65-F5344CB8AC3E}">
        <p14:creationId xmlns:p14="http://schemas.microsoft.com/office/powerpoint/2010/main" val="2767863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3FAD191B-EC79-44DF-9A66-5B2CE6AC23F7}" type="slidenum">
              <a:rPr lang="en-US" smtClean="0"/>
              <a:t>‹#›</a:t>
            </a:fld>
            <a:endParaRPr lang="en-US" dirty="0"/>
          </a:p>
        </p:txBody>
      </p:sp>
      <p:sp>
        <p:nvSpPr>
          <p:cNvPr id="4" name="Rectangle 9"/>
          <p:cNvSpPr>
            <a:spLocks noGrp="1" noChangeArrowheads="1"/>
          </p:cNvSpPr>
          <p:nvPr>
            <p:ph type="ftr" sz="quarter" idx="3"/>
          </p:nvPr>
        </p:nvSpPr>
        <p:spPr bwMode="auto">
          <a:xfrm>
            <a:off x="482600" y="6513984"/>
            <a:ext cx="5084853" cy="228600"/>
          </a:xfrm>
          <a:prstGeom prst="rect">
            <a:avLst/>
          </a:prstGeom>
          <a:noFill/>
          <a:ln w="12700">
            <a:noFill/>
            <a:miter lim="800000"/>
            <a:headEnd/>
            <a:tailEnd/>
          </a:ln>
          <a:effectLst/>
        </p:spPr>
        <p:txBody>
          <a:bodyPr vert="horz" wrap="square" lIns="91440" tIns="45720" rIns="91440" bIns="45720" numCol="1" anchor="ctr" anchorCtr="0" compatLnSpc="1">
            <a:prstTxWarp prst="textNoShape">
              <a:avLst/>
            </a:prstTxWarp>
          </a:bodyPr>
          <a:lstStyle>
            <a:lvl1pPr marL="0" algn="l" defTabSz="914354" rtl="0" eaLnBrk="1" latinLnBrk="0" hangingPunct="1">
              <a:lnSpc>
                <a:spcPct val="100000"/>
              </a:lnSpc>
              <a:spcBef>
                <a:spcPct val="50000"/>
              </a:spcBef>
              <a:defRPr lang="en-US" sz="900" b="0" i="0" kern="1200" smtClean="0">
                <a:solidFill>
                  <a:srgbClr val="777777"/>
                </a:solidFill>
                <a:latin typeface="+mn-lt"/>
                <a:ea typeface="+mn-ea"/>
                <a:cs typeface="+mn-cs"/>
              </a:defRPr>
            </a:lvl1pPr>
          </a:lstStyle>
          <a:p>
            <a:pPr>
              <a:defRPr/>
            </a:pPr>
            <a:r>
              <a:rPr lang="en-US" dirty="0"/>
              <a:t>CenterPoint Energy Proprietary and Confidential Information</a:t>
            </a:r>
          </a:p>
        </p:txBody>
      </p:sp>
    </p:spTree>
    <p:extLst>
      <p:ext uri="{BB962C8B-B14F-4D97-AF65-F5344CB8AC3E}">
        <p14:creationId xmlns:p14="http://schemas.microsoft.com/office/powerpoint/2010/main" val="3274693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FAD191B-EC79-44DF-9A66-5B2CE6AC23F7}" type="slidenum">
              <a:rPr lang="en-US" smtClean="0"/>
              <a:t>‹#›</a:t>
            </a:fld>
            <a:endParaRPr lang="en-US" dirty="0"/>
          </a:p>
        </p:txBody>
      </p:sp>
      <p:sp>
        <p:nvSpPr>
          <p:cNvPr id="3" name="Rectangle 9"/>
          <p:cNvSpPr>
            <a:spLocks noGrp="1" noChangeArrowheads="1"/>
          </p:cNvSpPr>
          <p:nvPr>
            <p:ph type="ftr" sz="quarter" idx="3"/>
          </p:nvPr>
        </p:nvSpPr>
        <p:spPr bwMode="auto">
          <a:xfrm>
            <a:off x="482600" y="6513984"/>
            <a:ext cx="5084853" cy="228600"/>
          </a:xfrm>
          <a:prstGeom prst="rect">
            <a:avLst/>
          </a:prstGeom>
          <a:noFill/>
          <a:ln w="12700">
            <a:noFill/>
            <a:miter lim="800000"/>
            <a:headEnd/>
            <a:tailEnd/>
          </a:ln>
          <a:effectLst/>
        </p:spPr>
        <p:txBody>
          <a:bodyPr vert="horz" wrap="square" lIns="91440" tIns="45720" rIns="91440" bIns="45720" numCol="1" anchor="ctr" anchorCtr="0" compatLnSpc="1">
            <a:prstTxWarp prst="textNoShape">
              <a:avLst/>
            </a:prstTxWarp>
          </a:bodyPr>
          <a:lstStyle>
            <a:lvl1pPr marL="0" algn="l" defTabSz="914354" rtl="0" eaLnBrk="1" latinLnBrk="0" hangingPunct="1">
              <a:lnSpc>
                <a:spcPct val="100000"/>
              </a:lnSpc>
              <a:spcBef>
                <a:spcPct val="50000"/>
              </a:spcBef>
              <a:defRPr lang="en-US" sz="900" b="0" i="0" kern="1200" smtClean="0">
                <a:solidFill>
                  <a:srgbClr val="777777"/>
                </a:solidFill>
                <a:latin typeface="+mn-lt"/>
                <a:ea typeface="+mn-ea"/>
                <a:cs typeface="+mn-cs"/>
              </a:defRPr>
            </a:lvl1pPr>
          </a:lstStyle>
          <a:p>
            <a:pPr>
              <a:defRPr/>
            </a:pPr>
            <a:r>
              <a:rPr lang="en-US" dirty="0"/>
              <a:t>CenterPoint Energy Proprietary and Confidential Information</a:t>
            </a:r>
          </a:p>
        </p:txBody>
      </p:sp>
    </p:spTree>
    <p:extLst>
      <p:ext uri="{BB962C8B-B14F-4D97-AF65-F5344CB8AC3E}">
        <p14:creationId xmlns:p14="http://schemas.microsoft.com/office/powerpoint/2010/main" val="7908983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1" y="0"/>
            <a:ext cx="12242559" cy="1237709"/>
          </a:xfrm>
          <a:prstGeom prst="rect">
            <a:avLst/>
          </a:prstGeom>
        </p:spPr>
      </p:pic>
      <p:sp>
        <p:nvSpPr>
          <p:cNvPr id="2" name="Title Placeholder 1"/>
          <p:cNvSpPr>
            <a:spLocks noGrp="1"/>
          </p:cNvSpPr>
          <p:nvPr>
            <p:ph type="title"/>
          </p:nvPr>
        </p:nvSpPr>
        <p:spPr>
          <a:xfrm>
            <a:off x="482601" y="189040"/>
            <a:ext cx="8656320" cy="1005840"/>
          </a:xfrm>
          <a:prstGeom prst="rect">
            <a:avLst/>
          </a:prstGeom>
        </p:spPr>
        <p:txBody>
          <a:bodyPr vert="horz" lIns="91440" tIns="45720" rIns="91440" bIns="45720" rtlCol="0" anchor="t">
            <a:normAutofit/>
          </a:bodyPr>
          <a:lstStyle/>
          <a:p>
            <a:r>
              <a:rPr lang="en-US" dirty="0"/>
              <a:t>Click to edit Master title style</a:t>
            </a:r>
          </a:p>
        </p:txBody>
      </p:sp>
      <p:sp>
        <p:nvSpPr>
          <p:cNvPr id="6" name="Slide Number Placeholder 5"/>
          <p:cNvSpPr>
            <a:spLocks noGrp="1"/>
          </p:cNvSpPr>
          <p:nvPr>
            <p:ph type="sldNum" sz="quarter" idx="4"/>
          </p:nvPr>
        </p:nvSpPr>
        <p:spPr>
          <a:xfrm>
            <a:off x="10490200" y="6513984"/>
            <a:ext cx="1219200" cy="230832"/>
          </a:xfrm>
          <a:prstGeom prst="rect">
            <a:avLst/>
          </a:prstGeom>
        </p:spPr>
        <p:txBody>
          <a:bodyPr vert="horz" lIns="91440" tIns="45720" rIns="91440" bIns="45720" rtlCol="0" anchor="ctr">
            <a:spAutoFit/>
          </a:bodyPr>
          <a:lstStyle>
            <a:lvl1pPr algn="r">
              <a:defRPr sz="900">
                <a:solidFill>
                  <a:schemeClr val="tx1">
                    <a:tint val="75000"/>
                  </a:schemeClr>
                </a:solidFill>
              </a:defRPr>
            </a:lvl1pPr>
          </a:lstStyle>
          <a:p>
            <a:fld id="{3FAD191B-EC79-44DF-9A66-5B2CE6AC23F7}" type="slidenum">
              <a:rPr lang="en-US" smtClean="0"/>
              <a:pPr/>
              <a:t>‹#›</a:t>
            </a:fld>
            <a:endParaRPr lang="en-US" dirty="0"/>
          </a:p>
        </p:txBody>
      </p:sp>
      <p:sp>
        <p:nvSpPr>
          <p:cNvPr id="7" name="Text Placeholder 2"/>
          <p:cNvSpPr>
            <a:spLocks noGrp="1"/>
          </p:cNvSpPr>
          <p:nvPr>
            <p:ph type="body" idx="1"/>
          </p:nvPr>
        </p:nvSpPr>
        <p:spPr>
          <a:xfrm>
            <a:off x="482600" y="1452557"/>
            <a:ext cx="11226800" cy="495776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9"/>
          <p:cNvSpPr>
            <a:spLocks noGrp="1" noChangeArrowheads="1"/>
          </p:cNvSpPr>
          <p:nvPr>
            <p:ph type="ftr" sz="quarter" idx="3"/>
          </p:nvPr>
        </p:nvSpPr>
        <p:spPr bwMode="auto">
          <a:xfrm>
            <a:off x="482600" y="6513984"/>
            <a:ext cx="5084853" cy="228600"/>
          </a:xfrm>
          <a:prstGeom prst="rect">
            <a:avLst/>
          </a:prstGeom>
          <a:noFill/>
          <a:ln w="12700">
            <a:noFill/>
            <a:miter lim="800000"/>
            <a:headEnd/>
            <a:tailEnd/>
          </a:ln>
          <a:effectLst/>
        </p:spPr>
        <p:txBody>
          <a:bodyPr vert="horz" wrap="square" lIns="91440" tIns="45720" rIns="91440" bIns="45720" numCol="1" anchor="ctr" anchorCtr="0" compatLnSpc="1">
            <a:prstTxWarp prst="textNoShape">
              <a:avLst/>
            </a:prstTxWarp>
          </a:bodyPr>
          <a:lstStyle>
            <a:lvl1pPr marL="0" algn="l" defTabSz="914354" rtl="0" eaLnBrk="1" latinLnBrk="0" hangingPunct="1">
              <a:lnSpc>
                <a:spcPct val="100000"/>
              </a:lnSpc>
              <a:spcBef>
                <a:spcPct val="50000"/>
              </a:spcBef>
              <a:defRPr lang="en-US" sz="900" b="0" i="0" kern="1200" smtClean="0">
                <a:solidFill>
                  <a:srgbClr val="777777"/>
                </a:solidFill>
                <a:latin typeface="+mn-lt"/>
                <a:ea typeface="+mn-ea"/>
                <a:cs typeface="+mn-cs"/>
              </a:defRPr>
            </a:lvl1pPr>
          </a:lstStyle>
          <a:p>
            <a:pPr>
              <a:defRPr/>
            </a:pPr>
            <a:r>
              <a:rPr lang="en-US" dirty="0"/>
              <a:t>CenterPoint Energy Proprietary and Confidential Information</a:t>
            </a:r>
          </a:p>
        </p:txBody>
      </p:sp>
    </p:spTree>
    <p:extLst>
      <p:ext uri="{BB962C8B-B14F-4D97-AF65-F5344CB8AC3E}">
        <p14:creationId xmlns:p14="http://schemas.microsoft.com/office/powerpoint/2010/main" val="2323769467"/>
      </p:ext>
    </p:extLst>
  </p:cSld>
  <p:clrMap bg1="lt1" tx1="dk1" bg2="lt2" tx2="dk2" accent1="accent1" accent2="accent2" accent3="accent3" accent4="accent4" accent5="accent5" accent6="accent6" hlink="hlink" folHlink="folHlink"/>
  <p:sldLayoutIdLst>
    <p:sldLayoutId id="2147483659" r:id="rId1"/>
    <p:sldLayoutId id="2147483650" r:id="rId2"/>
    <p:sldLayoutId id="2147483652" r:id="rId3"/>
    <p:sldLayoutId id="2147483654" r:id="rId4"/>
    <p:sldLayoutId id="2147483655" r:id="rId5"/>
  </p:sldLayoutIdLst>
  <p:hf hdr="0" ftr="0" dt="0"/>
  <p:txStyles>
    <p:titleStyle>
      <a:lvl1pPr algn="l" defTabSz="914354" rtl="0" eaLnBrk="1" latinLnBrk="0" hangingPunct="1">
        <a:spcBef>
          <a:spcPct val="0"/>
        </a:spcBef>
        <a:buNone/>
        <a:defRPr sz="2800" b="1" kern="1200">
          <a:solidFill>
            <a:schemeClr val="bg1"/>
          </a:solidFill>
          <a:effectLst/>
          <a:latin typeface="+mj-lt"/>
          <a:ea typeface="+mj-ea"/>
          <a:cs typeface="+mj-cs"/>
        </a:defRPr>
      </a:lvl1pPr>
    </p:titleStyle>
    <p:bodyStyle>
      <a:lvl1pPr marL="342882" indent="-342882" algn="l" defTabSz="914354" rtl="0" eaLnBrk="1" latinLnBrk="0" hangingPunct="1">
        <a:spcBef>
          <a:spcPts val="1000"/>
        </a:spcBef>
        <a:buClr>
          <a:srgbClr val="0099DC"/>
        </a:buClr>
        <a:buSzPct val="120000"/>
        <a:buFont typeface="Arial"/>
        <a:buChar char="•"/>
        <a:defRPr sz="2800" kern="1200">
          <a:solidFill>
            <a:schemeClr val="tx1"/>
          </a:solidFill>
          <a:latin typeface="+mn-lt"/>
          <a:ea typeface="+mn-ea"/>
          <a:cs typeface="+mn-cs"/>
        </a:defRPr>
      </a:lvl1pPr>
      <a:lvl2pPr marL="688940" indent="-346058" algn="l" defTabSz="914354" rtl="0" eaLnBrk="1" latinLnBrk="0" hangingPunct="1">
        <a:spcBef>
          <a:spcPts val="800"/>
        </a:spcBef>
        <a:buClr>
          <a:srgbClr val="006BAB"/>
        </a:buClr>
        <a:buSzPct val="120000"/>
        <a:buFont typeface="Arial"/>
        <a:buChar char="•"/>
        <a:defRPr sz="2400" kern="1200">
          <a:solidFill>
            <a:schemeClr val="tx1"/>
          </a:solidFill>
          <a:latin typeface="+mn-lt"/>
          <a:ea typeface="+mn-ea"/>
          <a:cs typeface="+mn-cs"/>
        </a:defRPr>
      </a:lvl2pPr>
      <a:lvl3pPr marL="1028649" indent="-342882" algn="l" defTabSz="914354" rtl="0" eaLnBrk="1" latinLnBrk="0" hangingPunct="1">
        <a:spcBef>
          <a:spcPts val="600"/>
        </a:spcBef>
        <a:buClr>
          <a:srgbClr val="F77128"/>
        </a:buClr>
        <a:buSzPct val="100000"/>
        <a:buFont typeface="Wingdings" charset="2"/>
        <a:buChar char="§"/>
        <a:defRPr sz="2000" kern="1200">
          <a:solidFill>
            <a:schemeClr val="tx1"/>
          </a:solidFill>
          <a:latin typeface="+mn-lt"/>
          <a:ea typeface="+mn-ea"/>
          <a:cs typeface="+mn-cs"/>
        </a:defRPr>
      </a:lvl3pPr>
      <a:lvl4pPr marL="1371532" indent="-342882" algn="l" defTabSz="914354" rtl="0" eaLnBrk="1" latinLnBrk="0" hangingPunct="1">
        <a:spcBef>
          <a:spcPts val="400"/>
        </a:spcBef>
        <a:buClr>
          <a:srgbClr val="019587"/>
        </a:buClr>
        <a:buSzPct val="120000"/>
        <a:buFont typeface="Wingdings" charset="2"/>
        <a:buChar char="§"/>
        <a:defRPr sz="1800" kern="1200">
          <a:solidFill>
            <a:schemeClr val="tx1"/>
          </a:solidFill>
          <a:latin typeface="+mn-lt"/>
          <a:ea typeface="+mn-ea"/>
          <a:cs typeface="+mn-cs"/>
        </a:defRPr>
      </a:lvl4pPr>
      <a:lvl5pPr marL="1714414" indent="-342882" algn="l" defTabSz="914354" rtl="0" eaLnBrk="1" latinLnBrk="0" hangingPunct="1">
        <a:spcBef>
          <a:spcPts val="200"/>
        </a:spcBef>
        <a:buClr>
          <a:schemeClr val="tx1"/>
        </a:buClr>
        <a:buSzPct val="108000"/>
        <a:buFont typeface="Lucida Grande"/>
        <a:buChar char="-"/>
        <a:defRPr sz="1600" kern="1200">
          <a:solidFill>
            <a:schemeClr val="tx1"/>
          </a:solidFill>
          <a:latin typeface="+mn-lt"/>
          <a:ea typeface="+mn-ea"/>
          <a:cs typeface="+mn-cs"/>
        </a:defRPr>
      </a:lvl5pPr>
      <a:lvl6pPr marL="2514474" indent="-228589" algn="l" defTabSz="91435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652" indent="-228589" algn="l" defTabSz="91435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829" indent="-228589" algn="l" defTabSz="91435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006" indent="-228589" algn="l" defTabSz="91435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Usage.Req@centerpointenergy.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747026" y="2065329"/>
            <a:ext cx="5328585" cy="457200"/>
          </a:xfrm>
        </p:spPr>
        <p:txBody>
          <a:bodyPr/>
          <a:lstStyle/>
          <a:p>
            <a:r>
              <a:rPr lang="en-US" sz="2000" dirty="0"/>
              <a:t>IDR to AMS Project </a:t>
            </a:r>
          </a:p>
          <a:p>
            <a:r>
              <a:rPr lang="en-US" sz="2000" dirty="0"/>
              <a:t>Retail Market Subcommittee (RMS) Update </a:t>
            </a:r>
          </a:p>
          <a:p>
            <a:endParaRPr lang="en-US" dirty="0"/>
          </a:p>
          <a:p>
            <a:r>
              <a:rPr lang="en-US" dirty="0"/>
              <a:t>Kathy Scott </a:t>
            </a:r>
          </a:p>
        </p:txBody>
      </p:sp>
      <p:sp>
        <p:nvSpPr>
          <p:cNvPr id="6" name="Text Placeholder 5"/>
          <p:cNvSpPr>
            <a:spLocks noGrp="1"/>
          </p:cNvSpPr>
          <p:nvPr>
            <p:ph type="body" sz="quarter" idx="15"/>
          </p:nvPr>
        </p:nvSpPr>
        <p:spPr>
          <a:xfrm>
            <a:off x="2747026" y="4707229"/>
            <a:ext cx="4208623" cy="457200"/>
          </a:xfrm>
        </p:spPr>
        <p:txBody>
          <a:bodyPr/>
          <a:lstStyle/>
          <a:p>
            <a:r>
              <a:rPr lang="en-US" dirty="0"/>
              <a:t>Tuesday, June 6, 2023 </a:t>
            </a:r>
          </a:p>
        </p:txBody>
      </p:sp>
    </p:spTree>
    <p:extLst>
      <p:ext uri="{BB962C8B-B14F-4D97-AF65-F5344CB8AC3E}">
        <p14:creationId xmlns:p14="http://schemas.microsoft.com/office/powerpoint/2010/main" val="2266680105"/>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dirty="0"/>
              <a:t>BUSLRG and BUSLRGDG Load Profiles </a:t>
            </a:r>
            <a:br>
              <a:rPr lang="en-US" dirty="0"/>
            </a:br>
            <a:r>
              <a:rPr lang="en-US" dirty="0"/>
              <a:t>Transition Plan and Production Go-Live </a:t>
            </a:r>
          </a:p>
        </p:txBody>
      </p:sp>
      <p:sp>
        <p:nvSpPr>
          <p:cNvPr id="16387" name="Rectangle 3"/>
          <p:cNvSpPr>
            <a:spLocks noGrp="1" noChangeArrowheads="1"/>
          </p:cNvSpPr>
          <p:nvPr>
            <p:ph type="body" idx="1"/>
          </p:nvPr>
        </p:nvSpPr>
        <p:spPr>
          <a:xfrm>
            <a:off x="174171" y="962685"/>
            <a:ext cx="12017829" cy="5895311"/>
          </a:xfrm>
        </p:spPr>
        <p:txBody>
          <a:bodyPr>
            <a:normAutofit fontScale="62500" lnSpcReduction="20000"/>
          </a:bodyPr>
          <a:lstStyle/>
          <a:p>
            <a:endParaRPr lang="en-US" sz="3100" b="1" dirty="0"/>
          </a:p>
          <a:p>
            <a:r>
              <a:rPr lang="en-US" sz="3200" b="1" dirty="0"/>
              <a:t>IDR to AMS Project Go-Live:  </a:t>
            </a:r>
            <a:r>
              <a:rPr lang="en-US" sz="3200" b="1" dirty="0">
                <a:solidFill>
                  <a:srgbClr val="C00000"/>
                </a:solidFill>
              </a:rPr>
              <a:t>Monday, July 17, 2023 </a:t>
            </a:r>
          </a:p>
          <a:p>
            <a:pPr marL="0" indent="0">
              <a:buNone/>
            </a:pPr>
            <a:endParaRPr lang="en-US" sz="3100" b="1" dirty="0"/>
          </a:p>
          <a:p>
            <a:r>
              <a:rPr lang="en-US" sz="3200" b="1" dirty="0"/>
              <a:t>Transition Plan</a:t>
            </a:r>
            <a:r>
              <a:rPr lang="en-US" sz="3200" dirty="0"/>
              <a:t>:  </a:t>
            </a:r>
          </a:p>
          <a:p>
            <a:pPr lvl="1"/>
            <a:r>
              <a:rPr lang="en-US" sz="2900" dirty="0"/>
              <a:t>Email Market Notice(s) to RMS Listserv providing IDR to AMS Project Go-Live information.</a:t>
            </a:r>
          </a:p>
          <a:p>
            <a:pPr marL="342882" lvl="1" indent="0">
              <a:buNone/>
            </a:pPr>
            <a:endParaRPr lang="en-US" sz="2900" dirty="0"/>
          </a:p>
          <a:p>
            <a:pPr lvl="1"/>
            <a:r>
              <a:rPr lang="en-US" sz="2900" dirty="0"/>
              <a:t>Email REP of Records -  IDR to AMS Load Profile Report (spreadsheet) that includes (</a:t>
            </a:r>
            <a:r>
              <a:rPr lang="en-US" sz="2900" b="1" dirty="0">
                <a:solidFill>
                  <a:srgbClr val="C00000"/>
                </a:solidFill>
              </a:rPr>
              <a:t>7/10/23 – 7/14/23</a:t>
            </a:r>
            <a:r>
              <a:rPr lang="en-US" sz="2900" dirty="0"/>
              <a:t>):   </a:t>
            </a:r>
          </a:p>
          <a:p>
            <a:pPr lvl="2"/>
            <a:r>
              <a:rPr lang="en-US" sz="2200" dirty="0"/>
              <a:t>List of REPs impacted ESI ID(s), </a:t>
            </a:r>
          </a:p>
          <a:p>
            <a:pPr lvl="2"/>
            <a:r>
              <a:rPr lang="en-US" sz="2200" dirty="0"/>
              <a:t>Load Profile Assignment:  “</a:t>
            </a:r>
            <a:r>
              <a:rPr lang="en-US" sz="2200" b="1" dirty="0">
                <a:solidFill>
                  <a:srgbClr val="C00000"/>
                </a:solidFill>
              </a:rPr>
              <a:t>BUSLRG</a:t>
            </a:r>
            <a:r>
              <a:rPr lang="en-US" sz="2200" dirty="0"/>
              <a:t>” or “</a:t>
            </a:r>
            <a:r>
              <a:rPr lang="en-US" sz="2200" b="1" dirty="0">
                <a:solidFill>
                  <a:srgbClr val="C00000"/>
                </a:solidFill>
              </a:rPr>
              <a:t>BUSLRGDG</a:t>
            </a:r>
            <a:r>
              <a:rPr lang="en-US" sz="2200" dirty="0"/>
              <a:t>” or “</a:t>
            </a:r>
            <a:r>
              <a:rPr lang="en-US" sz="2200" b="1" dirty="0">
                <a:solidFill>
                  <a:srgbClr val="C00000"/>
                </a:solidFill>
              </a:rPr>
              <a:t>BUSIDRRQ</a:t>
            </a:r>
            <a:r>
              <a:rPr lang="en-US" sz="2200" dirty="0"/>
              <a:t>” and; </a:t>
            </a:r>
          </a:p>
          <a:p>
            <a:pPr lvl="2"/>
            <a:r>
              <a:rPr lang="en-US" sz="2200" dirty="0"/>
              <a:t>Load Profile Cycle Read Change Effective Date </a:t>
            </a:r>
          </a:p>
          <a:p>
            <a:pPr marL="342882" lvl="1" indent="0">
              <a:buNone/>
            </a:pPr>
            <a:endParaRPr lang="en-US" sz="2600" dirty="0"/>
          </a:p>
          <a:p>
            <a:pPr lvl="1"/>
            <a:r>
              <a:rPr lang="en-US" sz="2900" dirty="0"/>
              <a:t>Since all Load Profile changes </a:t>
            </a:r>
            <a:r>
              <a:rPr lang="en-US" sz="2900" b="1" u="sng" dirty="0"/>
              <a:t>must</a:t>
            </a:r>
            <a:r>
              <a:rPr lang="en-US" sz="2900" dirty="0"/>
              <a:t> be effective with Cycle Read Date. If Cycle Read Date has recently occurred prior to July 17, 2023, then we will determine if we should use the prior Cycle Read Date as our effective date for the new  “</a:t>
            </a:r>
            <a:r>
              <a:rPr lang="en-US" sz="2900" b="1" dirty="0"/>
              <a:t>BUSLRG”</a:t>
            </a:r>
            <a:r>
              <a:rPr lang="en-US" sz="2900" dirty="0"/>
              <a:t> or “</a:t>
            </a:r>
            <a:r>
              <a:rPr lang="en-US" sz="2900" b="1" dirty="0"/>
              <a:t>BUSLRGDG”</a:t>
            </a:r>
            <a:r>
              <a:rPr lang="en-US" sz="2900" dirty="0"/>
              <a:t> Load Profile change(s). </a:t>
            </a:r>
          </a:p>
          <a:p>
            <a:pPr lvl="2"/>
            <a:r>
              <a:rPr lang="en-US" sz="2200" b="1" dirty="0"/>
              <a:t>Benefit</a:t>
            </a:r>
            <a:r>
              <a:rPr lang="en-US" sz="2200" dirty="0"/>
              <a:t>:   We feel this will assist the Wholesale and Retail market by providing ERCOT with daily LSE files containing the 15-minute Interval data earlier instead of waiting until next month’s Cycle Read Date.</a:t>
            </a:r>
          </a:p>
          <a:p>
            <a:pPr marL="685767" lvl="2" indent="0">
              <a:buNone/>
            </a:pPr>
            <a:endParaRPr lang="en-US" sz="2600" dirty="0"/>
          </a:p>
          <a:p>
            <a:pPr lvl="1"/>
            <a:r>
              <a:rPr lang="en-US" sz="2900" dirty="0"/>
              <a:t>After we receive ERCOT’s acknowledgement that “</a:t>
            </a:r>
            <a:r>
              <a:rPr lang="en-US" sz="2900" b="1" dirty="0"/>
              <a:t>BUSLRG</a:t>
            </a:r>
            <a:r>
              <a:rPr lang="en-US" sz="2900" dirty="0"/>
              <a:t>” or “</a:t>
            </a:r>
            <a:r>
              <a:rPr lang="en-US" sz="2900" b="1" dirty="0"/>
              <a:t>BUSLRGDG</a:t>
            </a:r>
            <a:r>
              <a:rPr lang="en-US" sz="2900" dirty="0"/>
              <a:t>” Load Profile change has loaded successfully in ERCOT’s systems.   CNP will start sending LSE files to ERCOT and SMT to backfill ESI ID(s) missing 15-minute interval daily data starting with the effective date of the Load Profile change.</a:t>
            </a:r>
          </a:p>
        </p:txBody>
      </p:sp>
      <p:sp>
        <p:nvSpPr>
          <p:cNvPr id="4" name="Slide Number Placeholder 3"/>
          <p:cNvSpPr>
            <a:spLocks noGrp="1"/>
          </p:cNvSpPr>
          <p:nvPr>
            <p:ph type="sldNum" sz="quarter" idx="12"/>
          </p:nvPr>
        </p:nvSpPr>
        <p:spPr/>
        <p:txBody>
          <a:bodyPr/>
          <a:lstStyle/>
          <a:p>
            <a:fld id="{59356D02-3E43-4B79-A24C-0BAB3DA5E9FF}" type="slidenum">
              <a:rPr lang="en-US" smtClean="0"/>
              <a:pPr/>
              <a:t>10</a:t>
            </a:fld>
            <a:endParaRPr lang="en-US" dirty="0"/>
          </a:p>
        </p:txBody>
      </p:sp>
    </p:spTree>
    <p:extLst>
      <p:ext uri="{BB962C8B-B14F-4D97-AF65-F5344CB8AC3E}">
        <p14:creationId xmlns:p14="http://schemas.microsoft.com/office/powerpoint/2010/main" val="5535178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6387">
                                            <p:txEl>
                                              <p:pRg st="1" end="1"/>
                                            </p:txEl>
                                          </p:spTgt>
                                        </p:tgtEl>
                                        <p:attrNameLst>
                                          <p:attrName>style.visibility</p:attrName>
                                        </p:attrNameLst>
                                      </p:cBhvr>
                                      <p:to>
                                        <p:strVal val="visible"/>
                                      </p:to>
                                    </p:set>
                                    <p:animEffect transition="in" filter="fade">
                                      <p:cBhvr>
                                        <p:cTn id="7" dur="1000"/>
                                        <p:tgtEl>
                                          <p:spTgt spid="16387">
                                            <p:txEl>
                                              <p:pRg st="1" end="1"/>
                                            </p:txEl>
                                          </p:spTgt>
                                        </p:tgtEl>
                                      </p:cBhvr>
                                    </p:animEffect>
                                    <p:anim calcmode="lin" valueType="num">
                                      <p:cBhvr>
                                        <p:cTn id="8" dur="1000" fill="hold"/>
                                        <p:tgtEl>
                                          <p:spTgt spid="16387">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638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6387">
                                            <p:txEl>
                                              <p:pRg st="3" end="3"/>
                                            </p:txEl>
                                          </p:spTgt>
                                        </p:tgtEl>
                                        <p:attrNameLst>
                                          <p:attrName>style.visibility</p:attrName>
                                        </p:attrNameLst>
                                      </p:cBhvr>
                                      <p:to>
                                        <p:strVal val="visible"/>
                                      </p:to>
                                    </p:set>
                                    <p:animEffect transition="in" filter="fade">
                                      <p:cBhvr>
                                        <p:cTn id="14" dur="1000"/>
                                        <p:tgtEl>
                                          <p:spTgt spid="16387">
                                            <p:txEl>
                                              <p:pRg st="3" end="3"/>
                                            </p:txEl>
                                          </p:spTgt>
                                        </p:tgtEl>
                                      </p:cBhvr>
                                    </p:animEffect>
                                    <p:anim calcmode="lin" valueType="num">
                                      <p:cBhvr>
                                        <p:cTn id="15" dur="1000" fill="hold"/>
                                        <p:tgtEl>
                                          <p:spTgt spid="16387">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1638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6387">
                                            <p:txEl>
                                              <p:pRg st="4" end="4"/>
                                            </p:txEl>
                                          </p:spTgt>
                                        </p:tgtEl>
                                        <p:attrNameLst>
                                          <p:attrName>style.visibility</p:attrName>
                                        </p:attrNameLst>
                                      </p:cBhvr>
                                      <p:to>
                                        <p:strVal val="visible"/>
                                      </p:to>
                                    </p:set>
                                    <p:animEffect transition="in" filter="fade">
                                      <p:cBhvr>
                                        <p:cTn id="21" dur="1000"/>
                                        <p:tgtEl>
                                          <p:spTgt spid="16387">
                                            <p:txEl>
                                              <p:pRg st="4" end="4"/>
                                            </p:txEl>
                                          </p:spTgt>
                                        </p:tgtEl>
                                      </p:cBhvr>
                                    </p:animEffect>
                                    <p:anim calcmode="lin" valueType="num">
                                      <p:cBhvr>
                                        <p:cTn id="22" dur="1000" fill="hold"/>
                                        <p:tgtEl>
                                          <p:spTgt spid="16387">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1638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6387">
                                            <p:txEl>
                                              <p:pRg st="6" end="6"/>
                                            </p:txEl>
                                          </p:spTgt>
                                        </p:tgtEl>
                                        <p:attrNameLst>
                                          <p:attrName>style.visibility</p:attrName>
                                        </p:attrNameLst>
                                      </p:cBhvr>
                                      <p:to>
                                        <p:strVal val="visible"/>
                                      </p:to>
                                    </p:set>
                                    <p:animEffect transition="in" filter="fade">
                                      <p:cBhvr>
                                        <p:cTn id="28" dur="1000"/>
                                        <p:tgtEl>
                                          <p:spTgt spid="16387">
                                            <p:txEl>
                                              <p:pRg st="6" end="6"/>
                                            </p:txEl>
                                          </p:spTgt>
                                        </p:tgtEl>
                                      </p:cBhvr>
                                    </p:animEffect>
                                    <p:anim calcmode="lin" valueType="num">
                                      <p:cBhvr>
                                        <p:cTn id="29" dur="1000" fill="hold"/>
                                        <p:tgtEl>
                                          <p:spTgt spid="16387">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16387">
                                            <p:txEl>
                                              <p:pRg st="6" end="6"/>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16387">
                                            <p:txEl>
                                              <p:pRg st="7" end="7"/>
                                            </p:txEl>
                                          </p:spTgt>
                                        </p:tgtEl>
                                        <p:attrNameLst>
                                          <p:attrName>style.visibility</p:attrName>
                                        </p:attrNameLst>
                                      </p:cBhvr>
                                      <p:to>
                                        <p:strVal val="visible"/>
                                      </p:to>
                                    </p:set>
                                    <p:animEffect transition="in" filter="fade">
                                      <p:cBhvr>
                                        <p:cTn id="33" dur="1000"/>
                                        <p:tgtEl>
                                          <p:spTgt spid="16387">
                                            <p:txEl>
                                              <p:pRg st="7" end="7"/>
                                            </p:txEl>
                                          </p:spTgt>
                                        </p:tgtEl>
                                      </p:cBhvr>
                                    </p:animEffect>
                                    <p:anim calcmode="lin" valueType="num">
                                      <p:cBhvr>
                                        <p:cTn id="34" dur="1000" fill="hold"/>
                                        <p:tgtEl>
                                          <p:spTgt spid="16387">
                                            <p:txEl>
                                              <p:pRg st="7" end="7"/>
                                            </p:txEl>
                                          </p:spTgt>
                                        </p:tgtEl>
                                        <p:attrNameLst>
                                          <p:attrName>ppt_x</p:attrName>
                                        </p:attrNameLst>
                                      </p:cBhvr>
                                      <p:tavLst>
                                        <p:tav tm="0">
                                          <p:val>
                                            <p:strVal val="#ppt_x"/>
                                          </p:val>
                                        </p:tav>
                                        <p:tav tm="100000">
                                          <p:val>
                                            <p:strVal val="#ppt_x"/>
                                          </p:val>
                                        </p:tav>
                                      </p:tavLst>
                                    </p:anim>
                                    <p:anim calcmode="lin" valueType="num">
                                      <p:cBhvr>
                                        <p:cTn id="35" dur="1000" fill="hold"/>
                                        <p:tgtEl>
                                          <p:spTgt spid="16387">
                                            <p:txEl>
                                              <p:pRg st="7" end="7"/>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16387">
                                            <p:txEl>
                                              <p:pRg st="8" end="8"/>
                                            </p:txEl>
                                          </p:spTgt>
                                        </p:tgtEl>
                                        <p:attrNameLst>
                                          <p:attrName>style.visibility</p:attrName>
                                        </p:attrNameLst>
                                      </p:cBhvr>
                                      <p:to>
                                        <p:strVal val="visible"/>
                                      </p:to>
                                    </p:set>
                                    <p:animEffect transition="in" filter="fade">
                                      <p:cBhvr>
                                        <p:cTn id="38" dur="1000"/>
                                        <p:tgtEl>
                                          <p:spTgt spid="16387">
                                            <p:txEl>
                                              <p:pRg st="8" end="8"/>
                                            </p:txEl>
                                          </p:spTgt>
                                        </p:tgtEl>
                                      </p:cBhvr>
                                    </p:animEffect>
                                    <p:anim calcmode="lin" valueType="num">
                                      <p:cBhvr>
                                        <p:cTn id="39" dur="1000" fill="hold"/>
                                        <p:tgtEl>
                                          <p:spTgt spid="16387">
                                            <p:txEl>
                                              <p:pRg st="8" end="8"/>
                                            </p:txEl>
                                          </p:spTgt>
                                        </p:tgtEl>
                                        <p:attrNameLst>
                                          <p:attrName>ppt_x</p:attrName>
                                        </p:attrNameLst>
                                      </p:cBhvr>
                                      <p:tavLst>
                                        <p:tav tm="0">
                                          <p:val>
                                            <p:strVal val="#ppt_x"/>
                                          </p:val>
                                        </p:tav>
                                        <p:tav tm="100000">
                                          <p:val>
                                            <p:strVal val="#ppt_x"/>
                                          </p:val>
                                        </p:tav>
                                      </p:tavLst>
                                    </p:anim>
                                    <p:anim calcmode="lin" valueType="num">
                                      <p:cBhvr>
                                        <p:cTn id="40" dur="1000" fill="hold"/>
                                        <p:tgtEl>
                                          <p:spTgt spid="16387">
                                            <p:txEl>
                                              <p:pRg st="8" end="8"/>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16387">
                                            <p:txEl>
                                              <p:pRg st="9" end="9"/>
                                            </p:txEl>
                                          </p:spTgt>
                                        </p:tgtEl>
                                        <p:attrNameLst>
                                          <p:attrName>style.visibility</p:attrName>
                                        </p:attrNameLst>
                                      </p:cBhvr>
                                      <p:to>
                                        <p:strVal val="visible"/>
                                      </p:to>
                                    </p:set>
                                    <p:animEffect transition="in" filter="fade">
                                      <p:cBhvr>
                                        <p:cTn id="43" dur="1000"/>
                                        <p:tgtEl>
                                          <p:spTgt spid="16387">
                                            <p:txEl>
                                              <p:pRg st="9" end="9"/>
                                            </p:txEl>
                                          </p:spTgt>
                                        </p:tgtEl>
                                      </p:cBhvr>
                                    </p:animEffect>
                                    <p:anim calcmode="lin" valueType="num">
                                      <p:cBhvr>
                                        <p:cTn id="44" dur="1000" fill="hold"/>
                                        <p:tgtEl>
                                          <p:spTgt spid="16387">
                                            <p:txEl>
                                              <p:pRg st="9" end="9"/>
                                            </p:txEl>
                                          </p:spTgt>
                                        </p:tgtEl>
                                        <p:attrNameLst>
                                          <p:attrName>ppt_x</p:attrName>
                                        </p:attrNameLst>
                                      </p:cBhvr>
                                      <p:tavLst>
                                        <p:tav tm="0">
                                          <p:val>
                                            <p:strVal val="#ppt_x"/>
                                          </p:val>
                                        </p:tav>
                                        <p:tav tm="100000">
                                          <p:val>
                                            <p:strVal val="#ppt_x"/>
                                          </p:val>
                                        </p:tav>
                                      </p:tavLst>
                                    </p:anim>
                                    <p:anim calcmode="lin" valueType="num">
                                      <p:cBhvr>
                                        <p:cTn id="45" dur="1000" fill="hold"/>
                                        <p:tgtEl>
                                          <p:spTgt spid="16387">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nodeType="clickEffect">
                                  <p:stCondLst>
                                    <p:cond delay="0"/>
                                  </p:stCondLst>
                                  <p:childTnLst>
                                    <p:set>
                                      <p:cBhvr>
                                        <p:cTn id="49" dur="1" fill="hold">
                                          <p:stCondLst>
                                            <p:cond delay="0"/>
                                          </p:stCondLst>
                                        </p:cTn>
                                        <p:tgtEl>
                                          <p:spTgt spid="16387">
                                            <p:txEl>
                                              <p:pRg st="11" end="11"/>
                                            </p:txEl>
                                          </p:spTgt>
                                        </p:tgtEl>
                                        <p:attrNameLst>
                                          <p:attrName>style.visibility</p:attrName>
                                        </p:attrNameLst>
                                      </p:cBhvr>
                                      <p:to>
                                        <p:strVal val="visible"/>
                                      </p:to>
                                    </p:set>
                                    <p:animEffect transition="in" filter="fade">
                                      <p:cBhvr>
                                        <p:cTn id="50" dur="1000"/>
                                        <p:tgtEl>
                                          <p:spTgt spid="16387">
                                            <p:txEl>
                                              <p:pRg st="11" end="11"/>
                                            </p:txEl>
                                          </p:spTgt>
                                        </p:tgtEl>
                                      </p:cBhvr>
                                    </p:animEffect>
                                    <p:anim calcmode="lin" valueType="num">
                                      <p:cBhvr>
                                        <p:cTn id="51" dur="1000" fill="hold"/>
                                        <p:tgtEl>
                                          <p:spTgt spid="16387">
                                            <p:txEl>
                                              <p:pRg st="11" end="11"/>
                                            </p:txEl>
                                          </p:spTgt>
                                        </p:tgtEl>
                                        <p:attrNameLst>
                                          <p:attrName>ppt_x</p:attrName>
                                        </p:attrNameLst>
                                      </p:cBhvr>
                                      <p:tavLst>
                                        <p:tav tm="0">
                                          <p:val>
                                            <p:strVal val="#ppt_x"/>
                                          </p:val>
                                        </p:tav>
                                        <p:tav tm="100000">
                                          <p:val>
                                            <p:strVal val="#ppt_x"/>
                                          </p:val>
                                        </p:tav>
                                      </p:tavLst>
                                    </p:anim>
                                    <p:anim calcmode="lin" valueType="num">
                                      <p:cBhvr>
                                        <p:cTn id="52" dur="1000" fill="hold"/>
                                        <p:tgtEl>
                                          <p:spTgt spid="16387">
                                            <p:txEl>
                                              <p:pRg st="11" end="11"/>
                                            </p:txEl>
                                          </p:spTgt>
                                        </p:tgtEl>
                                        <p:attrNameLst>
                                          <p:attrName>ppt_y</p:attrName>
                                        </p:attrNameLst>
                                      </p:cBhvr>
                                      <p:tavLst>
                                        <p:tav tm="0">
                                          <p:val>
                                            <p:strVal val="#ppt_y+.1"/>
                                          </p:val>
                                        </p:tav>
                                        <p:tav tm="100000">
                                          <p:val>
                                            <p:strVal val="#ppt_y"/>
                                          </p:val>
                                        </p:tav>
                                      </p:tavLst>
                                    </p:anim>
                                  </p:childTnLst>
                                </p:cTn>
                              </p:par>
                              <p:par>
                                <p:cTn id="53" presetID="42" presetClass="entr" presetSubtype="0" fill="hold" nodeType="withEffect">
                                  <p:stCondLst>
                                    <p:cond delay="0"/>
                                  </p:stCondLst>
                                  <p:childTnLst>
                                    <p:set>
                                      <p:cBhvr>
                                        <p:cTn id="54" dur="1" fill="hold">
                                          <p:stCondLst>
                                            <p:cond delay="0"/>
                                          </p:stCondLst>
                                        </p:cTn>
                                        <p:tgtEl>
                                          <p:spTgt spid="16387">
                                            <p:txEl>
                                              <p:pRg st="12" end="12"/>
                                            </p:txEl>
                                          </p:spTgt>
                                        </p:tgtEl>
                                        <p:attrNameLst>
                                          <p:attrName>style.visibility</p:attrName>
                                        </p:attrNameLst>
                                      </p:cBhvr>
                                      <p:to>
                                        <p:strVal val="visible"/>
                                      </p:to>
                                    </p:set>
                                    <p:animEffect transition="in" filter="fade">
                                      <p:cBhvr>
                                        <p:cTn id="55" dur="1000"/>
                                        <p:tgtEl>
                                          <p:spTgt spid="16387">
                                            <p:txEl>
                                              <p:pRg st="12" end="12"/>
                                            </p:txEl>
                                          </p:spTgt>
                                        </p:tgtEl>
                                      </p:cBhvr>
                                    </p:animEffect>
                                    <p:anim calcmode="lin" valueType="num">
                                      <p:cBhvr>
                                        <p:cTn id="56" dur="1000" fill="hold"/>
                                        <p:tgtEl>
                                          <p:spTgt spid="16387">
                                            <p:txEl>
                                              <p:pRg st="12" end="12"/>
                                            </p:txEl>
                                          </p:spTgt>
                                        </p:tgtEl>
                                        <p:attrNameLst>
                                          <p:attrName>ppt_x</p:attrName>
                                        </p:attrNameLst>
                                      </p:cBhvr>
                                      <p:tavLst>
                                        <p:tav tm="0">
                                          <p:val>
                                            <p:strVal val="#ppt_x"/>
                                          </p:val>
                                        </p:tav>
                                        <p:tav tm="100000">
                                          <p:val>
                                            <p:strVal val="#ppt_x"/>
                                          </p:val>
                                        </p:tav>
                                      </p:tavLst>
                                    </p:anim>
                                    <p:anim calcmode="lin" valueType="num">
                                      <p:cBhvr>
                                        <p:cTn id="57" dur="1000" fill="hold"/>
                                        <p:tgtEl>
                                          <p:spTgt spid="16387">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nodeType="clickEffect">
                                  <p:stCondLst>
                                    <p:cond delay="0"/>
                                  </p:stCondLst>
                                  <p:childTnLst>
                                    <p:set>
                                      <p:cBhvr>
                                        <p:cTn id="61" dur="1" fill="hold">
                                          <p:stCondLst>
                                            <p:cond delay="0"/>
                                          </p:stCondLst>
                                        </p:cTn>
                                        <p:tgtEl>
                                          <p:spTgt spid="16387">
                                            <p:txEl>
                                              <p:pRg st="14" end="14"/>
                                            </p:txEl>
                                          </p:spTgt>
                                        </p:tgtEl>
                                        <p:attrNameLst>
                                          <p:attrName>style.visibility</p:attrName>
                                        </p:attrNameLst>
                                      </p:cBhvr>
                                      <p:to>
                                        <p:strVal val="visible"/>
                                      </p:to>
                                    </p:set>
                                    <p:animEffect transition="in" filter="fade">
                                      <p:cBhvr>
                                        <p:cTn id="62" dur="1000"/>
                                        <p:tgtEl>
                                          <p:spTgt spid="16387">
                                            <p:txEl>
                                              <p:pRg st="14" end="14"/>
                                            </p:txEl>
                                          </p:spTgt>
                                        </p:tgtEl>
                                      </p:cBhvr>
                                    </p:animEffect>
                                    <p:anim calcmode="lin" valueType="num">
                                      <p:cBhvr>
                                        <p:cTn id="63" dur="1000" fill="hold"/>
                                        <p:tgtEl>
                                          <p:spTgt spid="16387">
                                            <p:txEl>
                                              <p:pRg st="14" end="14"/>
                                            </p:txEl>
                                          </p:spTgt>
                                        </p:tgtEl>
                                        <p:attrNameLst>
                                          <p:attrName>ppt_x</p:attrName>
                                        </p:attrNameLst>
                                      </p:cBhvr>
                                      <p:tavLst>
                                        <p:tav tm="0">
                                          <p:val>
                                            <p:strVal val="#ppt_x"/>
                                          </p:val>
                                        </p:tav>
                                        <p:tav tm="100000">
                                          <p:val>
                                            <p:strVal val="#ppt_x"/>
                                          </p:val>
                                        </p:tav>
                                      </p:tavLst>
                                    </p:anim>
                                    <p:anim calcmode="lin" valueType="num">
                                      <p:cBhvr>
                                        <p:cTn id="64" dur="1000" fill="hold"/>
                                        <p:tgtEl>
                                          <p:spTgt spid="16387">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dirty="0"/>
              <a:t>Transition and LSE Backfill Process </a:t>
            </a:r>
            <a:br>
              <a:rPr lang="en-US" dirty="0"/>
            </a:br>
            <a:r>
              <a:rPr lang="en-US" dirty="0"/>
              <a:t>Following July 17, 2023 Go-Live </a:t>
            </a:r>
          </a:p>
        </p:txBody>
      </p:sp>
      <p:sp>
        <p:nvSpPr>
          <p:cNvPr id="4" name="Slide Number Placeholder 3"/>
          <p:cNvSpPr>
            <a:spLocks noGrp="1"/>
          </p:cNvSpPr>
          <p:nvPr>
            <p:ph type="sldNum" sz="quarter" idx="12"/>
          </p:nvPr>
        </p:nvSpPr>
        <p:spPr>
          <a:xfrm>
            <a:off x="10490200" y="6482694"/>
            <a:ext cx="1219200" cy="230832"/>
          </a:xfrm>
        </p:spPr>
        <p:txBody>
          <a:bodyPr/>
          <a:lstStyle/>
          <a:p>
            <a:fld id="{59356D02-3E43-4B79-A24C-0BAB3DA5E9FF}" type="slidenum">
              <a:rPr lang="en-US" smtClean="0"/>
              <a:pPr/>
              <a:t>11</a:t>
            </a:fld>
            <a:endParaRPr lang="en-US" dirty="0"/>
          </a:p>
        </p:txBody>
      </p:sp>
      <p:graphicFrame>
        <p:nvGraphicFramePr>
          <p:cNvPr id="2" name="Diagram 1">
            <a:extLst>
              <a:ext uri="{FF2B5EF4-FFF2-40B4-BE49-F238E27FC236}">
                <a16:creationId xmlns:a16="http://schemas.microsoft.com/office/drawing/2014/main" id="{EAFCAA48-8D51-F2D0-B093-90ED377CA6B9}"/>
              </a:ext>
            </a:extLst>
          </p:cNvPr>
          <p:cNvGraphicFramePr/>
          <p:nvPr>
            <p:extLst>
              <p:ext uri="{D42A27DB-BD31-4B8C-83A1-F6EECF244321}">
                <p14:modId xmlns:p14="http://schemas.microsoft.com/office/powerpoint/2010/main" val="2761030208"/>
              </p:ext>
            </p:extLst>
          </p:nvPr>
        </p:nvGraphicFramePr>
        <p:xfrm>
          <a:off x="482599" y="850899"/>
          <a:ext cx="11226799" cy="50994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Arrow: Curved Up 7">
            <a:extLst>
              <a:ext uri="{FF2B5EF4-FFF2-40B4-BE49-F238E27FC236}">
                <a16:creationId xmlns:a16="http://schemas.microsoft.com/office/drawing/2014/main" id="{9E774229-111E-68F6-6719-03F0BAB3F93B}"/>
              </a:ext>
            </a:extLst>
          </p:cNvPr>
          <p:cNvSpPr/>
          <p:nvPr/>
        </p:nvSpPr>
        <p:spPr>
          <a:xfrm flipH="1">
            <a:off x="1095831" y="4619649"/>
            <a:ext cx="9093197" cy="2016530"/>
          </a:xfrm>
          <a:prstGeom prst="curvedUpArrow">
            <a:avLst>
              <a:gd name="adj1" fmla="val 25000"/>
              <a:gd name="adj2" fmla="val 50000"/>
              <a:gd name="adj3" fmla="val 25000"/>
            </a:avLst>
          </a:prstGeom>
          <a:solidFill>
            <a:schemeClr val="accent1"/>
          </a:solidFill>
          <a:ln w="9525">
            <a:noFill/>
            <a:miter lim="800000"/>
            <a:headEnd/>
            <a:tailEnd/>
          </a:ln>
          <a:effectLst>
            <a:outerShdw blurRad="228600" dist="1397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 name="TextBox 9">
            <a:extLst>
              <a:ext uri="{FF2B5EF4-FFF2-40B4-BE49-F238E27FC236}">
                <a16:creationId xmlns:a16="http://schemas.microsoft.com/office/drawing/2014/main" id="{DC5F6B31-BC5D-A080-E353-F88848450D59}"/>
              </a:ext>
            </a:extLst>
          </p:cNvPr>
          <p:cNvSpPr txBox="1"/>
          <p:nvPr/>
        </p:nvSpPr>
        <p:spPr>
          <a:xfrm>
            <a:off x="4173765" y="5883061"/>
            <a:ext cx="3097894" cy="553998"/>
          </a:xfrm>
          <a:prstGeom prst="rect">
            <a:avLst/>
          </a:prstGeom>
          <a:noFill/>
        </p:spPr>
        <p:txBody>
          <a:bodyPr wrap="square" rtlCol="0">
            <a:spAutoFit/>
          </a:bodyPr>
          <a:lstStyle/>
          <a:p>
            <a:pPr algn="ctr"/>
            <a:r>
              <a:rPr lang="en-US" sz="1500" b="1" dirty="0"/>
              <a:t>814_20 “</a:t>
            </a:r>
            <a:r>
              <a:rPr lang="en-US" sz="1500" b="1" dirty="0">
                <a:solidFill>
                  <a:srgbClr val="C00000"/>
                </a:solidFill>
              </a:rPr>
              <a:t>BUSLRG</a:t>
            </a:r>
            <a:r>
              <a:rPr lang="en-US" sz="1500" b="1" dirty="0"/>
              <a:t>” Load Profile </a:t>
            </a:r>
          </a:p>
          <a:p>
            <a:pPr algn="ctr"/>
            <a:r>
              <a:rPr lang="en-US" sz="1500" b="1" dirty="0">
                <a:solidFill>
                  <a:srgbClr val="C00000"/>
                </a:solidFill>
              </a:rPr>
              <a:t>Effective Date 07/10/2023 </a:t>
            </a:r>
          </a:p>
        </p:txBody>
      </p:sp>
      <p:sp>
        <p:nvSpPr>
          <p:cNvPr id="22" name="TextBox 21">
            <a:extLst>
              <a:ext uri="{FF2B5EF4-FFF2-40B4-BE49-F238E27FC236}">
                <a16:creationId xmlns:a16="http://schemas.microsoft.com/office/drawing/2014/main" id="{273A3685-66E5-3B6D-7772-D4945DCF3476}"/>
              </a:ext>
            </a:extLst>
          </p:cNvPr>
          <p:cNvSpPr txBox="1"/>
          <p:nvPr/>
        </p:nvSpPr>
        <p:spPr>
          <a:xfrm>
            <a:off x="838200" y="4588664"/>
            <a:ext cx="9652000" cy="2067187"/>
          </a:xfrm>
          <a:prstGeom prst="rect">
            <a:avLst/>
          </a:prstGeom>
          <a:solidFill>
            <a:schemeClr val="bg1"/>
          </a:solidFill>
        </p:spPr>
        <p:txBody>
          <a:bodyPr wrap="square" rtlCol="0">
            <a:spAutoFit/>
          </a:bodyPr>
          <a:lstStyle/>
          <a:p>
            <a:endParaRPr lang="en-US" dirty="0"/>
          </a:p>
        </p:txBody>
      </p:sp>
      <p:sp>
        <p:nvSpPr>
          <p:cNvPr id="30" name="Flowchart: Document 29">
            <a:extLst>
              <a:ext uri="{FF2B5EF4-FFF2-40B4-BE49-F238E27FC236}">
                <a16:creationId xmlns:a16="http://schemas.microsoft.com/office/drawing/2014/main" id="{1AA538A6-D667-F75E-8D7F-75B503DB8DD1}"/>
              </a:ext>
            </a:extLst>
          </p:cNvPr>
          <p:cNvSpPr/>
          <p:nvPr/>
        </p:nvSpPr>
        <p:spPr>
          <a:xfrm>
            <a:off x="2082800" y="2109887"/>
            <a:ext cx="596900" cy="532794"/>
          </a:xfrm>
          <a:prstGeom prst="flowChartDocument">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600" b="1" dirty="0"/>
              <a:t>LSE</a:t>
            </a:r>
          </a:p>
        </p:txBody>
      </p:sp>
      <p:sp>
        <p:nvSpPr>
          <p:cNvPr id="26" name="TextBox 25">
            <a:extLst>
              <a:ext uri="{FF2B5EF4-FFF2-40B4-BE49-F238E27FC236}">
                <a16:creationId xmlns:a16="http://schemas.microsoft.com/office/drawing/2014/main" id="{D716ABE0-B877-44D0-E21D-3F2C7C734D37}"/>
              </a:ext>
            </a:extLst>
          </p:cNvPr>
          <p:cNvSpPr txBox="1"/>
          <p:nvPr/>
        </p:nvSpPr>
        <p:spPr>
          <a:xfrm>
            <a:off x="1892300" y="2109887"/>
            <a:ext cx="977900" cy="622300"/>
          </a:xfrm>
          <a:prstGeom prst="rect">
            <a:avLst/>
          </a:prstGeom>
          <a:solidFill>
            <a:schemeClr val="bg1"/>
          </a:solidFill>
        </p:spPr>
        <p:txBody>
          <a:bodyPr wrap="square" rtlCol="0">
            <a:spAutoFit/>
          </a:bodyPr>
          <a:lstStyle/>
          <a:p>
            <a:endParaRPr lang="en-US" dirty="0"/>
          </a:p>
        </p:txBody>
      </p:sp>
      <p:sp>
        <p:nvSpPr>
          <p:cNvPr id="31" name="Flowchart: Document 30">
            <a:extLst>
              <a:ext uri="{FF2B5EF4-FFF2-40B4-BE49-F238E27FC236}">
                <a16:creationId xmlns:a16="http://schemas.microsoft.com/office/drawing/2014/main" id="{20956672-80DC-D167-06E8-615D737BBE3F}"/>
              </a:ext>
            </a:extLst>
          </p:cNvPr>
          <p:cNvSpPr/>
          <p:nvPr/>
        </p:nvSpPr>
        <p:spPr>
          <a:xfrm>
            <a:off x="3397249" y="4127500"/>
            <a:ext cx="596900" cy="495776"/>
          </a:xfrm>
          <a:prstGeom prst="flowChartDocument">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600" b="1" dirty="0"/>
              <a:t>LSE</a:t>
            </a:r>
          </a:p>
        </p:txBody>
      </p:sp>
      <p:sp>
        <p:nvSpPr>
          <p:cNvPr id="16384" name="Flowchart: Document 16383">
            <a:extLst>
              <a:ext uri="{FF2B5EF4-FFF2-40B4-BE49-F238E27FC236}">
                <a16:creationId xmlns:a16="http://schemas.microsoft.com/office/drawing/2014/main" id="{EF124A91-EC88-0B6E-C578-0A7CABC89A96}"/>
              </a:ext>
            </a:extLst>
          </p:cNvPr>
          <p:cNvSpPr/>
          <p:nvPr/>
        </p:nvSpPr>
        <p:spPr>
          <a:xfrm>
            <a:off x="5867398" y="4055870"/>
            <a:ext cx="596900" cy="532794"/>
          </a:xfrm>
          <a:prstGeom prst="flowChartDocument">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600" b="1" dirty="0"/>
              <a:t>LSE</a:t>
            </a:r>
          </a:p>
        </p:txBody>
      </p:sp>
      <p:sp>
        <p:nvSpPr>
          <p:cNvPr id="16385" name="Flowchart: Document 16384">
            <a:extLst>
              <a:ext uri="{FF2B5EF4-FFF2-40B4-BE49-F238E27FC236}">
                <a16:creationId xmlns:a16="http://schemas.microsoft.com/office/drawing/2014/main" id="{C3EEBA3C-4AB9-A440-BE73-35CE54892894}"/>
              </a:ext>
            </a:extLst>
          </p:cNvPr>
          <p:cNvSpPr/>
          <p:nvPr/>
        </p:nvSpPr>
        <p:spPr>
          <a:xfrm>
            <a:off x="8489948" y="4065082"/>
            <a:ext cx="596900" cy="532794"/>
          </a:xfrm>
          <a:prstGeom prst="flowChartDocument">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600" b="1" dirty="0"/>
              <a:t>LSE</a:t>
            </a:r>
          </a:p>
        </p:txBody>
      </p:sp>
      <p:sp>
        <p:nvSpPr>
          <p:cNvPr id="16388" name="Flowchart: Document 16387">
            <a:extLst>
              <a:ext uri="{FF2B5EF4-FFF2-40B4-BE49-F238E27FC236}">
                <a16:creationId xmlns:a16="http://schemas.microsoft.com/office/drawing/2014/main" id="{EEC294B2-4E95-3558-C5AE-584BFA04B2B0}"/>
              </a:ext>
            </a:extLst>
          </p:cNvPr>
          <p:cNvSpPr/>
          <p:nvPr/>
        </p:nvSpPr>
        <p:spPr>
          <a:xfrm>
            <a:off x="4591049" y="2109887"/>
            <a:ext cx="596900" cy="532794"/>
          </a:xfrm>
          <a:prstGeom prst="flowChartDocument">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600" b="1" dirty="0"/>
              <a:t>LSE</a:t>
            </a:r>
          </a:p>
        </p:txBody>
      </p:sp>
      <p:sp>
        <p:nvSpPr>
          <p:cNvPr id="16391" name="Flowchart: Document 16390">
            <a:extLst>
              <a:ext uri="{FF2B5EF4-FFF2-40B4-BE49-F238E27FC236}">
                <a16:creationId xmlns:a16="http://schemas.microsoft.com/office/drawing/2014/main" id="{0459DA10-ADA1-8AC1-1F18-C4FB943C4CCE}"/>
              </a:ext>
            </a:extLst>
          </p:cNvPr>
          <p:cNvSpPr/>
          <p:nvPr/>
        </p:nvSpPr>
        <p:spPr>
          <a:xfrm>
            <a:off x="7124700" y="2069098"/>
            <a:ext cx="596900" cy="532794"/>
          </a:xfrm>
          <a:prstGeom prst="flowChartDocument">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600" b="1" dirty="0"/>
              <a:t>LSE</a:t>
            </a:r>
          </a:p>
        </p:txBody>
      </p:sp>
      <p:sp>
        <p:nvSpPr>
          <p:cNvPr id="16392" name="Flowchart: Document 16391">
            <a:extLst>
              <a:ext uri="{FF2B5EF4-FFF2-40B4-BE49-F238E27FC236}">
                <a16:creationId xmlns:a16="http://schemas.microsoft.com/office/drawing/2014/main" id="{7A963C36-61E4-4C20-D7FE-6597FBEA292A}"/>
              </a:ext>
            </a:extLst>
          </p:cNvPr>
          <p:cNvSpPr/>
          <p:nvPr/>
        </p:nvSpPr>
        <p:spPr>
          <a:xfrm>
            <a:off x="965200" y="4178300"/>
            <a:ext cx="596900" cy="448464"/>
          </a:xfrm>
          <a:prstGeom prst="flowChartDocument">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600" b="1" dirty="0"/>
              <a:t>LSE</a:t>
            </a:r>
          </a:p>
        </p:txBody>
      </p:sp>
      <p:sp>
        <p:nvSpPr>
          <p:cNvPr id="25" name="TextBox 24">
            <a:extLst>
              <a:ext uri="{FF2B5EF4-FFF2-40B4-BE49-F238E27FC236}">
                <a16:creationId xmlns:a16="http://schemas.microsoft.com/office/drawing/2014/main" id="{AFBC117C-D3D4-D82B-BA63-90B94092045A}"/>
              </a:ext>
            </a:extLst>
          </p:cNvPr>
          <p:cNvSpPr txBox="1"/>
          <p:nvPr/>
        </p:nvSpPr>
        <p:spPr>
          <a:xfrm>
            <a:off x="698499" y="4018815"/>
            <a:ext cx="977900" cy="622300"/>
          </a:xfrm>
          <a:prstGeom prst="rect">
            <a:avLst/>
          </a:prstGeom>
          <a:solidFill>
            <a:schemeClr val="bg1"/>
          </a:solidFill>
        </p:spPr>
        <p:txBody>
          <a:bodyPr wrap="square" rtlCol="0">
            <a:spAutoFit/>
          </a:bodyPr>
          <a:lstStyle/>
          <a:p>
            <a:endParaRPr lang="en-US" dirty="0"/>
          </a:p>
        </p:txBody>
      </p:sp>
      <p:sp>
        <p:nvSpPr>
          <p:cNvPr id="16393" name="TextBox 16392">
            <a:extLst>
              <a:ext uri="{FF2B5EF4-FFF2-40B4-BE49-F238E27FC236}">
                <a16:creationId xmlns:a16="http://schemas.microsoft.com/office/drawing/2014/main" id="{66A36938-6FD0-8644-C2EA-C97ABF5FE401}"/>
              </a:ext>
            </a:extLst>
          </p:cNvPr>
          <p:cNvSpPr txBox="1"/>
          <p:nvPr/>
        </p:nvSpPr>
        <p:spPr>
          <a:xfrm>
            <a:off x="4400549" y="2084724"/>
            <a:ext cx="977900" cy="622300"/>
          </a:xfrm>
          <a:prstGeom prst="rect">
            <a:avLst/>
          </a:prstGeom>
          <a:solidFill>
            <a:schemeClr val="bg1"/>
          </a:solidFill>
        </p:spPr>
        <p:txBody>
          <a:bodyPr wrap="square" rtlCol="0">
            <a:spAutoFit/>
          </a:bodyPr>
          <a:lstStyle/>
          <a:p>
            <a:endParaRPr lang="en-US" dirty="0"/>
          </a:p>
        </p:txBody>
      </p:sp>
      <p:sp>
        <p:nvSpPr>
          <p:cNvPr id="16394" name="TextBox 16393">
            <a:extLst>
              <a:ext uri="{FF2B5EF4-FFF2-40B4-BE49-F238E27FC236}">
                <a16:creationId xmlns:a16="http://schemas.microsoft.com/office/drawing/2014/main" id="{F52BE7E5-42E5-7686-A606-ADB94C187FD6}"/>
              </a:ext>
            </a:extLst>
          </p:cNvPr>
          <p:cNvSpPr txBox="1"/>
          <p:nvPr/>
        </p:nvSpPr>
        <p:spPr>
          <a:xfrm>
            <a:off x="3130549" y="4020329"/>
            <a:ext cx="977900" cy="622300"/>
          </a:xfrm>
          <a:prstGeom prst="rect">
            <a:avLst/>
          </a:prstGeom>
          <a:solidFill>
            <a:schemeClr val="bg1"/>
          </a:solidFill>
        </p:spPr>
        <p:txBody>
          <a:bodyPr wrap="square" rtlCol="0">
            <a:spAutoFit/>
          </a:bodyPr>
          <a:lstStyle/>
          <a:p>
            <a:endParaRPr lang="en-US" dirty="0"/>
          </a:p>
        </p:txBody>
      </p:sp>
      <p:sp>
        <p:nvSpPr>
          <p:cNvPr id="28" name="TextBox 27">
            <a:extLst>
              <a:ext uri="{FF2B5EF4-FFF2-40B4-BE49-F238E27FC236}">
                <a16:creationId xmlns:a16="http://schemas.microsoft.com/office/drawing/2014/main" id="{E6AA4AE7-C999-E8F7-A4AF-3677274C7283}"/>
              </a:ext>
            </a:extLst>
          </p:cNvPr>
          <p:cNvSpPr txBox="1"/>
          <p:nvPr/>
        </p:nvSpPr>
        <p:spPr>
          <a:xfrm>
            <a:off x="5676898" y="4020329"/>
            <a:ext cx="977900" cy="622300"/>
          </a:xfrm>
          <a:prstGeom prst="rect">
            <a:avLst/>
          </a:prstGeom>
          <a:solidFill>
            <a:schemeClr val="bg1"/>
          </a:solidFill>
        </p:spPr>
        <p:txBody>
          <a:bodyPr wrap="square" rtlCol="0">
            <a:spAutoFit/>
          </a:bodyPr>
          <a:lstStyle/>
          <a:p>
            <a:endParaRPr lang="en-US" dirty="0"/>
          </a:p>
        </p:txBody>
      </p:sp>
      <p:sp>
        <p:nvSpPr>
          <p:cNvPr id="16395" name="TextBox 16394">
            <a:extLst>
              <a:ext uri="{FF2B5EF4-FFF2-40B4-BE49-F238E27FC236}">
                <a16:creationId xmlns:a16="http://schemas.microsoft.com/office/drawing/2014/main" id="{BDE3668A-45DE-84F4-2251-862DF1EDB8B2}"/>
              </a:ext>
            </a:extLst>
          </p:cNvPr>
          <p:cNvSpPr txBox="1"/>
          <p:nvPr/>
        </p:nvSpPr>
        <p:spPr>
          <a:xfrm>
            <a:off x="8299448" y="4020329"/>
            <a:ext cx="977900" cy="622300"/>
          </a:xfrm>
          <a:prstGeom prst="rect">
            <a:avLst/>
          </a:prstGeom>
          <a:solidFill>
            <a:schemeClr val="bg1"/>
          </a:solidFill>
        </p:spPr>
        <p:txBody>
          <a:bodyPr wrap="square" rtlCol="0">
            <a:spAutoFit/>
          </a:bodyPr>
          <a:lstStyle/>
          <a:p>
            <a:endParaRPr lang="en-US" dirty="0"/>
          </a:p>
        </p:txBody>
      </p:sp>
      <p:sp>
        <p:nvSpPr>
          <p:cNvPr id="29" name="TextBox 28">
            <a:extLst>
              <a:ext uri="{FF2B5EF4-FFF2-40B4-BE49-F238E27FC236}">
                <a16:creationId xmlns:a16="http://schemas.microsoft.com/office/drawing/2014/main" id="{500D2048-0512-0E15-4879-BEF04D64C0A0}"/>
              </a:ext>
            </a:extLst>
          </p:cNvPr>
          <p:cNvSpPr txBox="1"/>
          <p:nvPr/>
        </p:nvSpPr>
        <p:spPr>
          <a:xfrm>
            <a:off x="7026275" y="2044700"/>
            <a:ext cx="977900" cy="622300"/>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179177083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graphicEl>
                                              <a:dgm id="{F162E7A8-F804-4D91-BFE6-AB6A79E2DC92}"/>
                                            </p:graphicEl>
                                          </p:spTgt>
                                        </p:tgtEl>
                                        <p:attrNameLst>
                                          <p:attrName>style.visibility</p:attrName>
                                        </p:attrNameLst>
                                      </p:cBhvr>
                                      <p:to>
                                        <p:strVal val="visible"/>
                                      </p:to>
                                    </p:set>
                                    <p:animEffect transition="in" filter="fade">
                                      <p:cBhvr>
                                        <p:cTn id="7" dur="1000"/>
                                        <p:tgtEl>
                                          <p:spTgt spid="2">
                                            <p:graphicEl>
                                              <a:dgm id="{F162E7A8-F804-4D91-BFE6-AB6A79E2DC92}"/>
                                            </p:graphicEl>
                                          </p:spTgt>
                                        </p:tgtEl>
                                      </p:cBhvr>
                                    </p:animEffect>
                                    <p:anim calcmode="lin" valueType="num">
                                      <p:cBhvr>
                                        <p:cTn id="8" dur="1000" fill="hold"/>
                                        <p:tgtEl>
                                          <p:spTgt spid="2">
                                            <p:graphicEl>
                                              <a:dgm id="{F162E7A8-F804-4D91-BFE6-AB6A79E2DC92}"/>
                                            </p:graphicEl>
                                          </p:spTgt>
                                        </p:tgtEl>
                                        <p:attrNameLst>
                                          <p:attrName>ppt_x</p:attrName>
                                        </p:attrNameLst>
                                      </p:cBhvr>
                                      <p:tavLst>
                                        <p:tav tm="0">
                                          <p:val>
                                            <p:strVal val="#ppt_x"/>
                                          </p:val>
                                        </p:tav>
                                        <p:tav tm="100000">
                                          <p:val>
                                            <p:strVal val="#ppt_x"/>
                                          </p:val>
                                        </p:tav>
                                      </p:tavLst>
                                    </p:anim>
                                    <p:anim calcmode="lin" valueType="num">
                                      <p:cBhvr>
                                        <p:cTn id="9" dur="1000" fill="hold"/>
                                        <p:tgtEl>
                                          <p:spTgt spid="2">
                                            <p:graphicEl>
                                              <a:dgm id="{F162E7A8-F804-4D91-BFE6-AB6A79E2DC92}"/>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graphicEl>
                                              <a:dgm id="{490850CF-818F-4F6A-A9B8-E9D021B921AE}"/>
                                            </p:graphicEl>
                                          </p:spTgt>
                                        </p:tgtEl>
                                        <p:attrNameLst>
                                          <p:attrName>style.visibility</p:attrName>
                                        </p:attrNameLst>
                                      </p:cBhvr>
                                      <p:to>
                                        <p:strVal val="visible"/>
                                      </p:to>
                                    </p:set>
                                    <p:animEffect transition="in" filter="fade">
                                      <p:cBhvr>
                                        <p:cTn id="14" dur="1000"/>
                                        <p:tgtEl>
                                          <p:spTgt spid="2">
                                            <p:graphicEl>
                                              <a:dgm id="{490850CF-818F-4F6A-A9B8-E9D021B921AE}"/>
                                            </p:graphicEl>
                                          </p:spTgt>
                                        </p:tgtEl>
                                      </p:cBhvr>
                                    </p:animEffect>
                                    <p:anim calcmode="lin" valueType="num">
                                      <p:cBhvr>
                                        <p:cTn id="15" dur="1000" fill="hold"/>
                                        <p:tgtEl>
                                          <p:spTgt spid="2">
                                            <p:graphicEl>
                                              <a:dgm id="{490850CF-818F-4F6A-A9B8-E9D021B921AE}"/>
                                            </p:graphicEl>
                                          </p:spTgt>
                                        </p:tgtEl>
                                        <p:attrNameLst>
                                          <p:attrName>ppt_x</p:attrName>
                                        </p:attrNameLst>
                                      </p:cBhvr>
                                      <p:tavLst>
                                        <p:tav tm="0">
                                          <p:val>
                                            <p:strVal val="#ppt_x"/>
                                          </p:val>
                                        </p:tav>
                                        <p:tav tm="100000">
                                          <p:val>
                                            <p:strVal val="#ppt_x"/>
                                          </p:val>
                                        </p:tav>
                                      </p:tavLst>
                                    </p:anim>
                                    <p:anim calcmode="lin" valueType="num">
                                      <p:cBhvr>
                                        <p:cTn id="16" dur="1000" fill="hold"/>
                                        <p:tgtEl>
                                          <p:spTgt spid="2">
                                            <p:graphicEl>
                                              <a:dgm id="{490850CF-818F-4F6A-A9B8-E9D021B921AE}"/>
                                            </p:graphic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2">
                                            <p:graphicEl>
                                              <a:dgm id="{53185C0C-69B7-48B7-B960-7F42B077BC34}"/>
                                            </p:graphicEl>
                                          </p:spTgt>
                                        </p:tgtEl>
                                        <p:attrNameLst>
                                          <p:attrName>style.visibility</p:attrName>
                                        </p:attrNameLst>
                                      </p:cBhvr>
                                      <p:to>
                                        <p:strVal val="visible"/>
                                      </p:to>
                                    </p:set>
                                    <p:animEffect transition="in" filter="fade">
                                      <p:cBhvr>
                                        <p:cTn id="19" dur="1000"/>
                                        <p:tgtEl>
                                          <p:spTgt spid="2">
                                            <p:graphicEl>
                                              <a:dgm id="{53185C0C-69B7-48B7-B960-7F42B077BC34}"/>
                                            </p:graphicEl>
                                          </p:spTgt>
                                        </p:tgtEl>
                                      </p:cBhvr>
                                    </p:animEffect>
                                    <p:anim calcmode="lin" valueType="num">
                                      <p:cBhvr>
                                        <p:cTn id="20" dur="1000" fill="hold"/>
                                        <p:tgtEl>
                                          <p:spTgt spid="2">
                                            <p:graphicEl>
                                              <a:dgm id="{53185C0C-69B7-48B7-B960-7F42B077BC34}"/>
                                            </p:graphicEl>
                                          </p:spTgt>
                                        </p:tgtEl>
                                        <p:attrNameLst>
                                          <p:attrName>ppt_x</p:attrName>
                                        </p:attrNameLst>
                                      </p:cBhvr>
                                      <p:tavLst>
                                        <p:tav tm="0">
                                          <p:val>
                                            <p:strVal val="#ppt_x"/>
                                          </p:val>
                                        </p:tav>
                                        <p:tav tm="100000">
                                          <p:val>
                                            <p:strVal val="#ppt_x"/>
                                          </p:val>
                                        </p:tav>
                                      </p:tavLst>
                                    </p:anim>
                                    <p:anim calcmode="lin" valueType="num">
                                      <p:cBhvr>
                                        <p:cTn id="21" dur="1000" fill="hold"/>
                                        <p:tgtEl>
                                          <p:spTgt spid="2">
                                            <p:graphicEl>
                                              <a:dgm id="{53185C0C-69B7-48B7-B960-7F42B077BC34}"/>
                                            </p:graphic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2">
                                            <p:graphicEl>
                                              <a:dgm id="{2024D71C-7D7B-44CD-AF52-8DCBACCEF6D0}"/>
                                            </p:graphicEl>
                                          </p:spTgt>
                                        </p:tgtEl>
                                        <p:attrNameLst>
                                          <p:attrName>style.visibility</p:attrName>
                                        </p:attrNameLst>
                                      </p:cBhvr>
                                      <p:to>
                                        <p:strVal val="visible"/>
                                      </p:to>
                                    </p:set>
                                    <p:animEffect transition="in" filter="fade">
                                      <p:cBhvr>
                                        <p:cTn id="26" dur="1000"/>
                                        <p:tgtEl>
                                          <p:spTgt spid="2">
                                            <p:graphicEl>
                                              <a:dgm id="{2024D71C-7D7B-44CD-AF52-8DCBACCEF6D0}"/>
                                            </p:graphicEl>
                                          </p:spTgt>
                                        </p:tgtEl>
                                      </p:cBhvr>
                                    </p:animEffect>
                                    <p:anim calcmode="lin" valueType="num">
                                      <p:cBhvr>
                                        <p:cTn id="27" dur="1000" fill="hold"/>
                                        <p:tgtEl>
                                          <p:spTgt spid="2">
                                            <p:graphicEl>
                                              <a:dgm id="{2024D71C-7D7B-44CD-AF52-8DCBACCEF6D0}"/>
                                            </p:graphicEl>
                                          </p:spTgt>
                                        </p:tgtEl>
                                        <p:attrNameLst>
                                          <p:attrName>ppt_x</p:attrName>
                                        </p:attrNameLst>
                                      </p:cBhvr>
                                      <p:tavLst>
                                        <p:tav tm="0">
                                          <p:val>
                                            <p:strVal val="#ppt_x"/>
                                          </p:val>
                                        </p:tav>
                                        <p:tav tm="100000">
                                          <p:val>
                                            <p:strVal val="#ppt_x"/>
                                          </p:val>
                                        </p:tav>
                                      </p:tavLst>
                                    </p:anim>
                                    <p:anim calcmode="lin" valueType="num">
                                      <p:cBhvr>
                                        <p:cTn id="28" dur="1000" fill="hold"/>
                                        <p:tgtEl>
                                          <p:spTgt spid="2">
                                            <p:graphicEl>
                                              <a:dgm id="{2024D71C-7D7B-44CD-AF52-8DCBACCEF6D0}"/>
                                            </p:graphic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2">
                                            <p:graphicEl>
                                              <a:dgm id="{F0236203-2368-41EE-9529-F826E2AAFB5B}"/>
                                            </p:graphicEl>
                                          </p:spTgt>
                                        </p:tgtEl>
                                        <p:attrNameLst>
                                          <p:attrName>style.visibility</p:attrName>
                                        </p:attrNameLst>
                                      </p:cBhvr>
                                      <p:to>
                                        <p:strVal val="visible"/>
                                      </p:to>
                                    </p:set>
                                    <p:animEffect transition="in" filter="fade">
                                      <p:cBhvr>
                                        <p:cTn id="31" dur="1000"/>
                                        <p:tgtEl>
                                          <p:spTgt spid="2">
                                            <p:graphicEl>
                                              <a:dgm id="{F0236203-2368-41EE-9529-F826E2AAFB5B}"/>
                                            </p:graphicEl>
                                          </p:spTgt>
                                        </p:tgtEl>
                                      </p:cBhvr>
                                    </p:animEffect>
                                    <p:anim calcmode="lin" valueType="num">
                                      <p:cBhvr>
                                        <p:cTn id="32" dur="1000" fill="hold"/>
                                        <p:tgtEl>
                                          <p:spTgt spid="2">
                                            <p:graphicEl>
                                              <a:dgm id="{F0236203-2368-41EE-9529-F826E2AAFB5B}"/>
                                            </p:graphicEl>
                                          </p:spTgt>
                                        </p:tgtEl>
                                        <p:attrNameLst>
                                          <p:attrName>ppt_x</p:attrName>
                                        </p:attrNameLst>
                                      </p:cBhvr>
                                      <p:tavLst>
                                        <p:tav tm="0">
                                          <p:val>
                                            <p:strVal val="#ppt_x"/>
                                          </p:val>
                                        </p:tav>
                                        <p:tav tm="100000">
                                          <p:val>
                                            <p:strVal val="#ppt_x"/>
                                          </p:val>
                                        </p:tav>
                                      </p:tavLst>
                                    </p:anim>
                                    <p:anim calcmode="lin" valueType="num">
                                      <p:cBhvr>
                                        <p:cTn id="33" dur="1000" fill="hold"/>
                                        <p:tgtEl>
                                          <p:spTgt spid="2">
                                            <p:graphicEl>
                                              <a:dgm id="{F0236203-2368-41EE-9529-F826E2AAFB5B}"/>
                                            </p:graphic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2">
                                            <p:graphicEl>
                                              <a:dgm id="{4A27179B-AA69-4CF7-9635-91174CE5CCB2}"/>
                                            </p:graphicEl>
                                          </p:spTgt>
                                        </p:tgtEl>
                                        <p:attrNameLst>
                                          <p:attrName>style.visibility</p:attrName>
                                        </p:attrNameLst>
                                      </p:cBhvr>
                                      <p:to>
                                        <p:strVal val="visible"/>
                                      </p:to>
                                    </p:set>
                                    <p:animEffect transition="in" filter="fade">
                                      <p:cBhvr>
                                        <p:cTn id="38" dur="1000"/>
                                        <p:tgtEl>
                                          <p:spTgt spid="2">
                                            <p:graphicEl>
                                              <a:dgm id="{4A27179B-AA69-4CF7-9635-91174CE5CCB2}"/>
                                            </p:graphicEl>
                                          </p:spTgt>
                                        </p:tgtEl>
                                      </p:cBhvr>
                                    </p:animEffect>
                                    <p:anim calcmode="lin" valueType="num">
                                      <p:cBhvr>
                                        <p:cTn id="39" dur="1000" fill="hold"/>
                                        <p:tgtEl>
                                          <p:spTgt spid="2">
                                            <p:graphicEl>
                                              <a:dgm id="{4A27179B-AA69-4CF7-9635-91174CE5CCB2}"/>
                                            </p:graphicEl>
                                          </p:spTgt>
                                        </p:tgtEl>
                                        <p:attrNameLst>
                                          <p:attrName>ppt_x</p:attrName>
                                        </p:attrNameLst>
                                      </p:cBhvr>
                                      <p:tavLst>
                                        <p:tav tm="0">
                                          <p:val>
                                            <p:strVal val="#ppt_x"/>
                                          </p:val>
                                        </p:tav>
                                        <p:tav tm="100000">
                                          <p:val>
                                            <p:strVal val="#ppt_x"/>
                                          </p:val>
                                        </p:tav>
                                      </p:tavLst>
                                    </p:anim>
                                    <p:anim calcmode="lin" valueType="num">
                                      <p:cBhvr>
                                        <p:cTn id="40" dur="1000" fill="hold"/>
                                        <p:tgtEl>
                                          <p:spTgt spid="2">
                                            <p:graphicEl>
                                              <a:dgm id="{4A27179B-AA69-4CF7-9635-91174CE5CCB2}"/>
                                            </p:graphic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2">
                                            <p:graphicEl>
                                              <a:dgm id="{379AF48C-2F80-470A-9D82-6E41464A9B22}"/>
                                            </p:graphicEl>
                                          </p:spTgt>
                                        </p:tgtEl>
                                        <p:attrNameLst>
                                          <p:attrName>style.visibility</p:attrName>
                                        </p:attrNameLst>
                                      </p:cBhvr>
                                      <p:to>
                                        <p:strVal val="visible"/>
                                      </p:to>
                                    </p:set>
                                    <p:animEffect transition="in" filter="fade">
                                      <p:cBhvr>
                                        <p:cTn id="43" dur="1000"/>
                                        <p:tgtEl>
                                          <p:spTgt spid="2">
                                            <p:graphicEl>
                                              <a:dgm id="{379AF48C-2F80-470A-9D82-6E41464A9B22}"/>
                                            </p:graphicEl>
                                          </p:spTgt>
                                        </p:tgtEl>
                                      </p:cBhvr>
                                    </p:animEffect>
                                    <p:anim calcmode="lin" valueType="num">
                                      <p:cBhvr>
                                        <p:cTn id="44" dur="1000" fill="hold"/>
                                        <p:tgtEl>
                                          <p:spTgt spid="2">
                                            <p:graphicEl>
                                              <a:dgm id="{379AF48C-2F80-470A-9D82-6E41464A9B22}"/>
                                            </p:graphicEl>
                                          </p:spTgt>
                                        </p:tgtEl>
                                        <p:attrNameLst>
                                          <p:attrName>ppt_x</p:attrName>
                                        </p:attrNameLst>
                                      </p:cBhvr>
                                      <p:tavLst>
                                        <p:tav tm="0">
                                          <p:val>
                                            <p:strVal val="#ppt_x"/>
                                          </p:val>
                                        </p:tav>
                                        <p:tav tm="100000">
                                          <p:val>
                                            <p:strVal val="#ppt_x"/>
                                          </p:val>
                                        </p:tav>
                                      </p:tavLst>
                                    </p:anim>
                                    <p:anim calcmode="lin" valueType="num">
                                      <p:cBhvr>
                                        <p:cTn id="45" dur="1000" fill="hold"/>
                                        <p:tgtEl>
                                          <p:spTgt spid="2">
                                            <p:graphicEl>
                                              <a:dgm id="{379AF48C-2F80-470A-9D82-6E41464A9B22}"/>
                                            </p:graphic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2">
                                            <p:graphicEl>
                                              <a:dgm id="{BB0E9B0C-BB51-48CC-9E77-3900FCCC0896}"/>
                                            </p:graphicEl>
                                          </p:spTgt>
                                        </p:tgtEl>
                                        <p:attrNameLst>
                                          <p:attrName>style.visibility</p:attrName>
                                        </p:attrNameLst>
                                      </p:cBhvr>
                                      <p:to>
                                        <p:strVal val="visible"/>
                                      </p:to>
                                    </p:set>
                                    <p:animEffect transition="in" filter="fade">
                                      <p:cBhvr>
                                        <p:cTn id="50" dur="1000"/>
                                        <p:tgtEl>
                                          <p:spTgt spid="2">
                                            <p:graphicEl>
                                              <a:dgm id="{BB0E9B0C-BB51-48CC-9E77-3900FCCC0896}"/>
                                            </p:graphicEl>
                                          </p:spTgt>
                                        </p:tgtEl>
                                      </p:cBhvr>
                                    </p:animEffect>
                                    <p:anim calcmode="lin" valueType="num">
                                      <p:cBhvr>
                                        <p:cTn id="51" dur="1000" fill="hold"/>
                                        <p:tgtEl>
                                          <p:spTgt spid="2">
                                            <p:graphicEl>
                                              <a:dgm id="{BB0E9B0C-BB51-48CC-9E77-3900FCCC0896}"/>
                                            </p:graphicEl>
                                          </p:spTgt>
                                        </p:tgtEl>
                                        <p:attrNameLst>
                                          <p:attrName>ppt_x</p:attrName>
                                        </p:attrNameLst>
                                      </p:cBhvr>
                                      <p:tavLst>
                                        <p:tav tm="0">
                                          <p:val>
                                            <p:strVal val="#ppt_x"/>
                                          </p:val>
                                        </p:tav>
                                        <p:tav tm="100000">
                                          <p:val>
                                            <p:strVal val="#ppt_x"/>
                                          </p:val>
                                        </p:tav>
                                      </p:tavLst>
                                    </p:anim>
                                    <p:anim calcmode="lin" valueType="num">
                                      <p:cBhvr>
                                        <p:cTn id="52" dur="1000" fill="hold"/>
                                        <p:tgtEl>
                                          <p:spTgt spid="2">
                                            <p:graphicEl>
                                              <a:dgm id="{BB0E9B0C-BB51-48CC-9E77-3900FCCC0896}"/>
                                            </p:graphicEl>
                                          </p:spTgt>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2">
                                            <p:graphicEl>
                                              <a:dgm id="{2BF3CEAB-CB93-4644-8D52-AC5C98F909B1}"/>
                                            </p:graphicEl>
                                          </p:spTgt>
                                        </p:tgtEl>
                                        <p:attrNameLst>
                                          <p:attrName>style.visibility</p:attrName>
                                        </p:attrNameLst>
                                      </p:cBhvr>
                                      <p:to>
                                        <p:strVal val="visible"/>
                                      </p:to>
                                    </p:set>
                                    <p:animEffect transition="in" filter="fade">
                                      <p:cBhvr>
                                        <p:cTn id="55" dur="1000"/>
                                        <p:tgtEl>
                                          <p:spTgt spid="2">
                                            <p:graphicEl>
                                              <a:dgm id="{2BF3CEAB-CB93-4644-8D52-AC5C98F909B1}"/>
                                            </p:graphicEl>
                                          </p:spTgt>
                                        </p:tgtEl>
                                      </p:cBhvr>
                                    </p:animEffect>
                                    <p:anim calcmode="lin" valueType="num">
                                      <p:cBhvr>
                                        <p:cTn id="56" dur="1000" fill="hold"/>
                                        <p:tgtEl>
                                          <p:spTgt spid="2">
                                            <p:graphicEl>
                                              <a:dgm id="{2BF3CEAB-CB93-4644-8D52-AC5C98F909B1}"/>
                                            </p:graphicEl>
                                          </p:spTgt>
                                        </p:tgtEl>
                                        <p:attrNameLst>
                                          <p:attrName>ppt_x</p:attrName>
                                        </p:attrNameLst>
                                      </p:cBhvr>
                                      <p:tavLst>
                                        <p:tav tm="0">
                                          <p:val>
                                            <p:strVal val="#ppt_x"/>
                                          </p:val>
                                        </p:tav>
                                        <p:tav tm="100000">
                                          <p:val>
                                            <p:strVal val="#ppt_x"/>
                                          </p:val>
                                        </p:tav>
                                      </p:tavLst>
                                    </p:anim>
                                    <p:anim calcmode="lin" valueType="num">
                                      <p:cBhvr>
                                        <p:cTn id="57" dur="1000" fill="hold"/>
                                        <p:tgtEl>
                                          <p:spTgt spid="2">
                                            <p:graphicEl>
                                              <a:dgm id="{2BF3CEAB-CB93-4644-8D52-AC5C98F909B1}"/>
                                            </p:graphic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2">
                                            <p:graphicEl>
                                              <a:dgm id="{7A557FFA-F99E-44E6-9A80-321358ED6C83}"/>
                                            </p:graphicEl>
                                          </p:spTgt>
                                        </p:tgtEl>
                                        <p:attrNameLst>
                                          <p:attrName>style.visibility</p:attrName>
                                        </p:attrNameLst>
                                      </p:cBhvr>
                                      <p:to>
                                        <p:strVal val="visible"/>
                                      </p:to>
                                    </p:set>
                                    <p:animEffect transition="in" filter="fade">
                                      <p:cBhvr>
                                        <p:cTn id="62" dur="1000"/>
                                        <p:tgtEl>
                                          <p:spTgt spid="2">
                                            <p:graphicEl>
                                              <a:dgm id="{7A557FFA-F99E-44E6-9A80-321358ED6C83}"/>
                                            </p:graphicEl>
                                          </p:spTgt>
                                        </p:tgtEl>
                                      </p:cBhvr>
                                    </p:animEffect>
                                    <p:anim calcmode="lin" valueType="num">
                                      <p:cBhvr>
                                        <p:cTn id="63" dur="1000" fill="hold"/>
                                        <p:tgtEl>
                                          <p:spTgt spid="2">
                                            <p:graphicEl>
                                              <a:dgm id="{7A557FFA-F99E-44E6-9A80-321358ED6C83}"/>
                                            </p:graphicEl>
                                          </p:spTgt>
                                        </p:tgtEl>
                                        <p:attrNameLst>
                                          <p:attrName>ppt_x</p:attrName>
                                        </p:attrNameLst>
                                      </p:cBhvr>
                                      <p:tavLst>
                                        <p:tav tm="0">
                                          <p:val>
                                            <p:strVal val="#ppt_x"/>
                                          </p:val>
                                        </p:tav>
                                        <p:tav tm="100000">
                                          <p:val>
                                            <p:strVal val="#ppt_x"/>
                                          </p:val>
                                        </p:tav>
                                      </p:tavLst>
                                    </p:anim>
                                    <p:anim calcmode="lin" valueType="num">
                                      <p:cBhvr>
                                        <p:cTn id="64" dur="1000" fill="hold"/>
                                        <p:tgtEl>
                                          <p:spTgt spid="2">
                                            <p:graphicEl>
                                              <a:dgm id="{7A557FFA-F99E-44E6-9A80-321358ED6C83}"/>
                                            </p:graphicEl>
                                          </p:spTgt>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2">
                                            <p:graphicEl>
                                              <a:dgm id="{B4051CE7-5593-4E23-93F2-7FCDBAD649E5}"/>
                                            </p:graphicEl>
                                          </p:spTgt>
                                        </p:tgtEl>
                                        <p:attrNameLst>
                                          <p:attrName>style.visibility</p:attrName>
                                        </p:attrNameLst>
                                      </p:cBhvr>
                                      <p:to>
                                        <p:strVal val="visible"/>
                                      </p:to>
                                    </p:set>
                                    <p:animEffect transition="in" filter="fade">
                                      <p:cBhvr>
                                        <p:cTn id="67" dur="1000"/>
                                        <p:tgtEl>
                                          <p:spTgt spid="2">
                                            <p:graphicEl>
                                              <a:dgm id="{B4051CE7-5593-4E23-93F2-7FCDBAD649E5}"/>
                                            </p:graphicEl>
                                          </p:spTgt>
                                        </p:tgtEl>
                                      </p:cBhvr>
                                    </p:animEffect>
                                    <p:anim calcmode="lin" valueType="num">
                                      <p:cBhvr>
                                        <p:cTn id="68" dur="1000" fill="hold"/>
                                        <p:tgtEl>
                                          <p:spTgt spid="2">
                                            <p:graphicEl>
                                              <a:dgm id="{B4051CE7-5593-4E23-93F2-7FCDBAD649E5}"/>
                                            </p:graphicEl>
                                          </p:spTgt>
                                        </p:tgtEl>
                                        <p:attrNameLst>
                                          <p:attrName>ppt_x</p:attrName>
                                        </p:attrNameLst>
                                      </p:cBhvr>
                                      <p:tavLst>
                                        <p:tav tm="0">
                                          <p:val>
                                            <p:strVal val="#ppt_x"/>
                                          </p:val>
                                        </p:tav>
                                        <p:tav tm="100000">
                                          <p:val>
                                            <p:strVal val="#ppt_x"/>
                                          </p:val>
                                        </p:tav>
                                      </p:tavLst>
                                    </p:anim>
                                    <p:anim calcmode="lin" valueType="num">
                                      <p:cBhvr>
                                        <p:cTn id="69" dur="1000" fill="hold"/>
                                        <p:tgtEl>
                                          <p:spTgt spid="2">
                                            <p:graphicEl>
                                              <a:dgm id="{B4051CE7-5593-4E23-93F2-7FCDBAD649E5}"/>
                                            </p:graphicEl>
                                          </p:spTgt>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grpId="0" nodeType="clickEffect">
                                  <p:stCondLst>
                                    <p:cond delay="0"/>
                                  </p:stCondLst>
                                  <p:childTnLst>
                                    <p:set>
                                      <p:cBhvr>
                                        <p:cTn id="73" dur="1" fill="hold">
                                          <p:stCondLst>
                                            <p:cond delay="0"/>
                                          </p:stCondLst>
                                        </p:cTn>
                                        <p:tgtEl>
                                          <p:spTgt spid="2">
                                            <p:graphicEl>
                                              <a:dgm id="{E0CC1598-24CB-45D2-9A76-5FA74399DAD8}"/>
                                            </p:graphicEl>
                                          </p:spTgt>
                                        </p:tgtEl>
                                        <p:attrNameLst>
                                          <p:attrName>style.visibility</p:attrName>
                                        </p:attrNameLst>
                                      </p:cBhvr>
                                      <p:to>
                                        <p:strVal val="visible"/>
                                      </p:to>
                                    </p:set>
                                    <p:animEffect transition="in" filter="fade">
                                      <p:cBhvr>
                                        <p:cTn id="74" dur="1000"/>
                                        <p:tgtEl>
                                          <p:spTgt spid="2">
                                            <p:graphicEl>
                                              <a:dgm id="{E0CC1598-24CB-45D2-9A76-5FA74399DAD8}"/>
                                            </p:graphicEl>
                                          </p:spTgt>
                                        </p:tgtEl>
                                      </p:cBhvr>
                                    </p:animEffect>
                                    <p:anim calcmode="lin" valueType="num">
                                      <p:cBhvr>
                                        <p:cTn id="75" dur="1000" fill="hold"/>
                                        <p:tgtEl>
                                          <p:spTgt spid="2">
                                            <p:graphicEl>
                                              <a:dgm id="{E0CC1598-24CB-45D2-9A76-5FA74399DAD8}"/>
                                            </p:graphicEl>
                                          </p:spTgt>
                                        </p:tgtEl>
                                        <p:attrNameLst>
                                          <p:attrName>ppt_x</p:attrName>
                                        </p:attrNameLst>
                                      </p:cBhvr>
                                      <p:tavLst>
                                        <p:tav tm="0">
                                          <p:val>
                                            <p:strVal val="#ppt_x"/>
                                          </p:val>
                                        </p:tav>
                                        <p:tav tm="100000">
                                          <p:val>
                                            <p:strVal val="#ppt_x"/>
                                          </p:val>
                                        </p:tav>
                                      </p:tavLst>
                                    </p:anim>
                                    <p:anim calcmode="lin" valueType="num">
                                      <p:cBhvr>
                                        <p:cTn id="76" dur="1000" fill="hold"/>
                                        <p:tgtEl>
                                          <p:spTgt spid="2">
                                            <p:graphicEl>
                                              <a:dgm id="{E0CC1598-24CB-45D2-9A76-5FA74399DAD8}"/>
                                            </p:graphicEl>
                                          </p:spTgt>
                                        </p:tgtEl>
                                        <p:attrNameLst>
                                          <p:attrName>ppt_y</p:attrName>
                                        </p:attrNameLst>
                                      </p:cBhvr>
                                      <p:tavLst>
                                        <p:tav tm="0">
                                          <p:val>
                                            <p:strVal val="#ppt_y+.1"/>
                                          </p:val>
                                        </p:tav>
                                        <p:tav tm="100000">
                                          <p:val>
                                            <p:strVal val="#ppt_y"/>
                                          </p:val>
                                        </p:tav>
                                      </p:tavLst>
                                    </p:anim>
                                  </p:childTnLst>
                                </p:cTn>
                              </p:par>
                              <p:par>
                                <p:cTn id="77" presetID="42" presetClass="entr" presetSubtype="0" fill="hold" grpId="0" nodeType="withEffect">
                                  <p:stCondLst>
                                    <p:cond delay="0"/>
                                  </p:stCondLst>
                                  <p:childTnLst>
                                    <p:set>
                                      <p:cBhvr>
                                        <p:cTn id="78" dur="1" fill="hold">
                                          <p:stCondLst>
                                            <p:cond delay="0"/>
                                          </p:stCondLst>
                                        </p:cTn>
                                        <p:tgtEl>
                                          <p:spTgt spid="2">
                                            <p:graphicEl>
                                              <a:dgm id="{0FD5587A-63F3-4F1F-9305-882506337394}"/>
                                            </p:graphicEl>
                                          </p:spTgt>
                                        </p:tgtEl>
                                        <p:attrNameLst>
                                          <p:attrName>style.visibility</p:attrName>
                                        </p:attrNameLst>
                                      </p:cBhvr>
                                      <p:to>
                                        <p:strVal val="visible"/>
                                      </p:to>
                                    </p:set>
                                    <p:animEffect transition="in" filter="fade">
                                      <p:cBhvr>
                                        <p:cTn id="79" dur="1000"/>
                                        <p:tgtEl>
                                          <p:spTgt spid="2">
                                            <p:graphicEl>
                                              <a:dgm id="{0FD5587A-63F3-4F1F-9305-882506337394}"/>
                                            </p:graphicEl>
                                          </p:spTgt>
                                        </p:tgtEl>
                                      </p:cBhvr>
                                    </p:animEffect>
                                    <p:anim calcmode="lin" valueType="num">
                                      <p:cBhvr>
                                        <p:cTn id="80" dur="1000" fill="hold"/>
                                        <p:tgtEl>
                                          <p:spTgt spid="2">
                                            <p:graphicEl>
                                              <a:dgm id="{0FD5587A-63F3-4F1F-9305-882506337394}"/>
                                            </p:graphicEl>
                                          </p:spTgt>
                                        </p:tgtEl>
                                        <p:attrNameLst>
                                          <p:attrName>ppt_x</p:attrName>
                                        </p:attrNameLst>
                                      </p:cBhvr>
                                      <p:tavLst>
                                        <p:tav tm="0">
                                          <p:val>
                                            <p:strVal val="#ppt_x"/>
                                          </p:val>
                                        </p:tav>
                                        <p:tav tm="100000">
                                          <p:val>
                                            <p:strVal val="#ppt_x"/>
                                          </p:val>
                                        </p:tav>
                                      </p:tavLst>
                                    </p:anim>
                                    <p:anim calcmode="lin" valueType="num">
                                      <p:cBhvr>
                                        <p:cTn id="81" dur="1000" fill="hold"/>
                                        <p:tgtEl>
                                          <p:spTgt spid="2">
                                            <p:graphicEl>
                                              <a:dgm id="{0FD5587A-63F3-4F1F-9305-882506337394}"/>
                                            </p:graphicEl>
                                          </p:spTgt>
                                        </p:tgtEl>
                                        <p:attrNameLst>
                                          <p:attrName>ppt_y</p:attrName>
                                        </p:attrNameLst>
                                      </p:cBhvr>
                                      <p:tavLst>
                                        <p:tav tm="0">
                                          <p:val>
                                            <p:strVal val="#ppt_y+.1"/>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42" presetClass="entr" presetSubtype="0" fill="hold" grpId="0" nodeType="clickEffect">
                                  <p:stCondLst>
                                    <p:cond delay="0"/>
                                  </p:stCondLst>
                                  <p:childTnLst>
                                    <p:set>
                                      <p:cBhvr>
                                        <p:cTn id="85" dur="1" fill="hold">
                                          <p:stCondLst>
                                            <p:cond delay="0"/>
                                          </p:stCondLst>
                                        </p:cTn>
                                        <p:tgtEl>
                                          <p:spTgt spid="2">
                                            <p:graphicEl>
                                              <a:dgm id="{8289378D-F5D0-40A8-80C7-5F0FE45AC169}"/>
                                            </p:graphicEl>
                                          </p:spTgt>
                                        </p:tgtEl>
                                        <p:attrNameLst>
                                          <p:attrName>style.visibility</p:attrName>
                                        </p:attrNameLst>
                                      </p:cBhvr>
                                      <p:to>
                                        <p:strVal val="visible"/>
                                      </p:to>
                                    </p:set>
                                    <p:animEffect transition="in" filter="fade">
                                      <p:cBhvr>
                                        <p:cTn id="86" dur="1000"/>
                                        <p:tgtEl>
                                          <p:spTgt spid="2">
                                            <p:graphicEl>
                                              <a:dgm id="{8289378D-F5D0-40A8-80C7-5F0FE45AC169}"/>
                                            </p:graphicEl>
                                          </p:spTgt>
                                        </p:tgtEl>
                                      </p:cBhvr>
                                    </p:animEffect>
                                    <p:anim calcmode="lin" valueType="num">
                                      <p:cBhvr>
                                        <p:cTn id="87" dur="1000" fill="hold"/>
                                        <p:tgtEl>
                                          <p:spTgt spid="2">
                                            <p:graphicEl>
                                              <a:dgm id="{8289378D-F5D0-40A8-80C7-5F0FE45AC169}"/>
                                            </p:graphicEl>
                                          </p:spTgt>
                                        </p:tgtEl>
                                        <p:attrNameLst>
                                          <p:attrName>ppt_x</p:attrName>
                                        </p:attrNameLst>
                                      </p:cBhvr>
                                      <p:tavLst>
                                        <p:tav tm="0">
                                          <p:val>
                                            <p:strVal val="#ppt_x"/>
                                          </p:val>
                                        </p:tav>
                                        <p:tav tm="100000">
                                          <p:val>
                                            <p:strVal val="#ppt_x"/>
                                          </p:val>
                                        </p:tav>
                                      </p:tavLst>
                                    </p:anim>
                                    <p:anim calcmode="lin" valueType="num">
                                      <p:cBhvr>
                                        <p:cTn id="88" dur="1000" fill="hold"/>
                                        <p:tgtEl>
                                          <p:spTgt spid="2">
                                            <p:graphicEl>
                                              <a:dgm id="{8289378D-F5D0-40A8-80C7-5F0FE45AC169}"/>
                                            </p:graphicEl>
                                          </p:spTgt>
                                        </p:tgtEl>
                                        <p:attrNameLst>
                                          <p:attrName>ppt_y</p:attrName>
                                        </p:attrNameLst>
                                      </p:cBhvr>
                                      <p:tavLst>
                                        <p:tav tm="0">
                                          <p:val>
                                            <p:strVal val="#ppt_y+.1"/>
                                          </p:val>
                                        </p:tav>
                                        <p:tav tm="100000">
                                          <p:val>
                                            <p:strVal val="#ppt_y"/>
                                          </p:val>
                                        </p:tav>
                                      </p:tavLst>
                                    </p:anim>
                                  </p:childTnLst>
                                </p:cTn>
                              </p:par>
                              <p:par>
                                <p:cTn id="89" presetID="42" presetClass="entr" presetSubtype="0" fill="hold" grpId="0" nodeType="withEffect">
                                  <p:stCondLst>
                                    <p:cond delay="0"/>
                                  </p:stCondLst>
                                  <p:childTnLst>
                                    <p:set>
                                      <p:cBhvr>
                                        <p:cTn id="90" dur="1" fill="hold">
                                          <p:stCondLst>
                                            <p:cond delay="0"/>
                                          </p:stCondLst>
                                        </p:cTn>
                                        <p:tgtEl>
                                          <p:spTgt spid="2">
                                            <p:graphicEl>
                                              <a:dgm id="{89354163-7BF3-41C1-9C36-13E4323DF672}"/>
                                            </p:graphicEl>
                                          </p:spTgt>
                                        </p:tgtEl>
                                        <p:attrNameLst>
                                          <p:attrName>style.visibility</p:attrName>
                                        </p:attrNameLst>
                                      </p:cBhvr>
                                      <p:to>
                                        <p:strVal val="visible"/>
                                      </p:to>
                                    </p:set>
                                    <p:animEffect transition="in" filter="fade">
                                      <p:cBhvr>
                                        <p:cTn id="91" dur="1000"/>
                                        <p:tgtEl>
                                          <p:spTgt spid="2">
                                            <p:graphicEl>
                                              <a:dgm id="{89354163-7BF3-41C1-9C36-13E4323DF672}"/>
                                            </p:graphicEl>
                                          </p:spTgt>
                                        </p:tgtEl>
                                      </p:cBhvr>
                                    </p:animEffect>
                                    <p:anim calcmode="lin" valueType="num">
                                      <p:cBhvr>
                                        <p:cTn id="92" dur="1000" fill="hold"/>
                                        <p:tgtEl>
                                          <p:spTgt spid="2">
                                            <p:graphicEl>
                                              <a:dgm id="{89354163-7BF3-41C1-9C36-13E4323DF672}"/>
                                            </p:graphicEl>
                                          </p:spTgt>
                                        </p:tgtEl>
                                        <p:attrNameLst>
                                          <p:attrName>ppt_x</p:attrName>
                                        </p:attrNameLst>
                                      </p:cBhvr>
                                      <p:tavLst>
                                        <p:tav tm="0">
                                          <p:val>
                                            <p:strVal val="#ppt_x"/>
                                          </p:val>
                                        </p:tav>
                                        <p:tav tm="100000">
                                          <p:val>
                                            <p:strVal val="#ppt_x"/>
                                          </p:val>
                                        </p:tav>
                                      </p:tavLst>
                                    </p:anim>
                                    <p:anim calcmode="lin" valueType="num">
                                      <p:cBhvr>
                                        <p:cTn id="93" dur="1000" fill="hold"/>
                                        <p:tgtEl>
                                          <p:spTgt spid="2">
                                            <p:graphicEl>
                                              <a:dgm id="{89354163-7BF3-41C1-9C36-13E4323DF672}"/>
                                            </p:graphic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2">
                                            <p:graphicEl>
                                              <a:dgm id="{E20CC06B-2F1B-4151-BB2E-DC3C666B41F3}"/>
                                            </p:graphicEl>
                                          </p:spTgt>
                                        </p:tgtEl>
                                        <p:attrNameLst>
                                          <p:attrName>style.visibility</p:attrName>
                                        </p:attrNameLst>
                                      </p:cBhvr>
                                      <p:to>
                                        <p:strVal val="visible"/>
                                      </p:to>
                                    </p:set>
                                    <p:animEffect transition="in" filter="fade">
                                      <p:cBhvr>
                                        <p:cTn id="98" dur="1000"/>
                                        <p:tgtEl>
                                          <p:spTgt spid="2">
                                            <p:graphicEl>
                                              <a:dgm id="{E20CC06B-2F1B-4151-BB2E-DC3C666B41F3}"/>
                                            </p:graphicEl>
                                          </p:spTgt>
                                        </p:tgtEl>
                                      </p:cBhvr>
                                    </p:animEffect>
                                    <p:anim calcmode="lin" valueType="num">
                                      <p:cBhvr>
                                        <p:cTn id="99" dur="1000" fill="hold"/>
                                        <p:tgtEl>
                                          <p:spTgt spid="2">
                                            <p:graphicEl>
                                              <a:dgm id="{E20CC06B-2F1B-4151-BB2E-DC3C666B41F3}"/>
                                            </p:graphicEl>
                                          </p:spTgt>
                                        </p:tgtEl>
                                        <p:attrNameLst>
                                          <p:attrName>ppt_x</p:attrName>
                                        </p:attrNameLst>
                                      </p:cBhvr>
                                      <p:tavLst>
                                        <p:tav tm="0">
                                          <p:val>
                                            <p:strVal val="#ppt_x"/>
                                          </p:val>
                                        </p:tav>
                                        <p:tav tm="100000">
                                          <p:val>
                                            <p:strVal val="#ppt_x"/>
                                          </p:val>
                                        </p:tav>
                                      </p:tavLst>
                                    </p:anim>
                                    <p:anim calcmode="lin" valueType="num">
                                      <p:cBhvr>
                                        <p:cTn id="100" dur="1000" fill="hold"/>
                                        <p:tgtEl>
                                          <p:spTgt spid="2">
                                            <p:graphicEl>
                                              <a:dgm id="{E20CC06B-2F1B-4151-BB2E-DC3C666B41F3}"/>
                                            </p:graphicEl>
                                          </p:spTgt>
                                        </p:tgtEl>
                                        <p:attrNameLst>
                                          <p:attrName>ppt_y</p:attrName>
                                        </p:attrNameLst>
                                      </p:cBhvr>
                                      <p:tavLst>
                                        <p:tav tm="0">
                                          <p:val>
                                            <p:strVal val="#ppt_y+.1"/>
                                          </p:val>
                                        </p:tav>
                                        <p:tav tm="100000">
                                          <p:val>
                                            <p:strVal val="#ppt_y"/>
                                          </p:val>
                                        </p:tav>
                                      </p:tavLst>
                                    </p:anim>
                                  </p:childTnLst>
                                </p:cTn>
                              </p:par>
                              <p:par>
                                <p:cTn id="101" presetID="42" presetClass="entr" presetSubtype="0" fill="hold" grpId="0" nodeType="withEffect">
                                  <p:stCondLst>
                                    <p:cond delay="0"/>
                                  </p:stCondLst>
                                  <p:childTnLst>
                                    <p:set>
                                      <p:cBhvr>
                                        <p:cTn id="102" dur="1" fill="hold">
                                          <p:stCondLst>
                                            <p:cond delay="0"/>
                                          </p:stCondLst>
                                        </p:cTn>
                                        <p:tgtEl>
                                          <p:spTgt spid="2">
                                            <p:graphicEl>
                                              <a:dgm id="{AA57255B-B8C6-4921-A8FC-FE6917463C4E}"/>
                                            </p:graphicEl>
                                          </p:spTgt>
                                        </p:tgtEl>
                                        <p:attrNameLst>
                                          <p:attrName>style.visibility</p:attrName>
                                        </p:attrNameLst>
                                      </p:cBhvr>
                                      <p:to>
                                        <p:strVal val="visible"/>
                                      </p:to>
                                    </p:set>
                                    <p:animEffect transition="in" filter="fade">
                                      <p:cBhvr>
                                        <p:cTn id="103" dur="1000"/>
                                        <p:tgtEl>
                                          <p:spTgt spid="2">
                                            <p:graphicEl>
                                              <a:dgm id="{AA57255B-B8C6-4921-A8FC-FE6917463C4E}"/>
                                            </p:graphicEl>
                                          </p:spTgt>
                                        </p:tgtEl>
                                      </p:cBhvr>
                                    </p:animEffect>
                                    <p:anim calcmode="lin" valueType="num">
                                      <p:cBhvr>
                                        <p:cTn id="104" dur="1000" fill="hold"/>
                                        <p:tgtEl>
                                          <p:spTgt spid="2">
                                            <p:graphicEl>
                                              <a:dgm id="{AA57255B-B8C6-4921-A8FC-FE6917463C4E}"/>
                                            </p:graphicEl>
                                          </p:spTgt>
                                        </p:tgtEl>
                                        <p:attrNameLst>
                                          <p:attrName>ppt_x</p:attrName>
                                        </p:attrNameLst>
                                      </p:cBhvr>
                                      <p:tavLst>
                                        <p:tav tm="0">
                                          <p:val>
                                            <p:strVal val="#ppt_x"/>
                                          </p:val>
                                        </p:tav>
                                        <p:tav tm="100000">
                                          <p:val>
                                            <p:strVal val="#ppt_x"/>
                                          </p:val>
                                        </p:tav>
                                      </p:tavLst>
                                    </p:anim>
                                    <p:anim calcmode="lin" valueType="num">
                                      <p:cBhvr>
                                        <p:cTn id="105" dur="1000" fill="hold"/>
                                        <p:tgtEl>
                                          <p:spTgt spid="2">
                                            <p:graphicEl>
                                              <a:dgm id="{AA57255B-B8C6-4921-A8FC-FE6917463C4E}"/>
                                            </p:graphicEl>
                                          </p:spTgt>
                                        </p:tgtEl>
                                        <p:attrNameLst>
                                          <p:attrName>ppt_y</p:attrName>
                                        </p:attrNameLst>
                                      </p:cBhvr>
                                      <p:tavLst>
                                        <p:tav tm="0">
                                          <p:val>
                                            <p:strVal val="#ppt_y+.1"/>
                                          </p:val>
                                        </p:tav>
                                        <p:tav tm="100000">
                                          <p:val>
                                            <p:strVal val="#ppt_y"/>
                                          </p:val>
                                        </p:tav>
                                      </p:tavLst>
                                    </p:anim>
                                  </p:childTnLst>
                                </p:cTn>
                              </p:par>
                            </p:childTnLst>
                          </p:cTn>
                        </p:par>
                      </p:childTnLst>
                    </p:cTn>
                  </p:par>
                  <p:par>
                    <p:cTn id="106" fill="hold">
                      <p:stCondLst>
                        <p:cond delay="indefinite"/>
                      </p:stCondLst>
                      <p:childTnLst>
                        <p:par>
                          <p:cTn id="107" fill="hold">
                            <p:stCondLst>
                              <p:cond delay="0"/>
                            </p:stCondLst>
                            <p:childTnLst>
                              <p:par>
                                <p:cTn id="108" presetID="1" presetClass="exit" presetSubtype="0" fill="hold" grpId="0" nodeType="clickEffect">
                                  <p:stCondLst>
                                    <p:cond delay="0"/>
                                  </p:stCondLst>
                                  <p:childTnLst>
                                    <p:set>
                                      <p:cBhvr>
                                        <p:cTn id="109" dur="1" fill="hold">
                                          <p:stCondLst>
                                            <p:cond delay="0"/>
                                          </p:stCondLst>
                                        </p:cTn>
                                        <p:tgtEl>
                                          <p:spTgt spid="22"/>
                                        </p:tgtEl>
                                        <p:attrNameLst>
                                          <p:attrName>style.visibility</p:attrName>
                                        </p:attrNameLst>
                                      </p:cBhvr>
                                      <p:to>
                                        <p:strVal val="hidden"/>
                                      </p:to>
                                    </p:set>
                                  </p:childTnLst>
                                </p:cTn>
                              </p:par>
                            </p:childTnLst>
                          </p:cTn>
                        </p:par>
                      </p:childTnLst>
                    </p:cTn>
                  </p:par>
                  <p:par>
                    <p:cTn id="110" fill="hold">
                      <p:stCondLst>
                        <p:cond delay="indefinite"/>
                      </p:stCondLst>
                      <p:childTnLst>
                        <p:par>
                          <p:cTn id="111" fill="hold">
                            <p:stCondLst>
                              <p:cond delay="0"/>
                            </p:stCondLst>
                            <p:childTnLst>
                              <p:par>
                                <p:cTn id="112" presetID="1" presetClass="exit" presetSubtype="0" fill="hold" grpId="0" nodeType="clickEffect">
                                  <p:stCondLst>
                                    <p:cond delay="0"/>
                                  </p:stCondLst>
                                  <p:childTnLst>
                                    <p:set>
                                      <p:cBhvr>
                                        <p:cTn id="113" dur="1" fill="hold">
                                          <p:stCondLst>
                                            <p:cond delay="0"/>
                                          </p:stCondLst>
                                        </p:cTn>
                                        <p:tgtEl>
                                          <p:spTgt spid="25"/>
                                        </p:tgtEl>
                                        <p:attrNameLst>
                                          <p:attrName>style.visibility</p:attrName>
                                        </p:attrNameLst>
                                      </p:cBhvr>
                                      <p:to>
                                        <p:strVal val="hidden"/>
                                      </p:to>
                                    </p:set>
                                  </p:childTnLst>
                                </p:cTn>
                              </p:par>
                            </p:childTnLst>
                          </p:cTn>
                        </p:par>
                      </p:childTnLst>
                    </p:cTn>
                  </p:par>
                  <p:par>
                    <p:cTn id="114" fill="hold">
                      <p:stCondLst>
                        <p:cond delay="indefinite"/>
                      </p:stCondLst>
                      <p:childTnLst>
                        <p:par>
                          <p:cTn id="115" fill="hold">
                            <p:stCondLst>
                              <p:cond delay="0"/>
                            </p:stCondLst>
                            <p:childTnLst>
                              <p:par>
                                <p:cTn id="116" presetID="1" presetClass="exit" presetSubtype="0" fill="hold" grpId="0" nodeType="clickEffect">
                                  <p:stCondLst>
                                    <p:cond delay="0"/>
                                  </p:stCondLst>
                                  <p:childTnLst>
                                    <p:set>
                                      <p:cBhvr>
                                        <p:cTn id="117" dur="1" fill="hold">
                                          <p:stCondLst>
                                            <p:cond delay="0"/>
                                          </p:stCondLst>
                                        </p:cTn>
                                        <p:tgtEl>
                                          <p:spTgt spid="26"/>
                                        </p:tgtEl>
                                        <p:attrNameLst>
                                          <p:attrName>style.visibility</p:attrName>
                                        </p:attrNameLst>
                                      </p:cBhvr>
                                      <p:to>
                                        <p:strVal val="hidden"/>
                                      </p:to>
                                    </p:set>
                                  </p:childTnLst>
                                </p:cTn>
                              </p:par>
                            </p:childTnLst>
                          </p:cTn>
                        </p:par>
                      </p:childTnLst>
                    </p:cTn>
                  </p:par>
                  <p:par>
                    <p:cTn id="118" fill="hold">
                      <p:stCondLst>
                        <p:cond delay="indefinite"/>
                      </p:stCondLst>
                      <p:childTnLst>
                        <p:par>
                          <p:cTn id="119" fill="hold">
                            <p:stCondLst>
                              <p:cond delay="0"/>
                            </p:stCondLst>
                            <p:childTnLst>
                              <p:par>
                                <p:cTn id="120" presetID="1" presetClass="exit" presetSubtype="0" fill="hold" grpId="0" nodeType="clickEffect">
                                  <p:stCondLst>
                                    <p:cond delay="0"/>
                                  </p:stCondLst>
                                  <p:childTnLst>
                                    <p:set>
                                      <p:cBhvr>
                                        <p:cTn id="121" dur="1" fill="hold">
                                          <p:stCondLst>
                                            <p:cond delay="0"/>
                                          </p:stCondLst>
                                        </p:cTn>
                                        <p:tgtEl>
                                          <p:spTgt spid="16394"/>
                                        </p:tgtEl>
                                        <p:attrNameLst>
                                          <p:attrName>style.visibility</p:attrName>
                                        </p:attrNameLst>
                                      </p:cBhvr>
                                      <p:to>
                                        <p:strVal val="hidden"/>
                                      </p:to>
                                    </p:set>
                                  </p:childTnLst>
                                </p:cTn>
                              </p:par>
                            </p:childTnLst>
                          </p:cTn>
                        </p:par>
                      </p:childTnLst>
                    </p:cTn>
                  </p:par>
                  <p:par>
                    <p:cTn id="122" fill="hold">
                      <p:stCondLst>
                        <p:cond delay="indefinite"/>
                      </p:stCondLst>
                      <p:childTnLst>
                        <p:par>
                          <p:cTn id="123" fill="hold">
                            <p:stCondLst>
                              <p:cond delay="0"/>
                            </p:stCondLst>
                            <p:childTnLst>
                              <p:par>
                                <p:cTn id="124" presetID="1" presetClass="exit" presetSubtype="0" fill="hold" grpId="0" nodeType="clickEffect">
                                  <p:stCondLst>
                                    <p:cond delay="0"/>
                                  </p:stCondLst>
                                  <p:childTnLst>
                                    <p:set>
                                      <p:cBhvr>
                                        <p:cTn id="125" dur="1" fill="hold">
                                          <p:stCondLst>
                                            <p:cond delay="0"/>
                                          </p:stCondLst>
                                        </p:cTn>
                                        <p:tgtEl>
                                          <p:spTgt spid="16393"/>
                                        </p:tgtEl>
                                        <p:attrNameLst>
                                          <p:attrName>style.visibility</p:attrName>
                                        </p:attrNameLst>
                                      </p:cBhvr>
                                      <p:to>
                                        <p:strVal val="hidden"/>
                                      </p:to>
                                    </p:set>
                                  </p:childTnLst>
                                </p:cTn>
                              </p:par>
                            </p:childTnLst>
                          </p:cTn>
                        </p:par>
                      </p:childTnLst>
                    </p:cTn>
                  </p:par>
                  <p:par>
                    <p:cTn id="126" fill="hold">
                      <p:stCondLst>
                        <p:cond delay="indefinite"/>
                      </p:stCondLst>
                      <p:childTnLst>
                        <p:par>
                          <p:cTn id="127" fill="hold">
                            <p:stCondLst>
                              <p:cond delay="0"/>
                            </p:stCondLst>
                            <p:childTnLst>
                              <p:par>
                                <p:cTn id="128" presetID="1" presetClass="exit" presetSubtype="0" fill="hold" grpId="0" nodeType="clickEffect">
                                  <p:stCondLst>
                                    <p:cond delay="0"/>
                                  </p:stCondLst>
                                  <p:childTnLst>
                                    <p:set>
                                      <p:cBhvr>
                                        <p:cTn id="129" dur="1" fill="hold">
                                          <p:stCondLst>
                                            <p:cond delay="0"/>
                                          </p:stCondLst>
                                        </p:cTn>
                                        <p:tgtEl>
                                          <p:spTgt spid="28"/>
                                        </p:tgtEl>
                                        <p:attrNameLst>
                                          <p:attrName>style.visibility</p:attrName>
                                        </p:attrNameLst>
                                      </p:cBhvr>
                                      <p:to>
                                        <p:strVal val="hidden"/>
                                      </p:to>
                                    </p:set>
                                  </p:childTnLst>
                                </p:cTn>
                              </p:par>
                            </p:childTnLst>
                          </p:cTn>
                        </p:par>
                      </p:childTnLst>
                    </p:cTn>
                  </p:par>
                  <p:par>
                    <p:cTn id="130" fill="hold">
                      <p:stCondLst>
                        <p:cond delay="indefinite"/>
                      </p:stCondLst>
                      <p:childTnLst>
                        <p:par>
                          <p:cTn id="131" fill="hold">
                            <p:stCondLst>
                              <p:cond delay="0"/>
                            </p:stCondLst>
                            <p:childTnLst>
                              <p:par>
                                <p:cTn id="132" presetID="1" presetClass="exit" presetSubtype="0" fill="hold" grpId="0" nodeType="clickEffect">
                                  <p:stCondLst>
                                    <p:cond delay="0"/>
                                  </p:stCondLst>
                                  <p:childTnLst>
                                    <p:set>
                                      <p:cBhvr>
                                        <p:cTn id="133" dur="1" fill="hold">
                                          <p:stCondLst>
                                            <p:cond delay="0"/>
                                          </p:stCondLst>
                                        </p:cTn>
                                        <p:tgtEl>
                                          <p:spTgt spid="29"/>
                                        </p:tgtEl>
                                        <p:attrNameLst>
                                          <p:attrName>style.visibility</p:attrName>
                                        </p:attrNameLst>
                                      </p:cBhvr>
                                      <p:to>
                                        <p:strVal val="hidden"/>
                                      </p:to>
                                    </p:set>
                                  </p:childTnLst>
                                </p:cTn>
                              </p:par>
                            </p:childTnLst>
                          </p:cTn>
                        </p:par>
                      </p:childTnLst>
                    </p:cTn>
                  </p:par>
                  <p:par>
                    <p:cTn id="134" fill="hold">
                      <p:stCondLst>
                        <p:cond delay="indefinite"/>
                      </p:stCondLst>
                      <p:childTnLst>
                        <p:par>
                          <p:cTn id="135" fill="hold">
                            <p:stCondLst>
                              <p:cond delay="0"/>
                            </p:stCondLst>
                            <p:childTnLst>
                              <p:par>
                                <p:cTn id="136" presetID="1" presetClass="exit" presetSubtype="0" fill="hold" grpId="0" nodeType="clickEffect">
                                  <p:stCondLst>
                                    <p:cond delay="0"/>
                                  </p:stCondLst>
                                  <p:childTnLst>
                                    <p:set>
                                      <p:cBhvr>
                                        <p:cTn id="137" dur="1" fill="hold">
                                          <p:stCondLst>
                                            <p:cond delay="0"/>
                                          </p:stCondLst>
                                        </p:cTn>
                                        <p:tgtEl>
                                          <p:spTgt spid="1639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P spid="22" grpId="0" animBg="1"/>
      <p:bldP spid="26" grpId="0" animBg="1"/>
      <p:bldP spid="25" grpId="0" animBg="1"/>
      <p:bldP spid="16393" grpId="0" animBg="1"/>
      <p:bldP spid="16394" grpId="0" animBg="1"/>
      <p:bldP spid="28" grpId="0" animBg="1"/>
      <p:bldP spid="16395" grpId="0" animBg="1"/>
      <p:bldP spid="2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dirty="0"/>
              <a:t>Questions? </a:t>
            </a:r>
          </a:p>
        </p:txBody>
      </p:sp>
      <p:sp>
        <p:nvSpPr>
          <p:cNvPr id="4" name="Slide Number Placeholder 3"/>
          <p:cNvSpPr>
            <a:spLocks noGrp="1"/>
          </p:cNvSpPr>
          <p:nvPr>
            <p:ph type="sldNum" sz="quarter" idx="12"/>
          </p:nvPr>
        </p:nvSpPr>
        <p:spPr/>
        <p:txBody>
          <a:bodyPr/>
          <a:lstStyle/>
          <a:p>
            <a:fld id="{59356D02-3E43-4B79-A24C-0BAB3DA5E9FF}" type="slidenum">
              <a:rPr lang="en-US" smtClean="0"/>
              <a:pPr/>
              <a:t>12</a:t>
            </a:fld>
            <a:endParaRPr lang="en-US" dirty="0"/>
          </a:p>
        </p:txBody>
      </p:sp>
      <p:pic>
        <p:nvPicPr>
          <p:cNvPr id="1030" name="Picture 6" descr="11 Questions Every Runner Should Be Able to Answer. Can You? - Strength  Running">
            <a:extLst>
              <a:ext uri="{FF2B5EF4-FFF2-40B4-BE49-F238E27FC236}">
                <a16:creationId xmlns:a16="http://schemas.microsoft.com/office/drawing/2014/main" id="{AADCEFEF-D288-5EF2-0C7C-F10E1745FBD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0029" y="1393371"/>
            <a:ext cx="7162800" cy="52755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250146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p:txBody>
          <a:bodyPr>
            <a:normAutofit/>
          </a:bodyPr>
          <a:lstStyle/>
          <a:p>
            <a:r>
              <a:rPr lang="en-US" altLang="en-US" dirty="0"/>
              <a:t>June 8, 2021 ERCOT Board and PUCT Approved LPGRR068: </a:t>
            </a:r>
          </a:p>
        </p:txBody>
      </p:sp>
      <p:sp>
        <p:nvSpPr>
          <p:cNvPr id="6" name="Content Placeholder 5"/>
          <p:cNvSpPr>
            <a:spLocks noGrp="1"/>
          </p:cNvSpPr>
          <p:nvPr>
            <p:ph idx="1"/>
          </p:nvPr>
        </p:nvSpPr>
        <p:spPr>
          <a:xfrm>
            <a:off x="482600" y="1452556"/>
            <a:ext cx="11226800" cy="5061427"/>
          </a:xfrm>
        </p:spPr>
        <p:txBody>
          <a:bodyPr>
            <a:normAutofit/>
          </a:bodyPr>
          <a:lstStyle/>
          <a:p>
            <a:r>
              <a:rPr lang="en-US" dirty="0"/>
              <a:t>With the Approval of </a:t>
            </a:r>
            <a:r>
              <a:rPr lang="en-US" b="1" dirty="0">
                <a:cs typeface="Calibri" panose="020F0502020204030204" pitchFamily="34" charset="0"/>
              </a:rPr>
              <a:t>Load Profile Guide Revision Request (LPGRR) 068</a:t>
            </a:r>
            <a:r>
              <a:rPr lang="en-US" dirty="0"/>
              <a:t>:   </a:t>
            </a:r>
          </a:p>
          <a:p>
            <a:pPr lvl="1"/>
            <a:r>
              <a:rPr lang="en-US" b="1" dirty="0"/>
              <a:t>Would improve the accuracy of Initial Settlements </a:t>
            </a:r>
            <a:r>
              <a:rPr lang="en-US" dirty="0"/>
              <a:t>that occurs on Day 5 (Operating Day(OD)+ 4) by ERCOT by processing 15-minute interval usage data received daily from the TDSPs for an </a:t>
            </a:r>
            <a:r>
              <a:rPr lang="en-US" b="1" dirty="0"/>
              <a:t>AMS Metered Premise with a Peak Demand </a:t>
            </a:r>
            <a:r>
              <a:rPr lang="en-US" b="1" dirty="0">
                <a:solidFill>
                  <a:schemeClr val="accent2"/>
                </a:solidFill>
              </a:rPr>
              <a:t>&gt;/= 700kW/700kVA, </a:t>
            </a:r>
            <a:r>
              <a:rPr lang="en-US" dirty="0"/>
              <a:t>in addition;   </a:t>
            </a:r>
          </a:p>
          <a:p>
            <a:pPr lvl="1"/>
            <a:r>
              <a:rPr lang="en-US" dirty="0"/>
              <a:t>Created </a:t>
            </a:r>
            <a:r>
              <a:rPr lang="en-US" b="1" dirty="0"/>
              <a:t>16 Load Profile as unique identifiers</a:t>
            </a:r>
            <a:r>
              <a:rPr lang="en-US" dirty="0"/>
              <a:t> that affirms to ERCOT and REPs of the Record that </a:t>
            </a:r>
            <a:r>
              <a:rPr lang="en-US" b="1" dirty="0">
                <a:solidFill>
                  <a:schemeClr val="accent2"/>
                </a:solidFill>
              </a:rPr>
              <a:t>Customer’s ESI ID Peak Demand is eligible for 4CP Billing.  </a:t>
            </a:r>
            <a:endParaRPr lang="en-US" dirty="0"/>
          </a:p>
          <a:p>
            <a:pPr marL="1139809" lvl="2" indent="-342900">
              <a:buFont typeface="Arial" panose="020B0604020202020204" pitchFamily="34" charset="0"/>
              <a:buChar char="•"/>
            </a:pPr>
            <a:r>
              <a:rPr lang="en-US" sz="2200" b="1" dirty="0">
                <a:cs typeface="Calibri" panose="020F0502020204030204" pitchFamily="34" charset="0"/>
              </a:rPr>
              <a:t>CenterPoint Energy’s (2) New Load Profiles are:   </a:t>
            </a:r>
          </a:p>
          <a:p>
            <a:pPr marL="1482692" lvl="3" indent="-342900">
              <a:buFont typeface="Arial" panose="020B0604020202020204" pitchFamily="34" charset="0"/>
              <a:buChar char="•"/>
            </a:pPr>
            <a:r>
              <a:rPr lang="en-US" sz="2000" b="1" dirty="0">
                <a:cs typeface="Calibri" panose="020F0502020204030204" pitchFamily="34" charset="0"/>
              </a:rPr>
              <a:t>BUSLRG_COAST_IDR_WS_NOTOU</a:t>
            </a:r>
          </a:p>
          <a:p>
            <a:pPr marL="1482692" lvl="3" indent="-342900">
              <a:buFont typeface="Arial" panose="020B0604020202020204" pitchFamily="34" charset="0"/>
              <a:buChar char="•"/>
            </a:pPr>
            <a:r>
              <a:rPr lang="en-US" sz="2000" b="1" dirty="0">
                <a:effectLst/>
                <a:ea typeface="Calibri" panose="020F0502020204030204" pitchFamily="34" charset="0"/>
                <a:cs typeface="Times New Roman" panose="02020603050405020304" pitchFamily="18" charset="0"/>
              </a:rPr>
              <a:t>BUSLRGDG_COAST_IDR_WS_NOTOU</a:t>
            </a:r>
            <a:endParaRPr lang="en-US" sz="2000" dirty="0">
              <a:effectLst/>
              <a:ea typeface="Calibri" panose="020F0502020204030204" pitchFamily="34" charset="0"/>
              <a:cs typeface="Times New Roman" panose="02020603050405020304" pitchFamily="18" charset="0"/>
            </a:endParaRPr>
          </a:p>
          <a:p>
            <a:pPr marL="0" indent="0">
              <a:buNone/>
            </a:pPr>
            <a:endParaRPr lang="en-US" altLang="en-US" dirty="0"/>
          </a:p>
        </p:txBody>
      </p:sp>
      <p:sp>
        <p:nvSpPr>
          <p:cNvPr id="8" name="Slide Number Placeholder 7"/>
          <p:cNvSpPr>
            <a:spLocks noGrp="1"/>
          </p:cNvSpPr>
          <p:nvPr>
            <p:ph type="sldNum" sz="quarter" idx="12"/>
          </p:nvPr>
        </p:nvSpPr>
        <p:spPr/>
        <p:txBody>
          <a:bodyPr/>
          <a:lstStyle/>
          <a:p>
            <a:fld id="{F5D516CA-C0A0-486B-81C4-FEFF09F199BD}" type="slidenum">
              <a:rPr lang="en-US" smtClean="0"/>
              <a:pPr/>
              <a:t>2</a:t>
            </a:fld>
            <a:endParaRPr lang="en-US" dirty="0"/>
          </a:p>
        </p:txBody>
      </p:sp>
    </p:spTree>
    <p:extLst>
      <p:ext uri="{BB962C8B-B14F-4D97-AF65-F5344CB8AC3E}">
        <p14:creationId xmlns:p14="http://schemas.microsoft.com/office/powerpoint/2010/main" val="114142603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41087" y="167269"/>
            <a:ext cx="8656320" cy="1005840"/>
          </a:xfrm>
        </p:spPr>
        <p:txBody>
          <a:bodyPr>
            <a:normAutofit fontScale="90000"/>
          </a:bodyPr>
          <a:lstStyle/>
          <a:p>
            <a:r>
              <a:rPr lang="en-US" dirty="0"/>
              <a:t>IDR to AMS Load Profiles </a:t>
            </a:r>
            <a:br>
              <a:rPr lang="en-US" dirty="0"/>
            </a:br>
            <a:r>
              <a:rPr lang="en-US" dirty="0"/>
              <a:t>Project Update:</a:t>
            </a:r>
            <a:br>
              <a:rPr lang="en-US" dirty="0"/>
            </a:br>
            <a:endParaRPr lang="en-US" dirty="0"/>
          </a:p>
        </p:txBody>
      </p:sp>
      <p:sp>
        <p:nvSpPr>
          <p:cNvPr id="5" name="Slide Number Placeholder 3"/>
          <p:cNvSpPr>
            <a:spLocks noGrp="1"/>
          </p:cNvSpPr>
          <p:nvPr>
            <p:ph type="sldNum" sz="quarter" idx="12"/>
          </p:nvPr>
        </p:nvSpPr>
        <p:spPr>
          <a:xfrm>
            <a:off x="9391651" y="6513985"/>
            <a:ext cx="914400" cy="230832"/>
          </a:xfrm>
        </p:spPr>
        <p:txBody>
          <a:bodyPr/>
          <a:lstStyle/>
          <a:p>
            <a:fld id="{5E11D174-A85B-440F-8F9F-DA77432E90B0}" type="slidenum">
              <a:rPr lang="en-US" smtClean="0"/>
              <a:pPr/>
              <a:t>3</a:t>
            </a:fld>
            <a:endParaRPr lang="en-US" dirty="0"/>
          </a:p>
        </p:txBody>
      </p:sp>
      <p:graphicFrame>
        <p:nvGraphicFramePr>
          <p:cNvPr id="10" name="Table 5">
            <a:extLst>
              <a:ext uri="{FF2B5EF4-FFF2-40B4-BE49-F238E27FC236}">
                <a16:creationId xmlns:a16="http://schemas.microsoft.com/office/drawing/2014/main" id="{38407E5B-A8D8-1CB3-E9FD-9B0CAEDE9B12}"/>
              </a:ext>
            </a:extLst>
          </p:cNvPr>
          <p:cNvGraphicFramePr>
            <a:graphicFrameLocks/>
          </p:cNvGraphicFramePr>
          <p:nvPr>
            <p:extLst>
              <p:ext uri="{D42A27DB-BD31-4B8C-83A1-F6EECF244321}">
                <p14:modId xmlns:p14="http://schemas.microsoft.com/office/powerpoint/2010/main" val="1234177019"/>
              </p:ext>
            </p:extLst>
          </p:nvPr>
        </p:nvGraphicFramePr>
        <p:xfrm>
          <a:off x="130629" y="1240972"/>
          <a:ext cx="11952514" cy="5334000"/>
        </p:xfrm>
        <a:graphic>
          <a:graphicData uri="http://schemas.openxmlformats.org/drawingml/2006/table">
            <a:tbl>
              <a:tblPr firstRow="1" bandRow="1">
                <a:tableStyleId>{5C22544A-7EE6-4342-B048-85BDC9FD1C3A}</a:tableStyleId>
              </a:tblPr>
              <a:tblGrid>
                <a:gridCol w="6983827">
                  <a:extLst>
                    <a:ext uri="{9D8B030D-6E8A-4147-A177-3AD203B41FA5}">
                      <a16:colId xmlns:a16="http://schemas.microsoft.com/office/drawing/2014/main" val="3451719426"/>
                    </a:ext>
                  </a:extLst>
                </a:gridCol>
                <a:gridCol w="4968687">
                  <a:extLst>
                    <a:ext uri="{9D8B030D-6E8A-4147-A177-3AD203B41FA5}">
                      <a16:colId xmlns:a16="http://schemas.microsoft.com/office/drawing/2014/main" val="1871036150"/>
                    </a:ext>
                  </a:extLst>
                </a:gridCol>
              </a:tblGrid>
              <a:tr h="1191612">
                <a:tc>
                  <a:txBody>
                    <a:bodyPr/>
                    <a:lstStyle/>
                    <a:p>
                      <a:pPr algn="ctr"/>
                      <a:r>
                        <a:rPr lang="en-US" sz="2000" dirty="0"/>
                        <a:t>                                                                                                     Questions during previous</a:t>
                      </a:r>
                    </a:p>
                    <a:p>
                      <a:pPr algn="ctr"/>
                      <a:r>
                        <a:rPr lang="en-US" sz="2000" dirty="0"/>
                        <a:t>IDR vs. AMS Workshops</a:t>
                      </a:r>
                    </a:p>
                    <a:p>
                      <a:pPr algn="ctr"/>
                      <a:endParaRPr lang="en-US" sz="2000" dirty="0"/>
                    </a:p>
                  </a:txBody>
                  <a:tcPr/>
                </a:tc>
                <a:tc>
                  <a:txBody>
                    <a:bodyPr/>
                    <a:lstStyle/>
                    <a:p>
                      <a:pPr algn="ctr"/>
                      <a:endParaRPr lang="en-US" dirty="0"/>
                    </a:p>
                    <a:p>
                      <a:pPr algn="ctr"/>
                      <a:r>
                        <a:rPr lang="en-US" sz="2000" dirty="0"/>
                        <a:t>CenterPoint Energy’s Responses              (Effective 04/04/2023) </a:t>
                      </a:r>
                    </a:p>
                  </a:txBody>
                  <a:tcPr/>
                </a:tc>
                <a:extLst>
                  <a:ext uri="{0D108BD9-81ED-4DB2-BD59-A6C34878D82A}">
                    <a16:rowId xmlns:a16="http://schemas.microsoft.com/office/drawing/2014/main" val="2848427270"/>
                  </a:ext>
                </a:extLst>
              </a:tr>
              <a:tr h="914493">
                <a:tc>
                  <a:txBody>
                    <a:bodyPr/>
                    <a:lstStyle/>
                    <a:p>
                      <a:endParaRPr lang="en-US" sz="1800" b="1" dirty="0"/>
                    </a:p>
                    <a:p>
                      <a:r>
                        <a:rPr lang="en-US" sz="1800" b="1" dirty="0"/>
                        <a:t>Total Number of BUSIDRRQ Load Profiled ESI IDs?</a:t>
                      </a:r>
                      <a:r>
                        <a:rPr lang="en-US" sz="1800" dirty="0"/>
                        <a:t> </a:t>
                      </a:r>
                    </a:p>
                    <a:p>
                      <a:endParaRPr lang="en-US" dirty="0"/>
                    </a:p>
                  </a:txBody>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US" sz="2000" b="1" dirty="0">
                        <a:solidFill>
                          <a:schemeClr val="tx1"/>
                        </a:solidFill>
                      </a:endParaRPr>
                    </a:p>
                    <a:p>
                      <a:pPr marL="0" marR="0" lvl="0" indent="0" algn="ctr" defTabSz="914354" rtl="0" eaLnBrk="1" fontAlgn="auto" latinLnBrk="0" hangingPunct="1">
                        <a:lnSpc>
                          <a:spcPct val="100000"/>
                        </a:lnSpc>
                        <a:spcBef>
                          <a:spcPts val="0"/>
                        </a:spcBef>
                        <a:spcAft>
                          <a:spcPts val="0"/>
                        </a:spcAft>
                        <a:buClrTx/>
                        <a:buSzTx/>
                        <a:buFontTx/>
                        <a:buNone/>
                        <a:tabLst/>
                        <a:defRPr/>
                      </a:pPr>
                      <a:r>
                        <a:rPr lang="en-US" sz="2000" b="1" dirty="0">
                          <a:solidFill>
                            <a:schemeClr val="tx1"/>
                          </a:solidFill>
                        </a:rPr>
                        <a:t>4,846  </a:t>
                      </a:r>
                    </a:p>
                    <a:p>
                      <a:endParaRPr lang="en-US" sz="2000" dirty="0">
                        <a:solidFill>
                          <a:schemeClr val="tx1"/>
                        </a:solidFill>
                      </a:endParaRPr>
                    </a:p>
                  </a:txBody>
                  <a:tcPr/>
                </a:tc>
                <a:extLst>
                  <a:ext uri="{0D108BD9-81ED-4DB2-BD59-A6C34878D82A}">
                    <a16:rowId xmlns:a16="http://schemas.microsoft.com/office/drawing/2014/main" val="2456278291"/>
                  </a:ext>
                </a:extLst>
              </a:tr>
              <a:tr h="914493">
                <a:tc>
                  <a:txBody>
                    <a:bodyPr/>
                    <a:lstStyle/>
                    <a:p>
                      <a:endParaRPr lang="en-US" sz="1800" b="1" dirty="0"/>
                    </a:p>
                    <a:p>
                      <a:r>
                        <a:rPr lang="en-US" sz="1800" b="1" dirty="0"/>
                        <a:t>Total Number of ESI IDs eligible to transition to BUSLRG?</a:t>
                      </a:r>
                      <a:endParaRPr lang="en-US" dirty="0"/>
                    </a:p>
                  </a:txBody>
                  <a:tcPr/>
                </a:tc>
                <a:tc>
                  <a:txBody>
                    <a:bodyPr/>
                    <a:lstStyle/>
                    <a:p>
                      <a:pPr algn="ctr"/>
                      <a:endParaRPr lang="en-US" sz="2000" b="1" dirty="0">
                        <a:solidFill>
                          <a:schemeClr val="accent2"/>
                        </a:solidFill>
                      </a:endParaRPr>
                    </a:p>
                    <a:p>
                      <a:pPr algn="ctr"/>
                      <a:r>
                        <a:rPr lang="en-US" sz="2000" b="1" dirty="0">
                          <a:solidFill>
                            <a:srgbClr val="1AA44D"/>
                          </a:solidFill>
                        </a:rPr>
                        <a:t>2,277 </a:t>
                      </a:r>
                    </a:p>
                    <a:p>
                      <a:pPr algn="ctr"/>
                      <a:r>
                        <a:rPr lang="en-US" sz="2000" b="1" dirty="0">
                          <a:solidFill>
                            <a:schemeClr val="tx1"/>
                          </a:solidFill>
                        </a:rPr>
                        <a:t>(</a:t>
                      </a:r>
                      <a:r>
                        <a:rPr lang="en-US" sz="2000" b="1" dirty="0">
                          <a:solidFill>
                            <a:srgbClr val="1AA44D"/>
                          </a:solidFill>
                        </a:rPr>
                        <a:t>47.0% Approximately</a:t>
                      </a:r>
                      <a:r>
                        <a:rPr lang="en-US" sz="2000" b="1" dirty="0">
                          <a:solidFill>
                            <a:schemeClr val="tx1"/>
                          </a:solidFill>
                        </a:rPr>
                        <a:t>)</a:t>
                      </a:r>
                      <a:endParaRPr lang="en-US" sz="2000" dirty="0">
                        <a:solidFill>
                          <a:schemeClr val="tx1"/>
                        </a:solidFill>
                      </a:endParaRPr>
                    </a:p>
                  </a:txBody>
                  <a:tcPr/>
                </a:tc>
                <a:extLst>
                  <a:ext uri="{0D108BD9-81ED-4DB2-BD59-A6C34878D82A}">
                    <a16:rowId xmlns:a16="http://schemas.microsoft.com/office/drawing/2014/main" val="2953867931"/>
                  </a:ext>
                </a:extLst>
              </a:tr>
              <a:tr h="914493">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354" rtl="0" eaLnBrk="1" fontAlgn="auto" latinLnBrk="0" hangingPunct="1">
                        <a:lnSpc>
                          <a:spcPct val="100000"/>
                        </a:lnSpc>
                        <a:spcBef>
                          <a:spcPts val="0"/>
                        </a:spcBef>
                        <a:spcAft>
                          <a:spcPts val="0"/>
                        </a:spcAft>
                        <a:buClrTx/>
                        <a:buSzTx/>
                        <a:buFontTx/>
                        <a:buNone/>
                        <a:tabLst/>
                        <a:defRPr/>
                      </a:pPr>
                      <a:r>
                        <a:rPr lang="en-US" sz="1800" b="1" dirty="0"/>
                        <a:t>Total Number of ESI IDs eligible to transition to BUSLRGDG?  </a:t>
                      </a:r>
                      <a:endParaRPr lang="en-US" dirty="0"/>
                    </a:p>
                    <a:p>
                      <a:pPr marL="0" marR="0" lvl="0" indent="0" algn="l" defTabSz="914354"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algn="ctr"/>
                      <a:endParaRPr lang="en-US" sz="2000" b="1" dirty="0">
                        <a:solidFill>
                          <a:schemeClr val="tx1"/>
                        </a:solidFill>
                      </a:endParaRPr>
                    </a:p>
                    <a:p>
                      <a:pPr algn="ctr"/>
                      <a:r>
                        <a:rPr lang="en-US" sz="2000" b="1" dirty="0">
                          <a:solidFill>
                            <a:schemeClr val="tx1"/>
                          </a:solidFill>
                        </a:rPr>
                        <a:t>0 </a:t>
                      </a:r>
                    </a:p>
                    <a:p>
                      <a:pPr algn="ctr"/>
                      <a:endParaRPr lang="en-US" sz="2000" b="1" dirty="0">
                        <a:solidFill>
                          <a:schemeClr val="tx1"/>
                        </a:solidFill>
                      </a:endParaRPr>
                    </a:p>
                  </a:txBody>
                  <a:tcPr/>
                </a:tc>
                <a:extLst>
                  <a:ext uri="{0D108BD9-81ED-4DB2-BD59-A6C34878D82A}">
                    <a16:rowId xmlns:a16="http://schemas.microsoft.com/office/drawing/2014/main" val="2678561371"/>
                  </a:ext>
                </a:extLst>
              </a:tr>
              <a:tr h="914493">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endParaRPr lang="en-US" sz="1800" b="1" dirty="0"/>
                    </a:p>
                    <a:p>
                      <a:pPr marL="0" marR="0" lvl="0" indent="0" algn="l" defTabSz="914354" rtl="0" eaLnBrk="1" fontAlgn="auto" latinLnBrk="0" hangingPunct="1">
                        <a:lnSpc>
                          <a:spcPct val="100000"/>
                        </a:lnSpc>
                        <a:spcBef>
                          <a:spcPts val="0"/>
                        </a:spcBef>
                        <a:spcAft>
                          <a:spcPts val="0"/>
                        </a:spcAft>
                        <a:buClrTx/>
                        <a:buSzTx/>
                        <a:buFontTx/>
                        <a:buNone/>
                        <a:tabLst/>
                        <a:defRPr/>
                      </a:pPr>
                      <a:r>
                        <a:rPr lang="en-US" sz="1800" b="1" dirty="0"/>
                        <a:t>Total Number of ESI IDs remaining on BUSIDRRQ Profile?    </a:t>
                      </a:r>
                    </a:p>
                    <a:p>
                      <a:pPr marL="0" marR="0" lvl="0" indent="0" algn="l" defTabSz="914354"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lang="en-US" sz="2000" b="1" dirty="0">
                        <a:solidFill>
                          <a:schemeClr val="tx1"/>
                        </a:solidFill>
                      </a:endParaRPr>
                    </a:p>
                    <a:p>
                      <a:pPr marL="0" marR="0" lvl="0" indent="0" algn="ctr" defTabSz="914354" rtl="0" eaLnBrk="1" fontAlgn="auto" latinLnBrk="0" hangingPunct="1">
                        <a:lnSpc>
                          <a:spcPct val="100000"/>
                        </a:lnSpc>
                        <a:spcBef>
                          <a:spcPts val="0"/>
                        </a:spcBef>
                        <a:spcAft>
                          <a:spcPts val="0"/>
                        </a:spcAft>
                        <a:buClrTx/>
                        <a:buSzTx/>
                        <a:buFontTx/>
                        <a:buNone/>
                        <a:tabLst/>
                        <a:defRPr/>
                      </a:pPr>
                      <a:r>
                        <a:rPr lang="en-US" sz="2000" b="1" dirty="0">
                          <a:solidFill>
                            <a:srgbClr val="C00000"/>
                          </a:solidFill>
                        </a:rPr>
                        <a:t>2,569</a:t>
                      </a:r>
                    </a:p>
                    <a:p>
                      <a:pPr marL="0" marR="0" lvl="0" indent="0" algn="ctr" defTabSz="914354" rtl="0" eaLnBrk="1" fontAlgn="auto" latinLnBrk="0" hangingPunct="1">
                        <a:lnSpc>
                          <a:spcPct val="100000"/>
                        </a:lnSpc>
                        <a:spcBef>
                          <a:spcPts val="0"/>
                        </a:spcBef>
                        <a:spcAft>
                          <a:spcPts val="0"/>
                        </a:spcAft>
                        <a:buClrTx/>
                        <a:buSzTx/>
                        <a:buFontTx/>
                        <a:buNone/>
                        <a:tabLst/>
                        <a:defRPr/>
                      </a:pPr>
                      <a:r>
                        <a:rPr lang="en-US" sz="2000" b="1" dirty="0">
                          <a:solidFill>
                            <a:schemeClr val="tx1"/>
                          </a:solidFill>
                        </a:rPr>
                        <a:t>(</a:t>
                      </a:r>
                      <a:r>
                        <a:rPr lang="en-US" sz="2000" b="1" dirty="0">
                          <a:solidFill>
                            <a:srgbClr val="C00000"/>
                          </a:solidFill>
                        </a:rPr>
                        <a:t>53.0% Approximately</a:t>
                      </a:r>
                      <a:r>
                        <a:rPr lang="en-US" sz="2000" b="1" dirty="0">
                          <a:solidFill>
                            <a:schemeClr val="tx1"/>
                          </a:solidFill>
                        </a:rPr>
                        <a:t>) </a:t>
                      </a:r>
                      <a:endParaRPr lang="en-US" sz="2000" dirty="0">
                        <a:solidFill>
                          <a:schemeClr val="tx1"/>
                        </a:solidFill>
                      </a:endParaRPr>
                    </a:p>
                  </a:txBody>
                  <a:tcPr/>
                </a:tc>
                <a:extLst>
                  <a:ext uri="{0D108BD9-81ED-4DB2-BD59-A6C34878D82A}">
                    <a16:rowId xmlns:a16="http://schemas.microsoft.com/office/drawing/2014/main" val="3951718978"/>
                  </a:ext>
                </a:extLst>
              </a:tr>
            </a:tbl>
          </a:graphicData>
        </a:graphic>
      </p:graphicFrame>
    </p:spTree>
    <p:extLst>
      <p:ext uri="{BB962C8B-B14F-4D97-AF65-F5344CB8AC3E}">
        <p14:creationId xmlns:p14="http://schemas.microsoft.com/office/powerpoint/2010/main" val="373468885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fontScale="90000"/>
          </a:bodyPr>
          <a:lstStyle/>
          <a:p>
            <a:r>
              <a:rPr lang="en-US" dirty="0"/>
              <a:t>Why some BUSIDRRQ Profiles will not Change?                          </a:t>
            </a:r>
            <a:br>
              <a:rPr lang="en-US" dirty="0"/>
            </a:br>
            <a:br>
              <a:rPr lang="en-US" dirty="0"/>
            </a:br>
            <a:endParaRPr lang="en-US" dirty="0"/>
          </a:p>
        </p:txBody>
      </p:sp>
      <p:sp>
        <p:nvSpPr>
          <p:cNvPr id="11" name="Slide Number Placeholder 3"/>
          <p:cNvSpPr>
            <a:spLocks noGrp="1"/>
          </p:cNvSpPr>
          <p:nvPr>
            <p:ph type="sldNum" sz="quarter" idx="12"/>
          </p:nvPr>
        </p:nvSpPr>
        <p:spPr>
          <a:xfrm>
            <a:off x="9391651" y="6513985"/>
            <a:ext cx="914400" cy="230832"/>
          </a:xfrm>
        </p:spPr>
        <p:txBody>
          <a:bodyPr/>
          <a:lstStyle/>
          <a:p>
            <a:fld id="{1E565867-A8C8-4067-AE7E-37C448866E89}" type="slidenum">
              <a:rPr lang="en-US" smtClean="0"/>
              <a:pPr/>
              <a:t>4</a:t>
            </a:fld>
            <a:endParaRPr lang="en-US" dirty="0"/>
          </a:p>
        </p:txBody>
      </p:sp>
      <p:graphicFrame>
        <p:nvGraphicFramePr>
          <p:cNvPr id="4" name="Table 5">
            <a:extLst>
              <a:ext uri="{FF2B5EF4-FFF2-40B4-BE49-F238E27FC236}">
                <a16:creationId xmlns:a16="http://schemas.microsoft.com/office/drawing/2014/main" id="{3226432E-3646-98D1-F76E-5AC347C53024}"/>
              </a:ext>
            </a:extLst>
          </p:cNvPr>
          <p:cNvGraphicFramePr>
            <a:graphicFrameLocks noGrp="1"/>
          </p:cNvGraphicFramePr>
          <p:nvPr>
            <p:ph idx="1"/>
            <p:extLst>
              <p:ext uri="{D42A27DB-BD31-4B8C-83A1-F6EECF244321}">
                <p14:modId xmlns:p14="http://schemas.microsoft.com/office/powerpoint/2010/main" val="1978056903"/>
              </p:ext>
            </p:extLst>
          </p:nvPr>
        </p:nvGraphicFramePr>
        <p:xfrm>
          <a:off x="138223" y="1286294"/>
          <a:ext cx="11972261" cy="5303425"/>
        </p:xfrm>
        <a:graphic>
          <a:graphicData uri="http://schemas.openxmlformats.org/drawingml/2006/table">
            <a:tbl>
              <a:tblPr firstRow="1" bandRow="1">
                <a:tableStyleId>{5C22544A-7EE6-4342-B048-85BDC9FD1C3A}</a:tableStyleId>
              </a:tblPr>
              <a:tblGrid>
                <a:gridCol w="5836787">
                  <a:extLst>
                    <a:ext uri="{9D8B030D-6E8A-4147-A177-3AD203B41FA5}">
                      <a16:colId xmlns:a16="http://schemas.microsoft.com/office/drawing/2014/main" val="3451719426"/>
                    </a:ext>
                  </a:extLst>
                </a:gridCol>
                <a:gridCol w="6135474">
                  <a:extLst>
                    <a:ext uri="{9D8B030D-6E8A-4147-A177-3AD203B41FA5}">
                      <a16:colId xmlns:a16="http://schemas.microsoft.com/office/drawing/2014/main" val="1871036150"/>
                    </a:ext>
                  </a:extLst>
                </a:gridCol>
              </a:tblGrid>
              <a:tr h="1054601">
                <a:tc>
                  <a:txBody>
                    <a:bodyPr/>
                    <a:lstStyle/>
                    <a:p>
                      <a:pPr algn="ctr"/>
                      <a:endParaRPr lang="en-US" dirty="0"/>
                    </a:p>
                    <a:p>
                      <a:pPr algn="ctr"/>
                      <a:r>
                        <a:rPr lang="en-US" sz="2000" dirty="0"/>
                        <a:t>Questions during previous                                             IDR vs. AMS Workshops</a:t>
                      </a:r>
                    </a:p>
                    <a:p>
                      <a:pPr algn="ctr"/>
                      <a:endParaRPr lang="en-US" sz="2000" dirty="0"/>
                    </a:p>
                  </a:txBody>
                  <a:tcPr/>
                </a:tc>
                <a:tc>
                  <a:txBody>
                    <a:bodyPr/>
                    <a:lstStyle/>
                    <a:p>
                      <a:pPr algn="ctr"/>
                      <a:endParaRPr lang="en-US" dirty="0"/>
                    </a:p>
                    <a:p>
                      <a:pPr algn="ctr"/>
                      <a:r>
                        <a:rPr lang="en-US" sz="2000" dirty="0"/>
                        <a:t>CenterPoint Energy’s Responses</a:t>
                      </a:r>
                    </a:p>
                  </a:txBody>
                  <a:tcPr/>
                </a:tc>
                <a:extLst>
                  <a:ext uri="{0D108BD9-81ED-4DB2-BD59-A6C34878D82A}">
                    <a16:rowId xmlns:a16="http://schemas.microsoft.com/office/drawing/2014/main" val="2848427270"/>
                  </a:ext>
                </a:extLst>
              </a:tr>
              <a:tr h="4023265">
                <a:tc>
                  <a:txBody>
                    <a:bodyPr/>
                    <a:lstStyle/>
                    <a:p>
                      <a:r>
                        <a:rPr lang="en-US" sz="2000" b="0" dirty="0"/>
                        <a:t>Under what scenarios for ESI IDs with an IDR Meter and Load Profile of  </a:t>
                      </a:r>
                      <a:r>
                        <a:rPr lang="en-US" sz="2000" b="1" dirty="0">
                          <a:solidFill>
                            <a:schemeClr val="tx1"/>
                          </a:solidFill>
                        </a:rPr>
                        <a:t>BUSIDRRQ </a:t>
                      </a:r>
                      <a:r>
                        <a:rPr lang="en-US" sz="2000" b="1" u="sng" dirty="0">
                          <a:solidFill>
                            <a:srgbClr val="C00000"/>
                          </a:solidFill>
                        </a:rPr>
                        <a:t>will NOT </a:t>
                      </a:r>
                      <a:r>
                        <a:rPr lang="en-US" sz="2000" b="1" dirty="0">
                          <a:solidFill>
                            <a:schemeClr val="tx1"/>
                          </a:solidFill>
                        </a:rPr>
                        <a:t>transition to  BUSLRG or BUSLRGDG</a:t>
                      </a:r>
                      <a:r>
                        <a:rPr lang="en-US" sz="2000" b="1" dirty="0"/>
                        <a:t>?  </a:t>
                      </a:r>
                      <a:endParaRPr lang="en-US" sz="2000" b="1" dirty="0">
                        <a:solidFill>
                          <a:schemeClr val="accent2"/>
                        </a:solidFill>
                      </a:endParaRPr>
                    </a:p>
                    <a:p>
                      <a:endParaRPr lang="en-US" sz="2000" b="1" dirty="0"/>
                    </a:p>
                    <a:p>
                      <a:r>
                        <a:rPr lang="en-US" sz="2000" b="0" dirty="0"/>
                        <a:t>Therefore, the 15-minute interval data REPs of Record currently receive today for these ESI IDs will continue to be available </a:t>
                      </a:r>
                      <a:r>
                        <a:rPr lang="en-US" sz="2000" b="1" u="sng" dirty="0"/>
                        <a:t>only on the Monthly 867_03IDR Details Usage transaction.</a:t>
                      </a:r>
                    </a:p>
                    <a:p>
                      <a:endParaRPr lang="en-US" sz="2000" b="1" u="sng" dirty="0"/>
                    </a:p>
                    <a:p>
                      <a:pPr marL="285750" indent="-285750" algn="l">
                        <a:buFont typeface="Arial" panose="020B0604020202020204" pitchFamily="34" charset="0"/>
                        <a:buChar char="•"/>
                      </a:pPr>
                      <a:endParaRPr lang="en-US" sz="2000" b="1" dirty="0">
                        <a:solidFill>
                          <a:schemeClr val="accent2"/>
                        </a:solidFill>
                      </a:endParaRPr>
                    </a:p>
                    <a:p>
                      <a:pPr marL="285750" indent="-285750" algn="l">
                        <a:buFont typeface="Arial" panose="020B0604020202020204" pitchFamily="34" charset="0"/>
                        <a:buChar char="•"/>
                      </a:pPr>
                      <a:r>
                        <a:rPr lang="en-US" sz="2000" b="1" dirty="0">
                          <a:solidFill>
                            <a:srgbClr val="C00000"/>
                          </a:solidFill>
                        </a:rPr>
                        <a:t>2,569 </a:t>
                      </a:r>
                      <a:r>
                        <a:rPr lang="en-US" sz="2000" b="1" dirty="0">
                          <a:solidFill>
                            <a:schemeClr val="tx1"/>
                          </a:solidFill>
                        </a:rPr>
                        <a:t>(approx.) will remain BUSIDRRQ</a:t>
                      </a:r>
                      <a:endParaRPr lang="en-US" sz="2000" b="0" dirty="0">
                        <a:solidFill>
                          <a:schemeClr val="tx1"/>
                        </a:solidFill>
                      </a:endParaRPr>
                    </a:p>
                    <a:p>
                      <a:endParaRPr lang="en-US" sz="2000" b="0" dirty="0"/>
                    </a:p>
                  </a:txBody>
                  <a:tcPr/>
                </a:tc>
                <a:tc>
                  <a:txBody>
                    <a:bodyPr/>
                    <a:lstStyle/>
                    <a:p>
                      <a:pPr marL="285750" lvl="0" indent="-285750">
                        <a:buFont typeface="Arial" panose="020B0604020202020204" pitchFamily="34" charset="0"/>
                        <a:buChar char="•"/>
                      </a:pPr>
                      <a:r>
                        <a:rPr lang="en-US" sz="2000" b="1" dirty="0">
                          <a:solidFill>
                            <a:schemeClr val="tx1"/>
                          </a:solidFill>
                        </a:rPr>
                        <a:t>Coincident Peak  </a:t>
                      </a:r>
                    </a:p>
                    <a:p>
                      <a:pPr marL="285750" lvl="0" indent="-285750">
                        <a:buFont typeface="Arial" panose="020B0604020202020204" pitchFamily="34" charset="0"/>
                        <a:buChar char="•"/>
                      </a:pPr>
                      <a:r>
                        <a:rPr lang="en-US" sz="2000" b="1" dirty="0">
                          <a:solidFill>
                            <a:schemeClr val="tx1"/>
                          </a:solidFill>
                        </a:rPr>
                        <a:t>Customers on Private Use communications’ network or telephone lines</a:t>
                      </a:r>
                    </a:p>
                    <a:p>
                      <a:pPr marL="285750" lvl="0" indent="-285750">
                        <a:buFont typeface="Arial" panose="020B0604020202020204" pitchFamily="34" charset="0"/>
                        <a:buChar char="•"/>
                      </a:pPr>
                      <a:r>
                        <a:rPr lang="en-US" sz="2000" b="1" dirty="0">
                          <a:solidFill>
                            <a:schemeClr val="tx1"/>
                          </a:solidFill>
                        </a:rPr>
                        <a:t>ERCOT Polled Settlement (EPS)</a:t>
                      </a:r>
                    </a:p>
                    <a:p>
                      <a:pPr marL="742928" lvl="1" indent="-285750">
                        <a:buFont typeface="Arial" panose="020B0604020202020204" pitchFamily="34" charset="0"/>
                        <a:buChar char="•"/>
                      </a:pPr>
                      <a:r>
                        <a:rPr lang="en-US" sz="2000" b="1" dirty="0">
                          <a:solidFill>
                            <a:schemeClr val="tx1"/>
                          </a:solidFill>
                        </a:rPr>
                        <a:t>ERCOT is Meter Reading Entity (MRE) </a:t>
                      </a:r>
                      <a:r>
                        <a:rPr lang="en-US" sz="2000" dirty="0">
                          <a:solidFill>
                            <a:schemeClr val="tx1"/>
                          </a:solidFill>
                        </a:rPr>
                        <a:t>where these IDR meters are read daily by ERCOT, and that 15-minute interval data is already processed daily by ERCOT for their settlements.  </a:t>
                      </a:r>
                    </a:p>
                    <a:p>
                      <a:pPr marL="285750" lvl="0" indent="-285750">
                        <a:buFont typeface="Arial" panose="020B0604020202020204" pitchFamily="34" charset="0"/>
                        <a:buChar char="•"/>
                      </a:pPr>
                      <a:r>
                        <a:rPr lang="en-US" sz="2000" b="1" dirty="0">
                          <a:solidFill>
                            <a:schemeClr val="tx1"/>
                          </a:solidFill>
                        </a:rPr>
                        <a:t>Multiple Metered Premises</a:t>
                      </a:r>
                    </a:p>
                    <a:p>
                      <a:pPr marL="285750" lvl="0" indent="-285750">
                        <a:buFont typeface="Arial" panose="020B0604020202020204" pitchFamily="34" charset="0"/>
                        <a:buChar char="•"/>
                      </a:pPr>
                      <a:r>
                        <a:rPr lang="en-US" sz="2000" b="1" dirty="0">
                          <a:solidFill>
                            <a:schemeClr val="tx1"/>
                          </a:solidFill>
                        </a:rPr>
                        <a:t>Subtractive Meters  </a:t>
                      </a:r>
                    </a:p>
                    <a:p>
                      <a:pPr marL="285750" lvl="0" indent="-285750">
                        <a:buFont typeface="Arial" panose="020B0604020202020204" pitchFamily="34" charset="0"/>
                        <a:buChar char="•"/>
                      </a:pPr>
                      <a:r>
                        <a:rPr lang="en-US" sz="2000" b="1" dirty="0">
                          <a:solidFill>
                            <a:schemeClr val="tx1"/>
                          </a:solidFill>
                        </a:rPr>
                        <a:t>Transmission Voltage </a:t>
                      </a:r>
                      <a:endParaRPr kumimoji="0" lang="en-US" sz="2000" b="1" i="0" u="none" strike="noStrike" kern="1200" cap="none" spc="0" normalizeH="0" baseline="0" noProof="0" dirty="0">
                        <a:ln>
                          <a:noFill/>
                        </a:ln>
                        <a:solidFill>
                          <a:schemeClr val="tx1"/>
                        </a:solidFill>
                        <a:effectLst/>
                        <a:uLnTx/>
                        <a:uFillTx/>
                        <a:latin typeface="Arial"/>
                        <a:ea typeface="+mn-ea"/>
                        <a:cs typeface="+mn-cs"/>
                      </a:endParaRPr>
                    </a:p>
                  </a:txBody>
                  <a:tcPr/>
                </a:tc>
                <a:extLst>
                  <a:ext uri="{0D108BD9-81ED-4DB2-BD59-A6C34878D82A}">
                    <a16:rowId xmlns:a16="http://schemas.microsoft.com/office/drawing/2014/main" val="2456278291"/>
                  </a:ext>
                </a:extLst>
              </a:tr>
            </a:tbl>
          </a:graphicData>
        </a:graphic>
      </p:graphicFrame>
    </p:spTree>
    <p:extLst>
      <p:ext uri="{BB962C8B-B14F-4D97-AF65-F5344CB8AC3E}">
        <p14:creationId xmlns:p14="http://schemas.microsoft.com/office/powerpoint/2010/main" val="174979611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r>
              <a:rPr lang="en-US" dirty="0"/>
              <a:t>BUSIDRRQ Transition to </a:t>
            </a:r>
            <a:br>
              <a:rPr lang="en-US" dirty="0"/>
            </a:br>
            <a:r>
              <a:rPr lang="en-US" dirty="0"/>
              <a:t>BUSLRG or BUSLRGDG Load Profile:</a:t>
            </a:r>
            <a:br>
              <a:rPr lang="en-US" dirty="0"/>
            </a:br>
            <a:endParaRPr lang="en-US" dirty="0"/>
          </a:p>
        </p:txBody>
      </p:sp>
      <p:sp>
        <p:nvSpPr>
          <p:cNvPr id="16387" name="Rectangle 3"/>
          <p:cNvSpPr>
            <a:spLocks noGrp="1" noChangeArrowheads="1"/>
          </p:cNvSpPr>
          <p:nvPr>
            <p:ph type="body" idx="1"/>
          </p:nvPr>
        </p:nvSpPr>
        <p:spPr/>
        <p:txBody>
          <a:bodyPr>
            <a:normAutofit/>
          </a:bodyPr>
          <a:lstStyle/>
          <a:p>
            <a:endParaRPr lang="en-US" sz="2400" dirty="0"/>
          </a:p>
        </p:txBody>
      </p:sp>
      <p:sp>
        <p:nvSpPr>
          <p:cNvPr id="4" name="Slide Number Placeholder 3"/>
          <p:cNvSpPr>
            <a:spLocks noGrp="1"/>
          </p:cNvSpPr>
          <p:nvPr>
            <p:ph type="sldNum" sz="quarter" idx="12"/>
          </p:nvPr>
        </p:nvSpPr>
        <p:spPr/>
        <p:txBody>
          <a:bodyPr/>
          <a:lstStyle/>
          <a:p>
            <a:fld id="{59356D02-3E43-4B79-A24C-0BAB3DA5E9FF}" type="slidenum">
              <a:rPr lang="en-US" smtClean="0"/>
              <a:pPr/>
              <a:t>5</a:t>
            </a:fld>
            <a:endParaRPr lang="en-US" dirty="0"/>
          </a:p>
        </p:txBody>
      </p:sp>
      <p:graphicFrame>
        <p:nvGraphicFramePr>
          <p:cNvPr id="2" name="Table 5">
            <a:extLst>
              <a:ext uri="{FF2B5EF4-FFF2-40B4-BE49-F238E27FC236}">
                <a16:creationId xmlns:a16="http://schemas.microsoft.com/office/drawing/2014/main" id="{C5C8888A-0BE5-0556-790B-A04B66F79E72}"/>
              </a:ext>
            </a:extLst>
          </p:cNvPr>
          <p:cNvGraphicFramePr>
            <a:graphicFrameLocks noGrp="1"/>
          </p:cNvGraphicFramePr>
          <p:nvPr>
            <p:ph idx="1"/>
            <p:extLst>
              <p:ext uri="{D42A27DB-BD31-4B8C-83A1-F6EECF244321}">
                <p14:modId xmlns:p14="http://schemas.microsoft.com/office/powerpoint/2010/main" val="2264479995"/>
              </p:ext>
            </p:extLst>
          </p:nvPr>
        </p:nvGraphicFramePr>
        <p:xfrm>
          <a:off x="85060" y="1249312"/>
          <a:ext cx="12025423" cy="5264672"/>
        </p:xfrm>
        <a:graphic>
          <a:graphicData uri="http://schemas.openxmlformats.org/drawingml/2006/table">
            <a:tbl>
              <a:tblPr firstRow="1" bandRow="1">
                <a:tableStyleId>{5C22544A-7EE6-4342-B048-85BDC9FD1C3A}</a:tableStyleId>
              </a:tblPr>
              <a:tblGrid>
                <a:gridCol w="4955026">
                  <a:extLst>
                    <a:ext uri="{9D8B030D-6E8A-4147-A177-3AD203B41FA5}">
                      <a16:colId xmlns:a16="http://schemas.microsoft.com/office/drawing/2014/main" val="3451719426"/>
                    </a:ext>
                  </a:extLst>
                </a:gridCol>
                <a:gridCol w="7070397">
                  <a:extLst>
                    <a:ext uri="{9D8B030D-6E8A-4147-A177-3AD203B41FA5}">
                      <a16:colId xmlns:a16="http://schemas.microsoft.com/office/drawing/2014/main" val="1871036150"/>
                    </a:ext>
                  </a:extLst>
                </a:gridCol>
              </a:tblGrid>
              <a:tr h="1316168">
                <a:tc>
                  <a:txBody>
                    <a:bodyPr/>
                    <a:lstStyle/>
                    <a:p>
                      <a:pPr algn="ctr"/>
                      <a:endParaRPr lang="en-US" sz="2000" dirty="0"/>
                    </a:p>
                    <a:p>
                      <a:pPr algn="ctr"/>
                      <a:r>
                        <a:rPr lang="en-US" sz="2000" dirty="0"/>
                        <a:t>Questions from previous                          IDR vs. AMS Workshops</a:t>
                      </a:r>
                    </a:p>
                    <a:p>
                      <a:pPr algn="ctr"/>
                      <a:endParaRPr lang="en-US" sz="2000" dirty="0"/>
                    </a:p>
                  </a:txBody>
                  <a:tcPr/>
                </a:tc>
                <a:tc>
                  <a:txBody>
                    <a:bodyPr/>
                    <a:lstStyle/>
                    <a:p>
                      <a:pPr algn="ctr"/>
                      <a:endParaRPr lang="en-US" sz="2000" dirty="0"/>
                    </a:p>
                    <a:p>
                      <a:pPr algn="ctr"/>
                      <a:r>
                        <a:rPr lang="en-US" sz="2000" dirty="0"/>
                        <a:t>CenterPoint Energy’s Responses</a:t>
                      </a:r>
                    </a:p>
                  </a:txBody>
                  <a:tcPr/>
                </a:tc>
                <a:extLst>
                  <a:ext uri="{0D108BD9-81ED-4DB2-BD59-A6C34878D82A}">
                    <a16:rowId xmlns:a16="http://schemas.microsoft.com/office/drawing/2014/main" val="2848427270"/>
                  </a:ext>
                </a:extLst>
              </a:tr>
              <a:tr h="3948504">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sz="2000" b="0" dirty="0"/>
                        <a:t>What will be provided to the Market for ESI IDs where Customer’s Load:</a:t>
                      </a:r>
                    </a:p>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dirty="0"/>
                        <a:t> </a:t>
                      </a:r>
                      <a:r>
                        <a:rPr lang="en-US" sz="2000" b="1" u="none" dirty="0">
                          <a:solidFill>
                            <a:srgbClr val="C00000"/>
                          </a:solidFill>
                        </a:rPr>
                        <a:t>&gt;/= 700 kVA </a:t>
                      </a:r>
                    </a:p>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000" b="1" u="none" dirty="0">
                        <a:solidFill>
                          <a:srgbClr val="C00000"/>
                        </a:solidFill>
                      </a:endParaRPr>
                    </a:p>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1" u="none" dirty="0"/>
                        <a:t>4CP Threshold previously met</a:t>
                      </a:r>
                    </a:p>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000" b="1" u="none" dirty="0"/>
                    </a:p>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1" u="none" dirty="0"/>
                        <a:t>Load Profile currently BUSIDRRQ</a:t>
                      </a:r>
                      <a:r>
                        <a:rPr lang="en-US" sz="2000" b="0" u="none" dirty="0"/>
                        <a:t> </a:t>
                      </a:r>
                    </a:p>
                    <a:p>
                      <a:pPr marL="0" marR="0" lvl="0" indent="0" algn="l" defTabSz="914354"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800" b="0" u="none" dirty="0"/>
                    </a:p>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solidFill>
                            <a:srgbClr val="C00000"/>
                          </a:solidFill>
                        </a:rPr>
                        <a:t>2,277</a:t>
                      </a:r>
                      <a:r>
                        <a:rPr lang="en-US" sz="1800" b="1" dirty="0">
                          <a:solidFill>
                            <a:schemeClr val="tx1"/>
                          </a:solidFill>
                        </a:rPr>
                        <a:t> (approx.) will transition to BUSLRG  </a:t>
                      </a:r>
                    </a:p>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800" b="1" dirty="0">
                        <a:solidFill>
                          <a:schemeClr val="tx1"/>
                        </a:solidFill>
                      </a:endParaRPr>
                    </a:p>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solidFill>
                            <a:schemeClr val="tx1"/>
                          </a:solidFill>
                        </a:rPr>
                        <a:t>NOTE: There are no BUSLRGDG </a:t>
                      </a:r>
                      <a:r>
                        <a:rPr lang="en-US" sz="1800" b="0" dirty="0">
                          <a:solidFill>
                            <a:schemeClr val="tx1"/>
                          </a:solidFill>
                        </a:rPr>
                        <a:t>currently identified in CNP’s BUSIDRRQ population.      </a:t>
                      </a:r>
                    </a:p>
                  </a:txBody>
                  <a:tcPr/>
                </a:tc>
                <a:tc>
                  <a:txBody>
                    <a:bodyPr/>
                    <a:lstStyle/>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solidFill>
                            <a:srgbClr val="C00000"/>
                          </a:solidFill>
                        </a:rPr>
                        <a:t>Current population already has AMS Meters installed that  capture kVAR channels, therefore, NO Meter exchange will be necessary.  </a:t>
                      </a:r>
                    </a:p>
                    <a:p>
                      <a:pPr marL="0" marR="0" lvl="0" indent="0" algn="l" defTabSz="914354"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800" b="1" dirty="0">
                        <a:solidFill>
                          <a:schemeClr val="accent2"/>
                        </a:solidFill>
                      </a:endParaRPr>
                    </a:p>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solidFill>
                            <a:schemeClr val="tx1"/>
                          </a:solidFill>
                        </a:rPr>
                        <a:t>Load Profile:  </a:t>
                      </a:r>
                      <a:r>
                        <a:rPr lang="en-US" sz="1800" b="1" dirty="0">
                          <a:solidFill>
                            <a:srgbClr val="C00000"/>
                          </a:solidFill>
                        </a:rPr>
                        <a:t>BUSLRG</a:t>
                      </a:r>
                    </a:p>
                    <a:p>
                      <a:pPr marL="742928" marR="0" lvl="1"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solidFill>
                            <a:schemeClr val="tx1"/>
                          </a:solidFill>
                        </a:rPr>
                        <a:t>NOTE:  </a:t>
                      </a:r>
                      <a:r>
                        <a:rPr lang="en-US" sz="1800" b="0" dirty="0">
                          <a:solidFill>
                            <a:schemeClr val="tx1"/>
                          </a:solidFill>
                        </a:rPr>
                        <a:t>Load Profile changes must be completed on ESI ID Cycle Read Date</a:t>
                      </a:r>
                    </a:p>
                    <a:p>
                      <a:pPr marL="342900" indent="-342900">
                        <a:buFont typeface="Arial" panose="020B0604020202020204" pitchFamily="34" charset="0"/>
                        <a:buChar char="•"/>
                      </a:pPr>
                      <a:endParaRPr lang="en-US" sz="1800" b="1" dirty="0">
                        <a:solidFill>
                          <a:schemeClr val="tx1"/>
                        </a:solidFill>
                      </a:endParaRPr>
                    </a:p>
                    <a:p>
                      <a:pPr marL="285750" lvl="0" indent="-285750">
                        <a:buFont typeface="Arial" panose="020B0604020202020204" pitchFamily="34" charset="0"/>
                        <a:buChar char="•"/>
                      </a:pPr>
                      <a:r>
                        <a:rPr lang="en-US" sz="1800" b="1" dirty="0">
                          <a:solidFill>
                            <a:schemeClr val="tx1"/>
                          </a:solidFill>
                        </a:rPr>
                        <a:t>Daily 15-Minute Interval Data is sent to:    </a:t>
                      </a:r>
                    </a:p>
                    <a:p>
                      <a:pPr marL="742928" lvl="1" indent="-285750">
                        <a:buFont typeface="Arial" panose="020B0604020202020204" pitchFamily="34" charset="0"/>
                        <a:buChar char="•"/>
                      </a:pPr>
                      <a:r>
                        <a:rPr lang="en-US" sz="1800" b="1" dirty="0">
                          <a:solidFill>
                            <a:schemeClr val="tx1"/>
                          </a:solidFill>
                        </a:rPr>
                        <a:t>ERCOT for Settlements                    </a:t>
                      </a:r>
                    </a:p>
                    <a:p>
                      <a:pPr marL="742928" lvl="1" indent="-285750">
                        <a:buFont typeface="Arial" panose="020B0604020202020204" pitchFamily="34" charset="0"/>
                        <a:buChar char="•"/>
                      </a:pPr>
                      <a:r>
                        <a:rPr lang="en-US" sz="1800" b="1" dirty="0">
                          <a:solidFill>
                            <a:schemeClr val="tx1"/>
                          </a:solidFill>
                        </a:rPr>
                        <a:t>Smart Meter Texas (SMT) for REP of Record &amp; Customer</a:t>
                      </a:r>
                    </a:p>
                    <a:p>
                      <a:pPr marL="742928" lvl="1" indent="-285750">
                        <a:buFont typeface="Arial" panose="020B0604020202020204" pitchFamily="34" charset="0"/>
                        <a:buChar char="•"/>
                      </a:pPr>
                      <a:endParaRPr lang="en-US" sz="1800" b="1" dirty="0">
                        <a:solidFill>
                          <a:schemeClr val="tx1"/>
                        </a:solidFill>
                      </a:endParaRPr>
                    </a:p>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solidFill>
                            <a:srgbClr val="C00000"/>
                          </a:solidFill>
                        </a:rPr>
                        <a:t>867_03 Monthly will contain 867_03IDR details                     (Historical 867_03 IDR data will be available) </a:t>
                      </a:r>
                      <a:endParaRPr lang="en-US" sz="1800" dirty="0">
                        <a:solidFill>
                          <a:srgbClr val="C00000"/>
                        </a:solidFill>
                      </a:endParaRPr>
                    </a:p>
                  </a:txBody>
                  <a:tcPr/>
                </a:tc>
                <a:extLst>
                  <a:ext uri="{0D108BD9-81ED-4DB2-BD59-A6C34878D82A}">
                    <a16:rowId xmlns:a16="http://schemas.microsoft.com/office/drawing/2014/main" val="2456278291"/>
                  </a:ext>
                </a:extLst>
              </a:tr>
            </a:tbl>
          </a:graphicData>
        </a:graphic>
      </p:graphicFrame>
    </p:spTree>
    <p:extLst>
      <p:ext uri="{BB962C8B-B14F-4D97-AF65-F5344CB8AC3E}">
        <p14:creationId xmlns:p14="http://schemas.microsoft.com/office/powerpoint/2010/main" val="316740751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fontScale="90000"/>
          </a:bodyPr>
          <a:lstStyle/>
          <a:p>
            <a:r>
              <a:rPr lang="en-US" dirty="0"/>
              <a:t>AMS Metered Premise Process for  </a:t>
            </a:r>
            <a:br>
              <a:rPr lang="en-US" dirty="0"/>
            </a:br>
            <a:r>
              <a:rPr lang="en-US" dirty="0"/>
              <a:t>Customer Load &lt; 700kVA:</a:t>
            </a:r>
            <a:br>
              <a:rPr lang="en-US" dirty="0"/>
            </a:br>
            <a:endParaRPr lang="en-US" dirty="0"/>
          </a:p>
        </p:txBody>
      </p:sp>
      <p:sp>
        <p:nvSpPr>
          <p:cNvPr id="20483" name="Rectangle 3"/>
          <p:cNvSpPr>
            <a:spLocks noGrp="1" noChangeArrowheads="1"/>
          </p:cNvSpPr>
          <p:nvPr>
            <p:ph type="body" idx="1"/>
          </p:nvPr>
        </p:nvSpPr>
        <p:spPr>
          <a:xfrm>
            <a:off x="1885957" y="1452557"/>
            <a:ext cx="4953969" cy="4957768"/>
          </a:xfrm>
        </p:spPr>
        <p:txBody>
          <a:bodyPr>
            <a:normAutofit/>
          </a:bodyPr>
          <a:lstStyle/>
          <a:p>
            <a:r>
              <a:rPr lang="en-US" sz="2400" dirty="0"/>
              <a:t>Slide 8 here....</a:t>
            </a:r>
          </a:p>
        </p:txBody>
      </p:sp>
      <p:sp>
        <p:nvSpPr>
          <p:cNvPr id="5" name="Slide Number Placeholder 3"/>
          <p:cNvSpPr>
            <a:spLocks noGrp="1"/>
          </p:cNvSpPr>
          <p:nvPr>
            <p:ph type="sldNum" sz="quarter" idx="12"/>
          </p:nvPr>
        </p:nvSpPr>
        <p:spPr>
          <a:xfrm>
            <a:off x="9391651" y="6513985"/>
            <a:ext cx="914400" cy="230832"/>
          </a:xfrm>
        </p:spPr>
        <p:txBody>
          <a:bodyPr/>
          <a:lstStyle/>
          <a:p>
            <a:fld id="{AE0CBB33-CC9E-489C-BAE8-1E93D1BABDB3}" type="slidenum">
              <a:rPr lang="en-US" smtClean="0"/>
              <a:pPr/>
              <a:t>6</a:t>
            </a:fld>
            <a:endParaRPr lang="en-US" dirty="0"/>
          </a:p>
        </p:txBody>
      </p:sp>
      <p:graphicFrame>
        <p:nvGraphicFramePr>
          <p:cNvPr id="2" name="Table 5">
            <a:extLst>
              <a:ext uri="{FF2B5EF4-FFF2-40B4-BE49-F238E27FC236}">
                <a16:creationId xmlns:a16="http://schemas.microsoft.com/office/drawing/2014/main" id="{1A63580F-2B28-356B-D586-8F6913E69DCE}"/>
              </a:ext>
            </a:extLst>
          </p:cNvPr>
          <p:cNvGraphicFramePr>
            <a:graphicFrameLocks/>
          </p:cNvGraphicFramePr>
          <p:nvPr>
            <p:extLst>
              <p:ext uri="{D42A27DB-BD31-4B8C-83A1-F6EECF244321}">
                <p14:modId xmlns:p14="http://schemas.microsoft.com/office/powerpoint/2010/main" val="1669906078"/>
              </p:ext>
            </p:extLst>
          </p:nvPr>
        </p:nvGraphicFramePr>
        <p:xfrm>
          <a:off x="108857" y="1284514"/>
          <a:ext cx="11990994" cy="5195566"/>
        </p:xfrm>
        <a:graphic>
          <a:graphicData uri="http://schemas.openxmlformats.org/drawingml/2006/table">
            <a:tbl>
              <a:tblPr firstRow="1" bandRow="1">
                <a:tableStyleId>{5C22544A-7EE6-4342-B048-85BDC9FD1C3A}</a:tableStyleId>
              </a:tblPr>
              <a:tblGrid>
                <a:gridCol w="5488296">
                  <a:extLst>
                    <a:ext uri="{9D8B030D-6E8A-4147-A177-3AD203B41FA5}">
                      <a16:colId xmlns:a16="http://schemas.microsoft.com/office/drawing/2014/main" val="3451719426"/>
                    </a:ext>
                  </a:extLst>
                </a:gridCol>
                <a:gridCol w="6502698">
                  <a:extLst>
                    <a:ext uri="{9D8B030D-6E8A-4147-A177-3AD203B41FA5}">
                      <a16:colId xmlns:a16="http://schemas.microsoft.com/office/drawing/2014/main" val="1871036150"/>
                    </a:ext>
                  </a:extLst>
                </a:gridCol>
              </a:tblGrid>
              <a:tr h="1240885">
                <a:tc>
                  <a:txBody>
                    <a:bodyPr/>
                    <a:lstStyle/>
                    <a:p>
                      <a:pPr algn="ctr"/>
                      <a:endParaRPr lang="en-US" sz="2000" dirty="0"/>
                    </a:p>
                    <a:p>
                      <a:pPr algn="ctr"/>
                      <a:r>
                        <a:rPr lang="en-US" sz="2000" dirty="0"/>
                        <a:t>Questions during previous</a:t>
                      </a:r>
                    </a:p>
                    <a:p>
                      <a:pPr algn="ctr"/>
                      <a:r>
                        <a:rPr lang="en-US" sz="2000" dirty="0"/>
                        <a:t>IDR vs AMS Workshops</a:t>
                      </a:r>
                    </a:p>
                    <a:p>
                      <a:pPr algn="ctr"/>
                      <a:endParaRPr lang="en-US" sz="2000" dirty="0"/>
                    </a:p>
                  </a:txBody>
                  <a:tcPr/>
                </a:tc>
                <a:tc>
                  <a:txBody>
                    <a:bodyPr/>
                    <a:lstStyle/>
                    <a:p>
                      <a:pPr algn="ctr"/>
                      <a:endParaRPr lang="en-US" sz="2000" dirty="0"/>
                    </a:p>
                    <a:p>
                      <a:pPr algn="ctr"/>
                      <a:r>
                        <a:rPr lang="en-US" sz="2000" dirty="0"/>
                        <a:t>CenterPoint Energy’s Responses</a:t>
                      </a:r>
                    </a:p>
                  </a:txBody>
                  <a:tcPr/>
                </a:tc>
                <a:extLst>
                  <a:ext uri="{0D108BD9-81ED-4DB2-BD59-A6C34878D82A}">
                    <a16:rowId xmlns:a16="http://schemas.microsoft.com/office/drawing/2014/main" val="2848427270"/>
                  </a:ext>
                </a:extLst>
              </a:tr>
              <a:tr h="3884926">
                <a:tc>
                  <a:txBody>
                    <a:bodyPr/>
                    <a:lstStyle/>
                    <a:p>
                      <a:r>
                        <a:rPr lang="en-US" sz="2000" b="0" dirty="0"/>
                        <a:t>What will be provided to the Market for ESI IDs where Customer’s Load is </a:t>
                      </a:r>
                      <a:r>
                        <a:rPr lang="en-US" sz="2000" b="1" u="sng" dirty="0">
                          <a:solidFill>
                            <a:srgbClr val="C00000"/>
                          </a:solidFill>
                        </a:rPr>
                        <a:t>&lt; 700 kVA</a:t>
                      </a:r>
                      <a:r>
                        <a:rPr lang="en-US" sz="2000" b="0" u="none" dirty="0"/>
                        <a:t>? </a:t>
                      </a:r>
                    </a:p>
                    <a:p>
                      <a:endParaRPr lang="en-US" dirty="0"/>
                    </a:p>
                    <a:p>
                      <a:endParaRPr lang="en-US" dirty="0"/>
                    </a:p>
                  </a:txBody>
                  <a:tcPr/>
                </a:tc>
                <a:tc>
                  <a:txBody>
                    <a:bodyPr/>
                    <a:lstStyle/>
                    <a:p>
                      <a:pPr marL="342900" indent="-342900">
                        <a:buFont typeface="Arial" panose="020B0604020202020204" pitchFamily="34" charset="0"/>
                        <a:buChar char="•"/>
                      </a:pPr>
                      <a:r>
                        <a:rPr lang="en-US" sz="1800" b="1" dirty="0">
                          <a:solidFill>
                            <a:schemeClr val="tx1"/>
                          </a:solidFill>
                        </a:rPr>
                        <a:t>Meter Type: </a:t>
                      </a:r>
                      <a:r>
                        <a:rPr lang="en-US" sz="1800" b="1" dirty="0">
                          <a:solidFill>
                            <a:srgbClr val="C00000"/>
                          </a:solidFill>
                        </a:rPr>
                        <a:t>AMS</a:t>
                      </a:r>
                    </a:p>
                    <a:p>
                      <a:pPr marL="0" indent="0">
                        <a:buFont typeface="Arial" panose="020B0604020202020204" pitchFamily="34" charset="0"/>
                        <a:buNone/>
                      </a:pPr>
                      <a:endParaRPr lang="en-US" sz="1800" b="1" dirty="0">
                        <a:solidFill>
                          <a:schemeClr val="tx1"/>
                        </a:solidFill>
                      </a:endParaRPr>
                    </a:p>
                    <a:p>
                      <a:pPr marL="342900" marR="0" lvl="0" indent="-34290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solidFill>
                            <a:schemeClr val="tx1"/>
                          </a:solidFill>
                        </a:rPr>
                        <a:t>Load Profile:</a:t>
                      </a:r>
                      <a:r>
                        <a:rPr lang="en-US" sz="1800" b="1" dirty="0">
                          <a:solidFill>
                            <a:schemeClr val="accent2"/>
                          </a:solidFill>
                        </a:rPr>
                        <a:t> </a:t>
                      </a:r>
                      <a:r>
                        <a:rPr lang="en-US" sz="1800" b="1" dirty="0">
                          <a:solidFill>
                            <a:srgbClr val="C00000"/>
                          </a:solidFill>
                        </a:rPr>
                        <a:t>BUSHI </a:t>
                      </a:r>
                    </a:p>
                    <a:p>
                      <a:pPr marL="1257254" marR="0" lvl="2" indent="-34290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solidFill>
                            <a:schemeClr val="tx1"/>
                          </a:solidFill>
                        </a:rPr>
                        <a:t>NOTE:  </a:t>
                      </a:r>
                      <a:r>
                        <a:rPr lang="en-US" sz="1800" b="0" dirty="0">
                          <a:solidFill>
                            <a:schemeClr val="tx1"/>
                          </a:solidFill>
                        </a:rPr>
                        <a:t>Load Profile changes must be completed on ESI ID Cycle Read Date.</a:t>
                      </a:r>
                    </a:p>
                    <a:p>
                      <a:pPr marL="0" marR="0" lvl="0" indent="0" algn="l" defTabSz="914354"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800" b="1" dirty="0">
                        <a:solidFill>
                          <a:schemeClr val="tx1"/>
                        </a:solidFill>
                      </a:endParaRPr>
                    </a:p>
                    <a:p>
                      <a:pPr marL="342900" indent="-342900">
                        <a:buFont typeface="Arial" panose="020B0604020202020204" pitchFamily="34" charset="0"/>
                        <a:buChar char="•"/>
                      </a:pPr>
                      <a:r>
                        <a:rPr lang="en-US" sz="1800" b="1" dirty="0">
                          <a:solidFill>
                            <a:schemeClr val="tx1"/>
                          </a:solidFill>
                        </a:rPr>
                        <a:t>Daily 15-Minute Interval data is sent to: </a:t>
                      </a:r>
                    </a:p>
                    <a:p>
                      <a:pPr marL="800078" lvl="1" indent="-342900">
                        <a:buFont typeface="Arial" panose="020B0604020202020204" pitchFamily="34" charset="0"/>
                        <a:buChar char="•"/>
                      </a:pPr>
                      <a:r>
                        <a:rPr lang="en-US" sz="1800" b="1" dirty="0">
                          <a:solidFill>
                            <a:schemeClr val="tx1"/>
                          </a:solidFill>
                        </a:rPr>
                        <a:t>ERCOT for Settlements            </a:t>
                      </a:r>
                    </a:p>
                    <a:p>
                      <a:pPr marL="800078" lvl="1" indent="-342900">
                        <a:buFont typeface="Arial" panose="020B0604020202020204" pitchFamily="34" charset="0"/>
                        <a:buChar char="•"/>
                      </a:pPr>
                      <a:r>
                        <a:rPr lang="en-US" sz="1800" b="1" dirty="0">
                          <a:solidFill>
                            <a:schemeClr val="tx1"/>
                          </a:solidFill>
                        </a:rPr>
                        <a:t>Smart Meter Texas (SMT) for REP of Record and Customer</a:t>
                      </a:r>
                    </a:p>
                    <a:p>
                      <a:pPr marL="0" indent="0">
                        <a:buFont typeface="Arial" panose="020B0604020202020204" pitchFamily="34" charset="0"/>
                        <a:buNone/>
                      </a:pPr>
                      <a:endParaRPr lang="en-US" sz="1800" b="1" dirty="0">
                        <a:solidFill>
                          <a:schemeClr val="tx1"/>
                        </a:solidFill>
                      </a:endParaRPr>
                    </a:p>
                    <a:p>
                      <a:pPr marL="342900" indent="-342900">
                        <a:buFont typeface="Arial" panose="020B0604020202020204" pitchFamily="34" charset="0"/>
                        <a:buChar char="•"/>
                      </a:pPr>
                      <a:r>
                        <a:rPr lang="en-US" sz="1800" b="1" dirty="0">
                          <a:solidFill>
                            <a:srgbClr val="C00000"/>
                          </a:solidFill>
                        </a:rPr>
                        <a:t>867_03 Monthly Usage transaction contains Summary Level Data Only   </a:t>
                      </a:r>
                    </a:p>
                  </a:txBody>
                  <a:tcPr/>
                </a:tc>
                <a:extLst>
                  <a:ext uri="{0D108BD9-81ED-4DB2-BD59-A6C34878D82A}">
                    <a16:rowId xmlns:a16="http://schemas.microsoft.com/office/drawing/2014/main" val="2456278291"/>
                  </a:ext>
                </a:extLst>
              </a:tr>
            </a:tbl>
          </a:graphicData>
        </a:graphic>
      </p:graphicFrame>
    </p:spTree>
    <p:extLst>
      <p:ext uri="{BB962C8B-B14F-4D97-AF65-F5344CB8AC3E}">
        <p14:creationId xmlns:p14="http://schemas.microsoft.com/office/powerpoint/2010/main" val="320482462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82601" y="192426"/>
            <a:ext cx="8656320" cy="1005840"/>
          </a:xfrm>
        </p:spPr>
        <p:txBody>
          <a:bodyPr>
            <a:normAutofit fontScale="90000"/>
          </a:bodyPr>
          <a:lstStyle/>
          <a:p>
            <a:r>
              <a:rPr lang="en-US" dirty="0"/>
              <a:t>AMS Metered Premise Process for </a:t>
            </a:r>
            <a:br>
              <a:rPr lang="en-US" dirty="0"/>
            </a:br>
            <a:r>
              <a:rPr lang="en-US" dirty="0"/>
              <a:t>Customer Load &gt;/= 700kVA:</a:t>
            </a:r>
            <a:br>
              <a:rPr lang="en-US" dirty="0"/>
            </a:br>
            <a:endParaRPr lang="en-US" dirty="0"/>
          </a:p>
        </p:txBody>
      </p:sp>
      <p:sp>
        <p:nvSpPr>
          <p:cNvPr id="4" name="Slide Number Placeholder 3"/>
          <p:cNvSpPr>
            <a:spLocks noGrp="1"/>
          </p:cNvSpPr>
          <p:nvPr>
            <p:ph type="sldNum" sz="quarter" idx="12"/>
          </p:nvPr>
        </p:nvSpPr>
        <p:spPr/>
        <p:txBody>
          <a:bodyPr/>
          <a:lstStyle/>
          <a:p>
            <a:fld id="{59356D02-3E43-4B79-A24C-0BAB3DA5E9FF}" type="slidenum">
              <a:rPr lang="en-US" smtClean="0"/>
              <a:pPr/>
              <a:t>7</a:t>
            </a:fld>
            <a:endParaRPr lang="en-US" dirty="0"/>
          </a:p>
        </p:txBody>
      </p:sp>
      <p:graphicFrame>
        <p:nvGraphicFramePr>
          <p:cNvPr id="2" name="Table 5">
            <a:extLst>
              <a:ext uri="{FF2B5EF4-FFF2-40B4-BE49-F238E27FC236}">
                <a16:creationId xmlns:a16="http://schemas.microsoft.com/office/drawing/2014/main" id="{231A0391-28FC-AA41-9DCC-21A4AA9D3F13}"/>
              </a:ext>
            </a:extLst>
          </p:cNvPr>
          <p:cNvGraphicFramePr>
            <a:graphicFrameLocks/>
          </p:cNvGraphicFramePr>
          <p:nvPr>
            <p:extLst>
              <p:ext uri="{D42A27DB-BD31-4B8C-83A1-F6EECF244321}">
                <p14:modId xmlns:p14="http://schemas.microsoft.com/office/powerpoint/2010/main" val="2962783338"/>
              </p:ext>
            </p:extLst>
          </p:nvPr>
        </p:nvGraphicFramePr>
        <p:xfrm>
          <a:off x="95693" y="1198266"/>
          <a:ext cx="12004157" cy="5349491"/>
        </p:xfrm>
        <a:graphic>
          <a:graphicData uri="http://schemas.openxmlformats.org/drawingml/2006/table">
            <a:tbl>
              <a:tblPr firstRow="1" bandRow="1">
                <a:tableStyleId>{5C22544A-7EE6-4342-B048-85BDC9FD1C3A}</a:tableStyleId>
              </a:tblPr>
              <a:tblGrid>
                <a:gridCol w="4774869">
                  <a:extLst>
                    <a:ext uri="{9D8B030D-6E8A-4147-A177-3AD203B41FA5}">
                      <a16:colId xmlns:a16="http://schemas.microsoft.com/office/drawing/2014/main" val="3451719426"/>
                    </a:ext>
                  </a:extLst>
                </a:gridCol>
                <a:gridCol w="7229288">
                  <a:extLst>
                    <a:ext uri="{9D8B030D-6E8A-4147-A177-3AD203B41FA5}">
                      <a16:colId xmlns:a16="http://schemas.microsoft.com/office/drawing/2014/main" val="1871036150"/>
                    </a:ext>
                  </a:extLst>
                </a:gridCol>
              </a:tblGrid>
              <a:tr h="1258483">
                <a:tc>
                  <a:txBody>
                    <a:bodyPr/>
                    <a:lstStyle/>
                    <a:p>
                      <a:pPr algn="ctr"/>
                      <a:endParaRPr lang="en-US" sz="2000" dirty="0"/>
                    </a:p>
                    <a:p>
                      <a:pPr algn="ctr"/>
                      <a:r>
                        <a:rPr lang="en-US" sz="2000" dirty="0"/>
                        <a:t>Questions from previous</a:t>
                      </a:r>
                    </a:p>
                    <a:p>
                      <a:pPr algn="ctr"/>
                      <a:r>
                        <a:rPr lang="en-US" sz="2000" dirty="0"/>
                        <a:t>IDR vs. AMS Workshops</a:t>
                      </a:r>
                    </a:p>
                    <a:p>
                      <a:pPr algn="ctr"/>
                      <a:endParaRPr lang="en-US" sz="2000" dirty="0"/>
                    </a:p>
                  </a:txBody>
                  <a:tcPr/>
                </a:tc>
                <a:tc>
                  <a:txBody>
                    <a:bodyPr/>
                    <a:lstStyle/>
                    <a:p>
                      <a:pPr algn="ctr"/>
                      <a:endParaRPr lang="en-US" sz="2000" dirty="0"/>
                    </a:p>
                    <a:p>
                      <a:pPr algn="ctr"/>
                      <a:r>
                        <a:rPr lang="en-US" sz="2000" dirty="0"/>
                        <a:t>CenterPoint Energy’s Responses</a:t>
                      </a:r>
                    </a:p>
                  </a:txBody>
                  <a:tcPr/>
                </a:tc>
                <a:extLst>
                  <a:ext uri="{0D108BD9-81ED-4DB2-BD59-A6C34878D82A}">
                    <a16:rowId xmlns:a16="http://schemas.microsoft.com/office/drawing/2014/main" val="2848427270"/>
                  </a:ext>
                </a:extLst>
              </a:tr>
              <a:tr h="4038851">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sz="2000" b="0" dirty="0"/>
                        <a:t>What will be provided to the Market for ESI IDs where Customer’s Load:</a:t>
                      </a:r>
                    </a:p>
                    <a:p>
                      <a:pPr marL="0" marR="0" lvl="0" indent="0" algn="l" defTabSz="914354" rtl="0" eaLnBrk="1" fontAlgn="auto" latinLnBrk="0" hangingPunct="1">
                        <a:lnSpc>
                          <a:spcPct val="100000"/>
                        </a:lnSpc>
                        <a:spcBef>
                          <a:spcPts val="0"/>
                        </a:spcBef>
                        <a:spcAft>
                          <a:spcPts val="0"/>
                        </a:spcAft>
                        <a:buClrTx/>
                        <a:buSzTx/>
                        <a:buFontTx/>
                        <a:buNone/>
                        <a:tabLst/>
                        <a:defRPr/>
                      </a:pPr>
                      <a:endParaRPr lang="en-US" sz="2000" b="0" dirty="0"/>
                    </a:p>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u="none" dirty="0"/>
                        <a:t> </a:t>
                      </a:r>
                      <a:r>
                        <a:rPr lang="en-US" sz="2000" b="1" u="none" dirty="0">
                          <a:solidFill>
                            <a:srgbClr val="C00000"/>
                          </a:solidFill>
                        </a:rPr>
                        <a:t>&gt;/= 700 kVA </a:t>
                      </a:r>
                    </a:p>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000" b="1" u="none" dirty="0">
                        <a:solidFill>
                          <a:srgbClr val="C00000"/>
                        </a:solidFill>
                      </a:endParaRPr>
                    </a:p>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1" u="none" dirty="0"/>
                        <a:t>4CP Threshold recently met</a:t>
                      </a:r>
                    </a:p>
                    <a:p>
                      <a:pPr marL="0" marR="0" lvl="0" indent="0" algn="l" defTabSz="914354"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2000" b="1" u="none" dirty="0"/>
                    </a:p>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1" u="none" dirty="0"/>
                        <a:t>Load Profile is BUSHI or BUSXXX</a:t>
                      </a:r>
                    </a:p>
                    <a:p>
                      <a:pPr marL="0" marR="0" lvl="0" indent="0" algn="l" defTabSz="914354"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800" b="1" dirty="0"/>
                    </a:p>
                  </a:txBody>
                  <a:tcPr/>
                </a:tc>
                <a:tc>
                  <a:txBody>
                    <a:bodyPr/>
                    <a:lstStyle/>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solidFill>
                            <a:srgbClr val="C00000"/>
                          </a:solidFill>
                        </a:rPr>
                        <a:t>AMS Meter exchange required that captures kVAR channels</a:t>
                      </a:r>
                    </a:p>
                    <a:p>
                      <a:pPr marL="0" marR="0" lvl="0" indent="0" algn="l" defTabSz="914354"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800" b="1" dirty="0">
                        <a:solidFill>
                          <a:schemeClr val="accent2"/>
                        </a:solidFill>
                      </a:endParaRPr>
                    </a:p>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solidFill>
                            <a:schemeClr val="tx1"/>
                          </a:solidFill>
                        </a:rPr>
                        <a:t>Load Profile:  </a:t>
                      </a:r>
                      <a:r>
                        <a:rPr lang="en-US" sz="1800" b="1" dirty="0">
                          <a:solidFill>
                            <a:srgbClr val="C00000"/>
                          </a:solidFill>
                        </a:rPr>
                        <a:t>BUSLRG or BUSLRGDG</a:t>
                      </a:r>
                    </a:p>
                    <a:p>
                      <a:pPr marL="742928" marR="0" lvl="1"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solidFill>
                            <a:schemeClr val="tx1"/>
                          </a:solidFill>
                        </a:rPr>
                        <a:t>NOTE:  </a:t>
                      </a:r>
                      <a:r>
                        <a:rPr lang="en-US" sz="1800" b="0" dirty="0">
                          <a:solidFill>
                            <a:schemeClr val="tx1"/>
                          </a:solidFill>
                        </a:rPr>
                        <a:t>All Load Profile changes must be completed on ESI ID Cycle Read Date.</a:t>
                      </a:r>
                    </a:p>
                    <a:p>
                      <a:pPr marL="342900" indent="-342900">
                        <a:buFont typeface="Arial" panose="020B0604020202020204" pitchFamily="34" charset="0"/>
                        <a:buChar char="•"/>
                      </a:pPr>
                      <a:endParaRPr lang="en-US" sz="1800" b="1" dirty="0">
                        <a:solidFill>
                          <a:schemeClr val="tx1"/>
                        </a:solidFill>
                      </a:endParaRPr>
                    </a:p>
                    <a:p>
                      <a:pPr marL="285750" lvl="0" indent="-285750">
                        <a:buFont typeface="Arial" panose="020B0604020202020204" pitchFamily="34" charset="0"/>
                        <a:buChar char="•"/>
                      </a:pPr>
                      <a:r>
                        <a:rPr lang="en-US" sz="1800" b="1" dirty="0">
                          <a:solidFill>
                            <a:schemeClr val="tx1"/>
                          </a:solidFill>
                        </a:rPr>
                        <a:t>Daily 15-Minute Interval Data is sent to:    </a:t>
                      </a:r>
                    </a:p>
                    <a:p>
                      <a:pPr marL="742928" lvl="1" indent="-285750">
                        <a:buFont typeface="Arial" panose="020B0604020202020204" pitchFamily="34" charset="0"/>
                        <a:buChar char="•"/>
                      </a:pPr>
                      <a:r>
                        <a:rPr lang="en-US" sz="1800" b="1" dirty="0">
                          <a:solidFill>
                            <a:schemeClr val="tx1"/>
                          </a:solidFill>
                        </a:rPr>
                        <a:t>ERCOT for Settlements                    </a:t>
                      </a:r>
                    </a:p>
                    <a:p>
                      <a:pPr marL="742928" lvl="1" indent="-285750">
                        <a:buFont typeface="Arial" panose="020B0604020202020204" pitchFamily="34" charset="0"/>
                        <a:buChar char="•"/>
                      </a:pPr>
                      <a:r>
                        <a:rPr lang="en-US" sz="1800" b="1" dirty="0">
                          <a:solidFill>
                            <a:schemeClr val="tx1"/>
                          </a:solidFill>
                        </a:rPr>
                        <a:t>Smart Meter Texas (SMT) for REP of Record &amp; Customer</a:t>
                      </a:r>
                    </a:p>
                    <a:p>
                      <a:pPr marL="457178" lvl="1" indent="0">
                        <a:buFont typeface="Arial" panose="020B0604020202020204" pitchFamily="34" charset="0"/>
                        <a:buNone/>
                      </a:pPr>
                      <a:endParaRPr lang="en-US" sz="1800" b="1" dirty="0">
                        <a:solidFill>
                          <a:schemeClr val="tx1"/>
                        </a:solidFill>
                      </a:endParaRPr>
                    </a:p>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solidFill>
                            <a:srgbClr val="C00000"/>
                          </a:solidFill>
                        </a:rPr>
                        <a:t>Following this Meter Exchange Monthly 867_03IDR Details will be recorded on a going forward basis.  </a:t>
                      </a:r>
                    </a:p>
                    <a:p>
                      <a:pPr marL="0" marR="0" lvl="0" indent="0" algn="l" defTabSz="914354" rtl="0" eaLnBrk="1" fontAlgn="auto" latinLnBrk="0" hangingPunct="1">
                        <a:lnSpc>
                          <a:spcPct val="100000"/>
                        </a:lnSpc>
                        <a:spcBef>
                          <a:spcPts val="0"/>
                        </a:spcBef>
                        <a:spcAft>
                          <a:spcPts val="0"/>
                        </a:spcAft>
                        <a:buClrTx/>
                        <a:buSzTx/>
                        <a:buFontTx/>
                        <a:buNone/>
                        <a:tabLst/>
                        <a:defRPr/>
                      </a:pPr>
                      <a:endParaRPr lang="en-US" sz="1800" dirty="0">
                        <a:solidFill>
                          <a:schemeClr val="accent2"/>
                        </a:solidFill>
                      </a:endParaRPr>
                    </a:p>
                  </a:txBody>
                  <a:tcPr/>
                </a:tc>
                <a:extLst>
                  <a:ext uri="{0D108BD9-81ED-4DB2-BD59-A6C34878D82A}">
                    <a16:rowId xmlns:a16="http://schemas.microsoft.com/office/drawing/2014/main" val="2456278291"/>
                  </a:ext>
                </a:extLst>
              </a:tr>
            </a:tbl>
          </a:graphicData>
        </a:graphic>
      </p:graphicFrame>
    </p:spTree>
    <p:extLst>
      <p:ext uri="{BB962C8B-B14F-4D97-AF65-F5344CB8AC3E}">
        <p14:creationId xmlns:p14="http://schemas.microsoft.com/office/powerpoint/2010/main" val="118085144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r>
              <a:rPr lang="en-US" dirty="0"/>
              <a:t>Load Profile after Move-Out (MVO) or </a:t>
            </a:r>
            <a:br>
              <a:rPr lang="en-US" dirty="0"/>
            </a:br>
            <a:r>
              <a:rPr lang="en-US" dirty="0"/>
              <a:t>Move-In (MVI) Completes:</a:t>
            </a:r>
            <a:br>
              <a:rPr lang="en-US" dirty="0"/>
            </a:br>
            <a:endParaRPr lang="en-US" dirty="0"/>
          </a:p>
        </p:txBody>
      </p:sp>
      <p:sp>
        <p:nvSpPr>
          <p:cNvPr id="16387" name="Rectangle 3"/>
          <p:cNvSpPr>
            <a:spLocks noGrp="1" noChangeArrowheads="1"/>
          </p:cNvSpPr>
          <p:nvPr>
            <p:ph type="body" idx="1"/>
          </p:nvPr>
        </p:nvSpPr>
        <p:spPr/>
        <p:txBody>
          <a:bodyPr>
            <a:normAutofit/>
          </a:bodyPr>
          <a:lstStyle/>
          <a:p>
            <a:r>
              <a:rPr lang="en-US" sz="2400" dirty="0"/>
              <a:t>Slide 11</a:t>
            </a:r>
          </a:p>
        </p:txBody>
      </p:sp>
      <p:sp>
        <p:nvSpPr>
          <p:cNvPr id="4" name="Slide Number Placeholder 3"/>
          <p:cNvSpPr>
            <a:spLocks noGrp="1"/>
          </p:cNvSpPr>
          <p:nvPr>
            <p:ph type="sldNum" sz="quarter" idx="12"/>
          </p:nvPr>
        </p:nvSpPr>
        <p:spPr/>
        <p:txBody>
          <a:bodyPr/>
          <a:lstStyle/>
          <a:p>
            <a:fld id="{59356D02-3E43-4B79-A24C-0BAB3DA5E9FF}" type="slidenum">
              <a:rPr lang="en-US" smtClean="0"/>
              <a:pPr/>
              <a:t>8</a:t>
            </a:fld>
            <a:endParaRPr lang="en-US" dirty="0"/>
          </a:p>
        </p:txBody>
      </p:sp>
      <p:graphicFrame>
        <p:nvGraphicFramePr>
          <p:cNvPr id="2" name="Table 5">
            <a:extLst>
              <a:ext uri="{FF2B5EF4-FFF2-40B4-BE49-F238E27FC236}">
                <a16:creationId xmlns:a16="http://schemas.microsoft.com/office/drawing/2014/main" id="{17FFDE9A-377B-3D10-B6D4-7A0F10CDF7E1}"/>
              </a:ext>
            </a:extLst>
          </p:cNvPr>
          <p:cNvGraphicFramePr>
            <a:graphicFrameLocks/>
          </p:cNvGraphicFramePr>
          <p:nvPr>
            <p:extLst>
              <p:ext uri="{D42A27DB-BD31-4B8C-83A1-F6EECF244321}">
                <p14:modId xmlns:p14="http://schemas.microsoft.com/office/powerpoint/2010/main" val="2701257160"/>
              </p:ext>
            </p:extLst>
          </p:nvPr>
        </p:nvGraphicFramePr>
        <p:xfrm>
          <a:off x="65307" y="1249311"/>
          <a:ext cx="12055809" cy="5264674"/>
        </p:xfrm>
        <a:graphic>
          <a:graphicData uri="http://schemas.openxmlformats.org/drawingml/2006/table">
            <a:tbl>
              <a:tblPr firstRow="1" bandRow="1">
                <a:tableStyleId>{5C22544A-7EE6-4342-B048-85BDC9FD1C3A}</a:tableStyleId>
              </a:tblPr>
              <a:tblGrid>
                <a:gridCol w="5214264">
                  <a:extLst>
                    <a:ext uri="{9D8B030D-6E8A-4147-A177-3AD203B41FA5}">
                      <a16:colId xmlns:a16="http://schemas.microsoft.com/office/drawing/2014/main" val="3451719426"/>
                    </a:ext>
                  </a:extLst>
                </a:gridCol>
                <a:gridCol w="6841545">
                  <a:extLst>
                    <a:ext uri="{9D8B030D-6E8A-4147-A177-3AD203B41FA5}">
                      <a16:colId xmlns:a16="http://schemas.microsoft.com/office/drawing/2014/main" val="1871036150"/>
                    </a:ext>
                  </a:extLst>
                </a:gridCol>
              </a:tblGrid>
              <a:tr h="1048030">
                <a:tc>
                  <a:txBody>
                    <a:bodyPr/>
                    <a:lstStyle/>
                    <a:p>
                      <a:pPr algn="ctr"/>
                      <a:endParaRPr lang="en-US" sz="2000" dirty="0"/>
                    </a:p>
                    <a:p>
                      <a:pPr algn="ctr"/>
                      <a:r>
                        <a:rPr lang="en-US" sz="2000" dirty="0"/>
                        <a:t>Questions from previous</a:t>
                      </a:r>
                    </a:p>
                    <a:p>
                      <a:pPr algn="ctr"/>
                      <a:r>
                        <a:rPr lang="en-US" sz="2000" dirty="0"/>
                        <a:t>IDR vs. AMS Workshops</a:t>
                      </a:r>
                    </a:p>
                  </a:txBody>
                  <a:tcPr/>
                </a:tc>
                <a:tc>
                  <a:txBody>
                    <a:bodyPr/>
                    <a:lstStyle/>
                    <a:p>
                      <a:pPr algn="ctr"/>
                      <a:endParaRPr lang="en-US" sz="2000" dirty="0"/>
                    </a:p>
                    <a:p>
                      <a:pPr algn="ctr"/>
                      <a:r>
                        <a:rPr lang="en-US" sz="2000" dirty="0"/>
                        <a:t>CenterPoint Energy’s Responses</a:t>
                      </a:r>
                    </a:p>
                  </a:txBody>
                  <a:tcPr/>
                </a:tc>
                <a:extLst>
                  <a:ext uri="{0D108BD9-81ED-4DB2-BD59-A6C34878D82A}">
                    <a16:rowId xmlns:a16="http://schemas.microsoft.com/office/drawing/2014/main" val="2848427270"/>
                  </a:ext>
                </a:extLst>
              </a:tr>
              <a:tr h="4216644">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sz="2000" b="0" dirty="0"/>
                        <a:t>What will be provided to the Market for ESI IDs where:</a:t>
                      </a:r>
                    </a:p>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000" b="1" dirty="0">
                        <a:solidFill>
                          <a:srgbClr val="C00000"/>
                        </a:solidFill>
                      </a:endParaRPr>
                    </a:p>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1" u="none" dirty="0"/>
                        <a:t>4CP Threshold previously met </a:t>
                      </a:r>
                    </a:p>
                    <a:p>
                      <a:pPr marL="0" marR="0" lvl="0" indent="0" algn="l" defTabSz="914354"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2000" b="1" u="none" dirty="0"/>
                    </a:p>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1" u="none" dirty="0"/>
                        <a:t>Load Profile is BUSLRG or BUSLRGDG</a:t>
                      </a:r>
                    </a:p>
                    <a:p>
                      <a:pPr marL="0" marR="0" lvl="0" indent="0" algn="l" defTabSz="914354"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2000" b="0" u="none" dirty="0"/>
                    </a:p>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1" dirty="0">
                          <a:solidFill>
                            <a:srgbClr val="C00000"/>
                          </a:solidFill>
                        </a:rPr>
                        <a:t>Moved Out or new Move-In completed</a:t>
                      </a:r>
                    </a:p>
                    <a:p>
                      <a:pPr marL="0" marR="0" lvl="0" indent="0" algn="l" defTabSz="914354"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800" b="0" dirty="0"/>
                    </a:p>
                    <a:p>
                      <a:pPr marL="0" marR="0" lvl="0" indent="0" algn="l" defTabSz="914354"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800" b="0" dirty="0"/>
                    </a:p>
                  </a:txBody>
                  <a:tcPr/>
                </a:tc>
                <a:tc>
                  <a:txBody>
                    <a:bodyPr/>
                    <a:lstStyle/>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solidFill>
                            <a:srgbClr val="C00000"/>
                          </a:solidFill>
                        </a:rPr>
                        <a:t>AMS Meter capturing kVAR Channels previously installed, NO Meter Exchange will be necessary.</a:t>
                      </a:r>
                    </a:p>
                    <a:p>
                      <a:pPr marL="0" marR="0" lvl="0" indent="0" algn="l" defTabSz="914354"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800" b="1" dirty="0">
                        <a:solidFill>
                          <a:schemeClr val="accent2"/>
                        </a:solidFill>
                      </a:endParaRPr>
                    </a:p>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solidFill>
                            <a:schemeClr val="tx1"/>
                          </a:solidFill>
                        </a:rPr>
                        <a:t>Load Profile: </a:t>
                      </a:r>
                      <a:r>
                        <a:rPr lang="en-US" sz="1800" b="1" dirty="0">
                          <a:solidFill>
                            <a:srgbClr val="C00000"/>
                          </a:solidFill>
                        </a:rPr>
                        <a:t>BUSHI</a:t>
                      </a:r>
                    </a:p>
                    <a:p>
                      <a:pPr marL="1200104" marR="0" lvl="2"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solidFill>
                            <a:schemeClr val="tx1"/>
                          </a:solidFill>
                        </a:rPr>
                        <a:t>NOTE:  </a:t>
                      </a:r>
                      <a:r>
                        <a:rPr lang="en-US" sz="1800" b="0" dirty="0">
                          <a:solidFill>
                            <a:schemeClr val="tx1"/>
                          </a:solidFill>
                        </a:rPr>
                        <a:t>Load Profile changes must be completed on ESI ID Cycle Read Date.</a:t>
                      </a:r>
                    </a:p>
                    <a:p>
                      <a:pPr marL="342900" indent="-342900">
                        <a:buFont typeface="Arial" panose="020B0604020202020204" pitchFamily="34" charset="0"/>
                        <a:buChar char="•"/>
                      </a:pPr>
                      <a:endParaRPr lang="en-US" sz="1800" b="1" dirty="0">
                        <a:solidFill>
                          <a:schemeClr val="tx1"/>
                        </a:solidFill>
                      </a:endParaRPr>
                    </a:p>
                    <a:p>
                      <a:pPr marL="285750" lvl="0" indent="-285750">
                        <a:buFont typeface="Arial" panose="020B0604020202020204" pitchFamily="34" charset="0"/>
                        <a:buChar char="•"/>
                      </a:pPr>
                      <a:r>
                        <a:rPr lang="en-US" sz="1800" b="1" dirty="0">
                          <a:solidFill>
                            <a:schemeClr val="tx1"/>
                          </a:solidFill>
                        </a:rPr>
                        <a:t>Daily 15-Minute Interval Data is sent to:    </a:t>
                      </a:r>
                    </a:p>
                    <a:p>
                      <a:pPr marL="742928" lvl="1" indent="-285750">
                        <a:buFont typeface="Arial" panose="020B0604020202020204" pitchFamily="34" charset="0"/>
                        <a:buChar char="•"/>
                      </a:pPr>
                      <a:r>
                        <a:rPr lang="en-US" sz="1800" b="1" dirty="0">
                          <a:solidFill>
                            <a:schemeClr val="tx1"/>
                          </a:solidFill>
                        </a:rPr>
                        <a:t>ERCOT for Settlements                    </a:t>
                      </a:r>
                    </a:p>
                    <a:p>
                      <a:pPr marL="742928" lvl="1" indent="-285750">
                        <a:buFont typeface="Arial" panose="020B0604020202020204" pitchFamily="34" charset="0"/>
                        <a:buChar char="•"/>
                      </a:pPr>
                      <a:r>
                        <a:rPr lang="en-US" sz="1800" b="1" dirty="0">
                          <a:solidFill>
                            <a:schemeClr val="tx1"/>
                          </a:solidFill>
                        </a:rPr>
                        <a:t>Smart Meter Texas (SMT) for REP of Record &amp; Customer</a:t>
                      </a:r>
                    </a:p>
                    <a:p>
                      <a:pPr marL="342900" indent="-342900">
                        <a:buFont typeface="Arial" panose="020B0604020202020204" pitchFamily="34" charset="0"/>
                        <a:buChar char="•"/>
                      </a:pPr>
                      <a:endParaRPr lang="en-US" sz="1800" b="1" dirty="0">
                        <a:solidFill>
                          <a:schemeClr val="tx1"/>
                        </a:solidFill>
                      </a:endParaRPr>
                    </a:p>
                    <a:p>
                      <a:pPr marL="285750" marR="0" lvl="0" indent="-28575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solidFill>
                            <a:srgbClr val="C00000"/>
                          </a:solidFill>
                        </a:rPr>
                        <a:t>867_03 Monthly will contain 867_03IDR details                 (Historical 867_03 IDR data will be available) </a:t>
                      </a:r>
                      <a:endParaRPr lang="en-US" sz="1800" dirty="0">
                        <a:solidFill>
                          <a:srgbClr val="C00000"/>
                        </a:solidFill>
                      </a:endParaRPr>
                    </a:p>
                  </a:txBody>
                  <a:tcPr/>
                </a:tc>
                <a:extLst>
                  <a:ext uri="{0D108BD9-81ED-4DB2-BD59-A6C34878D82A}">
                    <a16:rowId xmlns:a16="http://schemas.microsoft.com/office/drawing/2014/main" val="2456278291"/>
                  </a:ext>
                </a:extLst>
              </a:tr>
            </a:tbl>
          </a:graphicData>
        </a:graphic>
      </p:graphicFrame>
    </p:spTree>
    <p:extLst>
      <p:ext uri="{BB962C8B-B14F-4D97-AF65-F5344CB8AC3E}">
        <p14:creationId xmlns:p14="http://schemas.microsoft.com/office/powerpoint/2010/main" val="423710211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dirty="0"/>
              <a:t>Current and Future </a:t>
            </a:r>
            <a:br>
              <a:rPr lang="en-US" dirty="0"/>
            </a:br>
            <a:r>
              <a:rPr lang="en-US" dirty="0"/>
              <a:t>Usage Data Availability  </a:t>
            </a:r>
          </a:p>
        </p:txBody>
      </p:sp>
      <p:sp>
        <p:nvSpPr>
          <p:cNvPr id="16387" name="Rectangle 3"/>
          <p:cNvSpPr>
            <a:spLocks noGrp="1" noChangeArrowheads="1"/>
          </p:cNvSpPr>
          <p:nvPr>
            <p:ph type="body" idx="1"/>
          </p:nvPr>
        </p:nvSpPr>
        <p:spPr>
          <a:xfrm>
            <a:off x="152400" y="1194880"/>
            <a:ext cx="12039600" cy="5319104"/>
          </a:xfrm>
        </p:spPr>
        <p:txBody>
          <a:bodyPr>
            <a:normAutofit lnSpcReduction="10000"/>
          </a:bodyPr>
          <a:lstStyle/>
          <a:p>
            <a:pPr marL="0" marR="0" lvl="0" indent="0" algn="l" defTabSz="914354" rtl="0" eaLnBrk="1" fontAlgn="auto" latinLnBrk="0" hangingPunct="1">
              <a:lnSpc>
                <a:spcPct val="100000"/>
              </a:lnSpc>
              <a:spcBef>
                <a:spcPts val="0"/>
              </a:spcBef>
              <a:spcAft>
                <a:spcPts val="0"/>
              </a:spcAft>
              <a:buClrTx/>
              <a:buSzTx/>
              <a:buFontTx/>
              <a:buNone/>
              <a:tabLst/>
              <a:defRPr/>
            </a:pPr>
            <a:endParaRPr lang="en-US" sz="2400" b="0" dirty="0">
              <a:solidFill>
                <a:schemeClr val="tx1"/>
              </a:solidFill>
            </a:endParaRPr>
          </a:p>
          <a:p>
            <a:pPr marL="342900" indent="-342900">
              <a:spcBef>
                <a:spcPts val="0"/>
              </a:spcBef>
              <a:buClrTx/>
              <a:buSzTx/>
              <a:buFont typeface="Arial" panose="020B0604020202020204" pitchFamily="34" charset="0"/>
              <a:buChar char="•"/>
              <a:defRPr/>
            </a:pPr>
            <a:r>
              <a:rPr lang="en-US" sz="2400" b="1" dirty="0"/>
              <a:t>BUSIDRRQ, BUSLRG and BUSLRGDG Load Profiles:  </a:t>
            </a:r>
          </a:p>
          <a:p>
            <a:pPr marL="688958" lvl="1" indent="-342900">
              <a:spcBef>
                <a:spcPts val="0"/>
              </a:spcBef>
              <a:buClrTx/>
              <a:buSzTx/>
              <a:buFont typeface="Arial" panose="020B0604020202020204" pitchFamily="34" charset="0"/>
              <a:buChar char="•"/>
              <a:defRPr/>
            </a:pPr>
            <a:r>
              <a:rPr lang="en-US" sz="2000" dirty="0">
                <a:solidFill>
                  <a:schemeClr val="tx1"/>
                </a:solidFill>
              </a:rPr>
              <a:t>Monthly 867_03 with 15-minute interval data </a:t>
            </a:r>
            <a:r>
              <a:rPr lang="en-US" sz="2000" dirty="0"/>
              <a:t>(</a:t>
            </a:r>
            <a:r>
              <a:rPr lang="en-US" sz="2000" dirty="0">
                <a:solidFill>
                  <a:schemeClr val="tx1"/>
                </a:solidFill>
              </a:rPr>
              <a:t>IDR details) </a:t>
            </a:r>
            <a:r>
              <a:rPr lang="en-US" sz="2000" dirty="0"/>
              <a:t>will</a:t>
            </a:r>
            <a:r>
              <a:rPr lang="en-US" sz="2000" dirty="0">
                <a:solidFill>
                  <a:schemeClr val="tx1"/>
                </a:solidFill>
              </a:rPr>
              <a:t> include kVAR interval data will apply to </a:t>
            </a:r>
            <a:r>
              <a:rPr lang="en-US" sz="2000" b="1" dirty="0">
                <a:solidFill>
                  <a:schemeClr val="tx1"/>
                </a:solidFill>
              </a:rPr>
              <a:t>all three Load Profiles</a:t>
            </a:r>
            <a:r>
              <a:rPr lang="en-US" sz="2000" dirty="0">
                <a:solidFill>
                  <a:schemeClr val="tx1"/>
                </a:solidFill>
              </a:rPr>
              <a:t>. </a:t>
            </a:r>
          </a:p>
          <a:p>
            <a:pPr marL="0" marR="0" lvl="0" indent="0" algn="l" defTabSz="914354"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2000" dirty="0">
              <a:solidFill>
                <a:schemeClr val="tx1"/>
              </a:solidFill>
            </a:endParaRPr>
          </a:p>
          <a:p>
            <a:pPr marL="688958" lvl="1" indent="-342900">
              <a:spcBef>
                <a:spcPts val="0"/>
              </a:spcBef>
              <a:buClrTx/>
              <a:buSzTx/>
              <a:buFont typeface="Arial" panose="020B0604020202020204" pitchFamily="34" charset="0"/>
              <a:buChar char="•"/>
              <a:defRPr/>
            </a:pPr>
            <a:r>
              <a:rPr lang="en-US" sz="2000" dirty="0">
                <a:solidFill>
                  <a:schemeClr val="tx1"/>
                </a:solidFill>
              </a:rPr>
              <a:t>Historical Usage will </a:t>
            </a:r>
            <a:r>
              <a:rPr lang="en-US" sz="2000" dirty="0"/>
              <a:t>continue to be </a:t>
            </a:r>
            <a:r>
              <a:rPr lang="en-US" sz="2000" dirty="0">
                <a:solidFill>
                  <a:schemeClr val="tx1"/>
                </a:solidFill>
              </a:rPr>
              <a:t>taken from the Monthly 867_03IDR Details and available </a:t>
            </a:r>
            <a:r>
              <a:rPr lang="en-US" sz="2000" b="1" dirty="0">
                <a:solidFill>
                  <a:schemeClr val="tx1"/>
                </a:solidFill>
              </a:rPr>
              <a:t>for all three Load Profiles</a:t>
            </a:r>
            <a:r>
              <a:rPr lang="en-US" sz="2000" dirty="0">
                <a:solidFill>
                  <a:schemeClr val="tx1"/>
                </a:solidFill>
              </a:rPr>
              <a:t> via the Competitive Retailer Information Portal (CRIP).  </a:t>
            </a:r>
          </a:p>
          <a:p>
            <a:pPr marL="1139787" lvl="2" indent="-342900">
              <a:spcBef>
                <a:spcPts val="0"/>
              </a:spcBef>
              <a:buClrTx/>
              <a:buSzTx/>
              <a:buFont typeface="Arial" panose="020B0604020202020204" pitchFamily="34" charset="0"/>
              <a:buChar char="•"/>
              <a:defRPr/>
            </a:pPr>
            <a:r>
              <a:rPr lang="en-US" sz="1900" b="1" dirty="0">
                <a:solidFill>
                  <a:schemeClr val="tx1"/>
                </a:solidFill>
              </a:rPr>
              <a:t>NOTE</a:t>
            </a:r>
            <a:r>
              <a:rPr lang="en-US" sz="1900" dirty="0">
                <a:solidFill>
                  <a:schemeClr val="tx1"/>
                </a:solidFill>
              </a:rPr>
              <a:t>:  </a:t>
            </a:r>
            <a:r>
              <a:rPr lang="en-US" sz="1900" dirty="0"/>
              <a:t>If M</a:t>
            </a:r>
            <a:r>
              <a:rPr lang="en-US" sz="1900" dirty="0">
                <a:solidFill>
                  <a:schemeClr val="tx1"/>
                </a:solidFill>
              </a:rPr>
              <a:t>eter needed to be exchanged to capture kVAR channels, </a:t>
            </a:r>
            <a:r>
              <a:rPr lang="en-US" sz="1900" b="1" u="sng" dirty="0">
                <a:solidFill>
                  <a:schemeClr val="tx1"/>
                </a:solidFill>
              </a:rPr>
              <a:t>NO</a:t>
            </a:r>
            <a:r>
              <a:rPr lang="en-US" sz="1900" dirty="0">
                <a:solidFill>
                  <a:schemeClr val="tx1"/>
                </a:solidFill>
              </a:rPr>
              <a:t> historical usage data will be available prior to the meter exchange date.    </a:t>
            </a:r>
          </a:p>
          <a:p>
            <a:pPr marL="800078" marR="0" lvl="1" indent="-34290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000" dirty="0">
              <a:solidFill>
                <a:schemeClr val="tx1"/>
              </a:solidFill>
            </a:endParaRPr>
          </a:p>
          <a:p>
            <a:pPr marL="741363" lvl="1" indent="-398463">
              <a:spcBef>
                <a:spcPts val="0"/>
              </a:spcBef>
              <a:buClrTx/>
              <a:buSzTx/>
              <a:buFont typeface="Arial" panose="020B0604020202020204" pitchFamily="34" charset="0"/>
              <a:buChar char="•"/>
              <a:defRPr/>
            </a:pPr>
            <a:r>
              <a:rPr lang="en-US" sz="2000" baseline="0" dirty="0">
                <a:solidFill>
                  <a:schemeClr val="tx1"/>
                </a:solidFill>
                <a:effectLst/>
              </a:rPr>
              <a:t>3</a:t>
            </a:r>
            <a:r>
              <a:rPr lang="en-US" sz="2000" baseline="30000" dirty="0">
                <a:solidFill>
                  <a:schemeClr val="tx1"/>
                </a:solidFill>
                <a:effectLst/>
              </a:rPr>
              <a:t>rd</a:t>
            </a:r>
            <a:r>
              <a:rPr lang="en-US" sz="2000" baseline="0" dirty="0">
                <a:solidFill>
                  <a:schemeClr val="tx1"/>
                </a:solidFill>
                <a:effectLst/>
              </a:rPr>
              <a:t> Parties </a:t>
            </a:r>
            <a:r>
              <a:rPr lang="en-US" sz="2000" dirty="0">
                <a:solidFill>
                  <a:schemeClr val="tx1"/>
                </a:solidFill>
                <a:effectLst/>
              </a:rPr>
              <a:t>(Aggregators,</a:t>
            </a:r>
            <a:r>
              <a:rPr lang="en-US" sz="2000" baseline="0" dirty="0">
                <a:solidFill>
                  <a:schemeClr val="tx1"/>
                </a:solidFill>
                <a:effectLst/>
              </a:rPr>
              <a:t> Brokers, Non-ROR) 15-minute </a:t>
            </a:r>
            <a:r>
              <a:rPr lang="en-US" sz="2000" dirty="0"/>
              <a:t>Interval Data </a:t>
            </a:r>
            <a:r>
              <a:rPr lang="en-US" sz="2000" baseline="0" dirty="0">
                <a:solidFill>
                  <a:schemeClr val="tx1"/>
                </a:solidFill>
                <a:effectLst/>
              </a:rPr>
              <a:t>Historical Usage accessibility for </a:t>
            </a:r>
            <a:r>
              <a:rPr lang="en-US" sz="2000" b="1" baseline="0" dirty="0">
                <a:solidFill>
                  <a:schemeClr val="tx1"/>
                </a:solidFill>
                <a:effectLst/>
              </a:rPr>
              <a:t>all three Load Profiles </a:t>
            </a:r>
            <a:r>
              <a:rPr lang="en-US" sz="2000" baseline="0" dirty="0">
                <a:solidFill>
                  <a:schemeClr val="tx1"/>
                </a:solidFill>
                <a:effectLst/>
              </a:rPr>
              <a:t>will continue to be </a:t>
            </a:r>
            <a:r>
              <a:rPr lang="en-US" sz="2000" dirty="0"/>
              <a:t>available with a completed LOA that is communicated </a:t>
            </a:r>
            <a:r>
              <a:rPr lang="en-US" sz="2000" kern="1200" baseline="0" dirty="0">
                <a:solidFill>
                  <a:schemeClr val="dk1"/>
                </a:solidFill>
                <a:effectLst/>
                <a:latin typeface="+mn-lt"/>
                <a:ea typeface="+mn-ea"/>
                <a:cs typeface="+mn-cs"/>
              </a:rPr>
              <a:t>vi</a:t>
            </a:r>
            <a:r>
              <a:rPr lang="en-US" sz="2000" kern="1200" dirty="0">
                <a:solidFill>
                  <a:schemeClr val="dk1"/>
                </a:solidFill>
                <a:effectLst/>
                <a:latin typeface="+mn-lt"/>
                <a:ea typeface="+mn-ea"/>
                <a:cs typeface="+mn-cs"/>
              </a:rPr>
              <a:t>a email to:   </a:t>
            </a:r>
            <a:r>
              <a:rPr lang="en-US" sz="2000" b="1" u="sng" kern="1200" dirty="0">
                <a:solidFill>
                  <a:schemeClr val="dk1"/>
                </a:solidFill>
                <a:effectLst/>
                <a:latin typeface="+mn-lt"/>
                <a:ea typeface="+mn-ea"/>
                <a:cs typeface="+mn-cs"/>
                <a:hlinkClick r:id="rId3"/>
              </a:rPr>
              <a:t>Usage.Req@centerpointenergy.com</a:t>
            </a:r>
            <a:endParaRPr lang="en-US" sz="2000" b="1" dirty="0">
              <a:solidFill>
                <a:schemeClr val="tx1"/>
              </a:solidFill>
            </a:endParaRPr>
          </a:p>
          <a:p>
            <a:pPr marL="342900" marR="0" lvl="0" indent="-34290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000" dirty="0">
              <a:solidFill>
                <a:schemeClr val="tx1"/>
              </a:solidFill>
            </a:endParaRPr>
          </a:p>
          <a:p>
            <a:pPr marL="342900" marR="0" lvl="0" indent="-342900" algn="l" defTabSz="91435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b="1" dirty="0">
                <a:solidFill>
                  <a:schemeClr val="tx1"/>
                </a:solidFill>
              </a:rPr>
              <a:t>BUSLRG and BUSLRGDG Load Profiles:</a:t>
            </a:r>
          </a:p>
          <a:p>
            <a:pPr marL="688958" lvl="1" indent="-342900">
              <a:spcBef>
                <a:spcPts val="0"/>
              </a:spcBef>
              <a:buClrTx/>
              <a:buSzTx/>
              <a:buFont typeface="Arial" panose="020B0604020202020204" pitchFamily="34" charset="0"/>
              <a:buChar char="•"/>
              <a:defRPr/>
            </a:pPr>
            <a:r>
              <a:rPr lang="en-US" sz="2000" dirty="0">
                <a:solidFill>
                  <a:schemeClr val="tx1"/>
                </a:solidFill>
              </a:rPr>
              <a:t>LSE files containing daily 15-minute Interval data will be communicated to ERCOT and Smart Meter Texas (SMT) for </a:t>
            </a:r>
            <a:r>
              <a:rPr lang="en-US" sz="2000" b="1" dirty="0">
                <a:solidFill>
                  <a:schemeClr val="tx1"/>
                </a:solidFill>
              </a:rPr>
              <a:t>both Load Profiles</a:t>
            </a:r>
            <a:r>
              <a:rPr lang="en-US" sz="2000" dirty="0">
                <a:solidFill>
                  <a:schemeClr val="tx1"/>
                </a:solidFill>
              </a:rPr>
              <a:t>.   </a:t>
            </a:r>
          </a:p>
          <a:p>
            <a:pPr marL="0" marR="0" lvl="0" indent="0" algn="l" defTabSz="914354" rtl="0" eaLnBrk="1" fontAlgn="auto" latinLnBrk="0" hangingPunct="1">
              <a:lnSpc>
                <a:spcPct val="100000"/>
              </a:lnSpc>
              <a:spcBef>
                <a:spcPts val="0"/>
              </a:spcBef>
              <a:spcAft>
                <a:spcPts val="0"/>
              </a:spcAft>
              <a:buClrTx/>
              <a:buSzTx/>
              <a:buNone/>
              <a:tabLst/>
              <a:defRPr/>
            </a:pPr>
            <a:endParaRPr lang="en-US" sz="2000" dirty="0">
              <a:solidFill>
                <a:schemeClr val="tx1"/>
              </a:solidFill>
            </a:endParaRPr>
          </a:p>
        </p:txBody>
      </p:sp>
      <p:sp>
        <p:nvSpPr>
          <p:cNvPr id="4" name="Slide Number Placeholder 3"/>
          <p:cNvSpPr>
            <a:spLocks noGrp="1"/>
          </p:cNvSpPr>
          <p:nvPr>
            <p:ph type="sldNum" sz="quarter" idx="12"/>
          </p:nvPr>
        </p:nvSpPr>
        <p:spPr/>
        <p:txBody>
          <a:bodyPr/>
          <a:lstStyle/>
          <a:p>
            <a:fld id="{59356D02-3E43-4B79-A24C-0BAB3DA5E9FF}" type="slidenum">
              <a:rPr lang="en-US" smtClean="0"/>
              <a:pPr/>
              <a:t>9</a:t>
            </a:fld>
            <a:endParaRPr lang="en-US" dirty="0"/>
          </a:p>
        </p:txBody>
      </p:sp>
    </p:spTree>
    <p:extLst>
      <p:ext uri="{BB962C8B-B14F-4D97-AF65-F5344CB8AC3E}">
        <p14:creationId xmlns:p14="http://schemas.microsoft.com/office/powerpoint/2010/main" val="3199295716"/>
      </p:ext>
    </p:extLst>
  </p:cSld>
  <p:clrMapOvr>
    <a:masterClrMapping/>
  </p:clrMapOvr>
  <p:transition/>
</p:sld>
</file>

<file path=ppt/theme/theme1.xml><?xml version="1.0" encoding="utf-8"?>
<a:theme xmlns:a="http://schemas.openxmlformats.org/drawingml/2006/main" name="Office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9525">
          <a:noFill/>
          <a:miter lim="800000"/>
          <a:headEnd/>
          <a:tailEnd/>
        </a:ln>
        <a:effectLst>
          <a:outerShdw blurRad="228600" dist="139700" dir="2700000" algn="tl" rotWithShape="0">
            <a:prstClr val="black">
              <a:alpha val="30000"/>
            </a:prstClr>
          </a:outerShdw>
        </a:effectLst>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CNP">
      <a:dk1>
        <a:srgbClr val="000000"/>
      </a:dk1>
      <a:lt1>
        <a:srgbClr val="FFFFFF"/>
      </a:lt1>
      <a:dk2>
        <a:srgbClr val="FF7D19"/>
      </a:dk2>
      <a:lt2>
        <a:srgbClr val="D1D191"/>
      </a:lt2>
      <a:accent1>
        <a:srgbClr val="0188B5"/>
      </a:accent1>
      <a:accent2>
        <a:srgbClr val="FF7D19"/>
      </a:accent2>
      <a:accent3>
        <a:srgbClr val="D1D191"/>
      </a:accent3>
      <a:accent4>
        <a:srgbClr val="009582"/>
      </a:accent4>
      <a:accent5>
        <a:srgbClr val="FFB20E"/>
      </a:accent5>
      <a:accent6>
        <a:srgbClr val="FF0000"/>
      </a:accent6>
      <a:hlink>
        <a:srgbClr val="FFB20E"/>
      </a:hlink>
      <a:folHlink>
        <a:srgbClr val="0188B5"/>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NP">
      <a:dk1>
        <a:srgbClr val="000000"/>
      </a:dk1>
      <a:lt1>
        <a:srgbClr val="FFFFFF"/>
      </a:lt1>
      <a:dk2>
        <a:srgbClr val="FF7D19"/>
      </a:dk2>
      <a:lt2>
        <a:srgbClr val="D1D191"/>
      </a:lt2>
      <a:accent1>
        <a:srgbClr val="0188B5"/>
      </a:accent1>
      <a:accent2>
        <a:srgbClr val="FF7D19"/>
      </a:accent2>
      <a:accent3>
        <a:srgbClr val="D1D191"/>
      </a:accent3>
      <a:accent4>
        <a:srgbClr val="009582"/>
      </a:accent4>
      <a:accent5>
        <a:srgbClr val="FFB20E"/>
      </a:accent5>
      <a:accent6>
        <a:srgbClr val="FF0000"/>
      </a:accent6>
      <a:hlink>
        <a:srgbClr val="FFB20E"/>
      </a:hlink>
      <a:folHlink>
        <a:srgbClr val="0188B5"/>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61D9E6EABD1C44BBB0E84E26B7488DD" ma:contentTypeVersion="1" ma:contentTypeDescription="Create a new document." ma:contentTypeScope="" ma:versionID="64871199eedd37b45896980d35d70675">
  <xsd:schema xmlns:xsd="http://www.w3.org/2001/XMLSchema" xmlns:xs="http://www.w3.org/2001/XMLSchema" xmlns:p="http://schemas.microsoft.com/office/2006/metadata/properties" xmlns:ns1="http://schemas.microsoft.com/sharepoint/v3" targetNamespace="http://schemas.microsoft.com/office/2006/metadata/properties" ma:root="true" ma:fieldsID="6f0d331ebd68627ead16f146830ec63c"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A2F2B9B0-1BD4-4A50-99EC-A8AF1535F394}">
  <ds:schemaRefs>
    <ds:schemaRef ds:uri="http://schemas.microsoft.com/sharepoint/v3/contenttype/forms"/>
  </ds:schemaRefs>
</ds:datastoreItem>
</file>

<file path=customXml/itemProps2.xml><?xml version="1.0" encoding="utf-8"?>
<ds:datastoreItem xmlns:ds="http://schemas.openxmlformats.org/officeDocument/2006/customXml" ds:itemID="{D5962F99-BBBC-43CD-898D-38408965BE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D170A36-A5EE-47E3-95B2-591875D464FD}">
  <ds:schemaRefs>
    <ds:schemaRef ds:uri="http://schemas.microsoft.com/sharepoint/v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9812</TotalTime>
  <Words>1353</Words>
  <Application>Microsoft Office PowerPoint</Application>
  <PresentationFormat>Widescreen</PresentationFormat>
  <Paragraphs>214</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Lucida Grande</vt:lpstr>
      <vt:lpstr>Wingdings</vt:lpstr>
      <vt:lpstr>Office Theme</vt:lpstr>
      <vt:lpstr>PowerPoint Presentation</vt:lpstr>
      <vt:lpstr>June 8, 2021 ERCOT Board and PUCT Approved LPGRR068: </vt:lpstr>
      <vt:lpstr>IDR to AMS Load Profiles  Project Update: </vt:lpstr>
      <vt:lpstr>Why some BUSIDRRQ Profiles will not Change?                            </vt:lpstr>
      <vt:lpstr>BUSIDRRQ Transition to  BUSLRG or BUSLRGDG Load Profile: </vt:lpstr>
      <vt:lpstr>AMS Metered Premise Process for   Customer Load &lt; 700kVA: </vt:lpstr>
      <vt:lpstr>AMS Metered Premise Process for  Customer Load &gt;/= 700kVA: </vt:lpstr>
      <vt:lpstr>Load Profile after Move-Out (MVO) or  Move-In (MVI) Completes: </vt:lpstr>
      <vt:lpstr>Current and Future  Usage Data Availability  </vt:lpstr>
      <vt:lpstr>BUSLRG and BUSLRGDG Load Profiles  Transition Plan and Production Go-Live </vt:lpstr>
      <vt:lpstr>Transition and LSE Backfill Process  Following July 17, 2023 Go-Live </vt:lpstr>
      <vt:lpstr>Questions? </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CNP Generic - Widescreen for digital</dc:title>
  <dc:creator>Lynn Butler Bradford</dc:creator>
  <cp:lastModifiedBy>Scott, Kathy D</cp:lastModifiedBy>
  <cp:revision>134</cp:revision>
  <dcterms:created xsi:type="dcterms:W3CDTF">2014-06-01T14:34:38Z</dcterms:created>
  <dcterms:modified xsi:type="dcterms:W3CDTF">2023-05-19T20:37:57Z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0x010100C61D9E6EABD1C44BBB0E84E26B7488DD</vt:lpwstr>
  </property>
  <property fmtid="{D5CDD505-2E9C-101B-9397-08002B2CF9AE}" pid="3" name="Order">
    <vt:r8>6000</vt:r8>
  </property>
  <property fmtid="{D5CDD505-2E9C-101B-9397-08002B2CF9AE}" pid="4" name="xd_Signature">
    <vt:bool>false</vt:bool>
  </property>
  <property fmtid="{D5CDD505-2E9C-101B-9397-08002B2CF9AE}" pid="5" name="xd_ProgID">
    <vt:lpwstr/>
  </property>
  <property fmtid="{D5CDD505-2E9C-101B-9397-08002B2CF9AE}" pid="6" name="TemplateUrl">
    <vt:lpwstr/>
  </property>
</Properties>
</file>