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9"/>
  </p:notesMasterIdLst>
  <p:handoutMasterIdLst>
    <p:handoutMasterId r:id="rId20"/>
  </p:handoutMasterIdLst>
  <p:sldIdLst>
    <p:sldId id="260" r:id="rId6"/>
    <p:sldId id="267" r:id="rId7"/>
    <p:sldId id="279" r:id="rId8"/>
    <p:sldId id="258" r:id="rId9"/>
    <p:sldId id="282" r:id="rId10"/>
    <p:sldId id="283" r:id="rId11"/>
    <p:sldId id="284" r:id="rId12"/>
    <p:sldId id="285" r:id="rId13"/>
    <p:sldId id="286" r:id="rId14"/>
    <p:sldId id="287" r:id="rId15"/>
    <p:sldId id="288" r:id="rId16"/>
    <p:sldId id="289" r:id="rId17"/>
    <p:sldId id="290"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81943A9-36B9-8CCE-5BB5-53154F9E201A}" name="Springer, Agee" initials="SA" userId="S::Agee.Springer@ercot.com::c70aae34-03cc-4ca4-9dc9-ab0f1f0f7e1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200"/>
    <a:srgbClr val="5B6770"/>
    <a:srgbClr val="00AEC7"/>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1704" y="10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5/26/2023</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5/26/2023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2889343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200">
                <a:solidFill>
                  <a:schemeClr val="tx2"/>
                </a:solidFill>
              </a:defRPr>
            </a:lvl1pPr>
            <a:lvl2pPr>
              <a:defRPr sz="2000">
                <a:solidFill>
                  <a:schemeClr val="tx2"/>
                </a:solidFill>
              </a:defRPr>
            </a:lvl2pPr>
            <a:lvl3pPr>
              <a:defRPr sz="2000">
                <a:solidFill>
                  <a:schemeClr val="tx2"/>
                </a:solidFill>
              </a:defRPr>
            </a:lvl3pPr>
            <a:lvl4pPr>
              <a:defRPr sz="2000">
                <a:solidFill>
                  <a:schemeClr val="tx2"/>
                </a:solidFill>
              </a:defRPr>
            </a:lvl4pPr>
            <a:lvl5pPr>
              <a:defRPr sz="18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8.svg"/><Relationship Id="rId7" Type="http://schemas.openxmlformats.org/officeDocument/2006/relationships/image" Target="../media/image12.svg"/><Relationship Id="rId12" Type="http://schemas.openxmlformats.org/officeDocument/2006/relationships/image" Target="../media/image17.jpeg"/><Relationship Id="rId2" Type="http://schemas.openxmlformats.org/officeDocument/2006/relationships/image" Target="../media/image7.png"/><Relationship Id="rId1" Type="http://schemas.openxmlformats.org/officeDocument/2006/relationships/slideLayout" Target="../slideLayouts/slideLayout3.xml"/><Relationship Id="rId6" Type="http://schemas.openxmlformats.org/officeDocument/2006/relationships/image" Target="../media/image11.png"/><Relationship Id="rId11" Type="http://schemas.openxmlformats.org/officeDocument/2006/relationships/image" Target="../media/image16.jpeg"/><Relationship Id="rId5" Type="http://schemas.openxmlformats.org/officeDocument/2006/relationships/image" Target="../media/image10.svg"/><Relationship Id="rId10" Type="http://schemas.openxmlformats.org/officeDocument/2006/relationships/image" Target="../media/image15.jpeg"/><Relationship Id="rId4" Type="http://schemas.openxmlformats.org/officeDocument/2006/relationships/image" Target="../media/image9.png"/><Relationship Id="rId9" Type="http://schemas.openxmlformats.org/officeDocument/2006/relationships/image" Target="../media/image14.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105400" cy="2062103"/>
          </a:xfrm>
          <a:prstGeom prst="rect">
            <a:avLst/>
          </a:prstGeom>
          <a:noFill/>
        </p:spPr>
        <p:txBody>
          <a:bodyPr wrap="square" rtlCol="0">
            <a:spAutoFit/>
          </a:bodyPr>
          <a:lstStyle/>
          <a:p>
            <a:r>
              <a:rPr lang="en-US" sz="2000" b="1" dirty="0">
                <a:solidFill>
                  <a:schemeClr val="tx2"/>
                </a:solidFill>
              </a:rPr>
              <a:t>UFLS Options</a:t>
            </a:r>
          </a:p>
          <a:p>
            <a:endParaRPr lang="en-US" dirty="0">
              <a:solidFill>
                <a:schemeClr val="tx2"/>
              </a:solidFill>
            </a:endParaRPr>
          </a:p>
          <a:p>
            <a:endParaRPr lang="en-US" dirty="0">
              <a:solidFill>
                <a:schemeClr val="tx2"/>
              </a:solidFill>
            </a:endParaRPr>
          </a:p>
          <a:p>
            <a:endParaRPr lang="en-US" dirty="0">
              <a:solidFill>
                <a:schemeClr val="tx2"/>
              </a:solidFill>
            </a:endParaRPr>
          </a:p>
          <a:p>
            <a:r>
              <a:rPr lang="en-US" dirty="0">
                <a:solidFill>
                  <a:schemeClr val="tx2"/>
                </a:solidFill>
              </a:rPr>
              <a:t>Bill Blevins</a:t>
            </a:r>
          </a:p>
          <a:p>
            <a:endParaRPr lang="en-US" dirty="0">
              <a:solidFill>
                <a:schemeClr val="tx2"/>
              </a:solidFill>
            </a:endParaRPr>
          </a:p>
          <a:p>
            <a:r>
              <a:rPr lang="en-US" dirty="0">
                <a:solidFill>
                  <a:schemeClr val="tx2"/>
                </a:solidFill>
              </a:rPr>
              <a:t>LFLTF - May 31, 2023</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F42F4-0D82-0329-B0F4-36BBD97CC2F5}"/>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EA2FAFAF-56FA-A3E9-2FA5-1A9B2C180228}"/>
              </a:ext>
            </a:extLst>
          </p:cNvPr>
          <p:cNvSpPr>
            <a:spLocks noGrp="1"/>
          </p:cNvSpPr>
          <p:nvPr>
            <p:ph idx="1"/>
          </p:nvPr>
        </p:nvSpPr>
        <p:spPr/>
        <p:txBody>
          <a:bodyPr/>
          <a:lstStyle/>
          <a:p>
            <a:r>
              <a:rPr lang="en-US" dirty="0"/>
              <a:t>LFLs would have a UFLs obligation of at least 5% but could put more and would need to set their trip setting depending on the amount they would have set to trip on UFLs.</a:t>
            </a:r>
          </a:p>
          <a:p>
            <a:r>
              <a:rPr lang="en-US" dirty="0"/>
              <a:t>Simpler than ERCOT original option.</a:t>
            </a:r>
          </a:p>
          <a:p>
            <a:r>
              <a:rPr lang="en-US" dirty="0"/>
              <a:t>Addresses TO concerns for LFLs who may or may not be operating if TO has the obligation.</a:t>
            </a:r>
          </a:p>
          <a:p>
            <a:r>
              <a:rPr lang="en-US" dirty="0"/>
              <a:t>Simpler than the Cholla option</a:t>
            </a:r>
          </a:p>
          <a:p>
            <a:r>
              <a:rPr lang="en-US" dirty="0"/>
              <a:t>Appears to help the existing UFLs stages meet reliability objective.</a:t>
            </a:r>
          </a:p>
        </p:txBody>
      </p:sp>
      <p:sp>
        <p:nvSpPr>
          <p:cNvPr id="4" name="Slide Number Placeholder 3">
            <a:extLst>
              <a:ext uri="{FF2B5EF4-FFF2-40B4-BE49-F238E27FC236}">
                <a16:creationId xmlns:a16="http://schemas.microsoft.com/office/drawing/2014/main" id="{66F65AE5-7F5F-F6C3-4E4C-BCCA1BEEECAC}"/>
              </a:ext>
            </a:extLst>
          </p:cNvPr>
          <p:cNvSpPr>
            <a:spLocks noGrp="1"/>
          </p:cNvSpPr>
          <p:nvPr>
            <p:ph type="sldNum" sz="quarter" idx="4"/>
          </p:nvPr>
        </p:nvSpPr>
        <p:spPr/>
        <p:txBody>
          <a:bodyPr/>
          <a:lstStyle/>
          <a:p>
            <a:fld id="{1D93BD3E-1E9A-4970-A6F7-E7AC52762E0C}" type="slidenum">
              <a:rPr lang="en-US" smtClean="0"/>
              <a:pPr/>
              <a:t>10</a:t>
            </a:fld>
            <a:endParaRPr lang="en-US" dirty="0"/>
          </a:p>
        </p:txBody>
      </p:sp>
    </p:spTree>
    <p:extLst>
      <p:ext uri="{BB962C8B-B14F-4D97-AF65-F5344CB8AC3E}">
        <p14:creationId xmlns:p14="http://schemas.microsoft.com/office/powerpoint/2010/main" val="39986176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AE98B-7FE4-6F64-70AA-D99CC73E21DB}"/>
              </a:ext>
            </a:extLst>
          </p:cNvPr>
          <p:cNvSpPr>
            <a:spLocks noGrp="1"/>
          </p:cNvSpPr>
          <p:nvPr>
            <p:ph type="title"/>
          </p:nvPr>
        </p:nvSpPr>
        <p:spPr/>
        <p:txBody>
          <a:bodyPr/>
          <a:lstStyle/>
          <a:p>
            <a:r>
              <a:rPr lang="en-US" dirty="0"/>
              <a:t>New idea</a:t>
            </a:r>
          </a:p>
        </p:txBody>
      </p:sp>
      <p:sp>
        <p:nvSpPr>
          <p:cNvPr id="3" name="Content Placeholder 2">
            <a:extLst>
              <a:ext uri="{FF2B5EF4-FFF2-40B4-BE49-F238E27FC236}">
                <a16:creationId xmlns:a16="http://schemas.microsoft.com/office/drawing/2014/main" id="{3AB36260-4FF4-E8C2-3302-025CDBAAAD0E}"/>
              </a:ext>
            </a:extLst>
          </p:cNvPr>
          <p:cNvSpPr>
            <a:spLocks noGrp="1"/>
          </p:cNvSpPr>
          <p:nvPr>
            <p:ph idx="1"/>
          </p:nvPr>
        </p:nvSpPr>
        <p:spPr/>
        <p:txBody>
          <a:bodyPr/>
          <a:lstStyle/>
          <a:p>
            <a:r>
              <a:rPr lang="en-US" dirty="0"/>
              <a:t>Have the Distribution Load be handles the way it has i.e. each DSP has to cover the 5 stages at 5%.</a:t>
            </a:r>
          </a:p>
          <a:p>
            <a:r>
              <a:rPr lang="en-US" dirty="0"/>
              <a:t>Have all Transmission Large Loads placed in a separate group.</a:t>
            </a:r>
          </a:p>
          <a:p>
            <a:r>
              <a:rPr lang="en-US" dirty="0"/>
              <a:t>ERCOT randomly assigns the stage for the sites in this group to match the 5 stages of Distribution Load.</a:t>
            </a:r>
          </a:p>
          <a:p>
            <a:r>
              <a:rPr lang="en-US" dirty="0"/>
              <a:t>ERCOT communicates to the TDSP the load which were selected and the stage the load needs to be assigned. </a:t>
            </a:r>
          </a:p>
          <a:p>
            <a:r>
              <a:rPr lang="en-US" dirty="0"/>
              <a:t>This group isn’t counted against the TDSP if the load is off when the event occurs. </a:t>
            </a:r>
          </a:p>
        </p:txBody>
      </p:sp>
      <p:sp>
        <p:nvSpPr>
          <p:cNvPr id="4" name="Slide Number Placeholder 3">
            <a:extLst>
              <a:ext uri="{FF2B5EF4-FFF2-40B4-BE49-F238E27FC236}">
                <a16:creationId xmlns:a16="http://schemas.microsoft.com/office/drawing/2014/main" id="{D4D12A6F-4F16-22D6-E2FD-3BA2DF501E75}"/>
              </a:ext>
            </a:extLst>
          </p:cNvPr>
          <p:cNvSpPr>
            <a:spLocks noGrp="1"/>
          </p:cNvSpPr>
          <p:nvPr>
            <p:ph type="sldNum" sz="quarter" idx="4"/>
          </p:nvPr>
        </p:nvSpPr>
        <p:spPr/>
        <p:txBody>
          <a:bodyPr/>
          <a:lstStyle/>
          <a:p>
            <a:fld id="{1D93BD3E-1E9A-4970-A6F7-E7AC52762E0C}" type="slidenum">
              <a:rPr lang="en-US" smtClean="0"/>
              <a:pPr/>
              <a:t>11</a:t>
            </a:fld>
            <a:endParaRPr lang="en-US" dirty="0"/>
          </a:p>
        </p:txBody>
      </p:sp>
    </p:spTree>
    <p:extLst>
      <p:ext uri="{BB962C8B-B14F-4D97-AF65-F5344CB8AC3E}">
        <p14:creationId xmlns:p14="http://schemas.microsoft.com/office/powerpoint/2010/main" val="23971816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02490-A319-4E3F-F508-E7B0B5F6C8C9}"/>
              </a:ext>
            </a:extLst>
          </p:cNvPr>
          <p:cNvSpPr>
            <a:spLocks noGrp="1"/>
          </p:cNvSpPr>
          <p:nvPr>
            <p:ph type="title"/>
          </p:nvPr>
        </p:nvSpPr>
        <p:spPr/>
        <p:txBody>
          <a:bodyPr/>
          <a:lstStyle/>
          <a:p>
            <a:r>
              <a:rPr lang="en-US" dirty="0"/>
              <a:t>Example New Idea</a:t>
            </a:r>
          </a:p>
        </p:txBody>
      </p:sp>
      <p:sp>
        <p:nvSpPr>
          <p:cNvPr id="4" name="Slide Number Placeholder 3">
            <a:extLst>
              <a:ext uri="{FF2B5EF4-FFF2-40B4-BE49-F238E27FC236}">
                <a16:creationId xmlns:a16="http://schemas.microsoft.com/office/drawing/2014/main" id="{15FBCAAA-D7B7-456A-2E12-9E3CA467960A}"/>
              </a:ext>
            </a:extLst>
          </p:cNvPr>
          <p:cNvSpPr>
            <a:spLocks noGrp="1"/>
          </p:cNvSpPr>
          <p:nvPr>
            <p:ph type="sldNum" sz="quarter" idx="4"/>
          </p:nvPr>
        </p:nvSpPr>
        <p:spPr/>
        <p:txBody>
          <a:bodyPr/>
          <a:lstStyle/>
          <a:p>
            <a:fld id="{1D93BD3E-1E9A-4970-A6F7-E7AC52762E0C}" type="slidenum">
              <a:rPr lang="en-US" smtClean="0"/>
              <a:pPr/>
              <a:t>12</a:t>
            </a:fld>
            <a:endParaRPr lang="en-US" dirty="0"/>
          </a:p>
        </p:txBody>
      </p:sp>
      <p:pic>
        <p:nvPicPr>
          <p:cNvPr id="12" name="Content Placeholder 11" descr="Paint with solid fill">
            <a:extLst>
              <a:ext uri="{FF2B5EF4-FFF2-40B4-BE49-F238E27FC236}">
                <a16:creationId xmlns:a16="http://schemas.microsoft.com/office/drawing/2014/main" id="{96130008-8DF1-1C63-A370-921A6C906C33}"/>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54764" y="3429000"/>
            <a:ext cx="914400" cy="914400"/>
          </a:xfrm>
        </p:spPr>
      </p:pic>
      <p:pic>
        <p:nvPicPr>
          <p:cNvPr id="14" name="Graphic 13" descr="Paint outline">
            <a:extLst>
              <a:ext uri="{FF2B5EF4-FFF2-40B4-BE49-F238E27FC236}">
                <a16:creationId xmlns:a16="http://schemas.microsoft.com/office/drawing/2014/main" id="{B2666F64-C108-EC5A-B69C-5ACC35A9834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581873" y="3429000"/>
            <a:ext cx="914400" cy="914400"/>
          </a:xfrm>
          <a:prstGeom prst="rect">
            <a:avLst/>
          </a:prstGeom>
        </p:spPr>
      </p:pic>
      <p:pic>
        <p:nvPicPr>
          <p:cNvPr id="16" name="Graphic 15" descr="Home front yard">
            <a:extLst>
              <a:ext uri="{FF2B5EF4-FFF2-40B4-BE49-F238E27FC236}">
                <a16:creationId xmlns:a16="http://schemas.microsoft.com/office/drawing/2014/main" id="{4CE2F52A-697D-1083-F6DB-96AE26759751}"/>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906580" y="719245"/>
            <a:ext cx="2161220" cy="1215686"/>
          </a:xfrm>
          <a:prstGeom prst="rect">
            <a:avLst/>
          </a:prstGeom>
        </p:spPr>
      </p:pic>
      <p:pic>
        <p:nvPicPr>
          <p:cNvPr id="18" name="Picture 17" descr="Abandoned gas station and garage at sunset">
            <a:extLst>
              <a:ext uri="{FF2B5EF4-FFF2-40B4-BE49-F238E27FC236}">
                <a16:creationId xmlns:a16="http://schemas.microsoft.com/office/drawing/2014/main" id="{05015F82-5666-5697-95BE-C98D4A0A1E1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783224" y="2088819"/>
            <a:ext cx="2009115" cy="1186293"/>
          </a:xfrm>
          <a:prstGeom prst="rect">
            <a:avLst/>
          </a:prstGeom>
        </p:spPr>
      </p:pic>
      <p:pic>
        <p:nvPicPr>
          <p:cNvPr id="20" name="Picture 19" descr="Oil refinery against blue sky">
            <a:extLst>
              <a:ext uri="{FF2B5EF4-FFF2-40B4-BE49-F238E27FC236}">
                <a16:creationId xmlns:a16="http://schemas.microsoft.com/office/drawing/2014/main" id="{E51A5F82-B0C9-3116-175A-F84825FD3D84}"/>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191122" y="1276591"/>
            <a:ext cx="2009115" cy="1130127"/>
          </a:xfrm>
          <a:prstGeom prst="rect">
            <a:avLst/>
          </a:prstGeom>
        </p:spPr>
      </p:pic>
      <p:pic>
        <p:nvPicPr>
          <p:cNvPr id="22" name="Picture 21" descr="Mother and child picking tomatoes">
            <a:extLst>
              <a:ext uri="{FF2B5EF4-FFF2-40B4-BE49-F238E27FC236}">
                <a16:creationId xmlns:a16="http://schemas.microsoft.com/office/drawing/2014/main" id="{8E22F27C-183D-338C-FCC6-F1AF54CEB517}"/>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134885" y="2089590"/>
            <a:ext cx="2009115" cy="1339410"/>
          </a:xfrm>
          <a:prstGeom prst="rect">
            <a:avLst/>
          </a:prstGeom>
        </p:spPr>
      </p:pic>
      <p:pic>
        <p:nvPicPr>
          <p:cNvPr id="24" name="Picture 23" descr="Businesswoman reading emails on escalator">
            <a:extLst>
              <a:ext uri="{FF2B5EF4-FFF2-40B4-BE49-F238E27FC236}">
                <a16:creationId xmlns:a16="http://schemas.microsoft.com/office/drawing/2014/main" id="{DE4CFC10-DDEC-7329-FF37-8FEE39B88DC4}"/>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668865" y="601654"/>
            <a:ext cx="2009115" cy="1240001"/>
          </a:xfrm>
          <a:prstGeom prst="rect">
            <a:avLst/>
          </a:prstGeom>
        </p:spPr>
      </p:pic>
      <p:pic>
        <p:nvPicPr>
          <p:cNvPr id="26" name="Picture 25" descr="Illuminated server room panel">
            <a:extLst>
              <a:ext uri="{FF2B5EF4-FFF2-40B4-BE49-F238E27FC236}">
                <a16:creationId xmlns:a16="http://schemas.microsoft.com/office/drawing/2014/main" id="{599D3596-4654-EC5E-514D-68251F0EE93B}"/>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82007" y="1276592"/>
            <a:ext cx="1780515" cy="1186720"/>
          </a:xfrm>
          <a:prstGeom prst="rect">
            <a:avLst/>
          </a:prstGeom>
        </p:spPr>
      </p:pic>
      <p:cxnSp>
        <p:nvCxnSpPr>
          <p:cNvPr id="28" name="Straight Arrow Connector 27">
            <a:extLst>
              <a:ext uri="{FF2B5EF4-FFF2-40B4-BE49-F238E27FC236}">
                <a16:creationId xmlns:a16="http://schemas.microsoft.com/office/drawing/2014/main" id="{A51C729F-5891-EC5A-9C5F-C9BB66B6914F}"/>
              </a:ext>
            </a:extLst>
          </p:cNvPr>
          <p:cNvCxnSpPr>
            <a:stCxn id="26" idx="2"/>
          </p:cNvCxnSpPr>
          <p:nvPr/>
        </p:nvCxnSpPr>
        <p:spPr>
          <a:xfrm>
            <a:off x="1072265" y="2463312"/>
            <a:ext cx="534593" cy="105224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542ECC92-C497-9F2D-410F-FAB8EEF9D479}"/>
              </a:ext>
            </a:extLst>
          </p:cNvPr>
          <p:cNvCxnSpPr>
            <a:cxnSpLocks/>
          </p:cNvCxnSpPr>
          <p:nvPr/>
        </p:nvCxnSpPr>
        <p:spPr>
          <a:xfrm flipH="1">
            <a:off x="2026378" y="2242102"/>
            <a:ext cx="693332" cy="127345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40F29BCE-5145-E7D5-4033-E56F11A54CCB}"/>
              </a:ext>
            </a:extLst>
          </p:cNvPr>
          <p:cNvCxnSpPr>
            <a:cxnSpLocks/>
          </p:cNvCxnSpPr>
          <p:nvPr/>
        </p:nvCxnSpPr>
        <p:spPr>
          <a:xfrm>
            <a:off x="6471821" y="1712524"/>
            <a:ext cx="479814" cy="190976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3F5D53B7-C95B-C3A2-656A-930B255FAD39}"/>
              </a:ext>
            </a:extLst>
          </p:cNvPr>
          <p:cNvCxnSpPr>
            <a:cxnSpLocks/>
          </p:cNvCxnSpPr>
          <p:nvPr/>
        </p:nvCxnSpPr>
        <p:spPr>
          <a:xfrm>
            <a:off x="6214369" y="3181065"/>
            <a:ext cx="692211" cy="44121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CCBBB6D7-54AC-E53C-59F1-90E9FBA25AF4}"/>
              </a:ext>
            </a:extLst>
          </p:cNvPr>
          <p:cNvCxnSpPr>
            <a:cxnSpLocks/>
          </p:cNvCxnSpPr>
          <p:nvPr/>
        </p:nvCxnSpPr>
        <p:spPr>
          <a:xfrm flipH="1">
            <a:off x="7265502" y="3173106"/>
            <a:ext cx="523734" cy="44917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03861C65-2DCE-4927-9B46-8AFBA71F7BBE}"/>
              </a:ext>
            </a:extLst>
          </p:cNvPr>
          <p:cNvCxnSpPr>
            <a:cxnSpLocks/>
          </p:cNvCxnSpPr>
          <p:nvPr/>
        </p:nvCxnSpPr>
        <p:spPr>
          <a:xfrm flipH="1">
            <a:off x="7095067" y="1676091"/>
            <a:ext cx="694169" cy="19181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12EA857E-1EE4-6C83-2158-FF33F785826C}"/>
              </a:ext>
            </a:extLst>
          </p:cNvPr>
          <p:cNvSpPr txBox="1"/>
          <p:nvPr/>
        </p:nvSpPr>
        <p:spPr>
          <a:xfrm>
            <a:off x="5884629" y="4497288"/>
            <a:ext cx="2761745" cy="1477328"/>
          </a:xfrm>
          <a:prstGeom prst="rect">
            <a:avLst/>
          </a:prstGeom>
          <a:noFill/>
        </p:spPr>
        <p:txBody>
          <a:bodyPr wrap="square" rtlCol="0">
            <a:spAutoFit/>
          </a:bodyPr>
          <a:lstStyle/>
          <a:p>
            <a:r>
              <a:rPr lang="en-US" dirty="0"/>
              <a:t>Typical Distribution Loads handle same as before. DSP has to cover 5% up to 25% and sets the relays</a:t>
            </a:r>
          </a:p>
        </p:txBody>
      </p:sp>
      <p:sp>
        <p:nvSpPr>
          <p:cNvPr id="42" name="TextBox 41">
            <a:extLst>
              <a:ext uri="{FF2B5EF4-FFF2-40B4-BE49-F238E27FC236}">
                <a16:creationId xmlns:a16="http://schemas.microsoft.com/office/drawing/2014/main" id="{AD2C9E4E-1238-F4EE-2482-6913BA163431}"/>
              </a:ext>
            </a:extLst>
          </p:cNvPr>
          <p:cNvSpPr txBox="1"/>
          <p:nvPr/>
        </p:nvSpPr>
        <p:spPr>
          <a:xfrm>
            <a:off x="663260" y="4220290"/>
            <a:ext cx="3340569" cy="1815882"/>
          </a:xfrm>
          <a:prstGeom prst="rect">
            <a:avLst/>
          </a:prstGeom>
          <a:noFill/>
        </p:spPr>
        <p:txBody>
          <a:bodyPr wrap="square" rtlCol="0">
            <a:spAutoFit/>
          </a:bodyPr>
          <a:lstStyle/>
          <a:p>
            <a:r>
              <a:rPr lang="en-US" sz="1400" dirty="0"/>
              <a:t>Transmission Loads ERCOT sums all these Loads and randomly selects load and stage for Load and request the TSP to install the UFLs. This isn’t counted against the DSP Native Load and is accounted for in the overall UFLS. ERCOT attempts to match the stages of the other loads.</a:t>
            </a:r>
          </a:p>
        </p:txBody>
      </p:sp>
    </p:spTree>
    <p:extLst>
      <p:ext uri="{BB962C8B-B14F-4D97-AF65-F5344CB8AC3E}">
        <p14:creationId xmlns:p14="http://schemas.microsoft.com/office/powerpoint/2010/main" val="39982364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39494-29D5-6336-FEA0-F3FA668D6313}"/>
              </a:ext>
            </a:extLst>
          </p:cNvPr>
          <p:cNvSpPr>
            <a:spLocks noGrp="1"/>
          </p:cNvSpPr>
          <p:nvPr>
            <p:ph type="title"/>
          </p:nvPr>
        </p:nvSpPr>
        <p:spPr/>
        <p:txBody>
          <a:bodyPr/>
          <a:lstStyle/>
          <a:p>
            <a:r>
              <a:rPr lang="en-US" dirty="0"/>
              <a:t>New Idea</a:t>
            </a:r>
          </a:p>
        </p:txBody>
      </p:sp>
      <p:sp>
        <p:nvSpPr>
          <p:cNvPr id="3" name="Content Placeholder 2">
            <a:extLst>
              <a:ext uri="{FF2B5EF4-FFF2-40B4-BE49-F238E27FC236}">
                <a16:creationId xmlns:a16="http://schemas.microsoft.com/office/drawing/2014/main" id="{5D046E1D-8470-FBF2-25A0-FF5B4415B52A}"/>
              </a:ext>
            </a:extLst>
          </p:cNvPr>
          <p:cNvSpPr>
            <a:spLocks noGrp="1"/>
          </p:cNvSpPr>
          <p:nvPr>
            <p:ph idx="1"/>
          </p:nvPr>
        </p:nvSpPr>
        <p:spPr/>
        <p:txBody>
          <a:bodyPr/>
          <a:lstStyle/>
          <a:p>
            <a:r>
              <a:rPr lang="en-US" dirty="0"/>
              <a:t>Is this simpler?</a:t>
            </a:r>
          </a:p>
          <a:p>
            <a:r>
              <a:rPr lang="en-US" dirty="0"/>
              <a:t>Is it easier?</a:t>
            </a:r>
          </a:p>
          <a:p>
            <a:r>
              <a:rPr lang="en-US" dirty="0"/>
              <a:t>It addresses issues with some TSPs that have small native load but also have some large Industrial type loads which may be ramping to respond to price.</a:t>
            </a:r>
          </a:p>
          <a:p>
            <a:r>
              <a:rPr lang="en-US" dirty="0"/>
              <a:t>This still keeps the certification of UFLs being done by the TDSPs.</a:t>
            </a:r>
          </a:p>
          <a:p>
            <a:r>
              <a:rPr lang="en-US" dirty="0"/>
              <a:t>Does allow for some flexibility if tripping a particular Large Load has safety impacts.</a:t>
            </a:r>
          </a:p>
          <a:p>
            <a:r>
              <a:rPr lang="en-US" dirty="0"/>
              <a:t>Having more non-weather-sensitive load in the UFLS program makes the UFLS stage amounts less variable due to differing weather conditions </a:t>
            </a:r>
          </a:p>
        </p:txBody>
      </p:sp>
      <p:sp>
        <p:nvSpPr>
          <p:cNvPr id="4" name="Slide Number Placeholder 3">
            <a:extLst>
              <a:ext uri="{FF2B5EF4-FFF2-40B4-BE49-F238E27FC236}">
                <a16:creationId xmlns:a16="http://schemas.microsoft.com/office/drawing/2014/main" id="{B11E0128-13C6-5558-0405-B7AEBEE51115}"/>
              </a:ext>
            </a:extLst>
          </p:cNvPr>
          <p:cNvSpPr>
            <a:spLocks noGrp="1"/>
          </p:cNvSpPr>
          <p:nvPr>
            <p:ph type="sldNum" sz="quarter" idx="4"/>
          </p:nvPr>
        </p:nvSpPr>
        <p:spPr/>
        <p:txBody>
          <a:bodyPr/>
          <a:lstStyle/>
          <a:p>
            <a:fld id="{1D93BD3E-1E9A-4970-A6F7-E7AC52762E0C}" type="slidenum">
              <a:rPr lang="en-US" smtClean="0"/>
              <a:pPr/>
              <a:t>13</a:t>
            </a:fld>
            <a:endParaRPr lang="en-US" dirty="0"/>
          </a:p>
        </p:txBody>
      </p:sp>
    </p:spTree>
    <p:extLst>
      <p:ext uri="{BB962C8B-B14F-4D97-AF65-F5344CB8AC3E}">
        <p14:creationId xmlns:p14="http://schemas.microsoft.com/office/powerpoint/2010/main" val="467808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b="1" dirty="0">
                <a:solidFill>
                  <a:schemeClr val="accent1"/>
                </a:solidFill>
              </a:rPr>
              <a:t>Agenda</a:t>
            </a:r>
          </a:p>
        </p:txBody>
      </p:sp>
      <p:sp>
        <p:nvSpPr>
          <p:cNvPr id="3" name="Content Placeholder 2"/>
          <p:cNvSpPr>
            <a:spLocks noGrp="1"/>
          </p:cNvSpPr>
          <p:nvPr>
            <p:ph idx="1"/>
          </p:nvPr>
        </p:nvSpPr>
        <p:spPr>
          <a:xfrm>
            <a:off x="304800" y="1219200"/>
            <a:ext cx="8534400" cy="4876800"/>
          </a:xfrm>
        </p:spPr>
        <p:txBody>
          <a:bodyPr/>
          <a:lstStyle/>
          <a:p>
            <a:pPr>
              <a:lnSpc>
                <a:spcPct val="150000"/>
              </a:lnSpc>
            </a:pPr>
            <a:r>
              <a:rPr lang="en-US" sz="2000" dirty="0">
                <a:solidFill>
                  <a:schemeClr val="tx2"/>
                </a:solidFill>
              </a:rPr>
              <a:t>No Change</a:t>
            </a:r>
          </a:p>
          <a:p>
            <a:pPr>
              <a:lnSpc>
                <a:spcPct val="150000"/>
              </a:lnSpc>
            </a:pPr>
            <a:r>
              <a:rPr lang="en-US" sz="2000" dirty="0">
                <a:solidFill>
                  <a:schemeClr val="tx2"/>
                </a:solidFill>
              </a:rPr>
              <a:t>ERCOT Option 1</a:t>
            </a:r>
          </a:p>
          <a:p>
            <a:pPr>
              <a:lnSpc>
                <a:spcPct val="150000"/>
              </a:lnSpc>
            </a:pPr>
            <a:r>
              <a:rPr lang="en-US" sz="2000" dirty="0">
                <a:solidFill>
                  <a:schemeClr val="tx2"/>
                </a:solidFill>
              </a:rPr>
              <a:t>Cholla Option</a:t>
            </a:r>
          </a:p>
          <a:p>
            <a:pPr>
              <a:lnSpc>
                <a:spcPct val="150000"/>
              </a:lnSpc>
            </a:pPr>
            <a:r>
              <a:rPr lang="en-US" sz="2000" dirty="0">
                <a:solidFill>
                  <a:schemeClr val="tx2"/>
                </a:solidFill>
              </a:rPr>
              <a:t>ERCOT Option 1 simplified</a:t>
            </a:r>
          </a:p>
          <a:p>
            <a:pPr>
              <a:lnSpc>
                <a:spcPct val="150000"/>
              </a:lnSpc>
            </a:pPr>
            <a:r>
              <a:rPr lang="en-US" sz="2000" dirty="0"/>
              <a:t>ERCOT new Option</a:t>
            </a:r>
            <a:endParaRPr lang="en-US" sz="20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3190927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5BA02-271A-4F3A-8C97-39EF3DD08944}"/>
              </a:ext>
            </a:extLst>
          </p:cNvPr>
          <p:cNvSpPr>
            <a:spLocks noGrp="1"/>
          </p:cNvSpPr>
          <p:nvPr>
            <p:ph type="title"/>
          </p:nvPr>
        </p:nvSpPr>
        <p:spPr/>
        <p:txBody>
          <a:bodyPr/>
          <a:lstStyle/>
          <a:p>
            <a:r>
              <a:rPr lang="en-US" dirty="0"/>
              <a:t>Concept</a:t>
            </a:r>
          </a:p>
        </p:txBody>
      </p:sp>
      <p:sp>
        <p:nvSpPr>
          <p:cNvPr id="3" name="Content Placeholder 2">
            <a:extLst>
              <a:ext uri="{FF2B5EF4-FFF2-40B4-BE49-F238E27FC236}">
                <a16:creationId xmlns:a16="http://schemas.microsoft.com/office/drawing/2014/main" id="{EAC55356-FFA2-43B4-B978-8C045300C7FC}"/>
              </a:ext>
            </a:extLst>
          </p:cNvPr>
          <p:cNvSpPr>
            <a:spLocks noGrp="1"/>
          </p:cNvSpPr>
          <p:nvPr>
            <p:ph idx="1"/>
          </p:nvPr>
        </p:nvSpPr>
        <p:spPr/>
        <p:txBody>
          <a:bodyPr/>
          <a:lstStyle/>
          <a:p>
            <a:r>
              <a:rPr lang="en-US" sz="1800" dirty="0"/>
              <a:t>Require connecting Large Loads to register as either Firm/Native Load or LFL</a:t>
            </a:r>
          </a:p>
          <a:p>
            <a:r>
              <a:rPr lang="en-US" sz="1800" dirty="0"/>
              <a:t>Based on this selection apply UFLS rules </a:t>
            </a:r>
          </a:p>
          <a:p>
            <a:r>
              <a:rPr lang="en-US" sz="1800" dirty="0"/>
              <a:t>LFL loads would be required to install and maintain UFLS based on same settings as Firm/Native Load UFLS.</a:t>
            </a:r>
          </a:p>
          <a:p>
            <a:r>
              <a:rPr lang="en-US" sz="1800" dirty="0"/>
              <a:t>LFL loads would certify their UFLs and provide details to TSP and ERCOT when established or modified.</a:t>
            </a:r>
          </a:p>
          <a:p>
            <a:r>
              <a:rPr lang="en-US" sz="1800" dirty="0"/>
              <a:t>LFLs will be required to have a minimum 5% of UFLs.</a:t>
            </a:r>
          </a:p>
          <a:p>
            <a:r>
              <a:rPr lang="en-US" sz="1800" dirty="0"/>
              <a:t>LFL stage would be established by the amount of load they can place behind the UFLs relay.</a:t>
            </a:r>
          </a:p>
          <a:p>
            <a:r>
              <a:rPr lang="en-US" sz="1800" dirty="0"/>
              <a:t>Take this out of the TSP obligation for Flexible Loads. </a:t>
            </a:r>
          </a:p>
          <a:p>
            <a:r>
              <a:rPr lang="en-US" sz="1800" dirty="0"/>
              <a:t>Consider if the obligation can be simpler and flexible to ensure Flexible Loads contribute but allow for some variation in how the LFL sets the UFLs.</a:t>
            </a:r>
          </a:p>
          <a:p>
            <a:r>
              <a:rPr lang="en-US" sz="1800" dirty="0"/>
              <a:t>Set the UFLs in the 5 stage settings using NOGRR 247.</a:t>
            </a:r>
          </a:p>
          <a:p>
            <a:r>
              <a:rPr lang="en-US" sz="1800" dirty="0"/>
              <a:t>Have the LFLs who set at 5% stage 1 implement the anti stall settings as well.</a:t>
            </a:r>
          </a:p>
          <a:p>
            <a:endParaRPr lang="en-US" sz="1800" dirty="0"/>
          </a:p>
          <a:p>
            <a:endParaRPr lang="en-US" sz="1800" dirty="0"/>
          </a:p>
        </p:txBody>
      </p:sp>
      <p:sp>
        <p:nvSpPr>
          <p:cNvPr id="4" name="Slide Number Placeholder 3">
            <a:extLst>
              <a:ext uri="{FF2B5EF4-FFF2-40B4-BE49-F238E27FC236}">
                <a16:creationId xmlns:a16="http://schemas.microsoft.com/office/drawing/2014/main" id="{8E20EC1C-EAF3-435A-85C6-B5791DF402D3}"/>
              </a:ext>
            </a:extLst>
          </p:cNvPr>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2069454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0752D-05B6-77EC-4868-225E5772988F}"/>
              </a:ext>
            </a:extLst>
          </p:cNvPr>
          <p:cNvSpPr>
            <a:spLocks noGrp="1"/>
          </p:cNvSpPr>
          <p:nvPr>
            <p:ph type="title"/>
          </p:nvPr>
        </p:nvSpPr>
        <p:spPr/>
        <p:txBody>
          <a:bodyPr/>
          <a:lstStyle/>
          <a:p>
            <a:r>
              <a:rPr lang="en-US" dirty="0"/>
              <a:t>NOGRR 247</a:t>
            </a:r>
          </a:p>
        </p:txBody>
      </p:sp>
      <p:graphicFrame>
        <p:nvGraphicFramePr>
          <p:cNvPr id="4" name="Content Placeholder 3">
            <a:extLst>
              <a:ext uri="{FF2B5EF4-FFF2-40B4-BE49-F238E27FC236}">
                <a16:creationId xmlns:a16="http://schemas.microsoft.com/office/drawing/2014/main" id="{E2C735DB-0DE3-68C3-6F2F-4AFB8B451FC7}"/>
              </a:ext>
            </a:extLst>
          </p:cNvPr>
          <p:cNvGraphicFramePr>
            <a:graphicFrameLocks noGrp="1"/>
          </p:cNvGraphicFramePr>
          <p:nvPr>
            <p:ph idx="1"/>
            <p:extLst>
              <p:ext uri="{D42A27DB-BD31-4B8C-83A1-F6EECF244321}">
                <p14:modId xmlns:p14="http://schemas.microsoft.com/office/powerpoint/2010/main" val="3404248518"/>
              </p:ext>
            </p:extLst>
          </p:nvPr>
        </p:nvGraphicFramePr>
        <p:xfrm>
          <a:off x="1861457" y="2284833"/>
          <a:ext cx="6284168" cy="3666936"/>
        </p:xfrm>
        <a:graphic>
          <a:graphicData uri="http://schemas.openxmlformats.org/drawingml/2006/table">
            <a:tbl>
              <a:tblPr>
                <a:tableStyleId>{5C22544A-7EE6-4342-B048-85BDC9FD1C3A}</a:tableStyleId>
              </a:tblPr>
              <a:tblGrid>
                <a:gridCol w="1236206">
                  <a:extLst>
                    <a:ext uri="{9D8B030D-6E8A-4147-A177-3AD203B41FA5}">
                      <a16:colId xmlns:a16="http://schemas.microsoft.com/office/drawing/2014/main" val="2333359898"/>
                    </a:ext>
                  </a:extLst>
                </a:gridCol>
                <a:gridCol w="2934305">
                  <a:extLst>
                    <a:ext uri="{9D8B030D-6E8A-4147-A177-3AD203B41FA5}">
                      <a16:colId xmlns:a16="http://schemas.microsoft.com/office/drawing/2014/main" val="3405114988"/>
                    </a:ext>
                  </a:extLst>
                </a:gridCol>
                <a:gridCol w="2113657">
                  <a:extLst>
                    <a:ext uri="{9D8B030D-6E8A-4147-A177-3AD203B41FA5}">
                      <a16:colId xmlns:a16="http://schemas.microsoft.com/office/drawing/2014/main" val="2857736634"/>
                    </a:ext>
                  </a:extLst>
                </a:gridCol>
              </a:tblGrid>
              <a:tr h="611156">
                <a:tc>
                  <a:txBody>
                    <a:bodyPr/>
                    <a:lstStyle/>
                    <a:p>
                      <a:pPr marL="0" marR="0" algn="ctr">
                        <a:spcBef>
                          <a:spcPts val="0"/>
                        </a:spcBef>
                        <a:spcAft>
                          <a:spcPts val="0"/>
                        </a:spcAft>
                      </a:pPr>
                      <a:r>
                        <a:rPr lang="en-US" sz="900" u="sng" spc="-10" dirty="0">
                          <a:effectLst/>
                        </a:rPr>
                        <a:t>Frequency Threshold</a:t>
                      </a:r>
                      <a:endParaRPr lang="en-US" sz="900" dirty="0">
                        <a:effectLst/>
                        <a:latin typeface="Times New Roman" panose="02020603050405020304" pitchFamily="18" charset="0"/>
                        <a:ea typeface="Times New Roman" panose="02020603050405020304" pitchFamily="18" charset="0"/>
                      </a:endParaRPr>
                    </a:p>
                  </a:txBody>
                  <a:tcPr marL="54769" marR="54769" marT="34290" marB="34290"/>
                </a:tc>
                <a:tc>
                  <a:txBody>
                    <a:bodyPr/>
                    <a:lstStyle/>
                    <a:p>
                      <a:pPr marL="0" marR="0" algn="ctr">
                        <a:spcBef>
                          <a:spcPts val="0"/>
                        </a:spcBef>
                        <a:spcAft>
                          <a:spcPts val="0"/>
                        </a:spcAft>
                      </a:pPr>
                      <a:r>
                        <a:rPr lang="en-US" sz="900" u="sng" spc="-10" dirty="0">
                          <a:effectLst/>
                        </a:rPr>
                        <a:t>TO Load Relief</a:t>
                      </a:r>
                      <a:endParaRPr lang="en-US" sz="900" dirty="0">
                        <a:effectLst/>
                        <a:latin typeface="Times New Roman" panose="02020603050405020304" pitchFamily="18" charset="0"/>
                        <a:ea typeface="Times New Roman" panose="02020603050405020304" pitchFamily="18" charset="0"/>
                      </a:endParaRPr>
                    </a:p>
                  </a:txBody>
                  <a:tcPr marL="54769" marR="54769" marT="34290" marB="34290"/>
                </a:tc>
                <a:tc>
                  <a:txBody>
                    <a:bodyPr/>
                    <a:lstStyle/>
                    <a:p>
                      <a:pPr marL="0" marR="0" algn="ctr">
                        <a:spcBef>
                          <a:spcPts val="0"/>
                        </a:spcBef>
                        <a:spcAft>
                          <a:spcPts val="0"/>
                        </a:spcAft>
                      </a:pPr>
                      <a:r>
                        <a:rPr lang="en-US" sz="900" u="sng" spc="-10" dirty="0">
                          <a:effectLst/>
                        </a:rPr>
                        <a:t>Delay to Trip</a:t>
                      </a:r>
                      <a:endParaRPr lang="en-US" sz="900" dirty="0">
                        <a:effectLst/>
                        <a:latin typeface="Times New Roman" panose="02020603050405020304" pitchFamily="18" charset="0"/>
                        <a:ea typeface="Times New Roman" panose="02020603050405020304" pitchFamily="18" charset="0"/>
                      </a:endParaRPr>
                    </a:p>
                  </a:txBody>
                  <a:tcPr marL="54769" marR="54769" marT="34290" marB="34290"/>
                </a:tc>
                <a:extLst>
                  <a:ext uri="{0D108BD9-81ED-4DB2-BD59-A6C34878D82A}">
                    <a16:rowId xmlns:a16="http://schemas.microsoft.com/office/drawing/2014/main" val="4021755616"/>
                  </a:ext>
                </a:extLst>
              </a:tr>
              <a:tr h="611156">
                <a:tc>
                  <a:txBody>
                    <a:bodyPr/>
                    <a:lstStyle/>
                    <a:p>
                      <a:pPr marL="0" marR="0" algn="ctr">
                        <a:spcBef>
                          <a:spcPts val="0"/>
                        </a:spcBef>
                        <a:spcAft>
                          <a:spcPts val="0"/>
                        </a:spcAft>
                      </a:pPr>
                      <a:r>
                        <a:rPr lang="en-US" sz="900" u="sng" spc="-10" dirty="0">
                          <a:effectLst/>
                        </a:rPr>
                        <a:t>59.3 Hz</a:t>
                      </a:r>
                      <a:endParaRPr lang="en-US" sz="900" dirty="0">
                        <a:effectLst/>
                        <a:latin typeface="Times New Roman" panose="02020603050405020304" pitchFamily="18" charset="0"/>
                        <a:ea typeface="Times New Roman" panose="02020603050405020304" pitchFamily="18" charset="0"/>
                      </a:endParaRPr>
                    </a:p>
                  </a:txBody>
                  <a:tcPr marL="54769" marR="54769" marT="34290" marB="34290"/>
                </a:tc>
                <a:tc>
                  <a:txBody>
                    <a:bodyPr/>
                    <a:lstStyle/>
                    <a:p>
                      <a:pPr marL="0" marR="0" algn="ctr">
                        <a:spcBef>
                          <a:spcPts val="0"/>
                        </a:spcBef>
                        <a:spcAft>
                          <a:spcPts val="0"/>
                        </a:spcAft>
                      </a:pPr>
                      <a:r>
                        <a:rPr lang="en-US" sz="900" u="sng" spc="-10" dirty="0">
                          <a:effectLst/>
                        </a:rPr>
                        <a:t>At least 5% of the TO Load</a:t>
                      </a:r>
                      <a:endParaRPr lang="en-US" sz="900" dirty="0">
                        <a:effectLst/>
                        <a:latin typeface="Times New Roman" panose="02020603050405020304" pitchFamily="18" charset="0"/>
                        <a:ea typeface="Times New Roman" panose="02020603050405020304" pitchFamily="18" charset="0"/>
                      </a:endParaRPr>
                    </a:p>
                  </a:txBody>
                  <a:tcPr marL="54769" marR="54769" marT="34290" marB="34290"/>
                </a:tc>
                <a:tc>
                  <a:txBody>
                    <a:bodyPr/>
                    <a:lstStyle/>
                    <a:p>
                      <a:pPr marL="0" marR="0" algn="ctr">
                        <a:spcBef>
                          <a:spcPts val="0"/>
                        </a:spcBef>
                        <a:spcAft>
                          <a:spcPts val="0"/>
                        </a:spcAft>
                      </a:pPr>
                      <a:r>
                        <a:rPr lang="en-US" sz="900" u="sng" spc="-10" dirty="0">
                          <a:effectLst/>
                        </a:rPr>
                        <a:t>At least six cycles but no more than 30 cycles</a:t>
                      </a:r>
                      <a:endParaRPr lang="en-US" sz="900" dirty="0">
                        <a:effectLst/>
                        <a:latin typeface="Times New Roman" panose="02020603050405020304" pitchFamily="18" charset="0"/>
                        <a:ea typeface="Times New Roman" panose="02020603050405020304" pitchFamily="18" charset="0"/>
                      </a:endParaRPr>
                    </a:p>
                  </a:txBody>
                  <a:tcPr marL="54769" marR="54769" marT="34290" marB="34290"/>
                </a:tc>
                <a:extLst>
                  <a:ext uri="{0D108BD9-81ED-4DB2-BD59-A6C34878D82A}">
                    <a16:rowId xmlns:a16="http://schemas.microsoft.com/office/drawing/2014/main" val="1908327251"/>
                  </a:ext>
                </a:extLst>
              </a:tr>
              <a:tr h="611156">
                <a:tc>
                  <a:txBody>
                    <a:bodyPr/>
                    <a:lstStyle/>
                    <a:p>
                      <a:pPr marL="0" marR="0" algn="ctr">
                        <a:spcBef>
                          <a:spcPts val="0"/>
                        </a:spcBef>
                        <a:spcAft>
                          <a:spcPts val="0"/>
                        </a:spcAft>
                      </a:pPr>
                      <a:r>
                        <a:rPr lang="en-US" sz="900" u="sng" spc="-10" dirty="0">
                          <a:effectLst/>
                        </a:rPr>
                        <a:t>59.1 Hz</a:t>
                      </a:r>
                      <a:endParaRPr lang="en-US" sz="900" dirty="0">
                        <a:effectLst/>
                        <a:latin typeface="Times New Roman" panose="02020603050405020304" pitchFamily="18" charset="0"/>
                        <a:ea typeface="Times New Roman" panose="02020603050405020304" pitchFamily="18" charset="0"/>
                      </a:endParaRPr>
                    </a:p>
                  </a:txBody>
                  <a:tcPr marL="54769" marR="54769" marT="34290" marB="34290"/>
                </a:tc>
                <a:tc>
                  <a:txBody>
                    <a:bodyPr/>
                    <a:lstStyle/>
                    <a:p>
                      <a:pPr marL="0" marR="0" algn="ctr">
                        <a:spcBef>
                          <a:spcPts val="0"/>
                        </a:spcBef>
                        <a:spcAft>
                          <a:spcPts val="0"/>
                        </a:spcAft>
                      </a:pPr>
                      <a:r>
                        <a:rPr lang="en-US" sz="900" u="sng" spc="-10" dirty="0">
                          <a:effectLst/>
                        </a:rPr>
                        <a:t>A total of at least 10% of the TO Load</a:t>
                      </a:r>
                      <a:endParaRPr lang="en-US" sz="900" dirty="0">
                        <a:effectLst/>
                        <a:latin typeface="Times New Roman" panose="02020603050405020304" pitchFamily="18" charset="0"/>
                        <a:ea typeface="Times New Roman" panose="02020603050405020304" pitchFamily="18" charset="0"/>
                      </a:endParaRPr>
                    </a:p>
                  </a:txBody>
                  <a:tcPr marL="54769" marR="54769" marT="34290" marB="34290"/>
                </a:tc>
                <a:tc>
                  <a:txBody>
                    <a:bodyPr/>
                    <a:lstStyle/>
                    <a:p>
                      <a:pPr marL="0" marR="0" algn="ctr">
                        <a:spcBef>
                          <a:spcPts val="0"/>
                        </a:spcBef>
                        <a:spcAft>
                          <a:spcPts val="0"/>
                        </a:spcAft>
                      </a:pPr>
                      <a:r>
                        <a:rPr lang="en-US" sz="900" u="sng" spc="-10" dirty="0">
                          <a:effectLst/>
                        </a:rPr>
                        <a:t>At least six cycles but no more than 30 cycles</a:t>
                      </a:r>
                      <a:endParaRPr lang="en-US" sz="900" dirty="0">
                        <a:effectLst/>
                        <a:latin typeface="Times New Roman" panose="02020603050405020304" pitchFamily="18" charset="0"/>
                        <a:ea typeface="Times New Roman" panose="02020603050405020304" pitchFamily="18" charset="0"/>
                      </a:endParaRPr>
                    </a:p>
                  </a:txBody>
                  <a:tcPr marL="54769" marR="54769" marT="34290" marB="34290"/>
                </a:tc>
                <a:extLst>
                  <a:ext uri="{0D108BD9-81ED-4DB2-BD59-A6C34878D82A}">
                    <a16:rowId xmlns:a16="http://schemas.microsoft.com/office/drawing/2014/main" val="1173687401"/>
                  </a:ext>
                </a:extLst>
              </a:tr>
              <a:tr h="611156">
                <a:tc>
                  <a:txBody>
                    <a:bodyPr/>
                    <a:lstStyle/>
                    <a:p>
                      <a:pPr marL="0" marR="0" algn="ctr">
                        <a:spcBef>
                          <a:spcPts val="0"/>
                        </a:spcBef>
                        <a:spcAft>
                          <a:spcPts val="0"/>
                        </a:spcAft>
                      </a:pPr>
                      <a:r>
                        <a:rPr lang="en-US" sz="900" u="sng" spc="-10" dirty="0">
                          <a:effectLst/>
                        </a:rPr>
                        <a:t>58.9 Hz</a:t>
                      </a:r>
                      <a:endParaRPr lang="en-US" sz="900" dirty="0">
                        <a:effectLst/>
                        <a:latin typeface="Times New Roman" panose="02020603050405020304" pitchFamily="18" charset="0"/>
                        <a:ea typeface="Times New Roman" panose="02020603050405020304" pitchFamily="18" charset="0"/>
                      </a:endParaRPr>
                    </a:p>
                  </a:txBody>
                  <a:tcPr marL="54769" marR="54769" marT="34290" marB="34290"/>
                </a:tc>
                <a:tc>
                  <a:txBody>
                    <a:bodyPr/>
                    <a:lstStyle/>
                    <a:p>
                      <a:pPr marL="0" marR="0" algn="ctr">
                        <a:spcBef>
                          <a:spcPts val="0"/>
                        </a:spcBef>
                        <a:spcAft>
                          <a:spcPts val="0"/>
                        </a:spcAft>
                      </a:pPr>
                      <a:r>
                        <a:rPr lang="en-US" sz="900" u="sng" spc="-10" dirty="0">
                          <a:effectLst/>
                        </a:rPr>
                        <a:t>A total of at least 15% of the TO Load</a:t>
                      </a:r>
                      <a:endParaRPr lang="en-US" sz="900" dirty="0">
                        <a:effectLst/>
                        <a:latin typeface="Times New Roman" panose="02020603050405020304" pitchFamily="18" charset="0"/>
                        <a:ea typeface="Times New Roman" panose="02020603050405020304" pitchFamily="18" charset="0"/>
                      </a:endParaRPr>
                    </a:p>
                  </a:txBody>
                  <a:tcPr marL="54769" marR="54769" marT="34290" marB="34290"/>
                </a:tc>
                <a:tc>
                  <a:txBody>
                    <a:bodyPr/>
                    <a:lstStyle/>
                    <a:p>
                      <a:pPr marL="0" marR="0" algn="ctr">
                        <a:spcBef>
                          <a:spcPts val="0"/>
                        </a:spcBef>
                        <a:spcAft>
                          <a:spcPts val="0"/>
                        </a:spcAft>
                      </a:pPr>
                      <a:r>
                        <a:rPr lang="en-US" sz="900" u="sng" spc="-10" dirty="0">
                          <a:effectLst/>
                        </a:rPr>
                        <a:t>At least six cycles but no more than 30 cycles</a:t>
                      </a:r>
                      <a:endParaRPr lang="en-US" sz="900" dirty="0">
                        <a:effectLst/>
                        <a:latin typeface="Times New Roman" panose="02020603050405020304" pitchFamily="18" charset="0"/>
                        <a:ea typeface="Times New Roman" panose="02020603050405020304" pitchFamily="18" charset="0"/>
                      </a:endParaRPr>
                    </a:p>
                  </a:txBody>
                  <a:tcPr marL="54769" marR="54769" marT="34290" marB="34290"/>
                </a:tc>
                <a:extLst>
                  <a:ext uri="{0D108BD9-81ED-4DB2-BD59-A6C34878D82A}">
                    <a16:rowId xmlns:a16="http://schemas.microsoft.com/office/drawing/2014/main" val="3243561960"/>
                  </a:ext>
                </a:extLst>
              </a:tr>
              <a:tr h="611156">
                <a:tc>
                  <a:txBody>
                    <a:bodyPr/>
                    <a:lstStyle/>
                    <a:p>
                      <a:pPr marL="0" marR="0" algn="ctr">
                        <a:spcBef>
                          <a:spcPts val="0"/>
                        </a:spcBef>
                        <a:spcAft>
                          <a:spcPts val="0"/>
                        </a:spcAft>
                      </a:pPr>
                      <a:r>
                        <a:rPr lang="en-US" sz="900" u="sng" spc="-10" dirty="0">
                          <a:effectLst/>
                        </a:rPr>
                        <a:t>58.7 Hz</a:t>
                      </a:r>
                      <a:endParaRPr lang="en-US" sz="900" dirty="0">
                        <a:effectLst/>
                        <a:latin typeface="Times New Roman" panose="02020603050405020304" pitchFamily="18" charset="0"/>
                        <a:ea typeface="Times New Roman" panose="02020603050405020304" pitchFamily="18" charset="0"/>
                      </a:endParaRPr>
                    </a:p>
                  </a:txBody>
                  <a:tcPr marL="54769" marR="54769" marT="34290" marB="34290"/>
                </a:tc>
                <a:tc>
                  <a:txBody>
                    <a:bodyPr/>
                    <a:lstStyle/>
                    <a:p>
                      <a:pPr marL="0" marR="0" algn="ctr">
                        <a:spcBef>
                          <a:spcPts val="0"/>
                        </a:spcBef>
                        <a:spcAft>
                          <a:spcPts val="0"/>
                        </a:spcAft>
                      </a:pPr>
                      <a:r>
                        <a:rPr lang="en-US" sz="900" u="sng" spc="-10" dirty="0">
                          <a:effectLst/>
                        </a:rPr>
                        <a:t>A total of at least 20% of the TO Load</a:t>
                      </a:r>
                      <a:endParaRPr lang="en-US" sz="900" dirty="0">
                        <a:effectLst/>
                        <a:latin typeface="Times New Roman" panose="02020603050405020304" pitchFamily="18" charset="0"/>
                        <a:ea typeface="Times New Roman" panose="02020603050405020304" pitchFamily="18" charset="0"/>
                      </a:endParaRPr>
                    </a:p>
                  </a:txBody>
                  <a:tcPr marL="54769" marR="54769" marT="34290" marB="34290"/>
                </a:tc>
                <a:tc>
                  <a:txBody>
                    <a:bodyPr/>
                    <a:lstStyle/>
                    <a:p>
                      <a:pPr marL="0" marR="0" algn="ctr">
                        <a:spcBef>
                          <a:spcPts val="0"/>
                        </a:spcBef>
                        <a:spcAft>
                          <a:spcPts val="0"/>
                        </a:spcAft>
                      </a:pPr>
                      <a:r>
                        <a:rPr lang="en-US" sz="900" u="sng" spc="-10" dirty="0">
                          <a:effectLst/>
                        </a:rPr>
                        <a:t>At least six cycles but no more than 30 cycles</a:t>
                      </a:r>
                      <a:endParaRPr lang="en-US" sz="900" dirty="0">
                        <a:effectLst/>
                        <a:latin typeface="Times New Roman" panose="02020603050405020304" pitchFamily="18" charset="0"/>
                        <a:ea typeface="Times New Roman" panose="02020603050405020304" pitchFamily="18" charset="0"/>
                      </a:endParaRPr>
                    </a:p>
                  </a:txBody>
                  <a:tcPr marL="54769" marR="54769" marT="34290" marB="34290"/>
                </a:tc>
                <a:extLst>
                  <a:ext uri="{0D108BD9-81ED-4DB2-BD59-A6C34878D82A}">
                    <a16:rowId xmlns:a16="http://schemas.microsoft.com/office/drawing/2014/main" val="647039816"/>
                  </a:ext>
                </a:extLst>
              </a:tr>
              <a:tr h="611156">
                <a:tc>
                  <a:txBody>
                    <a:bodyPr/>
                    <a:lstStyle/>
                    <a:p>
                      <a:pPr marL="0" marR="0" algn="ctr">
                        <a:spcBef>
                          <a:spcPts val="0"/>
                        </a:spcBef>
                        <a:spcAft>
                          <a:spcPts val="0"/>
                        </a:spcAft>
                      </a:pPr>
                      <a:r>
                        <a:rPr lang="en-US" sz="900" u="sng" spc="-10" dirty="0">
                          <a:effectLst/>
                        </a:rPr>
                        <a:t>58.5 Hz</a:t>
                      </a:r>
                      <a:endParaRPr lang="en-US" sz="900" dirty="0">
                        <a:effectLst/>
                        <a:latin typeface="Times New Roman" panose="02020603050405020304" pitchFamily="18" charset="0"/>
                        <a:ea typeface="Times New Roman" panose="02020603050405020304" pitchFamily="18" charset="0"/>
                      </a:endParaRPr>
                    </a:p>
                  </a:txBody>
                  <a:tcPr marL="54769" marR="54769" marT="34290" marB="34290"/>
                </a:tc>
                <a:tc>
                  <a:txBody>
                    <a:bodyPr/>
                    <a:lstStyle/>
                    <a:p>
                      <a:pPr marL="0" marR="0" algn="ctr">
                        <a:spcBef>
                          <a:spcPts val="0"/>
                        </a:spcBef>
                        <a:spcAft>
                          <a:spcPts val="0"/>
                        </a:spcAft>
                      </a:pPr>
                      <a:r>
                        <a:rPr lang="en-US" sz="900" u="sng" spc="-10" dirty="0">
                          <a:effectLst/>
                        </a:rPr>
                        <a:t>A total of at least 25% of the TO Load</a:t>
                      </a:r>
                      <a:endParaRPr lang="en-US" sz="900" dirty="0">
                        <a:effectLst/>
                        <a:latin typeface="Times New Roman" panose="02020603050405020304" pitchFamily="18" charset="0"/>
                        <a:ea typeface="Times New Roman" panose="02020603050405020304" pitchFamily="18" charset="0"/>
                      </a:endParaRPr>
                    </a:p>
                  </a:txBody>
                  <a:tcPr marL="54769" marR="54769" marT="34290" marB="34290"/>
                </a:tc>
                <a:tc>
                  <a:txBody>
                    <a:bodyPr/>
                    <a:lstStyle/>
                    <a:p>
                      <a:pPr marL="0" marR="0" algn="ctr">
                        <a:spcBef>
                          <a:spcPts val="0"/>
                        </a:spcBef>
                        <a:spcAft>
                          <a:spcPts val="0"/>
                        </a:spcAft>
                      </a:pPr>
                      <a:r>
                        <a:rPr lang="en-US" sz="900" u="sng" spc="-10" dirty="0">
                          <a:effectLst/>
                        </a:rPr>
                        <a:t>At least six cycles but no more than 30 cycles</a:t>
                      </a:r>
                      <a:endParaRPr lang="en-US" sz="900" dirty="0">
                        <a:effectLst/>
                        <a:latin typeface="Times New Roman" panose="02020603050405020304" pitchFamily="18" charset="0"/>
                        <a:ea typeface="Times New Roman" panose="02020603050405020304" pitchFamily="18" charset="0"/>
                      </a:endParaRPr>
                    </a:p>
                  </a:txBody>
                  <a:tcPr marL="54769" marR="54769" marT="34290" marB="34290"/>
                </a:tc>
                <a:extLst>
                  <a:ext uri="{0D108BD9-81ED-4DB2-BD59-A6C34878D82A}">
                    <a16:rowId xmlns:a16="http://schemas.microsoft.com/office/drawing/2014/main" val="551174491"/>
                  </a:ext>
                </a:extLst>
              </a:tr>
            </a:tbl>
          </a:graphicData>
        </a:graphic>
      </p:graphicFrame>
    </p:spTree>
    <p:extLst>
      <p:ext uri="{BB962C8B-B14F-4D97-AF65-F5344CB8AC3E}">
        <p14:creationId xmlns:p14="http://schemas.microsoft.com/office/powerpoint/2010/main" val="1661017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924C1-B199-427C-AA89-E5C5A1528B2A}"/>
              </a:ext>
            </a:extLst>
          </p:cNvPr>
          <p:cNvSpPr>
            <a:spLocks noGrp="1"/>
          </p:cNvSpPr>
          <p:nvPr>
            <p:ph type="title"/>
          </p:nvPr>
        </p:nvSpPr>
        <p:spPr/>
        <p:txBody>
          <a:bodyPr/>
          <a:lstStyle/>
          <a:p>
            <a:r>
              <a:rPr lang="en-US" dirty="0"/>
              <a:t>UFLS example on an LFL site</a:t>
            </a:r>
          </a:p>
        </p:txBody>
      </p:sp>
      <p:sp>
        <p:nvSpPr>
          <p:cNvPr id="4" name="Slide Number Placeholder 3">
            <a:extLst>
              <a:ext uri="{FF2B5EF4-FFF2-40B4-BE49-F238E27FC236}">
                <a16:creationId xmlns:a16="http://schemas.microsoft.com/office/drawing/2014/main" id="{3ACC9B7D-21AE-4CAD-AC15-B23054C06387}"/>
              </a:ext>
            </a:extLst>
          </p:cNvPr>
          <p:cNvSpPr>
            <a:spLocks noGrp="1"/>
          </p:cNvSpPr>
          <p:nvPr>
            <p:ph type="sldNum" sz="quarter" idx="4"/>
          </p:nvPr>
        </p:nvSpPr>
        <p:spPr/>
        <p:txBody>
          <a:bodyPr/>
          <a:lstStyle/>
          <a:p>
            <a:fld id="{1D93BD3E-1E9A-4970-A6F7-E7AC52762E0C}" type="slidenum">
              <a:rPr lang="en-US" smtClean="0"/>
              <a:pPr/>
              <a:t>5</a:t>
            </a:fld>
            <a:endParaRPr lang="en-US" dirty="0"/>
          </a:p>
        </p:txBody>
      </p:sp>
      <p:grpSp>
        <p:nvGrpSpPr>
          <p:cNvPr id="3" name="Group 4">
            <a:extLst>
              <a:ext uri="{FF2B5EF4-FFF2-40B4-BE49-F238E27FC236}">
                <a16:creationId xmlns:a16="http://schemas.microsoft.com/office/drawing/2014/main" id="{2BB86D6E-126D-4761-90AA-5B4B14102B53}"/>
              </a:ext>
            </a:extLst>
          </p:cNvPr>
          <p:cNvGrpSpPr>
            <a:grpSpLocks noChangeAspect="1"/>
          </p:cNvGrpSpPr>
          <p:nvPr/>
        </p:nvGrpSpPr>
        <p:grpSpPr bwMode="auto">
          <a:xfrm>
            <a:off x="2114550" y="1344217"/>
            <a:ext cx="4629150" cy="4468415"/>
            <a:chOff x="1776" y="409"/>
            <a:chExt cx="3888" cy="3753"/>
          </a:xfrm>
        </p:grpSpPr>
        <p:sp>
          <p:nvSpPr>
            <p:cNvPr id="5" name="AutoShape 3">
              <a:extLst>
                <a:ext uri="{FF2B5EF4-FFF2-40B4-BE49-F238E27FC236}">
                  <a16:creationId xmlns:a16="http://schemas.microsoft.com/office/drawing/2014/main" id="{C9566CCF-1C7C-4460-80D3-AF54D75C7246}"/>
                </a:ext>
              </a:extLst>
            </p:cNvPr>
            <p:cNvSpPr>
              <a:spLocks noChangeAspect="1" noChangeArrowheads="1" noTextEdit="1"/>
            </p:cNvSpPr>
            <p:nvPr/>
          </p:nvSpPr>
          <p:spPr bwMode="auto">
            <a:xfrm>
              <a:off x="1776" y="409"/>
              <a:ext cx="3888" cy="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7" name="Line 5">
              <a:extLst>
                <a:ext uri="{FF2B5EF4-FFF2-40B4-BE49-F238E27FC236}">
                  <a16:creationId xmlns:a16="http://schemas.microsoft.com/office/drawing/2014/main" id="{10679FAA-6E87-4F19-AA1D-13D98F728A06}"/>
                </a:ext>
              </a:extLst>
            </p:cNvPr>
            <p:cNvSpPr>
              <a:spLocks noChangeShapeType="1"/>
            </p:cNvSpPr>
            <p:nvPr/>
          </p:nvSpPr>
          <p:spPr bwMode="auto">
            <a:xfrm>
              <a:off x="1794" y="1364"/>
              <a:ext cx="1516" cy="0"/>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8" name="Line 6">
              <a:extLst>
                <a:ext uri="{FF2B5EF4-FFF2-40B4-BE49-F238E27FC236}">
                  <a16:creationId xmlns:a16="http://schemas.microsoft.com/office/drawing/2014/main" id="{0E83F235-F702-41B2-A829-2BF2C16BE064}"/>
                </a:ext>
              </a:extLst>
            </p:cNvPr>
            <p:cNvSpPr>
              <a:spLocks noChangeShapeType="1"/>
            </p:cNvSpPr>
            <p:nvPr/>
          </p:nvSpPr>
          <p:spPr bwMode="auto">
            <a:xfrm>
              <a:off x="3418" y="1364"/>
              <a:ext cx="1516" cy="0"/>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9" name="Rectangle 7">
              <a:extLst>
                <a:ext uri="{FF2B5EF4-FFF2-40B4-BE49-F238E27FC236}">
                  <a16:creationId xmlns:a16="http://schemas.microsoft.com/office/drawing/2014/main" id="{616729FC-85A0-4AF6-ACBD-B1CE9FC46FE9}"/>
                </a:ext>
              </a:extLst>
            </p:cNvPr>
            <p:cNvSpPr>
              <a:spLocks noChangeArrowheads="1"/>
            </p:cNvSpPr>
            <p:nvPr/>
          </p:nvSpPr>
          <p:spPr bwMode="auto">
            <a:xfrm>
              <a:off x="3310" y="1310"/>
              <a:ext cx="108" cy="10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10" name="Rectangle 8">
              <a:extLst>
                <a:ext uri="{FF2B5EF4-FFF2-40B4-BE49-F238E27FC236}">
                  <a16:creationId xmlns:a16="http://schemas.microsoft.com/office/drawing/2014/main" id="{725FC9A6-7486-486D-BC15-A5AB3247B582}"/>
                </a:ext>
              </a:extLst>
            </p:cNvPr>
            <p:cNvSpPr>
              <a:spLocks noChangeArrowheads="1"/>
            </p:cNvSpPr>
            <p:nvPr/>
          </p:nvSpPr>
          <p:spPr bwMode="auto">
            <a:xfrm>
              <a:off x="3310" y="1310"/>
              <a:ext cx="108" cy="108"/>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11" name="Freeform 9">
              <a:extLst>
                <a:ext uri="{FF2B5EF4-FFF2-40B4-BE49-F238E27FC236}">
                  <a16:creationId xmlns:a16="http://schemas.microsoft.com/office/drawing/2014/main" id="{AE8E00B0-3973-4AAC-9706-B189CC8BDA58}"/>
                </a:ext>
              </a:extLst>
            </p:cNvPr>
            <p:cNvSpPr>
              <a:spLocks noEditPoints="1"/>
            </p:cNvSpPr>
            <p:nvPr/>
          </p:nvSpPr>
          <p:spPr bwMode="auto">
            <a:xfrm>
              <a:off x="2897" y="1588"/>
              <a:ext cx="100" cy="13"/>
            </a:xfrm>
            <a:custGeom>
              <a:avLst/>
              <a:gdLst>
                <a:gd name="T0" fmla="*/ 0 w 100"/>
                <a:gd name="T1" fmla="*/ 0 h 13"/>
                <a:gd name="T2" fmla="*/ 100 w 100"/>
                <a:gd name="T3" fmla="*/ 0 h 13"/>
                <a:gd name="T4" fmla="*/ 0 w 100"/>
                <a:gd name="T5" fmla="*/ 13 h 13"/>
                <a:gd name="T6" fmla="*/ 100 w 100"/>
                <a:gd name="T7" fmla="*/ 13 h 13"/>
              </a:gdLst>
              <a:ahLst/>
              <a:cxnLst>
                <a:cxn ang="0">
                  <a:pos x="T0" y="T1"/>
                </a:cxn>
                <a:cxn ang="0">
                  <a:pos x="T2" y="T3"/>
                </a:cxn>
                <a:cxn ang="0">
                  <a:pos x="T4" y="T5"/>
                </a:cxn>
                <a:cxn ang="0">
                  <a:pos x="T6" y="T7"/>
                </a:cxn>
              </a:cxnLst>
              <a:rect l="0" t="0" r="r" b="b"/>
              <a:pathLst>
                <a:path w="100" h="13">
                  <a:moveTo>
                    <a:pt x="0" y="0"/>
                  </a:moveTo>
                  <a:lnTo>
                    <a:pt x="100" y="0"/>
                  </a:lnTo>
                  <a:moveTo>
                    <a:pt x="0" y="13"/>
                  </a:moveTo>
                  <a:lnTo>
                    <a:pt x="100" y="13"/>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12" name="Freeform 10">
              <a:extLst>
                <a:ext uri="{FF2B5EF4-FFF2-40B4-BE49-F238E27FC236}">
                  <a16:creationId xmlns:a16="http://schemas.microsoft.com/office/drawing/2014/main" id="{76A41D3F-4C69-4BF4-B7AD-CFE36977B505}"/>
                </a:ext>
              </a:extLst>
            </p:cNvPr>
            <p:cNvSpPr>
              <a:spLocks noEditPoints="1"/>
            </p:cNvSpPr>
            <p:nvPr/>
          </p:nvSpPr>
          <p:spPr bwMode="auto">
            <a:xfrm>
              <a:off x="2876" y="1609"/>
              <a:ext cx="142" cy="76"/>
            </a:xfrm>
            <a:custGeom>
              <a:avLst/>
              <a:gdLst>
                <a:gd name="T0" fmla="*/ 1 w 251"/>
                <a:gd name="T1" fmla="*/ 46 h 135"/>
                <a:gd name="T2" fmla="*/ 31 w 251"/>
                <a:gd name="T3" fmla="*/ 1 h 135"/>
                <a:gd name="T4" fmla="*/ 64 w 251"/>
                <a:gd name="T5" fmla="*/ 43 h 135"/>
                <a:gd name="T6" fmla="*/ 64 w 251"/>
                <a:gd name="T7" fmla="*/ 46 h 135"/>
                <a:gd name="T8" fmla="*/ 94 w 251"/>
                <a:gd name="T9" fmla="*/ 1 h 135"/>
                <a:gd name="T10" fmla="*/ 126 w 251"/>
                <a:gd name="T11" fmla="*/ 43 h 135"/>
                <a:gd name="T12" fmla="*/ 126 w 251"/>
                <a:gd name="T13" fmla="*/ 46 h 135"/>
                <a:gd name="T14" fmla="*/ 156 w 251"/>
                <a:gd name="T15" fmla="*/ 1 h 135"/>
                <a:gd name="T16" fmla="*/ 188 w 251"/>
                <a:gd name="T17" fmla="*/ 43 h 135"/>
                <a:gd name="T18" fmla="*/ 188 w 251"/>
                <a:gd name="T19" fmla="*/ 46 h 135"/>
                <a:gd name="T20" fmla="*/ 218 w 251"/>
                <a:gd name="T21" fmla="*/ 1 h 135"/>
                <a:gd name="T22" fmla="*/ 251 w 251"/>
                <a:gd name="T23" fmla="*/ 43 h 135"/>
                <a:gd name="T24" fmla="*/ 251 w 251"/>
                <a:gd name="T25" fmla="*/ 46 h 135"/>
                <a:gd name="T26" fmla="*/ 1 w 251"/>
                <a:gd name="T27" fmla="*/ 46 h 135"/>
                <a:gd name="T28" fmla="*/ 1 w 251"/>
                <a:gd name="T29" fmla="*/ 135 h 135"/>
                <a:gd name="T30" fmla="*/ 251 w 251"/>
                <a:gd name="T31" fmla="*/ 46 h 135"/>
                <a:gd name="T32" fmla="*/ 251 w 251"/>
                <a:gd name="T33" fmla="*/ 135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1" h="135">
                  <a:moveTo>
                    <a:pt x="1" y="46"/>
                  </a:moveTo>
                  <a:cubicBezTo>
                    <a:pt x="0" y="22"/>
                    <a:pt x="14" y="2"/>
                    <a:pt x="31" y="1"/>
                  </a:cubicBezTo>
                  <a:cubicBezTo>
                    <a:pt x="48" y="0"/>
                    <a:pt x="63" y="19"/>
                    <a:pt x="64" y="43"/>
                  </a:cubicBezTo>
                  <a:cubicBezTo>
                    <a:pt x="64" y="44"/>
                    <a:pt x="64" y="45"/>
                    <a:pt x="64" y="46"/>
                  </a:cubicBezTo>
                  <a:cubicBezTo>
                    <a:pt x="63" y="22"/>
                    <a:pt x="76" y="2"/>
                    <a:pt x="94" y="1"/>
                  </a:cubicBezTo>
                  <a:cubicBezTo>
                    <a:pt x="111" y="0"/>
                    <a:pt x="125" y="19"/>
                    <a:pt x="126" y="43"/>
                  </a:cubicBezTo>
                  <a:cubicBezTo>
                    <a:pt x="126" y="44"/>
                    <a:pt x="126" y="45"/>
                    <a:pt x="126" y="46"/>
                  </a:cubicBezTo>
                  <a:cubicBezTo>
                    <a:pt x="125" y="22"/>
                    <a:pt x="139" y="2"/>
                    <a:pt x="156" y="1"/>
                  </a:cubicBezTo>
                  <a:cubicBezTo>
                    <a:pt x="173" y="0"/>
                    <a:pt x="188" y="19"/>
                    <a:pt x="188" y="43"/>
                  </a:cubicBezTo>
                  <a:cubicBezTo>
                    <a:pt x="188" y="44"/>
                    <a:pt x="188" y="45"/>
                    <a:pt x="188" y="46"/>
                  </a:cubicBezTo>
                  <a:cubicBezTo>
                    <a:pt x="188" y="22"/>
                    <a:pt x="201" y="2"/>
                    <a:pt x="218" y="1"/>
                  </a:cubicBezTo>
                  <a:cubicBezTo>
                    <a:pt x="236" y="0"/>
                    <a:pt x="250" y="19"/>
                    <a:pt x="251" y="43"/>
                  </a:cubicBezTo>
                  <a:cubicBezTo>
                    <a:pt x="251" y="44"/>
                    <a:pt x="251" y="45"/>
                    <a:pt x="251" y="46"/>
                  </a:cubicBezTo>
                  <a:moveTo>
                    <a:pt x="1" y="46"/>
                  </a:moveTo>
                  <a:lnTo>
                    <a:pt x="1" y="135"/>
                  </a:lnTo>
                  <a:moveTo>
                    <a:pt x="251" y="46"/>
                  </a:moveTo>
                  <a:lnTo>
                    <a:pt x="251" y="135"/>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13" name="Freeform 11">
              <a:extLst>
                <a:ext uri="{FF2B5EF4-FFF2-40B4-BE49-F238E27FC236}">
                  <a16:creationId xmlns:a16="http://schemas.microsoft.com/office/drawing/2014/main" id="{204F0399-9E91-4CE2-A645-C28CA6657803}"/>
                </a:ext>
              </a:extLst>
            </p:cNvPr>
            <p:cNvSpPr>
              <a:spLocks noEditPoints="1"/>
            </p:cNvSpPr>
            <p:nvPr/>
          </p:nvSpPr>
          <p:spPr bwMode="auto">
            <a:xfrm>
              <a:off x="2877" y="1504"/>
              <a:ext cx="141" cy="76"/>
            </a:xfrm>
            <a:custGeom>
              <a:avLst/>
              <a:gdLst>
                <a:gd name="T0" fmla="*/ 250 w 250"/>
                <a:gd name="T1" fmla="*/ 89 h 135"/>
                <a:gd name="T2" fmla="*/ 220 w 250"/>
                <a:gd name="T3" fmla="*/ 134 h 135"/>
                <a:gd name="T4" fmla="*/ 187 w 250"/>
                <a:gd name="T5" fmla="*/ 93 h 135"/>
                <a:gd name="T6" fmla="*/ 187 w 250"/>
                <a:gd name="T7" fmla="*/ 89 h 135"/>
                <a:gd name="T8" fmla="*/ 157 w 250"/>
                <a:gd name="T9" fmla="*/ 134 h 135"/>
                <a:gd name="T10" fmla="*/ 125 w 250"/>
                <a:gd name="T11" fmla="*/ 93 h 135"/>
                <a:gd name="T12" fmla="*/ 125 w 250"/>
                <a:gd name="T13" fmla="*/ 89 h 135"/>
                <a:gd name="T14" fmla="*/ 95 w 250"/>
                <a:gd name="T15" fmla="*/ 134 h 135"/>
                <a:gd name="T16" fmla="*/ 63 w 250"/>
                <a:gd name="T17" fmla="*/ 93 h 135"/>
                <a:gd name="T18" fmla="*/ 63 w 250"/>
                <a:gd name="T19" fmla="*/ 89 h 135"/>
                <a:gd name="T20" fmla="*/ 33 w 250"/>
                <a:gd name="T21" fmla="*/ 134 h 135"/>
                <a:gd name="T22" fmla="*/ 0 w 250"/>
                <a:gd name="T23" fmla="*/ 93 h 135"/>
                <a:gd name="T24" fmla="*/ 0 w 250"/>
                <a:gd name="T25" fmla="*/ 89 h 135"/>
                <a:gd name="T26" fmla="*/ 250 w 250"/>
                <a:gd name="T27" fmla="*/ 89 h 135"/>
                <a:gd name="T28" fmla="*/ 250 w 250"/>
                <a:gd name="T29" fmla="*/ 0 h 135"/>
                <a:gd name="T30" fmla="*/ 0 w 250"/>
                <a:gd name="T31" fmla="*/ 89 h 135"/>
                <a:gd name="T32" fmla="*/ 0 w 250"/>
                <a:gd name="T33" fmla="*/ 0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0" h="135">
                  <a:moveTo>
                    <a:pt x="250" y="89"/>
                  </a:moveTo>
                  <a:cubicBezTo>
                    <a:pt x="250" y="113"/>
                    <a:pt x="237" y="133"/>
                    <a:pt x="220" y="134"/>
                  </a:cubicBezTo>
                  <a:cubicBezTo>
                    <a:pt x="203" y="135"/>
                    <a:pt x="188" y="116"/>
                    <a:pt x="187" y="93"/>
                  </a:cubicBezTo>
                  <a:cubicBezTo>
                    <a:pt x="187" y="92"/>
                    <a:pt x="187" y="90"/>
                    <a:pt x="187" y="89"/>
                  </a:cubicBezTo>
                  <a:cubicBezTo>
                    <a:pt x="188" y="113"/>
                    <a:pt x="175" y="133"/>
                    <a:pt x="157" y="134"/>
                  </a:cubicBezTo>
                  <a:cubicBezTo>
                    <a:pt x="140" y="135"/>
                    <a:pt x="126" y="116"/>
                    <a:pt x="125" y="93"/>
                  </a:cubicBezTo>
                  <a:cubicBezTo>
                    <a:pt x="125" y="92"/>
                    <a:pt x="125" y="90"/>
                    <a:pt x="125" y="89"/>
                  </a:cubicBezTo>
                  <a:cubicBezTo>
                    <a:pt x="126" y="113"/>
                    <a:pt x="112" y="133"/>
                    <a:pt x="95" y="134"/>
                  </a:cubicBezTo>
                  <a:cubicBezTo>
                    <a:pt x="78" y="135"/>
                    <a:pt x="63" y="116"/>
                    <a:pt x="63" y="93"/>
                  </a:cubicBezTo>
                  <a:cubicBezTo>
                    <a:pt x="63" y="92"/>
                    <a:pt x="63" y="90"/>
                    <a:pt x="63" y="89"/>
                  </a:cubicBezTo>
                  <a:cubicBezTo>
                    <a:pt x="63" y="113"/>
                    <a:pt x="50" y="133"/>
                    <a:pt x="33" y="134"/>
                  </a:cubicBezTo>
                  <a:cubicBezTo>
                    <a:pt x="15" y="135"/>
                    <a:pt x="1" y="116"/>
                    <a:pt x="0" y="93"/>
                  </a:cubicBezTo>
                  <a:cubicBezTo>
                    <a:pt x="0" y="92"/>
                    <a:pt x="0" y="90"/>
                    <a:pt x="0" y="89"/>
                  </a:cubicBezTo>
                  <a:moveTo>
                    <a:pt x="250" y="89"/>
                  </a:moveTo>
                  <a:lnTo>
                    <a:pt x="250" y="0"/>
                  </a:lnTo>
                  <a:moveTo>
                    <a:pt x="0" y="89"/>
                  </a:moveTo>
                  <a:lnTo>
                    <a:pt x="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14" name="Freeform 12">
              <a:extLst>
                <a:ext uri="{FF2B5EF4-FFF2-40B4-BE49-F238E27FC236}">
                  <a16:creationId xmlns:a16="http://schemas.microsoft.com/office/drawing/2014/main" id="{EF0E2C73-E1DF-4647-A5E7-B8C8A7D3720D}"/>
                </a:ext>
              </a:extLst>
            </p:cNvPr>
            <p:cNvSpPr>
              <a:spLocks noEditPoints="1"/>
            </p:cNvSpPr>
            <p:nvPr/>
          </p:nvSpPr>
          <p:spPr bwMode="auto">
            <a:xfrm>
              <a:off x="3763" y="1588"/>
              <a:ext cx="100" cy="13"/>
            </a:xfrm>
            <a:custGeom>
              <a:avLst/>
              <a:gdLst>
                <a:gd name="T0" fmla="*/ 0 w 100"/>
                <a:gd name="T1" fmla="*/ 0 h 13"/>
                <a:gd name="T2" fmla="*/ 100 w 100"/>
                <a:gd name="T3" fmla="*/ 0 h 13"/>
                <a:gd name="T4" fmla="*/ 0 w 100"/>
                <a:gd name="T5" fmla="*/ 13 h 13"/>
                <a:gd name="T6" fmla="*/ 100 w 100"/>
                <a:gd name="T7" fmla="*/ 13 h 13"/>
              </a:gdLst>
              <a:ahLst/>
              <a:cxnLst>
                <a:cxn ang="0">
                  <a:pos x="T0" y="T1"/>
                </a:cxn>
                <a:cxn ang="0">
                  <a:pos x="T2" y="T3"/>
                </a:cxn>
                <a:cxn ang="0">
                  <a:pos x="T4" y="T5"/>
                </a:cxn>
                <a:cxn ang="0">
                  <a:pos x="T6" y="T7"/>
                </a:cxn>
              </a:cxnLst>
              <a:rect l="0" t="0" r="r" b="b"/>
              <a:pathLst>
                <a:path w="100" h="13">
                  <a:moveTo>
                    <a:pt x="0" y="0"/>
                  </a:moveTo>
                  <a:lnTo>
                    <a:pt x="100" y="0"/>
                  </a:lnTo>
                  <a:moveTo>
                    <a:pt x="0" y="13"/>
                  </a:moveTo>
                  <a:lnTo>
                    <a:pt x="100" y="13"/>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15" name="Freeform 13">
              <a:extLst>
                <a:ext uri="{FF2B5EF4-FFF2-40B4-BE49-F238E27FC236}">
                  <a16:creationId xmlns:a16="http://schemas.microsoft.com/office/drawing/2014/main" id="{EEF781B5-C06D-4236-9F56-A272A835F181}"/>
                </a:ext>
              </a:extLst>
            </p:cNvPr>
            <p:cNvSpPr>
              <a:spLocks noEditPoints="1"/>
            </p:cNvSpPr>
            <p:nvPr/>
          </p:nvSpPr>
          <p:spPr bwMode="auto">
            <a:xfrm>
              <a:off x="3742" y="1609"/>
              <a:ext cx="142" cy="76"/>
            </a:xfrm>
            <a:custGeom>
              <a:avLst/>
              <a:gdLst>
                <a:gd name="T0" fmla="*/ 1 w 251"/>
                <a:gd name="T1" fmla="*/ 46 h 135"/>
                <a:gd name="T2" fmla="*/ 31 w 251"/>
                <a:gd name="T3" fmla="*/ 1 h 135"/>
                <a:gd name="T4" fmla="*/ 64 w 251"/>
                <a:gd name="T5" fmla="*/ 43 h 135"/>
                <a:gd name="T6" fmla="*/ 64 w 251"/>
                <a:gd name="T7" fmla="*/ 46 h 135"/>
                <a:gd name="T8" fmla="*/ 94 w 251"/>
                <a:gd name="T9" fmla="*/ 1 h 135"/>
                <a:gd name="T10" fmla="*/ 126 w 251"/>
                <a:gd name="T11" fmla="*/ 43 h 135"/>
                <a:gd name="T12" fmla="*/ 126 w 251"/>
                <a:gd name="T13" fmla="*/ 46 h 135"/>
                <a:gd name="T14" fmla="*/ 156 w 251"/>
                <a:gd name="T15" fmla="*/ 1 h 135"/>
                <a:gd name="T16" fmla="*/ 188 w 251"/>
                <a:gd name="T17" fmla="*/ 43 h 135"/>
                <a:gd name="T18" fmla="*/ 188 w 251"/>
                <a:gd name="T19" fmla="*/ 46 h 135"/>
                <a:gd name="T20" fmla="*/ 218 w 251"/>
                <a:gd name="T21" fmla="*/ 1 h 135"/>
                <a:gd name="T22" fmla="*/ 251 w 251"/>
                <a:gd name="T23" fmla="*/ 43 h 135"/>
                <a:gd name="T24" fmla="*/ 251 w 251"/>
                <a:gd name="T25" fmla="*/ 46 h 135"/>
                <a:gd name="T26" fmla="*/ 1 w 251"/>
                <a:gd name="T27" fmla="*/ 46 h 135"/>
                <a:gd name="T28" fmla="*/ 1 w 251"/>
                <a:gd name="T29" fmla="*/ 135 h 135"/>
                <a:gd name="T30" fmla="*/ 251 w 251"/>
                <a:gd name="T31" fmla="*/ 46 h 135"/>
                <a:gd name="T32" fmla="*/ 251 w 251"/>
                <a:gd name="T33" fmla="*/ 135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1" h="135">
                  <a:moveTo>
                    <a:pt x="1" y="46"/>
                  </a:moveTo>
                  <a:cubicBezTo>
                    <a:pt x="0" y="22"/>
                    <a:pt x="14" y="2"/>
                    <a:pt x="31" y="1"/>
                  </a:cubicBezTo>
                  <a:cubicBezTo>
                    <a:pt x="48" y="0"/>
                    <a:pt x="63" y="19"/>
                    <a:pt x="64" y="43"/>
                  </a:cubicBezTo>
                  <a:cubicBezTo>
                    <a:pt x="64" y="44"/>
                    <a:pt x="64" y="45"/>
                    <a:pt x="64" y="46"/>
                  </a:cubicBezTo>
                  <a:cubicBezTo>
                    <a:pt x="63" y="22"/>
                    <a:pt x="76" y="2"/>
                    <a:pt x="94" y="1"/>
                  </a:cubicBezTo>
                  <a:cubicBezTo>
                    <a:pt x="111" y="0"/>
                    <a:pt x="125" y="19"/>
                    <a:pt x="126" y="43"/>
                  </a:cubicBezTo>
                  <a:cubicBezTo>
                    <a:pt x="126" y="44"/>
                    <a:pt x="126" y="45"/>
                    <a:pt x="126" y="46"/>
                  </a:cubicBezTo>
                  <a:cubicBezTo>
                    <a:pt x="125" y="22"/>
                    <a:pt x="139" y="2"/>
                    <a:pt x="156" y="1"/>
                  </a:cubicBezTo>
                  <a:cubicBezTo>
                    <a:pt x="173" y="0"/>
                    <a:pt x="188" y="19"/>
                    <a:pt x="188" y="43"/>
                  </a:cubicBezTo>
                  <a:cubicBezTo>
                    <a:pt x="188" y="44"/>
                    <a:pt x="188" y="45"/>
                    <a:pt x="188" y="46"/>
                  </a:cubicBezTo>
                  <a:cubicBezTo>
                    <a:pt x="188" y="22"/>
                    <a:pt x="201" y="2"/>
                    <a:pt x="218" y="1"/>
                  </a:cubicBezTo>
                  <a:cubicBezTo>
                    <a:pt x="236" y="0"/>
                    <a:pt x="250" y="19"/>
                    <a:pt x="251" y="43"/>
                  </a:cubicBezTo>
                  <a:cubicBezTo>
                    <a:pt x="251" y="44"/>
                    <a:pt x="251" y="45"/>
                    <a:pt x="251" y="46"/>
                  </a:cubicBezTo>
                  <a:moveTo>
                    <a:pt x="1" y="46"/>
                  </a:moveTo>
                  <a:lnTo>
                    <a:pt x="1" y="135"/>
                  </a:lnTo>
                  <a:moveTo>
                    <a:pt x="251" y="46"/>
                  </a:moveTo>
                  <a:lnTo>
                    <a:pt x="251" y="135"/>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16" name="Freeform 14">
              <a:extLst>
                <a:ext uri="{FF2B5EF4-FFF2-40B4-BE49-F238E27FC236}">
                  <a16:creationId xmlns:a16="http://schemas.microsoft.com/office/drawing/2014/main" id="{39FBFC09-D0FD-4186-A524-48001C3E7740}"/>
                </a:ext>
              </a:extLst>
            </p:cNvPr>
            <p:cNvSpPr>
              <a:spLocks noEditPoints="1"/>
            </p:cNvSpPr>
            <p:nvPr/>
          </p:nvSpPr>
          <p:spPr bwMode="auto">
            <a:xfrm>
              <a:off x="3743" y="1504"/>
              <a:ext cx="141" cy="76"/>
            </a:xfrm>
            <a:custGeom>
              <a:avLst/>
              <a:gdLst>
                <a:gd name="T0" fmla="*/ 250 w 250"/>
                <a:gd name="T1" fmla="*/ 89 h 135"/>
                <a:gd name="T2" fmla="*/ 220 w 250"/>
                <a:gd name="T3" fmla="*/ 134 h 135"/>
                <a:gd name="T4" fmla="*/ 187 w 250"/>
                <a:gd name="T5" fmla="*/ 93 h 135"/>
                <a:gd name="T6" fmla="*/ 187 w 250"/>
                <a:gd name="T7" fmla="*/ 89 h 135"/>
                <a:gd name="T8" fmla="*/ 157 w 250"/>
                <a:gd name="T9" fmla="*/ 134 h 135"/>
                <a:gd name="T10" fmla="*/ 125 w 250"/>
                <a:gd name="T11" fmla="*/ 93 h 135"/>
                <a:gd name="T12" fmla="*/ 125 w 250"/>
                <a:gd name="T13" fmla="*/ 89 h 135"/>
                <a:gd name="T14" fmla="*/ 95 w 250"/>
                <a:gd name="T15" fmla="*/ 134 h 135"/>
                <a:gd name="T16" fmla="*/ 63 w 250"/>
                <a:gd name="T17" fmla="*/ 93 h 135"/>
                <a:gd name="T18" fmla="*/ 63 w 250"/>
                <a:gd name="T19" fmla="*/ 89 h 135"/>
                <a:gd name="T20" fmla="*/ 33 w 250"/>
                <a:gd name="T21" fmla="*/ 134 h 135"/>
                <a:gd name="T22" fmla="*/ 0 w 250"/>
                <a:gd name="T23" fmla="*/ 93 h 135"/>
                <a:gd name="T24" fmla="*/ 0 w 250"/>
                <a:gd name="T25" fmla="*/ 89 h 135"/>
                <a:gd name="T26" fmla="*/ 250 w 250"/>
                <a:gd name="T27" fmla="*/ 89 h 135"/>
                <a:gd name="T28" fmla="*/ 250 w 250"/>
                <a:gd name="T29" fmla="*/ 0 h 135"/>
                <a:gd name="T30" fmla="*/ 0 w 250"/>
                <a:gd name="T31" fmla="*/ 89 h 135"/>
                <a:gd name="T32" fmla="*/ 0 w 250"/>
                <a:gd name="T33" fmla="*/ 0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0" h="135">
                  <a:moveTo>
                    <a:pt x="250" y="89"/>
                  </a:moveTo>
                  <a:cubicBezTo>
                    <a:pt x="250" y="113"/>
                    <a:pt x="237" y="133"/>
                    <a:pt x="220" y="134"/>
                  </a:cubicBezTo>
                  <a:cubicBezTo>
                    <a:pt x="203" y="135"/>
                    <a:pt x="188" y="116"/>
                    <a:pt x="187" y="93"/>
                  </a:cubicBezTo>
                  <a:cubicBezTo>
                    <a:pt x="187" y="92"/>
                    <a:pt x="187" y="90"/>
                    <a:pt x="187" y="89"/>
                  </a:cubicBezTo>
                  <a:cubicBezTo>
                    <a:pt x="188" y="113"/>
                    <a:pt x="175" y="133"/>
                    <a:pt x="157" y="134"/>
                  </a:cubicBezTo>
                  <a:cubicBezTo>
                    <a:pt x="140" y="135"/>
                    <a:pt x="126" y="116"/>
                    <a:pt x="125" y="93"/>
                  </a:cubicBezTo>
                  <a:cubicBezTo>
                    <a:pt x="125" y="92"/>
                    <a:pt x="125" y="90"/>
                    <a:pt x="125" y="89"/>
                  </a:cubicBezTo>
                  <a:cubicBezTo>
                    <a:pt x="126" y="113"/>
                    <a:pt x="112" y="133"/>
                    <a:pt x="95" y="134"/>
                  </a:cubicBezTo>
                  <a:cubicBezTo>
                    <a:pt x="78" y="135"/>
                    <a:pt x="63" y="116"/>
                    <a:pt x="63" y="93"/>
                  </a:cubicBezTo>
                  <a:cubicBezTo>
                    <a:pt x="63" y="92"/>
                    <a:pt x="63" y="90"/>
                    <a:pt x="63" y="89"/>
                  </a:cubicBezTo>
                  <a:cubicBezTo>
                    <a:pt x="63" y="113"/>
                    <a:pt x="50" y="133"/>
                    <a:pt x="33" y="134"/>
                  </a:cubicBezTo>
                  <a:cubicBezTo>
                    <a:pt x="15" y="135"/>
                    <a:pt x="1" y="116"/>
                    <a:pt x="0" y="93"/>
                  </a:cubicBezTo>
                  <a:cubicBezTo>
                    <a:pt x="0" y="92"/>
                    <a:pt x="0" y="90"/>
                    <a:pt x="0" y="89"/>
                  </a:cubicBezTo>
                  <a:moveTo>
                    <a:pt x="250" y="89"/>
                  </a:moveTo>
                  <a:lnTo>
                    <a:pt x="250" y="0"/>
                  </a:lnTo>
                  <a:moveTo>
                    <a:pt x="0" y="89"/>
                  </a:moveTo>
                  <a:lnTo>
                    <a:pt x="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17" name="Rectangle 15">
              <a:extLst>
                <a:ext uri="{FF2B5EF4-FFF2-40B4-BE49-F238E27FC236}">
                  <a16:creationId xmlns:a16="http://schemas.microsoft.com/office/drawing/2014/main" id="{981B8F8F-161B-4113-A50C-832FFB0C10A2}"/>
                </a:ext>
              </a:extLst>
            </p:cNvPr>
            <p:cNvSpPr>
              <a:spLocks noChangeArrowheads="1"/>
            </p:cNvSpPr>
            <p:nvPr/>
          </p:nvSpPr>
          <p:spPr bwMode="auto">
            <a:xfrm>
              <a:off x="4035" y="2149"/>
              <a:ext cx="65" cy="6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18" name="Rectangle 16">
              <a:extLst>
                <a:ext uri="{FF2B5EF4-FFF2-40B4-BE49-F238E27FC236}">
                  <a16:creationId xmlns:a16="http://schemas.microsoft.com/office/drawing/2014/main" id="{E90E0EC1-065B-435A-B5F6-2FB5CF50817B}"/>
                </a:ext>
              </a:extLst>
            </p:cNvPr>
            <p:cNvSpPr>
              <a:spLocks noChangeArrowheads="1"/>
            </p:cNvSpPr>
            <p:nvPr/>
          </p:nvSpPr>
          <p:spPr bwMode="auto">
            <a:xfrm>
              <a:off x="4035" y="2149"/>
              <a:ext cx="65" cy="64"/>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19" name="Line 17">
              <a:extLst>
                <a:ext uri="{FF2B5EF4-FFF2-40B4-BE49-F238E27FC236}">
                  <a16:creationId xmlns:a16="http://schemas.microsoft.com/office/drawing/2014/main" id="{0B067CF5-AE55-469D-B01E-1BBD3F35E760}"/>
                </a:ext>
              </a:extLst>
            </p:cNvPr>
            <p:cNvSpPr>
              <a:spLocks noChangeShapeType="1"/>
            </p:cNvSpPr>
            <p:nvPr/>
          </p:nvSpPr>
          <p:spPr bwMode="auto">
            <a:xfrm flipH="1">
              <a:off x="2877" y="2014"/>
              <a:ext cx="1299" cy="0"/>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20" name="Freeform 18">
              <a:extLst>
                <a:ext uri="{FF2B5EF4-FFF2-40B4-BE49-F238E27FC236}">
                  <a16:creationId xmlns:a16="http://schemas.microsoft.com/office/drawing/2014/main" id="{4F49DE80-C4CE-4992-B287-29E5ABEAFBB1}"/>
                </a:ext>
              </a:extLst>
            </p:cNvPr>
            <p:cNvSpPr>
              <a:spLocks/>
            </p:cNvSpPr>
            <p:nvPr/>
          </p:nvSpPr>
          <p:spPr bwMode="auto">
            <a:xfrm>
              <a:off x="1794" y="1364"/>
              <a:ext cx="1516" cy="2544"/>
            </a:xfrm>
            <a:custGeom>
              <a:avLst/>
              <a:gdLst>
                <a:gd name="T0" fmla="*/ 0 w 1516"/>
                <a:gd name="T1" fmla="*/ 0 h 2544"/>
                <a:gd name="T2" fmla="*/ 0 w 1516"/>
                <a:gd name="T3" fmla="*/ 2544 h 2544"/>
                <a:gd name="T4" fmla="*/ 1516 w 1516"/>
                <a:gd name="T5" fmla="*/ 2544 h 2544"/>
              </a:gdLst>
              <a:ahLst/>
              <a:cxnLst>
                <a:cxn ang="0">
                  <a:pos x="T0" y="T1"/>
                </a:cxn>
                <a:cxn ang="0">
                  <a:pos x="T2" y="T3"/>
                </a:cxn>
                <a:cxn ang="0">
                  <a:pos x="T4" y="T5"/>
                </a:cxn>
              </a:cxnLst>
              <a:rect l="0" t="0" r="r" b="b"/>
              <a:pathLst>
                <a:path w="1516" h="2544">
                  <a:moveTo>
                    <a:pt x="0" y="0"/>
                  </a:moveTo>
                  <a:lnTo>
                    <a:pt x="0" y="2544"/>
                  </a:lnTo>
                  <a:lnTo>
                    <a:pt x="1516" y="2544"/>
                  </a:lnTo>
                </a:path>
              </a:pathLst>
            </a:cu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21" name="Freeform 19">
              <a:extLst>
                <a:ext uri="{FF2B5EF4-FFF2-40B4-BE49-F238E27FC236}">
                  <a16:creationId xmlns:a16="http://schemas.microsoft.com/office/drawing/2014/main" id="{C1362A06-5DC1-42EF-BBC3-6E9B6477C6CB}"/>
                </a:ext>
              </a:extLst>
            </p:cNvPr>
            <p:cNvSpPr>
              <a:spLocks/>
            </p:cNvSpPr>
            <p:nvPr/>
          </p:nvSpPr>
          <p:spPr bwMode="auto">
            <a:xfrm>
              <a:off x="3418" y="1364"/>
              <a:ext cx="1516" cy="2544"/>
            </a:xfrm>
            <a:custGeom>
              <a:avLst/>
              <a:gdLst>
                <a:gd name="T0" fmla="*/ 1516 w 1516"/>
                <a:gd name="T1" fmla="*/ 0 h 2544"/>
                <a:gd name="T2" fmla="*/ 1516 w 1516"/>
                <a:gd name="T3" fmla="*/ 2544 h 2544"/>
                <a:gd name="T4" fmla="*/ 0 w 1516"/>
                <a:gd name="T5" fmla="*/ 2544 h 2544"/>
              </a:gdLst>
              <a:ahLst/>
              <a:cxnLst>
                <a:cxn ang="0">
                  <a:pos x="T0" y="T1"/>
                </a:cxn>
                <a:cxn ang="0">
                  <a:pos x="T2" y="T3"/>
                </a:cxn>
                <a:cxn ang="0">
                  <a:pos x="T4" y="T5"/>
                </a:cxn>
              </a:cxnLst>
              <a:rect l="0" t="0" r="r" b="b"/>
              <a:pathLst>
                <a:path w="1516" h="2544">
                  <a:moveTo>
                    <a:pt x="1516" y="0"/>
                  </a:moveTo>
                  <a:lnTo>
                    <a:pt x="1516" y="2544"/>
                  </a:lnTo>
                  <a:lnTo>
                    <a:pt x="0" y="2544"/>
                  </a:lnTo>
                </a:path>
              </a:pathLst>
            </a:cu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22" name="Rectangle 20">
              <a:extLst>
                <a:ext uri="{FF2B5EF4-FFF2-40B4-BE49-F238E27FC236}">
                  <a16:creationId xmlns:a16="http://schemas.microsoft.com/office/drawing/2014/main" id="{30D6AF96-61E7-4EA2-A618-FF4D093F4174}"/>
                </a:ext>
              </a:extLst>
            </p:cNvPr>
            <p:cNvSpPr>
              <a:spLocks noChangeArrowheads="1"/>
            </p:cNvSpPr>
            <p:nvPr/>
          </p:nvSpPr>
          <p:spPr bwMode="auto">
            <a:xfrm>
              <a:off x="3310" y="3854"/>
              <a:ext cx="108" cy="10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23" name="Rectangle 21">
              <a:extLst>
                <a:ext uri="{FF2B5EF4-FFF2-40B4-BE49-F238E27FC236}">
                  <a16:creationId xmlns:a16="http://schemas.microsoft.com/office/drawing/2014/main" id="{D767FC3F-E384-49B8-B04D-69753C2DF863}"/>
                </a:ext>
              </a:extLst>
            </p:cNvPr>
            <p:cNvSpPr>
              <a:spLocks noChangeArrowheads="1"/>
            </p:cNvSpPr>
            <p:nvPr/>
          </p:nvSpPr>
          <p:spPr bwMode="auto">
            <a:xfrm>
              <a:off x="3310" y="3854"/>
              <a:ext cx="108" cy="109"/>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24" name="Line 22">
              <a:extLst>
                <a:ext uri="{FF2B5EF4-FFF2-40B4-BE49-F238E27FC236}">
                  <a16:creationId xmlns:a16="http://schemas.microsoft.com/office/drawing/2014/main" id="{B8350E66-E5B7-438E-8EC3-7D998F020B55}"/>
                </a:ext>
              </a:extLst>
            </p:cNvPr>
            <p:cNvSpPr>
              <a:spLocks noChangeShapeType="1"/>
            </p:cNvSpPr>
            <p:nvPr/>
          </p:nvSpPr>
          <p:spPr bwMode="auto">
            <a:xfrm flipH="1">
              <a:off x="4035" y="2014"/>
              <a:ext cx="32" cy="13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25" name="Line 23">
              <a:extLst>
                <a:ext uri="{FF2B5EF4-FFF2-40B4-BE49-F238E27FC236}">
                  <a16:creationId xmlns:a16="http://schemas.microsoft.com/office/drawing/2014/main" id="{DCA6E894-9017-4635-970A-D92BA5E88B85}"/>
                </a:ext>
              </a:extLst>
            </p:cNvPr>
            <p:cNvSpPr>
              <a:spLocks noChangeShapeType="1"/>
            </p:cNvSpPr>
            <p:nvPr/>
          </p:nvSpPr>
          <p:spPr bwMode="auto">
            <a:xfrm>
              <a:off x="2944" y="1635"/>
              <a:ext cx="0" cy="379"/>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26" name="Line 24">
              <a:extLst>
                <a:ext uri="{FF2B5EF4-FFF2-40B4-BE49-F238E27FC236}">
                  <a16:creationId xmlns:a16="http://schemas.microsoft.com/office/drawing/2014/main" id="{85B21CD2-8D64-437D-8072-6D488621CCC0}"/>
                </a:ext>
              </a:extLst>
            </p:cNvPr>
            <p:cNvSpPr>
              <a:spLocks noChangeShapeType="1"/>
            </p:cNvSpPr>
            <p:nvPr/>
          </p:nvSpPr>
          <p:spPr bwMode="auto">
            <a:xfrm>
              <a:off x="3810" y="1635"/>
              <a:ext cx="0" cy="379"/>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27" name="Line 25">
              <a:extLst>
                <a:ext uri="{FF2B5EF4-FFF2-40B4-BE49-F238E27FC236}">
                  <a16:creationId xmlns:a16="http://schemas.microsoft.com/office/drawing/2014/main" id="{9E8DA14D-5B02-422E-8F48-AB5E0FF1F58B}"/>
                </a:ext>
              </a:extLst>
            </p:cNvPr>
            <p:cNvSpPr>
              <a:spLocks noChangeShapeType="1"/>
            </p:cNvSpPr>
            <p:nvPr/>
          </p:nvSpPr>
          <p:spPr bwMode="auto">
            <a:xfrm flipV="1">
              <a:off x="3810" y="1364"/>
              <a:ext cx="0" cy="190"/>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28" name="Line 26">
              <a:extLst>
                <a:ext uri="{FF2B5EF4-FFF2-40B4-BE49-F238E27FC236}">
                  <a16:creationId xmlns:a16="http://schemas.microsoft.com/office/drawing/2014/main" id="{FF940A9D-5B1F-416A-AE72-518B4AEC79BE}"/>
                </a:ext>
              </a:extLst>
            </p:cNvPr>
            <p:cNvSpPr>
              <a:spLocks noChangeShapeType="1"/>
            </p:cNvSpPr>
            <p:nvPr/>
          </p:nvSpPr>
          <p:spPr bwMode="auto">
            <a:xfrm flipV="1">
              <a:off x="2944" y="1364"/>
              <a:ext cx="0" cy="190"/>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29" name="Rectangle 27">
              <a:extLst>
                <a:ext uri="{FF2B5EF4-FFF2-40B4-BE49-F238E27FC236}">
                  <a16:creationId xmlns:a16="http://schemas.microsoft.com/office/drawing/2014/main" id="{B12E569F-8859-477E-A5BE-62956206FD92}"/>
                </a:ext>
              </a:extLst>
            </p:cNvPr>
            <p:cNvSpPr>
              <a:spLocks noChangeArrowheads="1"/>
            </p:cNvSpPr>
            <p:nvPr/>
          </p:nvSpPr>
          <p:spPr bwMode="auto">
            <a:xfrm>
              <a:off x="2412" y="1116"/>
              <a:ext cx="64" cy="6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30" name="Rectangle 28">
              <a:extLst>
                <a:ext uri="{FF2B5EF4-FFF2-40B4-BE49-F238E27FC236}">
                  <a16:creationId xmlns:a16="http://schemas.microsoft.com/office/drawing/2014/main" id="{2646F152-A05D-4C35-B822-EFC3F8755F22}"/>
                </a:ext>
              </a:extLst>
            </p:cNvPr>
            <p:cNvSpPr>
              <a:spLocks noChangeArrowheads="1"/>
            </p:cNvSpPr>
            <p:nvPr/>
          </p:nvSpPr>
          <p:spPr bwMode="auto">
            <a:xfrm>
              <a:off x="2412" y="1116"/>
              <a:ext cx="64" cy="64"/>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31" name="Rectangle 29">
              <a:extLst>
                <a:ext uri="{FF2B5EF4-FFF2-40B4-BE49-F238E27FC236}">
                  <a16:creationId xmlns:a16="http://schemas.microsoft.com/office/drawing/2014/main" id="{73E437A5-6A27-4775-A419-0DA342345A6E}"/>
                </a:ext>
              </a:extLst>
            </p:cNvPr>
            <p:cNvSpPr>
              <a:spLocks noChangeArrowheads="1"/>
            </p:cNvSpPr>
            <p:nvPr/>
          </p:nvSpPr>
          <p:spPr bwMode="auto">
            <a:xfrm>
              <a:off x="2758" y="1116"/>
              <a:ext cx="65" cy="6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32" name="Rectangle 30">
              <a:extLst>
                <a:ext uri="{FF2B5EF4-FFF2-40B4-BE49-F238E27FC236}">
                  <a16:creationId xmlns:a16="http://schemas.microsoft.com/office/drawing/2014/main" id="{30B26845-AD3D-439D-B033-E4009E23195A}"/>
                </a:ext>
              </a:extLst>
            </p:cNvPr>
            <p:cNvSpPr>
              <a:spLocks noChangeArrowheads="1"/>
            </p:cNvSpPr>
            <p:nvPr/>
          </p:nvSpPr>
          <p:spPr bwMode="auto">
            <a:xfrm>
              <a:off x="2758" y="1116"/>
              <a:ext cx="65" cy="64"/>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33" name="Rectangle 31">
              <a:extLst>
                <a:ext uri="{FF2B5EF4-FFF2-40B4-BE49-F238E27FC236}">
                  <a16:creationId xmlns:a16="http://schemas.microsoft.com/office/drawing/2014/main" id="{E790BD42-4F40-4E6B-98C0-706FCA2068B6}"/>
                </a:ext>
              </a:extLst>
            </p:cNvPr>
            <p:cNvSpPr>
              <a:spLocks noChangeArrowheads="1"/>
            </p:cNvSpPr>
            <p:nvPr/>
          </p:nvSpPr>
          <p:spPr bwMode="auto">
            <a:xfrm>
              <a:off x="3711" y="1116"/>
              <a:ext cx="64" cy="6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34" name="Rectangle 32">
              <a:extLst>
                <a:ext uri="{FF2B5EF4-FFF2-40B4-BE49-F238E27FC236}">
                  <a16:creationId xmlns:a16="http://schemas.microsoft.com/office/drawing/2014/main" id="{C01367FA-CC04-40E1-8308-E0AAF5F02BF8}"/>
                </a:ext>
              </a:extLst>
            </p:cNvPr>
            <p:cNvSpPr>
              <a:spLocks noChangeArrowheads="1"/>
            </p:cNvSpPr>
            <p:nvPr/>
          </p:nvSpPr>
          <p:spPr bwMode="auto">
            <a:xfrm>
              <a:off x="3711" y="1116"/>
              <a:ext cx="64" cy="64"/>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35" name="Rectangle 33">
              <a:extLst>
                <a:ext uri="{FF2B5EF4-FFF2-40B4-BE49-F238E27FC236}">
                  <a16:creationId xmlns:a16="http://schemas.microsoft.com/office/drawing/2014/main" id="{DEEAE020-510F-423B-B895-E09ED15A64F0}"/>
                </a:ext>
              </a:extLst>
            </p:cNvPr>
            <p:cNvSpPr>
              <a:spLocks noChangeArrowheads="1"/>
            </p:cNvSpPr>
            <p:nvPr/>
          </p:nvSpPr>
          <p:spPr bwMode="auto">
            <a:xfrm>
              <a:off x="4057" y="1116"/>
              <a:ext cx="65" cy="6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36" name="Rectangle 34">
              <a:extLst>
                <a:ext uri="{FF2B5EF4-FFF2-40B4-BE49-F238E27FC236}">
                  <a16:creationId xmlns:a16="http://schemas.microsoft.com/office/drawing/2014/main" id="{A721CBC9-8BA1-439B-A489-965046795BF1}"/>
                </a:ext>
              </a:extLst>
            </p:cNvPr>
            <p:cNvSpPr>
              <a:spLocks noChangeArrowheads="1"/>
            </p:cNvSpPr>
            <p:nvPr/>
          </p:nvSpPr>
          <p:spPr bwMode="auto">
            <a:xfrm>
              <a:off x="4057" y="1116"/>
              <a:ext cx="65" cy="64"/>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37" name="Line 35">
              <a:extLst>
                <a:ext uri="{FF2B5EF4-FFF2-40B4-BE49-F238E27FC236}">
                  <a16:creationId xmlns:a16="http://schemas.microsoft.com/office/drawing/2014/main" id="{A8557A58-C6E2-4509-BD61-6C97C4E50F46}"/>
                </a:ext>
              </a:extLst>
            </p:cNvPr>
            <p:cNvSpPr>
              <a:spLocks noChangeShapeType="1"/>
            </p:cNvSpPr>
            <p:nvPr/>
          </p:nvSpPr>
          <p:spPr bwMode="auto">
            <a:xfrm>
              <a:off x="4095" y="1180"/>
              <a:ext cx="0" cy="184"/>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38" name="Line 36">
              <a:extLst>
                <a:ext uri="{FF2B5EF4-FFF2-40B4-BE49-F238E27FC236}">
                  <a16:creationId xmlns:a16="http://schemas.microsoft.com/office/drawing/2014/main" id="{AEBF923D-794E-4F6C-9212-2DFF03DEE93E}"/>
                </a:ext>
              </a:extLst>
            </p:cNvPr>
            <p:cNvSpPr>
              <a:spLocks noChangeShapeType="1"/>
            </p:cNvSpPr>
            <p:nvPr/>
          </p:nvSpPr>
          <p:spPr bwMode="auto">
            <a:xfrm>
              <a:off x="3743" y="1180"/>
              <a:ext cx="0" cy="184"/>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39" name="Line 37">
              <a:extLst>
                <a:ext uri="{FF2B5EF4-FFF2-40B4-BE49-F238E27FC236}">
                  <a16:creationId xmlns:a16="http://schemas.microsoft.com/office/drawing/2014/main" id="{AF95EC7A-5426-4EAA-A453-3FFD4599F6AB}"/>
                </a:ext>
              </a:extLst>
            </p:cNvPr>
            <p:cNvSpPr>
              <a:spLocks noChangeShapeType="1"/>
            </p:cNvSpPr>
            <p:nvPr/>
          </p:nvSpPr>
          <p:spPr bwMode="auto">
            <a:xfrm>
              <a:off x="2796" y="1180"/>
              <a:ext cx="0" cy="184"/>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40" name="Line 38">
              <a:extLst>
                <a:ext uri="{FF2B5EF4-FFF2-40B4-BE49-F238E27FC236}">
                  <a16:creationId xmlns:a16="http://schemas.microsoft.com/office/drawing/2014/main" id="{8CAC99AC-8477-474A-9665-3C48645890C2}"/>
                </a:ext>
              </a:extLst>
            </p:cNvPr>
            <p:cNvSpPr>
              <a:spLocks noChangeShapeType="1"/>
            </p:cNvSpPr>
            <p:nvPr/>
          </p:nvSpPr>
          <p:spPr bwMode="auto">
            <a:xfrm>
              <a:off x="2444" y="1180"/>
              <a:ext cx="0" cy="184"/>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41" name="Line 39">
              <a:extLst>
                <a:ext uri="{FF2B5EF4-FFF2-40B4-BE49-F238E27FC236}">
                  <a16:creationId xmlns:a16="http://schemas.microsoft.com/office/drawing/2014/main" id="{42ABD368-4A00-4B24-B485-56C09A3B3A5D}"/>
                </a:ext>
              </a:extLst>
            </p:cNvPr>
            <p:cNvSpPr>
              <a:spLocks noChangeShapeType="1"/>
            </p:cNvSpPr>
            <p:nvPr/>
          </p:nvSpPr>
          <p:spPr bwMode="auto">
            <a:xfrm flipV="1">
              <a:off x="2796" y="931"/>
              <a:ext cx="0" cy="185"/>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42" name="Line 40">
              <a:extLst>
                <a:ext uri="{FF2B5EF4-FFF2-40B4-BE49-F238E27FC236}">
                  <a16:creationId xmlns:a16="http://schemas.microsoft.com/office/drawing/2014/main" id="{E582F0D2-A76C-4102-B46D-637F9015A106}"/>
                </a:ext>
              </a:extLst>
            </p:cNvPr>
            <p:cNvSpPr>
              <a:spLocks noChangeShapeType="1"/>
            </p:cNvSpPr>
            <p:nvPr/>
          </p:nvSpPr>
          <p:spPr bwMode="auto">
            <a:xfrm>
              <a:off x="3743" y="931"/>
              <a:ext cx="0" cy="185"/>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43" name="Freeform 41">
              <a:extLst>
                <a:ext uri="{FF2B5EF4-FFF2-40B4-BE49-F238E27FC236}">
                  <a16:creationId xmlns:a16="http://schemas.microsoft.com/office/drawing/2014/main" id="{F1FCC2F8-934D-4CF3-9681-C672CA990D88}"/>
                </a:ext>
              </a:extLst>
            </p:cNvPr>
            <p:cNvSpPr>
              <a:spLocks noEditPoints="1"/>
            </p:cNvSpPr>
            <p:nvPr/>
          </p:nvSpPr>
          <p:spPr bwMode="auto">
            <a:xfrm>
              <a:off x="2745" y="884"/>
              <a:ext cx="101" cy="13"/>
            </a:xfrm>
            <a:custGeom>
              <a:avLst/>
              <a:gdLst>
                <a:gd name="T0" fmla="*/ 0 w 101"/>
                <a:gd name="T1" fmla="*/ 0 h 13"/>
                <a:gd name="T2" fmla="*/ 101 w 101"/>
                <a:gd name="T3" fmla="*/ 0 h 13"/>
                <a:gd name="T4" fmla="*/ 0 w 101"/>
                <a:gd name="T5" fmla="*/ 13 h 13"/>
                <a:gd name="T6" fmla="*/ 101 w 101"/>
                <a:gd name="T7" fmla="*/ 13 h 13"/>
              </a:gdLst>
              <a:ahLst/>
              <a:cxnLst>
                <a:cxn ang="0">
                  <a:pos x="T0" y="T1"/>
                </a:cxn>
                <a:cxn ang="0">
                  <a:pos x="T2" y="T3"/>
                </a:cxn>
                <a:cxn ang="0">
                  <a:pos x="T4" y="T5"/>
                </a:cxn>
                <a:cxn ang="0">
                  <a:pos x="T6" y="T7"/>
                </a:cxn>
              </a:cxnLst>
              <a:rect l="0" t="0" r="r" b="b"/>
              <a:pathLst>
                <a:path w="101" h="13">
                  <a:moveTo>
                    <a:pt x="0" y="0"/>
                  </a:moveTo>
                  <a:lnTo>
                    <a:pt x="101" y="0"/>
                  </a:lnTo>
                  <a:moveTo>
                    <a:pt x="0" y="13"/>
                  </a:moveTo>
                  <a:lnTo>
                    <a:pt x="101" y="13"/>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44" name="Freeform 42">
              <a:extLst>
                <a:ext uri="{FF2B5EF4-FFF2-40B4-BE49-F238E27FC236}">
                  <a16:creationId xmlns:a16="http://schemas.microsoft.com/office/drawing/2014/main" id="{340204F0-F07B-4655-BB41-F918F547F158}"/>
                </a:ext>
              </a:extLst>
            </p:cNvPr>
            <p:cNvSpPr>
              <a:spLocks noEditPoints="1"/>
            </p:cNvSpPr>
            <p:nvPr/>
          </p:nvSpPr>
          <p:spPr bwMode="auto">
            <a:xfrm>
              <a:off x="2725" y="905"/>
              <a:ext cx="141" cy="76"/>
            </a:xfrm>
            <a:custGeom>
              <a:avLst/>
              <a:gdLst>
                <a:gd name="T0" fmla="*/ 0 w 250"/>
                <a:gd name="T1" fmla="*/ 46 h 135"/>
                <a:gd name="T2" fmla="*/ 30 w 250"/>
                <a:gd name="T3" fmla="*/ 1 h 135"/>
                <a:gd name="T4" fmla="*/ 63 w 250"/>
                <a:gd name="T5" fmla="*/ 43 h 135"/>
                <a:gd name="T6" fmla="*/ 63 w 250"/>
                <a:gd name="T7" fmla="*/ 46 h 135"/>
                <a:gd name="T8" fmla="*/ 93 w 250"/>
                <a:gd name="T9" fmla="*/ 1 h 135"/>
                <a:gd name="T10" fmla="*/ 125 w 250"/>
                <a:gd name="T11" fmla="*/ 43 h 135"/>
                <a:gd name="T12" fmla="*/ 125 w 250"/>
                <a:gd name="T13" fmla="*/ 46 h 135"/>
                <a:gd name="T14" fmla="*/ 155 w 250"/>
                <a:gd name="T15" fmla="*/ 1 h 135"/>
                <a:gd name="T16" fmla="*/ 188 w 250"/>
                <a:gd name="T17" fmla="*/ 43 h 135"/>
                <a:gd name="T18" fmla="*/ 188 w 250"/>
                <a:gd name="T19" fmla="*/ 46 h 135"/>
                <a:gd name="T20" fmla="*/ 218 w 250"/>
                <a:gd name="T21" fmla="*/ 1 h 135"/>
                <a:gd name="T22" fmla="*/ 250 w 250"/>
                <a:gd name="T23" fmla="*/ 43 h 135"/>
                <a:gd name="T24" fmla="*/ 250 w 250"/>
                <a:gd name="T25" fmla="*/ 46 h 135"/>
                <a:gd name="T26" fmla="*/ 0 w 250"/>
                <a:gd name="T27" fmla="*/ 46 h 135"/>
                <a:gd name="T28" fmla="*/ 0 w 250"/>
                <a:gd name="T29" fmla="*/ 135 h 135"/>
                <a:gd name="T30" fmla="*/ 250 w 250"/>
                <a:gd name="T31" fmla="*/ 46 h 135"/>
                <a:gd name="T32" fmla="*/ 250 w 250"/>
                <a:gd name="T33" fmla="*/ 135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0" h="135">
                  <a:moveTo>
                    <a:pt x="0" y="46"/>
                  </a:moveTo>
                  <a:cubicBezTo>
                    <a:pt x="0" y="22"/>
                    <a:pt x="13" y="2"/>
                    <a:pt x="30" y="1"/>
                  </a:cubicBezTo>
                  <a:cubicBezTo>
                    <a:pt x="48" y="0"/>
                    <a:pt x="62" y="19"/>
                    <a:pt x="63" y="43"/>
                  </a:cubicBezTo>
                  <a:cubicBezTo>
                    <a:pt x="63" y="44"/>
                    <a:pt x="63" y="45"/>
                    <a:pt x="63" y="46"/>
                  </a:cubicBezTo>
                  <a:cubicBezTo>
                    <a:pt x="62" y="22"/>
                    <a:pt x="75" y="2"/>
                    <a:pt x="93" y="1"/>
                  </a:cubicBezTo>
                  <a:cubicBezTo>
                    <a:pt x="110" y="0"/>
                    <a:pt x="124" y="19"/>
                    <a:pt x="125" y="43"/>
                  </a:cubicBezTo>
                  <a:cubicBezTo>
                    <a:pt x="125" y="44"/>
                    <a:pt x="125" y="45"/>
                    <a:pt x="125" y="46"/>
                  </a:cubicBezTo>
                  <a:cubicBezTo>
                    <a:pt x="124" y="22"/>
                    <a:pt x="138" y="2"/>
                    <a:pt x="155" y="1"/>
                  </a:cubicBezTo>
                  <a:cubicBezTo>
                    <a:pt x="172" y="0"/>
                    <a:pt x="187" y="19"/>
                    <a:pt x="188" y="43"/>
                  </a:cubicBezTo>
                  <a:cubicBezTo>
                    <a:pt x="188" y="44"/>
                    <a:pt x="188" y="45"/>
                    <a:pt x="188" y="46"/>
                  </a:cubicBezTo>
                  <a:cubicBezTo>
                    <a:pt x="187" y="22"/>
                    <a:pt x="200" y="2"/>
                    <a:pt x="218" y="1"/>
                  </a:cubicBezTo>
                  <a:cubicBezTo>
                    <a:pt x="235" y="0"/>
                    <a:pt x="249" y="19"/>
                    <a:pt x="250" y="43"/>
                  </a:cubicBezTo>
                  <a:cubicBezTo>
                    <a:pt x="250" y="44"/>
                    <a:pt x="250" y="45"/>
                    <a:pt x="250" y="46"/>
                  </a:cubicBezTo>
                  <a:moveTo>
                    <a:pt x="0" y="46"/>
                  </a:moveTo>
                  <a:lnTo>
                    <a:pt x="0" y="135"/>
                  </a:lnTo>
                  <a:moveTo>
                    <a:pt x="250" y="46"/>
                  </a:moveTo>
                  <a:lnTo>
                    <a:pt x="250" y="135"/>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45" name="Freeform 43">
              <a:extLst>
                <a:ext uri="{FF2B5EF4-FFF2-40B4-BE49-F238E27FC236}">
                  <a16:creationId xmlns:a16="http://schemas.microsoft.com/office/drawing/2014/main" id="{096E3CB9-0BEB-4AB9-9C72-C20A21F60AB2}"/>
                </a:ext>
              </a:extLst>
            </p:cNvPr>
            <p:cNvSpPr>
              <a:spLocks noEditPoints="1"/>
            </p:cNvSpPr>
            <p:nvPr/>
          </p:nvSpPr>
          <p:spPr bwMode="auto">
            <a:xfrm>
              <a:off x="2725" y="800"/>
              <a:ext cx="142" cy="77"/>
            </a:xfrm>
            <a:custGeom>
              <a:avLst/>
              <a:gdLst>
                <a:gd name="T0" fmla="*/ 250 w 251"/>
                <a:gd name="T1" fmla="*/ 89 h 135"/>
                <a:gd name="T2" fmla="*/ 220 w 251"/>
                <a:gd name="T3" fmla="*/ 134 h 135"/>
                <a:gd name="T4" fmla="*/ 188 w 251"/>
                <a:gd name="T5" fmla="*/ 93 h 135"/>
                <a:gd name="T6" fmla="*/ 188 w 251"/>
                <a:gd name="T7" fmla="*/ 89 h 135"/>
                <a:gd name="T8" fmla="*/ 158 w 251"/>
                <a:gd name="T9" fmla="*/ 134 h 135"/>
                <a:gd name="T10" fmla="*/ 125 w 251"/>
                <a:gd name="T11" fmla="*/ 93 h 135"/>
                <a:gd name="T12" fmla="*/ 125 w 251"/>
                <a:gd name="T13" fmla="*/ 89 h 135"/>
                <a:gd name="T14" fmla="*/ 95 w 251"/>
                <a:gd name="T15" fmla="*/ 134 h 135"/>
                <a:gd name="T16" fmla="*/ 63 w 251"/>
                <a:gd name="T17" fmla="*/ 93 h 135"/>
                <a:gd name="T18" fmla="*/ 63 w 251"/>
                <a:gd name="T19" fmla="*/ 89 h 135"/>
                <a:gd name="T20" fmla="*/ 33 w 251"/>
                <a:gd name="T21" fmla="*/ 134 h 135"/>
                <a:gd name="T22" fmla="*/ 0 w 251"/>
                <a:gd name="T23" fmla="*/ 93 h 135"/>
                <a:gd name="T24" fmla="*/ 0 w 251"/>
                <a:gd name="T25" fmla="*/ 89 h 135"/>
                <a:gd name="T26" fmla="*/ 250 w 251"/>
                <a:gd name="T27" fmla="*/ 89 h 135"/>
                <a:gd name="T28" fmla="*/ 250 w 251"/>
                <a:gd name="T29" fmla="*/ 0 h 135"/>
                <a:gd name="T30" fmla="*/ 0 w 251"/>
                <a:gd name="T31" fmla="*/ 89 h 135"/>
                <a:gd name="T32" fmla="*/ 0 w 251"/>
                <a:gd name="T33" fmla="*/ 0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1" h="135">
                  <a:moveTo>
                    <a:pt x="250" y="89"/>
                  </a:moveTo>
                  <a:cubicBezTo>
                    <a:pt x="251" y="113"/>
                    <a:pt x="237" y="133"/>
                    <a:pt x="220" y="134"/>
                  </a:cubicBezTo>
                  <a:cubicBezTo>
                    <a:pt x="203" y="135"/>
                    <a:pt x="188" y="116"/>
                    <a:pt x="188" y="93"/>
                  </a:cubicBezTo>
                  <a:cubicBezTo>
                    <a:pt x="188" y="92"/>
                    <a:pt x="188" y="90"/>
                    <a:pt x="188" y="89"/>
                  </a:cubicBezTo>
                  <a:cubicBezTo>
                    <a:pt x="188" y="113"/>
                    <a:pt x="175" y="133"/>
                    <a:pt x="158" y="134"/>
                  </a:cubicBezTo>
                  <a:cubicBezTo>
                    <a:pt x="140" y="135"/>
                    <a:pt x="126" y="116"/>
                    <a:pt x="125" y="93"/>
                  </a:cubicBezTo>
                  <a:cubicBezTo>
                    <a:pt x="125" y="92"/>
                    <a:pt x="125" y="90"/>
                    <a:pt x="125" y="89"/>
                  </a:cubicBezTo>
                  <a:cubicBezTo>
                    <a:pt x="126" y="113"/>
                    <a:pt x="112" y="133"/>
                    <a:pt x="95" y="134"/>
                  </a:cubicBezTo>
                  <a:cubicBezTo>
                    <a:pt x="78" y="135"/>
                    <a:pt x="63" y="116"/>
                    <a:pt x="63" y="93"/>
                  </a:cubicBezTo>
                  <a:cubicBezTo>
                    <a:pt x="63" y="92"/>
                    <a:pt x="63" y="90"/>
                    <a:pt x="63" y="89"/>
                  </a:cubicBezTo>
                  <a:cubicBezTo>
                    <a:pt x="63" y="113"/>
                    <a:pt x="50" y="133"/>
                    <a:pt x="33" y="134"/>
                  </a:cubicBezTo>
                  <a:cubicBezTo>
                    <a:pt x="16" y="135"/>
                    <a:pt x="1" y="116"/>
                    <a:pt x="0" y="93"/>
                  </a:cubicBezTo>
                  <a:cubicBezTo>
                    <a:pt x="0" y="92"/>
                    <a:pt x="0" y="90"/>
                    <a:pt x="0" y="89"/>
                  </a:cubicBezTo>
                  <a:moveTo>
                    <a:pt x="250" y="89"/>
                  </a:moveTo>
                  <a:lnTo>
                    <a:pt x="250" y="0"/>
                  </a:lnTo>
                  <a:moveTo>
                    <a:pt x="0" y="89"/>
                  </a:moveTo>
                  <a:lnTo>
                    <a:pt x="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46" name="Freeform 44">
              <a:extLst>
                <a:ext uri="{FF2B5EF4-FFF2-40B4-BE49-F238E27FC236}">
                  <a16:creationId xmlns:a16="http://schemas.microsoft.com/office/drawing/2014/main" id="{A95D3191-6E10-4746-87A1-2B4CB3B43D3B}"/>
                </a:ext>
              </a:extLst>
            </p:cNvPr>
            <p:cNvSpPr>
              <a:spLocks noEditPoints="1"/>
            </p:cNvSpPr>
            <p:nvPr/>
          </p:nvSpPr>
          <p:spPr bwMode="auto">
            <a:xfrm>
              <a:off x="3690" y="884"/>
              <a:ext cx="100" cy="12"/>
            </a:xfrm>
            <a:custGeom>
              <a:avLst/>
              <a:gdLst>
                <a:gd name="T0" fmla="*/ 0 w 100"/>
                <a:gd name="T1" fmla="*/ 0 h 12"/>
                <a:gd name="T2" fmla="*/ 100 w 100"/>
                <a:gd name="T3" fmla="*/ 0 h 12"/>
                <a:gd name="T4" fmla="*/ 0 w 100"/>
                <a:gd name="T5" fmla="*/ 12 h 12"/>
                <a:gd name="T6" fmla="*/ 100 w 100"/>
                <a:gd name="T7" fmla="*/ 12 h 12"/>
              </a:gdLst>
              <a:ahLst/>
              <a:cxnLst>
                <a:cxn ang="0">
                  <a:pos x="T0" y="T1"/>
                </a:cxn>
                <a:cxn ang="0">
                  <a:pos x="T2" y="T3"/>
                </a:cxn>
                <a:cxn ang="0">
                  <a:pos x="T4" y="T5"/>
                </a:cxn>
                <a:cxn ang="0">
                  <a:pos x="T6" y="T7"/>
                </a:cxn>
              </a:cxnLst>
              <a:rect l="0" t="0" r="r" b="b"/>
              <a:pathLst>
                <a:path w="100" h="12">
                  <a:moveTo>
                    <a:pt x="0" y="0"/>
                  </a:moveTo>
                  <a:lnTo>
                    <a:pt x="100" y="0"/>
                  </a:lnTo>
                  <a:moveTo>
                    <a:pt x="0" y="12"/>
                  </a:moveTo>
                  <a:lnTo>
                    <a:pt x="100" y="12"/>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47" name="Freeform 45">
              <a:extLst>
                <a:ext uri="{FF2B5EF4-FFF2-40B4-BE49-F238E27FC236}">
                  <a16:creationId xmlns:a16="http://schemas.microsoft.com/office/drawing/2014/main" id="{91DCA7DA-D14B-4812-BCB0-DA768F5C4369}"/>
                </a:ext>
              </a:extLst>
            </p:cNvPr>
            <p:cNvSpPr>
              <a:spLocks noEditPoints="1"/>
            </p:cNvSpPr>
            <p:nvPr/>
          </p:nvSpPr>
          <p:spPr bwMode="auto">
            <a:xfrm>
              <a:off x="3669" y="905"/>
              <a:ext cx="141" cy="76"/>
            </a:xfrm>
            <a:custGeom>
              <a:avLst/>
              <a:gdLst>
                <a:gd name="T0" fmla="*/ 1 w 250"/>
                <a:gd name="T1" fmla="*/ 46 h 135"/>
                <a:gd name="T2" fmla="*/ 31 w 250"/>
                <a:gd name="T3" fmla="*/ 1 h 135"/>
                <a:gd name="T4" fmla="*/ 63 w 250"/>
                <a:gd name="T5" fmla="*/ 42 h 135"/>
                <a:gd name="T6" fmla="*/ 63 w 250"/>
                <a:gd name="T7" fmla="*/ 46 h 135"/>
                <a:gd name="T8" fmla="*/ 93 w 250"/>
                <a:gd name="T9" fmla="*/ 1 h 135"/>
                <a:gd name="T10" fmla="*/ 125 w 250"/>
                <a:gd name="T11" fmla="*/ 42 h 135"/>
                <a:gd name="T12" fmla="*/ 125 w 250"/>
                <a:gd name="T13" fmla="*/ 46 h 135"/>
                <a:gd name="T14" fmla="*/ 155 w 250"/>
                <a:gd name="T15" fmla="*/ 1 h 135"/>
                <a:gd name="T16" fmla="*/ 188 w 250"/>
                <a:gd name="T17" fmla="*/ 42 h 135"/>
                <a:gd name="T18" fmla="*/ 188 w 250"/>
                <a:gd name="T19" fmla="*/ 46 h 135"/>
                <a:gd name="T20" fmla="*/ 218 w 250"/>
                <a:gd name="T21" fmla="*/ 1 h 135"/>
                <a:gd name="T22" fmla="*/ 250 w 250"/>
                <a:gd name="T23" fmla="*/ 42 h 135"/>
                <a:gd name="T24" fmla="*/ 250 w 250"/>
                <a:gd name="T25" fmla="*/ 46 h 135"/>
                <a:gd name="T26" fmla="*/ 1 w 250"/>
                <a:gd name="T27" fmla="*/ 46 h 135"/>
                <a:gd name="T28" fmla="*/ 1 w 250"/>
                <a:gd name="T29" fmla="*/ 135 h 135"/>
                <a:gd name="T30" fmla="*/ 250 w 250"/>
                <a:gd name="T31" fmla="*/ 46 h 135"/>
                <a:gd name="T32" fmla="*/ 250 w 250"/>
                <a:gd name="T33" fmla="*/ 135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0" h="135">
                  <a:moveTo>
                    <a:pt x="1" y="46"/>
                  </a:moveTo>
                  <a:cubicBezTo>
                    <a:pt x="0" y="22"/>
                    <a:pt x="13" y="2"/>
                    <a:pt x="31" y="1"/>
                  </a:cubicBezTo>
                  <a:cubicBezTo>
                    <a:pt x="48" y="0"/>
                    <a:pt x="62" y="18"/>
                    <a:pt x="63" y="42"/>
                  </a:cubicBezTo>
                  <a:cubicBezTo>
                    <a:pt x="63" y="43"/>
                    <a:pt x="63" y="44"/>
                    <a:pt x="63" y="46"/>
                  </a:cubicBezTo>
                  <a:cubicBezTo>
                    <a:pt x="62" y="22"/>
                    <a:pt x="76" y="2"/>
                    <a:pt x="93" y="1"/>
                  </a:cubicBezTo>
                  <a:cubicBezTo>
                    <a:pt x="110" y="0"/>
                    <a:pt x="125" y="18"/>
                    <a:pt x="125" y="42"/>
                  </a:cubicBezTo>
                  <a:cubicBezTo>
                    <a:pt x="125" y="43"/>
                    <a:pt x="125" y="44"/>
                    <a:pt x="125" y="46"/>
                  </a:cubicBezTo>
                  <a:cubicBezTo>
                    <a:pt x="125" y="22"/>
                    <a:pt x="138" y="2"/>
                    <a:pt x="155" y="1"/>
                  </a:cubicBezTo>
                  <a:cubicBezTo>
                    <a:pt x="173" y="0"/>
                    <a:pt x="187" y="18"/>
                    <a:pt x="188" y="42"/>
                  </a:cubicBezTo>
                  <a:cubicBezTo>
                    <a:pt x="188" y="43"/>
                    <a:pt x="188" y="44"/>
                    <a:pt x="188" y="46"/>
                  </a:cubicBezTo>
                  <a:cubicBezTo>
                    <a:pt x="187" y="22"/>
                    <a:pt x="200" y="2"/>
                    <a:pt x="218" y="1"/>
                  </a:cubicBezTo>
                  <a:cubicBezTo>
                    <a:pt x="235" y="0"/>
                    <a:pt x="249" y="18"/>
                    <a:pt x="250" y="42"/>
                  </a:cubicBezTo>
                  <a:cubicBezTo>
                    <a:pt x="250" y="43"/>
                    <a:pt x="250" y="44"/>
                    <a:pt x="250" y="46"/>
                  </a:cubicBezTo>
                  <a:moveTo>
                    <a:pt x="1" y="46"/>
                  </a:moveTo>
                  <a:lnTo>
                    <a:pt x="1" y="135"/>
                  </a:lnTo>
                  <a:moveTo>
                    <a:pt x="250" y="46"/>
                  </a:moveTo>
                  <a:lnTo>
                    <a:pt x="250" y="135"/>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48" name="Freeform 46">
              <a:extLst>
                <a:ext uri="{FF2B5EF4-FFF2-40B4-BE49-F238E27FC236}">
                  <a16:creationId xmlns:a16="http://schemas.microsoft.com/office/drawing/2014/main" id="{347EACE9-CD1E-4E81-AE29-F92D94600604}"/>
                </a:ext>
              </a:extLst>
            </p:cNvPr>
            <p:cNvSpPr>
              <a:spLocks noEditPoints="1"/>
            </p:cNvSpPr>
            <p:nvPr/>
          </p:nvSpPr>
          <p:spPr bwMode="auto">
            <a:xfrm>
              <a:off x="3670" y="800"/>
              <a:ext cx="141" cy="75"/>
            </a:xfrm>
            <a:custGeom>
              <a:avLst/>
              <a:gdLst>
                <a:gd name="T0" fmla="*/ 249 w 250"/>
                <a:gd name="T1" fmla="*/ 89 h 134"/>
                <a:gd name="T2" fmla="*/ 219 w 250"/>
                <a:gd name="T3" fmla="*/ 133 h 134"/>
                <a:gd name="T4" fmla="*/ 187 w 250"/>
                <a:gd name="T5" fmla="*/ 92 h 134"/>
                <a:gd name="T6" fmla="*/ 187 w 250"/>
                <a:gd name="T7" fmla="*/ 89 h 134"/>
                <a:gd name="T8" fmla="*/ 157 w 250"/>
                <a:gd name="T9" fmla="*/ 133 h 134"/>
                <a:gd name="T10" fmla="*/ 124 w 250"/>
                <a:gd name="T11" fmla="*/ 92 h 134"/>
                <a:gd name="T12" fmla="*/ 124 w 250"/>
                <a:gd name="T13" fmla="*/ 89 h 134"/>
                <a:gd name="T14" fmla="*/ 94 w 250"/>
                <a:gd name="T15" fmla="*/ 133 h 134"/>
                <a:gd name="T16" fmla="*/ 62 w 250"/>
                <a:gd name="T17" fmla="*/ 92 h 134"/>
                <a:gd name="T18" fmla="*/ 62 w 250"/>
                <a:gd name="T19" fmla="*/ 89 h 134"/>
                <a:gd name="T20" fmla="*/ 32 w 250"/>
                <a:gd name="T21" fmla="*/ 133 h 134"/>
                <a:gd name="T22" fmla="*/ 0 w 250"/>
                <a:gd name="T23" fmla="*/ 92 h 134"/>
                <a:gd name="T24" fmla="*/ 0 w 250"/>
                <a:gd name="T25" fmla="*/ 89 h 134"/>
                <a:gd name="T26" fmla="*/ 249 w 250"/>
                <a:gd name="T27" fmla="*/ 89 h 134"/>
                <a:gd name="T28" fmla="*/ 249 w 250"/>
                <a:gd name="T29" fmla="*/ 0 h 134"/>
                <a:gd name="T30" fmla="*/ 0 w 250"/>
                <a:gd name="T31" fmla="*/ 89 h 134"/>
                <a:gd name="T32" fmla="*/ 0 w 250"/>
                <a:gd name="T33" fmla="*/ 0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0" h="134">
                  <a:moveTo>
                    <a:pt x="249" y="89"/>
                  </a:moveTo>
                  <a:cubicBezTo>
                    <a:pt x="250" y="113"/>
                    <a:pt x="236" y="133"/>
                    <a:pt x="219" y="133"/>
                  </a:cubicBezTo>
                  <a:cubicBezTo>
                    <a:pt x="202" y="134"/>
                    <a:pt x="187" y="116"/>
                    <a:pt x="187" y="92"/>
                  </a:cubicBezTo>
                  <a:cubicBezTo>
                    <a:pt x="187" y="91"/>
                    <a:pt x="187" y="90"/>
                    <a:pt x="187" y="89"/>
                  </a:cubicBezTo>
                  <a:cubicBezTo>
                    <a:pt x="187" y="113"/>
                    <a:pt x="174" y="133"/>
                    <a:pt x="157" y="133"/>
                  </a:cubicBezTo>
                  <a:cubicBezTo>
                    <a:pt x="140" y="134"/>
                    <a:pt x="125" y="116"/>
                    <a:pt x="124" y="92"/>
                  </a:cubicBezTo>
                  <a:cubicBezTo>
                    <a:pt x="124" y="91"/>
                    <a:pt x="124" y="90"/>
                    <a:pt x="124" y="89"/>
                  </a:cubicBezTo>
                  <a:cubicBezTo>
                    <a:pt x="125" y="113"/>
                    <a:pt x="112" y="133"/>
                    <a:pt x="94" y="133"/>
                  </a:cubicBezTo>
                  <a:cubicBezTo>
                    <a:pt x="77" y="134"/>
                    <a:pt x="63" y="116"/>
                    <a:pt x="62" y="92"/>
                  </a:cubicBezTo>
                  <a:cubicBezTo>
                    <a:pt x="62" y="91"/>
                    <a:pt x="62" y="90"/>
                    <a:pt x="62" y="89"/>
                  </a:cubicBezTo>
                  <a:cubicBezTo>
                    <a:pt x="63" y="113"/>
                    <a:pt x="49" y="133"/>
                    <a:pt x="32" y="133"/>
                  </a:cubicBezTo>
                  <a:cubicBezTo>
                    <a:pt x="15" y="134"/>
                    <a:pt x="0" y="116"/>
                    <a:pt x="0" y="92"/>
                  </a:cubicBezTo>
                  <a:cubicBezTo>
                    <a:pt x="0" y="91"/>
                    <a:pt x="0" y="90"/>
                    <a:pt x="0" y="89"/>
                  </a:cubicBezTo>
                  <a:moveTo>
                    <a:pt x="249" y="89"/>
                  </a:moveTo>
                  <a:lnTo>
                    <a:pt x="249" y="0"/>
                  </a:lnTo>
                  <a:moveTo>
                    <a:pt x="0" y="89"/>
                  </a:moveTo>
                  <a:lnTo>
                    <a:pt x="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49" name="Line 47">
              <a:extLst>
                <a:ext uri="{FF2B5EF4-FFF2-40B4-BE49-F238E27FC236}">
                  <a16:creationId xmlns:a16="http://schemas.microsoft.com/office/drawing/2014/main" id="{5C488A54-0347-4A30-8CC5-0BFAF8E82C12}"/>
                </a:ext>
              </a:extLst>
            </p:cNvPr>
            <p:cNvSpPr>
              <a:spLocks noChangeShapeType="1"/>
            </p:cNvSpPr>
            <p:nvPr/>
          </p:nvSpPr>
          <p:spPr bwMode="auto">
            <a:xfrm>
              <a:off x="1794" y="634"/>
              <a:ext cx="1326" cy="0"/>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50" name="Line 48">
              <a:extLst>
                <a:ext uri="{FF2B5EF4-FFF2-40B4-BE49-F238E27FC236}">
                  <a16:creationId xmlns:a16="http://schemas.microsoft.com/office/drawing/2014/main" id="{08908113-C90C-4465-8345-F3D04B43C80B}"/>
                </a:ext>
              </a:extLst>
            </p:cNvPr>
            <p:cNvSpPr>
              <a:spLocks noChangeShapeType="1"/>
            </p:cNvSpPr>
            <p:nvPr/>
          </p:nvSpPr>
          <p:spPr bwMode="auto">
            <a:xfrm>
              <a:off x="3594" y="634"/>
              <a:ext cx="1340" cy="0"/>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51" name="Rectangle 49">
              <a:extLst>
                <a:ext uri="{FF2B5EF4-FFF2-40B4-BE49-F238E27FC236}">
                  <a16:creationId xmlns:a16="http://schemas.microsoft.com/office/drawing/2014/main" id="{CEE1341F-6250-47B8-BD4C-5F2AD83A9088}"/>
                </a:ext>
              </a:extLst>
            </p:cNvPr>
            <p:cNvSpPr>
              <a:spLocks noChangeArrowheads="1"/>
            </p:cNvSpPr>
            <p:nvPr/>
          </p:nvSpPr>
          <p:spPr bwMode="auto">
            <a:xfrm>
              <a:off x="3310" y="579"/>
              <a:ext cx="108" cy="10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52" name="Rectangle 50">
              <a:extLst>
                <a:ext uri="{FF2B5EF4-FFF2-40B4-BE49-F238E27FC236}">
                  <a16:creationId xmlns:a16="http://schemas.microsoft.com/office/drawing/2014/main" id="{5C69E988-298D-428F-91D7-46BAE2006249}"/>
                </a:ext>
              </a:extLst>
            </p:cNvPr>
            <p:cNvSpPr>
              <a:spLocks noChangeArrowheads="1"/>
            </p:cNvSpPr>
            <p:nvPr/>
          </p:nvSpPr>
          <p:spPr bwMode="auto">
            <a:xfrm>
              <a:off x="3310" y="579"/>
              <a:ext cx="108" cy="109"/>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53" name="Line 51">
              <a:extLst>
                <a:ext uri="{FF2B5EF4-FFF2-40B4-BE49-F238E27FC236}">
                  <a16:creationId xmlns:a16="http://schemas.microsoft.com/office/drawing/2014/main" id="{1D9C1114-4ABE-45B2-B84B-883374FFAE3A}"/>
                </a:ext>
              </a:extLst>
            </p:cNvPr>
            <p:cNvSpPr>
              <a:spLocks noChangeShapeType="1"/>
            </p:cNvSpPr>
            <p:nvPr/>
          </p:nvSpPr>
          <p:spPr bwMode="auto">
            <a:xfrm flipH="1" flipV="1">
              <a:off x="2778" y="704"/>
              <a:ext cx="18" cy="36"/>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54" name="Freeform 52">
              <a:extLst>
                <a:ext uri="{FF2B5EF4-FFF2-40B4-BE49-F238E27FC236}">
                  <a16:creationId xmlns:a16="http://schemas.microsoft.com/office/drawing/2014/main" id="{0760B25E-17E8-4374-9F53-D22CDC1797F1}"/>
                </a:ext>
              </a:extLst>
            </p:cNvPr>
            <p:cNvSpPr>
              <a:spLocks noEditPoints="1"/>
            </p:cNvSpPr>
            <p:nvPr/>
          </p:nvSpPr>
          <p:spPr bwMode="auto">
            <a:xfrm>
              <a:off x="2796" y="634"/>
              <a:ext cx="0" cy="176"/>
            </a:xfrm>
            <a:custGeom>
              <a:avLst/>
              <a:gdLst>
                <a:gd name="T0" fmla="*/ 70 h 176"/>
                <a:gd name="T1" fmla="*/ 0 h 176"/>
                <a:gd name="T2" fmla="*/ 176 h 176"/>
                <a:gd name="T3" fmla="*/ 106 h 176"/>
              </a:gdLst>
              <a:ahLst/>
              <a:cxnLst>
                <a:cxn ang="0">
                  <a:pos x="0" y="T0"/>
                </a:cxn>
                <a:cxn ang="0">
                  <a:pos x="0" y="T1"/>
                </a:cxn>
                <a:cxn ang="0">
                  <a:pos x="0" y="T2"/>
                </a:cxn>
                <a:cxn ang="0">
                  <a:pos x="0" y="T3"/>
                </a:cxn>
              </a:cxnLst>
              <a:rect l="0" t="0" r="r" b="b"/>
              <a:pathLst>
                <a:path h="176">
                  <a:moveTo>
                    <a:pt x="0" y="70"/>
                  </a:moveTo>
                  <a:lnTo>
                    <a:pt x="0" y="0"/>
                  </a:lnTo>
                  <a:moveTo>
                    <a:pt x="0" y="176"/>
                  </a:moveTo>
                  <a:lnTo>
                    <a:pt x="0" y="106"/>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55" name="Line 53">
              <a:extLst>
                <a:ext uri="{FF2B5EF4-FFF2-40B4-BE49-F238E27FC236}">
                  <a16:creationId xmlns:a16="http://schemas.microsoft.com/office/drawing/2014/main" id="{9E7C201C-7003-42A6-BA0A-B692547D59E7}"/>
                </a:ext>
              </a:extLst>
            </p:cNvPr>
            <p:cNvSpPr>
              <a:spLocks noChangeShapeType="1"/>
            </p:cNvSpPr>
            <p:nvPr/>
          </p:nvSpPr>
          <p:spPr bwMode="auto">
            <a:xfrm flipV="1">
              <a:off x="2796" y="810"/>
              <a:ext cx="0" cy="41"/>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56" name="Line 54">
              <a:extLst>
                <a:ext uri="{FF2B5EF4-FFF2-40B4-BE49-F238E27FC236}">
                  <a16:creationId xmlns:a16="http://schemas.microsoft.com/office/drawing/2014/main" id="{A1C8A801-FAD5-4CBA-8CAF-690E31CD7F28}"/>
                </a:ext>
              </a:extLst>
            </p:cNvPr>
            <p:cNvSpPr>
              <a:spLocks noChangeShapeType="1"/>
            </p:cNvSpPr>
            <p:nvPr/>
          </p:nvSpPr>
          <p:spPr bwMode="auto">
            <a:xfrm flipH="1" flipV="1">
              <a:off x="3725" y="704"/>
              <a:ext cx="18" cy="36"/>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57" name="Freeform 55">
              <a:extLst>
                <a:ext uri="{FF2B5EF4-FFF2-40B4-BE49-F238E27FC236}">
                  <a16:creationId xmlns:a16="http://schemas.microsoft.com/office/drawing/2014/main" id="{57A406C3-9BCB-4C48-ADC8-BB69B6816A37}"/>
                </a:ext>
              </a:extLst>
            </p:cNvPr>
            <p:cNvSpPr>
              <a:spLocks noEditPoints="1"/>
            </p:cNvSpPr>
            <p:nvPr/>
          </p:nvSpPr>
          <p:spPr bwMode="auto">
            <a:xfrm>
              <a:off x="3743" y="634"/>
              <a:ext cx="0" cy="176"/>
            </a:xfrm>
            <a:custGeom>
              <a:avLst/>
              <a:gdLst>
                <a:gd name="T0" fmla="*/ 70 h 176"/>
                <a:gd name="T1" fmla="*/ 0 h 176"/>
                <a:gd name="T2" fmla="*/ 176 h 176"/>
                <a:gd name="T3" fmla="*/ 106 h 176"/>
              </a:gdLst>
              <a:ahLst/>
              <a:cxnLst>
                <a:cxn ang="0">
                  <a:pos x="0" y="T0"/>
                </a:cxn>
                <a:cxn ang="0">
                  <a:pos x="0" y="T1"/>
                </a:cxn>
                <a:cxn ang="0">
                  <a:pos x="0" y="T2"/>
                </a:cxn>
                <a:cxn ang="0">
                  <a:pos x="0" y="T3"/>
                </a:cxn>
              </a:cxnLst>
              <a:rect l="0" t="0" r="r" b="b"/>
              <a:pathLst>
                <a:path h="176">
                  <a:moveTo>
                    <a:pt x="0" y="70"/>
                  </a:moveTo>
                  <a:lnTo>
                    <a:pt x="0" y="0"/>
                  </a:lnTo>
                  <a:moveTo>
                    <a:pt x="0" y="176"/>
                  </a:moveTo>
                  <a:lnTo>
                    <a:pt x="0" y="106"/>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58" name="Line 56">
              <a:extLst>
                <a:ext uri="{FF2B5EF4-FFF2-40B4-BE49-F238E27FC236}">
                  <a16:creationId xmlns:a16="http://schemas.microsoft.com/office/drawing/2014/main" id="{F861A204-1869-4068-AAAF-64A7E9C5628C}"/>
                </a:ext>
              </a:extLst>
            </p:cNvPr>
            <p:cNvSpPr>
              <a:spLocks noChangeShapeType="1"/>
            </p:cNvSpPr>
            <p:nvPr/>
          </p:nvSpPr>
          <p:spPr bwMode="auto">
            <a:xfrm>
              <a:off x="3743" y="810"/>
              <a:ext cx="0" cy="54"/>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59" name="Line 57">
              <a:extLst>
                <a:ext uri="{FF2B5EF4-FFF2-40B4-BE49-F238E27FC236}">
                  <a16:creationId xmlns:a16="http://schemas.microsoft.com/office/drawing/2014/main" id="{2D6586F4-626D-4B65-AFA1-516F30477C53}"/>
                </a:ext>
              </a:extLst>
            </p:cNvPr>
            <p:cNvSpPr>
              <a:spLocks noChangeShapeType="1"/>
            </p:cNvSpPr>
            <p:nvPr/>
          </p:nvSpPr>
          <p:spPr bwMode="auto">
            <a:xfrm flipV="1">
              <a:off x="3191" y="616"/>
              <a:ext cx="35" cy="1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60" name="Freeform 58">
              <a:extLst>
                <a:ext uri="{FF2B5EF4-FFF2-40B4-BE49-F238E27FC236}">
                  <a16:creationId xmlns:a16="http://schemas.microsoft.com/office/drawing/2014/main" id="{1015DC0E-364A-409E-8D36-A71C3A2173A5}"/>
                </a:ext>
              </a:extLst>
            </p:cNvPr>
            <p:cNvSpPr>
              <a:spLocks noEditPoints="1"/>
            </p:cNvSpPr>
            <p:nvPr/>
          </p:nvSpPr>
          <p:spPr bwMode="auto">
            <a:xfrm>
              <a:off x="3120" y="634"/>
              <a:ext cx="177" cy="0"/>
            </a:xfrm>
            <a:custGeom>
              <a:avLst/>
              <a:gdLst>
                <a:gd name="T0" fmla="*/ 106 w 177"/>
                <a:gd name="T1" fmla="*/ 177 w 177"/>
                <a:gd name="T2" fmla="*/ 0 w 177"/>
                <a:gd name="T3" fmla="*/ 71 w 177"/>
              </a:gdLst>
              <a:ahLst/>
              <a:cxnLst>
                <a:cxn ang="0">
                  <a:pos x="T0" y="0"/>
                </a:cxn>
                <a:cxn ang="0">
                  <a:pos x="T1" y="0"/>
                </a:cxn>
                <a:cxn ang="0">
                  <a:pos x="T2" y="0"/>
                </a:cxn>
                <a:cxn ang="0">
                  <a:pos x="T3" y="0"/>
                </a:cxn>
              </a:cxnLst>
              <a:rect l="0" t="0" r="r" b="b"/>
              <a:pathLst>
                <a:path w="177">
                  <a:moveTo>
                    <a:pt x="106" y="0"/>
                  </a:moveTo>
                  <a:lnTo>
                    <a:pt x="177" y="0"/>
                  </a:lnTo>
                  <a:moveTo>
                    <a:pt x="0" y="0"/>
                  </a:moveTo>
                  <a:lnTo>
                    <a:pt x="71"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61" name="Line 59">
              <a:extLst>
                <a:ext uri="{FF2B5EF4-FFF2-40B4-BE49-F238E27FC236}">
                  <a16:creationId xmlns:a16="http://schemas.microsoft.com/office/drawing/2014/main" id="{B08E1CAF-C107-4B4A-BDE3-021C306DA15A}"/>
                </a:ext>
              </a:extLst>
            </p:cNvPr>
            <p:cNvSpPr>
              <a:spLocks noChangeShapeType="1"/>
            </p:cNvSpPr>
            <p:nvPr/>
          </p:nvSpPr>
          <p:spPr bwMode="auto">
            <a:xfrm flipH="1">
              <a:off x="3297" y="634"/>
              <a:ext cx="13"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62" name="Line 60">
              <a:extLst>
                <a:ext uri="{FF2B5EF4-FFF2-40B4-BE49-F238E27FC236}">
                  <a16:creationId xmlns:a16="http://schemas.microsoft.com/office/drawing/2014/main" id="{F8FDFE08-89B8-434A-AAFF-DF2534EE2DDB}"/>
                </a:ext>
              </a:extLst>
            </p:cNvPr>
            <p:cNvSpPr>
              <a:spLocks noChangeShapeType="1"/>
            </p:cNvSpPr>
            <p:nvPr/>
          </p:nvSpPr>
          <p:spPr bwMode="auto">
            <a:xfrm flipV="1">
              <a:off x="3488" y="616"/>
              <a:ext cx="36" cy="1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63" name="Freeform 61">
              <a:extLst>
                <a:ext uri="{FF2B5EF4-FFF2-40B4-BE49-F238E27FC236}">
                  <a16:creationId xmlns:a16="http://schemas.microsoft.com/office/drawing/2014/main" id="{E7994661-CB29-4345-B939-D58CB3488E89}"/>
                </a:ext>
              </a:extLst>
            </p:cNvPr>
            <p:cNvSpPr>
              <a:spLocks noEditPoints="1"/>
            </p:cNvSpPr>
            <p:nvPr/>
          </p:nvSpPr>
          <p:spPr bwMode="auto">
            <a:xfrm>
              <a:off x="3418" y="634"/>
              <a:ext cx="176" cy="0"/>
            </a:xfrm>
            <a:custGeom>
              <a:avLst/>
              <a:gdLst>
                <a:gd name="T0" fmla="*/ 106 w 176"/>
                <a:gd name="T1" fmla="*/ 176 w 176"/>
                <a:gd name="T2" fmla="*/ 0 w 176"/>
                <a:gd name="T3" fmla="*/ 70 w 176"/>
              </a:gdLst>
              <a:ahLst/>
              <a:cxnLst>
                <a:cxn ang="0">
                  <a:pos x="T0" y="0"/>
                </a:cxn>
                <a:cxn ang="0">
                  <a:pos x="T1" y="0"/>
                </a:cxn>
                <a:cxn ang="0">
                  <a:pos x="T2" y="0"/>
                </a:cxn>
                <a:cxn ang="0">
                  <a:pos x="T3" y="0"/>
                </a:cxn>
              </a:cxnLst>
              <a:rect l="0" t="0" r="r" b="b"/>
              <a:pathLst>
                <a:path w="176">
                  <a:moveTo>
                    <a:pt x="106" y="0"/>
                  </a:moveTo>
                  <a:lnTo>
                    <a:pt x="176" y="0"/>
                  </a:lnTo>
                  <a:moveTo>
                    <a:pt x="0" y="0"/>
                  </a:moveTo>
                  <a:lnTo>
                    <a:pt x="7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64" name="Rectangle 62">
              <a:extLst>
                <a:ext uri="{FF2B5EF4-FFF2-40B4-BE49-F238E27FC236}">
                  <a16:creationId xmlns:a16="http://schemas.microsoft.com/office/drawing/2014/main" id="{5CE34A26-A990-41F2-9B1D-37F71E0C662D}"/>
                </a:ext>
              </a:extLst>
            </p:cNvPr>
            <p:cNvSpPr>
              <a:spLocks noChangeArrowheads="1"/>
            </p:cNvSpPr>
            <p:nvPr/>
          </p:nvSpPr>
          <p:spPr bwMode="auto">
            <a:xfrm>
              <a:off x="3315" y="1124"/>
              <a:ext cx="162"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5800</a:t>
              </a:r>
              <a:endParaRPr lang="en-US" altLang="en-US" sz="1350" dirty="0"/>
            </a:p>
          </p:txBody>
        </p:sp>
        <p:sp>
          <p:nvSpPr>
            <p:cNvPr id="65" name="Rectangle 63">
              <a:extLst>
                <a:ext uri="{FF2B5EF4-FFF2-40B4-BE49-F238E27FC236}">
                  <a16:creationId xmlns:a16="http://schemas.microsoft.com/office/drawing/2014/main" id="{A28BA685-7D2E-4F30-A443-353DB4931F62}"/>
                </a:ext>
              </a:extLst>
            </p:cNvPr>
            <p:cNvSpPr>
              <a:spLocks noChangeArrowheads="1"/>
            </p:cNvSpPr>
            <p:nvPr/>
          </p:nvSpPr>
          <p:spPr bwMode="auto">
            <a:xfrm>
              <a:off x="3288" y="448"/>
              <a:ext cx="162"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6895</a:t>
              </a:r>
              <a:endParaRPr lang="en-US" altLang="en-US" sz="1350" dirty="0"/>
            </a:p>
          </p:txBody>
        </p:sp>
        <p:sp>
          <p:nvSpPr>
            <p:cNvPr id="66" name="Rectangle 64">
              <a:extLst>
                <a:ext uri="{FF2B5EF4-FFF2-40B4-BE49-F238E27FC236}">
                  <a16:creationId xmlns:a16="http://schemas.microsoft.com/office/drawing/2014/main" id="{24852276-4BBB-4C4F-BF1D-7953B8F960C2}"/>
                </a:ext>
              </a:extLst>
            </p:cNvPr>
            <p:cNvSpPr>
              <a:spLocks noChangeArrowheads="1"/>
            </p:cNvSpPr>
            <p:nvPr/>
          </p:nvSpPr>
          <p:spPr bwMode="auto">
            <a:xfrm>
              <a:off x="2151" y="1124"/>
              <a:ext cx="162"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5000</a:t>
              </a:r>
              <a:endParaRPr lang="en-US" altLang="en-US" sz="1350" dirty="0"/>
            </a:p>
          </p:txBody>
        </p:sp>
        <p:sp>
          <p:nvSpPr>
            <p:cNvPr id="67" name="Rectangle 65">
              <a:extLst>
                <a:ext uri="{FF2B5EF4-FFF2-40B4-BE49-F238E27FC236}">
                  <a16:creationId xmlns:a16="http://schemas.microsoft.com/office/drawing/2014/main" id="{777EE1D7-36DD-456D-9BCA-1663AE090A9D}"/>
                </a:ext>
              </a:extLst>
            </p:cNvPr>
            <p:cNvSpPr>
              <a:spLocks noChangeArrowheads="1"/>
            </p:cNvSpPr>
            <p:nvPr/>
          </p:nvSpPr>
          <p:spPr bwMode="auto">
            <a:xfrm>
              <a:off x="2882" y="1124"/>
              <a:ext cx="162"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5500</a:t>
              </a:r>
              <a:endParaRPr lang="en-US" altLang="en-US" sz="1350" dirty="0"/>
            </a:p>
          </p:txBody>
        </p:sp>
        <p:sp>
          <p:nvSpPr>
            <p:cNvPr id="68" name="Rectangle 66">
              <a:extLst>
                <a:ext uri="{FF2B5EF4-FFF2-40B4-BE49-F238E27FC236}">
                  <a16:creationId xmlns:a16="http://schemas.microsoft.com/office/drawing/2014/main" id="{D1227B9B-5DF6-483A-ABB8-9F614F4FACA3}"/>
                </a:ext>
              </a:extLst>
            </p:cNvPr>
            <p:cNvSpPr>
              <a:spLocks noChangeArrowheads="1"/>
            </p:cNvSpPr>
            <p:nvPr/>
          </p:nvSpPr>
          <p:spPr bwMode="auto">
            <a:xfrm>
              <a:off x="3802" y="1124"/>
              <a:ext cx="162"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6000</a:t>
              </a:r>
              <a:endParaRPr lang="en-US" altLang="en-US" sz="1350" dirty="0"/>
            </a:p>
          </p:txBody>
        </p:sp>
        <p:sp>
          <p:nvSpPr>
            <p:cNvPr id="69" name="Rectangle 67">
              <a:extLst>
                <a:ext uri="{FF2B5EF4-FFF2-40B4-BE49-F238E27FC236}">
                  <a16:creationId xmlns:a16="http://schemas.microsoft.com/office/drawing/2014/main" id="{6389DC4E-D7F9-4219-8EB8-29CEC5534099}"/>
                </a:ext>
              </a:extLst>
            </p:cNvPr>
            <p:cNvSpPr>
              <a:spLocks noChangeArrowheads="1"/>
            </p:cNvSpPr>
            <p:nvPr/>
          </p:nvSpPr>
          <p:spPr bwMode="auto">
            <a:xfrm>
              <a:off x="4208" y="1124"/>
              <a:ext cx="162"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6800</a:t>
              </a:r>
              <a:endParaRPr lang="en-US" altLang="en-US" sz="1350" dirty="0"/>
            </a:p>
          </p:txBody>
        </p:sp>
        <p:sp>
          <p:nvSpPr>
            <p:cNvPr id="70" name="Rectangle 68">
              <a:extLst>
                <a:ext uri="{FF2B5EF4-FFF2-40B4-BE49-F238E27FC236}">
                  <a16:creationId xmlns:a16="http://schemas.microsoft.com/office/drawing/2014/main" id="{21107321-0FC6-4D56-A375-BDA5BA024C68}"/>
                </a:ext>
              </a:extLst>
            </p:cNvPr>
            <p:cNvSpPr>
              <a:spLocks noChangeArrowheads="1"/>
            </p:cNvSpPr>
            <p:nvPr/>
          </p:nvSpPr>
          <p:spPr bwMode="auto">
            <a:xfrm>
              <a:off x="3342" y="4047"/>
              <a:ext cx="5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H</a:t>
              </a:r>
              <a:endParaRPr lang="en-US" altLang="en-US" sz="1350" dirty="0"/>
            </a:p>
          </p:txBody>
        </p:sp>
        <p:sp>
          <p:nvSpPr>
            <p:cNvPr id="71" name="Freeform 69">
              <a:extLst>
                <a:ext uri="{FF2B5EF4-FFF2-40B4-BE49-F238E27FC236}">
                  <a16:creationId xmlns:a16="http://schemas.microsoft.com/office/drawing/2014/main" id="{E539D914-A29A-4C2C-96C1-44D4A5DCF238}"/>
                </a:ext>
              </a:extLst>
            </p:cNvPr>
            <p:cNvSpPr>
              <a:spLocks/>
            </p:cNvSpPr>
            <p:nvPr/>
          </p:nvSpPr>
          <p:spPr bwMode="auto">
            <a:xfrm>
              <a:off x="4020" y="2457"/>
              <a:ext cx="102" cy="102"/>
            </a:xfrm>
            <a:custGeom>
              <a:avLst/>
              <a:gdLst>
                <a:gd name="T0" fmla="*/ 102 w 102"/>
                <a:gd name="T1" fmla="*/ 0 h 102"/>
                <a:gd name="T2" fmla="*/ 0 w 102"/>
                <a:gd name="T3" fmla="*/ 0 h 102"/>
                <a:gd name="T4" fmla="*/ 50 w 102"/>
                <a:gd name="T5" fmla="*/ 102 h 102"/>
                <a:gd name="T6" fmla="*/ 102 w 102"/>
                <a:gd name="T7" fmla="*/ 0 h 102"/>
              </a:gdLst>
              <a:ahLst/>
              <a:cxnLst>
                <a:cxn ang="0">
                  <a:pos x="T0" y="T1"/>
                </a:cxn>
                <a:cxn ang="0">
                  <a:pos x="T2" y="T3"/>
                </a:cxn>
                <a:cxn ang="0">
                  <a:pos x="T4" y="T5"/>
                </a:cxn>
                <a:cxn ang="0">
                  <a:pos x="T6" y="T7"/>
                </a:cxn>
              </a:cxnLst>
              <a:rect l="0" t="0" r="r" b="b"/>
              <a:pathLst>
                <a:path w="102" h="102">
                  <a:moveTo>
                    <a:pt x="102" y="0"/>
                  </a:moveTo>
                  <a:lnTo>
                    <a:pt x="0" y="0"/>
                  </a:lnTo>
                  <a:lnTo>
                    <a:pt x="50" y="102"/>
                  </a:lnTo>
                  <a:lnTo>
                    <a:pt x="10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72" name="Freeform 70">
              <a:extLst>
                <a:ext uri="{FF2B5EF4-FFF2-40B4-BE49-F238E27FC236}">
                  <a16:creationId xmlns:a16="http://schemas.microsoft.com/office/drawing/2014/main" id="{7728F090-2082-4D3E-869A-612D854B3D0D}"/>
                </a:ext>
              </a:extLst>
            </p:cNvPr>
            <p:cNvSpPr>
              <a:spLocks/>
            </p:cNvSpPr>
            <p:nvPr/>
          </p:nvSpPr>
          <p:spPr bwMode="auto">
            <a:xfrm>
              <a:off x="4020" y="2457"/>
              <a:ext cx="102" cy="102"/>
            </a:xfrm>
            <a:custGeom>
              <a:avLst/>
              <a:gdLst>
                <a:gd name="T0" fmla="*/ 102 w 102"/>
                <a:gd name="T1" fmla="*/ 0 h 102"/>
                <a:gd name="T2" fmla="*/ 0 w 102"/>
                <a:gd name="T3" fmla="*/ 0 h 102"/>
                <a:gd name="T4" fmla="*/ 50 w 102"/>
                <a:gd name="T5" fmla="*/ 102 h 102"/>
                <a:gd name="T6" fmla="*/ 102 w 102"/>
                <a:gd name="T7" fmla="*/ 0 h 102"/>
              </a:gdLst>
              <a:ahLst/>
              <a:cxnLst>
                <a:cxn ang="0">
                  <a:pos x="T0" y="T1"/>
                </a:cxn>
                <a:cxn ang="0">
                  <a:pos x="T2" y="T3"/>
                </a:cxn>
                <a:cxn ang="0">
                  <a:pos x="T4" y="T5"/>
                </a:cxn>
                <a:cxn ang="0">
                  <a:pos x="T6" y="T7"/>
                </a:cxn>
              </a:cxnLst>
              <a:rect l="0" t="0" r="r" b="b"/>
              <a:pathLst>
                <a:path w="102" h="102">
                  <a:moveTo>
                    <a:pt x="102" y="0"/>
                  </a:moveTo>
                  <a:lnTo>
                    <a:pt x="0" y="0"/>
                  </a:lnTo>
                  <a:lnTo>
                    <a:pt x="50" y="102"/>
                  </a:lnTo>
                  <a:lnTo>
                    <a:pt x="102" y="0"/>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73" name="Line 71">
              <a:extLst>
                <a:ext uri="{FF2B5EF4-FFF2-40B4-BE49-F238E27FC236}">
                  <a16:creationId xmlns:a16="http://schemas.microsoft.com/office/drawing/2014/main" id="{FF3B2940-E0F2-4CF5-BDC6-E5C17FCFE5AC}"/>
                </a:ext>
              </a:extLst>
            </p:cNvPr>
            <p:cNvSpPr>
              <a:spLocks noChangeShapeType="1"/>
            </p:cNvSpPr>
            <p:nvPr/>
          </p:nvSpPr>
          <p:spPr bwMode="auto">
            <a:xfrm flipV="1">
              <a:off x="4070" y="2230"/>
              <a:ext cx="0" cy="224"/>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74" name="Rectangle 72">
              <a:extLst>
                <a:ext uri="{FF2B5EF4-FFF2-40B4-BE49-F238E27FC236}">
                  <a16:creationId xmlns:a16="http://schemas.microsoft.com/office/drawing/2014/main" id="{5008310E-EF5D-47EE-BFCD-959A137FD95D}"/>
                </a:ext>
              </a:extLst>
            </p:cNvPr>
            <p:cNvSpPr>
              <a:spLocks noChangeArrowheads="1"/>
            </p:cNvSpPr>
            <p:nvPr/>
          </p:nvSpPr>
          <p:spPr bwMode="auto">
            <a:xfrm>
              <a:off x="2911" y="2572"/>
              <a:ext cx="9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LD</a:t>
              </a:r>
              <a:endParaRPr lang="en-US" altLang="en-US" sz="1350" dirty="0"/>
            </a:p>
          </p:txBody>
        </p:sp>
        <p:sp>
          <p:nvSpPr>
            <p:cNvPr id="75" name="Rectangle 73">
              <a:extLst>
                <a:ext uri="{FF2B5EF4-FFF2-40B4-BE49-F238E27FC236}">
                  <a16:creationId xmlns:a16="http://schemas.microsoft.com/office/drawing/2014/main" id="{E16448EB-ABC1-4EB8-B4FB-6745E0E44785}"/>
                </a:ext>
              </a:extLst>
            </p:cNvPr>
            <p:cNvSpPr>
              <a:spLocks noChangeArrowheads="1"/>
            </p:cNvSpPr>
            <p:nvPr/>
          </p:nvSpPr>
          <p:spPr bwMode="auto">
            <a:xfrm>
              <a:off x="3003" y="2572"/>
              <a:ext cx="2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a:t>
              </a:r>
              <a:endParaRPr lang="en-US" altLang="en-US" sz="1350" dirty="0"/>
            </a:p>
          </p:txBody>
        </p:sp>
        <p:sp>
          <p:nvSpPr>
            <p:cNvPr id="76" name="Rectangle 74">
              <a:extLst>
                <a:ext uri="{FF2B5EF4-FFF2-40B4-BE49-F238E27FC236}">
                  <a16:creationId xmlns:a16="http://schemas.microsoft.com/office/drawing/2014/main" id="{0C00FE4C-03F2-442E-B54B-FFA2146B2978}"/>
                </a:ext>
              </a:extLst>
            </p:cNvPr>
            <p:cNvSpPr>
              <a:spLocks noChangeArrowheads="1"/>
            </p:cNvSpPr>
            <p:nvPr/>
          </p:nvSpPr>
          <p:spPr bwMode="auto">
            <a:xfrm>
              <a:off x="3027" y="2572"/>
              <a:ext cx="4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1</a:t>
              </a:r>
              <a:endParaRPr lang="en-US" altLang="en-US" sz="1350" dirty="0"/>
            </a:p>
          </p:txBody>
        </p:sp>
        <p:sp>
          <p:nvSpPr>
            <p:cNvPr id="77" name="Rectangle 75">
              <a:extLst>
                <a:ext uri="{FF2B5EF4-FFF2-40B4-BE49-F238E27FC236}">
                  <a16:creationId xmlns:a16="http://schemas.microsoft.com/office/drawing/2014/main" id="{B5925393-2252-4C98-94AF-4BD84A34A523}"/>
                </a:ext>
              </a:extLst>
            </p:cNvPr>
            <p:cNvSpPr>
              <a:spLocks noChangeArrowheads="1"/>
            </p:cNvSpPr>
            <p:nvPr/>
          </p:nvSpPr>
          <p:spPr bwMode="auto">
            <a:xfrm>
              <a:off x="3155" y="2599"/>
              <a:ext cx="9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LD</a:t>
              </a:r>
              <a:endParaRPr lang="en-US" altLang="en-US" sz="1350" dirty="0"/>
            </a:p>
          </p:txBody>
        </p:sp>
        <p:sp>
          <p:nvSpPr>
            <p:cNvPr id="78" name="Rectangle 76">
              <a:extLst>
                <a:ext uri="{FF2B5EF4-FFF2-40B4-BE49-F238E27FC236}">
                  <a16:creationId xmlns:a16="http://schemas.microsoft.com/office/drawing/2014/main" id="{517D2D95-33A7-44A5-9C13-337009693ED4}"/>
                </a:ext>
              </a:extLst>
            </p:cNvPr>
            <p:cNvSpPr>
              <a:spLocks noChangeArrowheads="1"/>
            </p:cNvSpPr>
            <p:nvPr/>
          </p:nvSpPr>
          <p:spPr bwMode="auto">
            <a:xfrm>
              <a:off x="3247" y="2599"/>
              <a:ext cx="2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a:t>
              </a:r>
              <a:endParaRPr lang="en-US" altLang="en-US" sz="1350" dirty="0"/>
            </a:p>
          </p:txBody>
        </p:sp>
        <p:sp>
          <p:nvSpPr>
            <p:cNvPr id="79" name="Rectangle 77">
              <a:extLst>
                <a:ext uri="{FF2B5EF4-FFF2-40B4-BE49-F238E27FC236}">
                  <a16:creationId xmlns:a16="http://schemas.microsoft.com/office/drawing/2014/main" id="{ACC570A4-8614-4497-B4A9-4705C7B46371}"/>
                </a:ext>
              </a:extLst>
            </p:cNvPr>
            <p:cNvSpPr>
              <a:spLocks noChangeArrowheads="1"/>
            </p:cNvSpPr>
            <p:nvPr/>
          </p:nvSpPr>
          <p:spPr bwMode="auto">
            <a:xfrm>
              <a:off x="3271" y="2599"/>
              <a:ext cx="4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2</a:t>
              </a:r>
              <a:endParaRPr lang="en-US" altLang="en-US" sz="1350" dirty="0"/>
            </a:p>
          </p:txBody>
        </p:sp>
        <p:sp>
          <p:nvSpPr>
            <p:cNvPr id="80" name="Rectangle 78">
              <a:extLst>
                <a:ext uri="{FF2B5EF4-FFF2-40B4-BE49-F238E27FC236}">
                  <a16:creationId xmlns:a16="http://schemas.microsoft.com/office/drawing/2014/main" id="{60C6AFD3-C272-4920-A9D8-7EE38D352BC2}"/>
                </a:ext>
              </a:extLst>
            </p:cNvPr>
            <p:cNvSpPr>
              <a:spLocks noChangeArrowheads="1"/>
            </p:cNvSpPr>
            <p:nvPr/>
          </p:nvSpPr>
          <p:spPr bwMode="auto">
            <a:xfrm>
              <a:off x="2947" y="2149"/>
              <a:ext cx="64" cy="6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81" name="Rectangle 79">
              <a:extLst>
                <a:ext uri="{FF2B5EF4-FFF2-40B4-BE49-F238E27FC236}">
                  <a16:creationId xmlns:a16="http://schemas.microsoft.com/office/drawing/2014/main" id="{07232C0F-9236-41A4-AFDC-46199C4CAB28}"/>
                </a:ext>
              </a:extLst>
            </p:cNvPr>
            <p:cNvSpPr>
              <a:spLocks noChangeArrowheads="1"/>
            </p:cNvSpPr>
            <p:nvPr/>
          </p:nvSpPr>
          <p:spPr bwMode="auto">
            <a:xfrm>
              <a:off x="2947" y="2149"/>
              <a:ext cx="64" cy="64"/>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82" name="Line 80">
              <a:extLst>
                <a:ext uri="{FF2B5EF4-FFF2-40B4-BE49-F238E27FC236}">
                  <a16:creationId xmlns:a16="http://schemas.microsoft.com/office/drawing/2014/main" id="{7439421F-B729-488F-BA9D-9486A37AEBDF}"/>
                </a:ext>
              </a:extLst>
            </p:cNvPr>
            <p:cNvSpPr>
              <a:spLocks noChangeShapeType="1"/>
            </p:cNvSpPr>
            <p:nvPr/>
          </p:nvSpPr>
          <p:spPr bwMode="auto">
            <a:xfrm flipH="1">
              <a:off x="2947" y="2014"/>
              <a:ext cx="32" cy="13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83" name="Freeform 81">
              <a:extLst>
                <a:ext uri="{FF2B5EF4-FFF2-40B4-BE49-F238E27FC236}">
                  <a16:creationId xmlns:a16="http://schemas.microsoft.com/office/drawing/2014/main" id="{94DFBA58-899A-40F9-825B-084915DC153E}"/>
                </a:ext>
              </a:extLst>
            </p:cNvPr>
            <p:cNvSpPr>
              <a:spLocks/>
            </p:cNvSpPr>
            <p:nvPr/>
          </p:nvSpPr>
          <p:spPr bwMode="auto">
            <a:xfrm>
              <a:off x="2931" y="2457"/>
              <a:ext cx="102" cy="102"/>
            </a:xfrm>
            <a:custGeom>
              <a:avLst/>
              <a:gdLst>
                <a:gd name="T0" fmla="*/ 102 w 102"/>
                <a:gd name="T1" fmla="*/ 0 h 102"/>
                <a:gd name="T2" fmla="*/ 0 w 102"/>
                <a:gd name="T3" fmla="*/ 0 h 102"/>
                <a:gd name="T4" fmla="*/ 51 w 102"/>
                <a:gd name="T5" fmla="*/ 102 h 102"/>
                <a:gd name="T6" fmla="*/ 102 w 102"/>
                <a:gd name="T7" fmla="*/ 0 h 102"/>
              </a:gdLst>
              <a:ahLst/>
              <a:cxnLst>
                <a:cxn ang="0">
                  <a:pos x="T0" y="T1"/>
                </a:cxn>
                <a:cxn ang="0">
                  <a:pos x="T2" y="T3"/>
                </a:cxn>
                <a:cxn ang="0">
                  <a:pos x="T4" y="T5"/>
                </a:cxn>
                <a:cxn ang="0">
                  <a:pos x="T6" y="T7"/>
                </a:cxn>
              </a:cxnLst>
              <a:rect l="0" t="0" r="r" b="b"/>
              <a:pathLst>
                <a:path w="102" h="102">
                  <a:moveTo>
                    <a:pt x="102" y="0"/>
                  </a:moveTo>
                  <a:lnTo>
                    <a:pt x="0" y="0"/>
                  </a:lnTo>
                  <a:lnTo>
                    <a:pt x="51" y="102"/>
                  </a:lnTo>
                  <a:lnTo>
                    <a:pt x="10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84" name="Freeform 82">
              <a:extLst>
                <a:ext uri="{FF2B5EF4-FFF2-40B4-BE49-F238E27FC236}">
                  <a16:creationId xmlns:a16="http://schemas.microsoft.com/office/drawing/2014/main" id="{1B15AD48-4D1B-41F0-ABCF-9620D8B55E1A}"/>
                </a:ext>
              </a:extLst>
            </p:cNvPr>
            <p:cNvSpPr>
              <a:spLocks/>
            </p:cNvSpPr>
            <p:nvPr/>
          </p:nvSpPr>
          <p:spPr bwMode="auto">
            <a:xfrm>
              <a:off x="2931" y="2457"/>
              <a:ext cx="102" cy="102"/>
            </a:xfrm>
            <a:custGeom>
              <a:avLst/>
              <a:gdLst>
                <a:gd name="T0" fmla="*/ 102 w 102"/>
                <a:gd name="T1" fmla="*/ 0 h 102"/>
                <a:gd name="T2" fmla="*/ 0 w 102"/>
                <a:gd name="T3" fmla="*/ 0 h 102"/>
                <a:gd name="T4" fmla="*/ 51 w 102"/>
                <a:gd name="T5" fmla="*/ 102 h 102"/>
                <a:gd name="T6" fmla="*/ 102 w 102"/>
                <a:gd name="T7" fmla="*/ 0 h 102"/>
              </a:gdLst>
              <a:ahLst/>
              <a:cxnLst>
                <a:cxn ang="0">
                  <a:pos x="T0" y="T1"/>
                </a:cxn>
                <a:cxn ang="0">
                  <a:pos x="T2" y="T3"/>
                </a:cxn>
                <a:cxn ang="0">
                  <a:pos x="T4" y="T5"/>
                </a:cxn>
                <a:cxn ang="0">
                  <a:pos x="T6" y="T7"/>
                </a:cxn>
              </a:cxnLst>
              <a:rect l="0" t="0" r="r" b="b"/>
              <a:pathLst>
                <a:path w="102" h="102">
                  <a:moveTo>
                    <a:pt x="102" y="0"/>
                  </a:moveTo>
                  <a:lnTo>
                    <a:pt x="0" y="0"/>
                  </a:lnTo>
                  <a:lnTo>
                    <a:pt x="51" y="102"/>
                  </a:lnTo>
                  <a:lnTo>
                    <a:pt x="102" y="0"/>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85" name="Line 83">
              <a:extLst>
                <a:ext uri="{FF2B5EF4-FFF2-40B4-BE49-F238E27FC236}">
                  <a16:creationId xmlns:a16="http://schemas.microsoft.com/office/drawing/2014/main" id="{B5658D4A-4166-40C7-BDA9-DAC079E39803}"/>
                </a:ext>
              </a:extLst>
            </p:cNvPr>
            <p:cNvSpPr>
              <a:spLocks noChangeShapeType="1"/>
            </p:cNvSpPr>
            <p:nvPr/>
          </p:nvSpPr>
          <p:spPr bwMode="auto">
            <a:xfrm flipV="1">
              <a:off x="2982" y="2230"/>
              <a:ext cx="0" cy="224"/>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86" name="Freeform 84">
              <a:extLst>
                <a:ext uri="{FF2B5EF4-FFF2-40B4-BE49-F238E27FC236}">
                  <a16:creationId xmlns:a16="http://schemas.microsoft.com/office/drawing/2014/main" id="{FB3B7D50-DD7B-4C5E-B8AD-1129CBE0CE20}"/>
                </a:ext>
              </a:extLst>
            </p:cNvPr>
            <p:cNvSpPr>
              <a:spLocks/>
            </p:cNvSpPr>
            <p:nvPr/>
          </p:nvSpPr>
          <p:spPr bwMode="auto">
            <a:xfrm>
              <a:off x="3201" y="2457"/>
              <a:ext cx="103" cy="102"/>
            </a:xfrm>
            <a:custGeom>
              <a:avLst/>
              <a:gdLst>
                <a:gd name="T0" fmla="*/ 103 w 103"/>
                <a:gd name="T1" fmla="*/ 0 h 102"/>
                <a:gd name="T2" fmla="*/ 0 w 103"/>
                <a:gd name="T3" fmla="*/ 0 h 102"/>
                <a:gd name="T4" fmla="*/ 52 w 103"/>
                <a:gd name="T5" fmla="*/ 102 h 102"/>
                <a:gd name="T6" fmla="*/ 103 w 103"/>
                <a:gd name="T7" fmla="*/ 0 h 102"/>
              </a:gdLst>
              <a:ahLst/>
              <a:cxnLst>
                <a:cxn ang="0">
                  <a:pos x="T0" y="T1"/>
                </a:cxn>
                <a:cxn ang="0">
                  <a:pos x="T2" y="T3"/>
                </a:cxn>
                <a:cxn ang="0">
                  <a:pos x="T4" y="T5"/>
                </a:cxn>
                <a:cxn ang="0">
                  <a:pos x="T6" y="T7"/>
                </a:cxn>
              </a:cxnLst>
              <a:rect l="0" t="0" r="r" b="b"/>
              <a:pathLst>
                <a:path w="103" h="102">
                  <a:moveTo>
                    <a:pt x="103" y="0"/>
                  </a:moveTo>
                  <a:lnTo>
                    <a:pt x="0" y="0"/>
                  </a:lnTo>
                  <a:lnTo>
                    <a:pt x="52" y="102"/>
                  </a:lnTo>
                  <a:lnTo>
                    <a:pt x="10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87" name="Freeform 85">
              <a:extLst>
                <a:ext uri="{FF2B5EF4-FFF2-40B4-BE49-F238E27FC236}">
                  <a16:creationId xmlns:a16="http://schemas.microsoft.com/office/drawing/2014/main" id="{0CF6D071-58C2-48A0-ABCB-8E61BB8474E2}"/>
                </a:ext>
              </a:extLst>
            </p:cNvPr>
            <p:cNvSpPr>
              <a:spLocks/>
            </p:cNvSpPr>
            <p:nvPr/>
          </p:nvSpPr>
          <p:spPr bwMode="auto">
            <a:xfrm>
              <a:off x="3201" y="2457"/>
              <a:ext cx="103" cy="102"/>
            </a:xfrm>
            <a:custGeom>
              <a:avLst/>
              <a:gdLst>
                <a:gd name="T0" fmla="*/ 103 w 103"/>
                <a:gd name="T1" fmla="*/ 0 h 102"/>
                <a:gd name="T2" fmla="*/ 0 w 103"/>
                <a:gd name="T3" fmla="*/ 0 h 102"/>
                <a:gd name="T4" fmla="*/ 52 w 103"/>
                <a:gd name="T5" fmla="*/ 102 h 102"/>
                <a:gd name="T6" fmla="*/ 103 w 103"/>
                <a:gd name="T7" fmla="*/ 0 h 102"/>
              </a:gdLst>
              <a:ahLst/>
              <a:cxnLst>
                <a:cxn ang="0">
                  <a:pos x="T0" y="T1"/>
                </a:cxn>
                <a:cxn ang="0">
                  <a:pos x="T2" y="T3"/>
                </a:cxn>
                <a:cxn ang="0">
                  <a:pos x="T4" y="T5"/>
                </a:cxn>
                <a:cxn ang="0">
                  <a:pos x="T6" y="T7"/>
                </a:cxn>
              </a:cxnLst>
              <a:rect l="0" t="0" r="r" b="b"/>
              <a:pathLst>
                <a:path w="103" h="102">
                  <a:moveTo>
                    <a:pt x="103" y="0"/>
                  </a:moveTo>
                  <a:lnTo>
                    <a:pt x="0" y="0"/>
                  </a:lnTo>
                  <a:lnTo>
                    <a:pt x="52" y="102"/>
                  </a:lnTo>
                  <a:lnTo>
                    <a:pt x="103" y="0"/>
                  </a:lnTo>
                  <a:close/>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88" name="Line 86">
              <a:extLst>
                <a:ext uri="{FF2B5EF4-FFF2-40B4-BE49-F238E27FC236}">
                  <a16:creationId xmlns:a16="http://schemas.microsoft.com/office/drawing/2014/main" id="{EECEABBC-F499-4C54-907C-99CC688C09C5}"/>
                </a:ext>
              </a:extLst>
            </p:cNvPr>
            <p:cNvSpPr>
              <a:spLocks noChangeShapeType="1"/>
            </p:cNvSpPr>
            <p:nvPr/>
          </p:nvSpPr>
          <p:spPr bwMode="auto">
            <a:xfrm flipH="1" flipV="1">
              <a:off x="2982" y="2230"/>
              <a:ext cx="271" cy="224"/>
            </a:xfrm>
            <a:prstGeom prst="line">
              <a:avLst/>
            </a:prstGeom>
            <a:noFill/>
            <a:ln w="12700"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89" name="Freeform 87">
              <a:extLst>
                <a:ext uri="{FF2B5EF4-FFF2-40B4-BE49-F238E27FC236}">
                  <a16:creationId xmlns:a16="http://schemas.microsoft.com/office/drawing/2014/main" id="{2356D892-D625-425C-B029-4ADE9F92115F}"/>
                </a:ext>
              </a:extLst>
            </p:cNvPr>
            <p:cNvSpPr>
              <a:spLocks/>
            </p:cNvSpPr>
            <p:nvPr/>
          </p:nvSpPr>
          <p:spPr bwMode="auto">
            <a:xfrm>
              <a:off x="3364" y="2457"/>
              <a:ext cx="102" cy="102"/>
            </a:xfrm>
            <a:custGeom>
              <a:avLst/>
              <a:gdLst>
                <a:gd name="T0" fmla="*/ 102 w 102"/>
                <a:gd name="T1" fmla="*/ 0 h 102"/>
                <a:gd name="T2" fmla="*/ 0 w 102"/>
                <a:gd name="T3" fmla="*/ 0 h 102"/>
                <a:gd name="T4" fmla="*/ 51 w 102"/>
                <a:gd name="T5" fmla="*/ 102 h 102"/>
                <a:gd name="T6" fmla="*/ 102 w 102"/>
                <a:gd name="T7" fmla="*/ 0 h 102"/>
              </a:gdLst>
              <a:ahLst/>
              <a:cxnLst>
                <a:cxn ang="0">
                  <a:pos x="T0" y="T1"/>
                </a:cxn>
                <a:cxn ang="0">
                  <a:pos x="T2" y="T3"/>
                </a:cxn>
                <a:cxn ang="0">
                  <a:pos x="T4" y="T5"/>
                </a:cxn>
                <a:cxn ang="0">
                  <a:pos x="T6" y="T7"/>
                </a:cxn>
              </a:cxnLst>
              <a:rect l="0" t="0" r="r" b="b"/>
              <a:pathLst>
                <a:path w="102" h="102">
                  <a:moveTo>
                    <a:pt x="102" y="0"/>
                  </a:moveTo>
                  <a:lnTo>
                    <a:pt x="0" y="0"/>
                  </a:lnTo>
                  <a:lnTo>
                    <a:pt x="51" y="102"/>
                  </a:lnTo>
                  <a:lnTo>
                    <a:pt x="10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90" name="Freeform 88">
              <a:extLst>
                <a:ext uri="{FF2B5EF4-FFF2-40B4-BE49-F238E27FC236}">
                  <a16:creationId xmlns:a16="http://schemas.microsoft.com/office/drawing/2014/main" id="{3CAC1931-8055-4923-ABB6-219D57A11936}"/>
                </a:ext>
              </a:extLst>
            </p:cNvPr>
            <p:cNvSpPr>
              <a:spLocks/>
            </p:cNvSpPr>
            <p:nvPr/>
          </p:nvSpPr>
          <p:spPr bwMode="auto">
            <a:xfrm>
              <a:off x="3364" y="2457"/>
              <a:ext cx="102" cy="102"/>
            </a:xfrm>
            <a:custGeom>
              <a:avLst/>
              <a:gdLst>
                <a:gd name="T0" fmla="*/ 102 w 102"/>
                <a:gd name="T1" fmla="*/ 0 h 102"/>
                <a:gd name="T2" fmla="*/ 0 w 102"/>
                <a:gd name="T3" fmla="*/ 0 h 102"/>
                <a:gd name="T4" fmla="*/ 51 w 102"/>
                <a:gd name="T5" fmla="*/ 102 h 102"/>
                <a:gd name="T6" fmla="*/ 102 w 102"/>
                <a:gd name="T7" fmla="*/ 0 h 102"/>
              </a:gdLst>
              <a:ahLst/>
              <a:cxnLst>
                <a:cxn ang="0">
                  <a:pos x="T0" y="T1"/>
                </a:cxn>
                <a:cxn ang="0">
                  <a:pos x="T2" y="T3"/>
                </a:cxn>
                <a:cxn ang="0">
                  <a:pos x="T4" y="T5"/>
                </a:cxn>
                <a:cxn ang="0">
                  <a:pos x="T6" y="T7"/>
                </a:cxn>
              </a:cxnLst>
              <a:rect l="0" t="0" r="r" b="b"/>
              <a:pathLst>
                <a:path w="102" h="102">
                  <a:moveTo>
                    <a:pt x="102" y="0"/>
                  </a:moveTo>
                  <a:lnTo>
                    <a:pt x="0" y="0"/>
                  </a:lnTo>
                  <a:lnTo>
                    <a:pt x="51" y="102"/>
                  </a:lnTo>
                  <a:lnTo>
                    <a:pt x="102" y="0"/>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91" name="Line 89">
              <a:extLst>
                <a:ext uri="{FF2B5EF4-FFF2-40B4-BE49-F238E27FC236}">
                  <a16:creationId xmlns:a16="http://schemas.microsoft.com/office/drawing/2014/main" id="{E02E00A0-2512-4D2A-A41A-5C98937579A0}"/>
                </a:ext>
              </a:extLst>
            </p:cNvPr>
            <p:cNvSpPr>
              <a:spLocks noChangeShapeType="1"/>
            </p:cNvSpPr>
            <p:nvPr/>
          </p:nvSpPr>
          <p:spPr bwMode="auto">
            <a:xfrm flipV="1">
              <a:off x="3415" y="2230"/>
              <a:ext cx="222" cy="224"/>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92" name="Rectangle 90">
              <a:extLst>
                <a:ext uri="{FF2B5EF4-FFF2-40B4-BE49-F238E27FC236}">
                  <a16:creationId xmlns:a16="http://schemas.microsoft.com/office/drawing/2014/main" id="{00D840B0-AB9D-4E59-91D6-1E96639738EC}"/>
                </a:ext>
              </a:extLst>
            </p:cNvPr>
            <p:cNvSpPr>
              <a:spLocks noChangeArrowheads="1"/>
            </p:cNvSpPr>
            <p:nvPr/>
          </p:nvSpPr>
          <p:spPr bwMode="auto">
            <a:xfrm>
              <a:off x="3602" y="2149"/>
              <a:ext cx="65" cy="6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93" name="Rectangle 91">
              <a:extLst>
                <a:ext uri="{FF2B5EF4-FFF2-40B4-BE49-F238E27FC236}">
                  <a16:creationId xmlns:a16="http://schemas.microsoft.com/office/drawing/2014/main" id="{8FEACD2E-1755-4A63-8B98-214A468771FE}"/>
                </a:ext>
              </a:extLst>
            </p:cNvPr>
            <p:cNvSpPr>
              <a:spLocks noChangeArrowheads="1"/>
            </p:cNvSpPr>
            <p:nvPr/>
          </p:nvSpPr>
          <p:spPr bwMode="auto">
            <a:xfrm>
              <a:off x="3602" y="2149"/>
              <a:ext cx="65" cy="64"/>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94" name="Line 92">
              <a:extLst>
                <a:ext uri="{FF2B5EF4-FFF2-40B4-BE49-F238E27FC236}">
                  <a16:creationId xmlns:a16="http://schemas.microsoft.com/office/drawing/2014/main" id="{C3D07366-E6BA-417A-9F0D-4B932B1545A0}"/>
                </a:ext>
              </a:extLst>
            </p:cNvPr>
            <p:cNvSpPr>
              <a:spLocks noChangeShapeType="1"/>
            </p:cNvSpPr>
            <p:nvPr/>
          </p:nvSpPr>
          <p:spPr bwMode="auto">
            <a:xfrm flipH="1">
              <a:off x="3602" y="2014"/>
              <a:ext cx="32" cy="13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95" name="Freeform 93">
              <a:extLst>
                <a:ext uri="{FF2B5EF4-FFF2-40B4-BE49-F238E27FC236}">
                  <a16:creationId xmlns:a16="http://schemas.microsoft.com/office/drawing/2014/main" id="{E97D26DC-6DEC-4FAB-8E4C-8B000C749CE1}"/>
                </a:ext>
              </a:extLst>
            </p:cNvPr>
            <p:cNvSpPr>
              <a:spLocks/>
            </p:cNvSpPr>
            <p:nvPr/>
          </p:nvSpPr>
          <p:spPr bwMode="auto">
            <a:xfrm>
              <a:off x="3587" y="2457"/>
              <a:ext cx="102" cy="102"/>
            </a:xfrm>
            <a:custGeom>
              <a:avLst/>
              <a:gdLst>
                <a:gd name="T0" fmla="*/ 102 w 102"/>
                <a:gd name="T1" fmla="*/ 0 h 102"/>
                <a:gd name="T2" fmla="*/ 0 w 102"/>
                <a:gd name="T3" fmla="*/ 0 h 102"/>
                <a:gd name="T4" fmla="*/ 50 w 102"/>
                <a:gd name="T5" fmla="*/ 102 h 102"/>
                <a:gd name="T6" fmla="*/ 102 w 102"/>
                <a:gd name="T7" fmla="*/ 0 h 102"/>
              </a:gdLst>
              <a:ahLst/>
              <a:cxnLst>
                <a:cxn ang="0">
                  <a:pos x="T0" y="T1"/>
                </a:cxn>
                <a:cxn ang="0">
                  <a:pos x="T2" y="T3"/>
                </a:cxn>
                <a:cxn ang="0">
                  <a:pos x="T4" y="T5"/>
                </a:cxn>
                <a:cxn ang="0">
                  <a:pos x="T6" y="T7"/>
                </a:cxn>
              </a:cxnLst>
              <a:rect l="0" t="0" r="r" b="b"/>
              <a:pathLst>
                <a:path w="102" h="102">
                  <a:moveTo>
                    <a:pt x="102" y="0"/>
                  </a:moveTo>
                  <a:lnTo>
                    <a:pt x="0" y="0"/>
                  </a:lnTo>
                  <a:lnTo>
                    <a:pt x="50" y="102"/>
                  </a:lnTo>
                  <a:lnTo>
                    <a:pt x="10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96" name="Freeform 94">
              <a:extLst>
                <a:ext uri="{FF2B5EF4-FFF2-40B4-BE49-F238E27FC236}">
                  <a16:creationId xmlns:a16="http://schemas.microsoft.com/office/drawing/2014/main" id="{52E8469D-55B2-4BCA-B67B-EDBF3CCA470D}"/>
                </a:ext>
              </a:extLst>
            </p:cNvPr>
            <p:cNvSpPr>
              <a:spLocks/>
            </p:cNvSpPr>
            <p:nvPr/>
          </p:nvSpPr>
          <p:spPr bwMode="auto">
            <a:xfrm>
              <a:off x="3587" y="2457"/>
              <a:ext cx="102" cy="102"/>
            </a:xfrm>
            <a:custGeom>
              <a:avLst/>
              <a:gdLst>
                <a:gd name="T0" fmla="*/ 102 w 102"/>
                <a:gd name="T1" fmla="*/ 0 h 102"/>
                <a:gd name="T2" fmla="*/ 0 w 102"/>
                <a:gd name="T3" fmla="*/ 0 h 102"/>
                <a:gd name="T4" fmla="*/ 50 w 102"/>
                <a:gd name="T5" fmla="*/ 102 h 102"/>
                <a:gd name="T6" fmla="*/ 102 w 102"/>
                <a:gd name="T7" fmla="*/ 0 h 102"/>
              </a:gdLst>
              <a:ahLst/>
              <a:cxnLst>
                <a:cxn ang="0">
                  <a:pos x="T0" y="T1"/>
                </a:cxn>
                <a:cxn ang="0">
                  <a:pos x="T2" y="T3"/>
                </a:cxn>
                <a:cxn ang="0">
                  <a:pos x="T4" y="T5"/>
                </a:cxn>
                <a:cxn ang="0">
                  <a:pos x="T6" y="T7"/>
                </a:cxn>
              </a:cxnLst>
              <a:rect l="0" t="0" r="r" b="b"/>
              <a:pathLst>
                <a:path w="102" h="102">
                  <a:moveTo>
                    <a:pt x="102" y="0"/>
                  </a:moveTo>
                  <a:lnTo>
                    <a:pt x="0" y="0"/>
                  </a:lnTo>
                  <a:lnTo>
                    <a:pt x="50" y="102"/>
                  </a:lnTo>
                  <a:lnTo>
                    <a:pt x="102" y="0"/>
                  </a:lnTo>
                  <a:close/>
                </a:path>
              </a:pathLst>
            </a:custGeom>
            <a:solidFill>
              <a:srgbClr val="FFFFFF"/>
            </a:solidFill>
            <a:ln w="3175" cap="rnd">
              <a:solidFill>
                <a:schemeClr val="tx1"/>
              </a:solidFill>
              <a:prstDash val="solid"/>
              <a:round/>
              <a:headEnd/>
              <a:tailEnd/>
            </a:ln>
          </p:spPr>
          <p:txBody>
            <a:bodyPr vert="horz" wrap="square" lIns="68580" tIns="34290" rIns="68580" bIns="34290" numCol="1" anchor="t" anchorCtr="0" compatLnSpc="1">
              <a:prstTxWarp prst="textNoShape">
                <a:avLst/>
              </a:prstTxWarp>
            </a:bodyPr>
            <a:lstStyle/>
            <a:p>
              <a:endParaRPr lang="en-US" sz="1350" dirty="0"/>
            </a:p>
          </p:txBody>
        </p:sp>
        <p:sp>
          <p:nvSpPr>
            <p:cNvPr id="97" name="Line 95">
              <a:extLst>
                <a:ext uri="{FF2B5EF4-FFF2-40B4-BE49-F238E27FC236}">
                  <a16:creationId xmlns:a16="http://schemas.microsoft.com/office/drawing/2014/main" id="{BCFC1DF4-DE9F-44A3-AF17-22D0A287DE07}"/>
                </a:ext>
              </a:extLst>
            </p:cNvPr>
            <p:cNvSpPr>
              <a:spLocks noChangeShapeType="1"/>
            </p:cNvSpPr>
            <p:nvPr/>
          </p:nvSpPr>
          <p:spPr bwMode="auto">
            <a:xfrm flipV="1">
              <a:off x="3637" y="2230"/>
              <a:ext cx="0" cy="224"/>
            </a:xfrm>
            <a:prstGeom prst="line">
              <a:avLst/>
            </a:prstGeom>
            <a:noFill/>
            <a:ln w="12700" cap="rnd">
              <a:solidFill>
                <a:schemeClr val="tx1"/>
              </a:solidFill>
              <a:prstDash val="solid"/>
              <a:round/>
              <a:headEnd/>
              <a:tailEnd/>
            </a:ln>
          </p:spPr>
          <p:txBody>
            <a:bodyPr vert="horz" wrap="square" lIns="68580" tIns="34290" rIns="68580" bIns="34290" numCol="1" anchor="t" anchorCtr="0" compatLnSpc="1">
              <a:prstTxWarp prst="textNoShape">
                <a:avLst/>
              </a:prstTxWarp>
            </a:bodyPr>
            <a:lstStyle/>
            <a:p>
              <a:endParaRPr lang="en-US" sz="1350" dirty="0"/>
            </a:p>
          </p:txBody>
        </p:sp>
        <p:sp>
          <p:nvSpPr>
            <p:cNvPr id="98" name="Rectangle 96">
              <a:extLst>
                <a:ext uri="{FF2B5EF4-FFF2-40B4-BE49-F238E27FC236}">
                  <a16:creationId xmlns:a16="http://schemas.microsoft.com/office/drawing/2014/main" id="{8A90BE9E-6482-4ACD-AB61-9DD9727D2EE8}"/>
                </a:ext>
              </a:extLst>
            </p:cNvPr>
            <p:cNvSpPr>
              <a:spLocks noChangeArrowheads="1"/>
            </p:cNvSpPr>
            <p:nvPr/>
          </p:nvSpPr>
          <p:spPr bwMode="auto">
            <a:xfrm>
              <a:off x="3344" y="2626"/>
              <a:ext cx="9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LD</a:t>
              </a:r>
              <a:endParaRPr lang="en-US" altLang="en-US" sz="1350" dirty="0"/>
            </a:p>
          </p:txBody>
        </p:sp>
        <p:sp>
          <p:nvSpPr>
            <p:cNvPr id="99" name="Rectangle 97">
              <a:extLst>
                <a:ext uri="{FF2B5EF4-FFF2-40B4-BE49-F238E27FC236}">
                  <a16:creationId xmlns:a16="http://schemas.microsoft.com/office/drawing/2014/main" id="{D38C0539-3641-4A95-8DEE-6BE8AC3219D9}"/>
                </a:ext>
              </a:extLst>
            </p:cNvPr>
            <p:cNvSpPr>
              <a:spLocks noChangeArrowheads="1"/>
            </p:cNvSpPr>
            <p:nvPr/>
          </p:nvSpPr>
          <p:spPr bwMode="auto">
            <a:xfrm>
              <a:off x="3436" y="2626"/>
              <a:ext cx="2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a:t>
              </a:r>
              <a:endParaRPr lang="en-US" altLang="en-US" sz="1350" dirty="0"/>
            </a:p>
          </p:txBody>
        </p:sp>
        <p:sp>
          <p:nvSpPr>
            <p:cNvPr id="100" name="Rectangle 98">
              <a:extLst>
                <a:ext uri="{FF2B5EF4-FFF2-40B4-BE49-F238E27FC236}">
                  <a16:creationId xmlns:a16="http://schemas.microsoft.com/office/drawing/2014/main" id="{933C9BA3-9E76-45B1-AA8B-13447D2FC88A}"/>
                </a:ext>
              </a:extLst>
            </p:cNvPr>
            <p:cNvSpPr>
              <a:spLocks noChangeArrowheads="1"/>
            </p:cNvSpPr>
            <p:nvPr/>
          </p:nvSpPr>
          <p:spPr bwMode="auto">
            <a:xfrm>
              <a:off x="3460" y="2626"/>
              <a:ext cx="4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3</a:t>
              </a:r>
              <a:endParaRPr lang="en-US" altLang="en-US" sz="1350" dirty="0"/>
            </a:p>
          </p:txBody>
        </p:sp>
        <p:sp>
          <p:nvSpPr>
            <p:cNvPr id="101" name="Rectangle 99">
              <a:extLst>
                <a:ext uri="{FF2B5EF4-FFF2-40B4-BE49-F238E27FC236}">
                  <a16:creationId xmlns:a16="http://schemas.microsoft.com/office/drawing/2014/main" id="{76A2EBCB-F303-4199-8CAC-EA2C56D697B9}"/>
                </a:ext>
              </a:extLst>
            </p:cNvPr>
            <p:cNvSpPr>
              <a:spLocks noChangeArrowheads="1"/>
            </p:cNvSpPr>
            <p:nvPr/>
          </p:nvSpPr>
          <p:spPr bwMode="auto">
            <a:xfrm>
              <a:off x="3588" y="2626"/>
              <a:ext cx="9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LD</a:t>
              </a:r>
              <a:endParaRPr lang="en-US" altLang="en-US" sz="1350" dirty="0"/>
            </a:p>
          </p:txBody>
        </p:sp>
        <p:sp>
          <p:nvSpPr>
            <p:cNvPr id="102" name="Rectangle 100">
              <a:extLst>
                <a:ext uri="{FF2B5EF4-FFF2-40B4-BE49-F238E27FC236}">
                  <a16:creationId xmlns:a16="http://schemas.microsoft.com/office/drawing/2014/main" id="{A983F0FC-6151-459B-B3C1-4372EFF09319}"/>
                </a:ext>
              </a:extLst>
            </p:cNvPr>
            <p:cNvSpPr>
              <a:spLocks noChangeArrowheads="1"/>
            </p:cNvSpPr>
            <p:nvPr/>
          </p:nvSpPr>
          <p:spPr bwMode="auto">
            <a:xfrm>
              <a:off x="3680" y="2626"/>
              <a:ext cx="2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a:t>
              </a:r>
              <a:endParaRPr lang="en-US" altLang="en-US" sz="1350" dirty="0"/>
            </a:p>
          </p:txBody>
        </p:sp>
        <p:sp>
          <p:nvSpPr>
            <p:cNvPr id="103" name="Rectangle 101">
              <a:extLst>
                <a:ext uri="{FF2B5EF4-FFF2-40B4-BE49-F238E27FC236}">
                  <a16:creationId xmlns:a16="http://schemas.microsoft.com/office/drawing/2014/main" id="{D8DC4413-8D21-4654-8D16-011F793DBC5F}"/>
                </a:ext>
              </a:extLst>
            </p:cNvPr>
            <p:cNvSpPr>
              <a:spLocks noChangeArrowheads="1"/>
            </p:cNvSpPr>
            <p:nvPr/>
          </p:nvSpPr>
          <p:spPr bwMode="auto">
            <a:xfrm>
              <a:off x="3704" y="2626"/>
              <a:ext cx="4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4</a:t>
              </a:r>
              <a:endParaRPr lang="en-US" altLang="en-US" sz="1350" dirty="0"/>
            </a:p>
          </p:txBody>
        </p:sp>
        <p:sp>
          <p:nvSpPr>
            <p:cNvPr id="104" name="Rectangle 102">
              <a:extLst>
                <a:ext uri="{FF2B5EF4-FFF2-40B4-BE49-F238E27FC236}">
                  <a16:creationId xmlns:a16="http://schemas.microsoft.com/office/drawing/2014/main" id="{D36E23B4-F901-4C20-8797-9D18A133C765}"/>
                </a:ext>
              </a:extLst>
            </p:cNvPr>
            <p:cNvSpPr>
              <a:spLocks noChangeArrowheads="1"/>
            </p:cNvSpPr>
            <p:nvPr/>
          </p:nvSpPr>
          <p:spPr bwMode="auto">
            <a:xfrm>
              <a:off x="3994" y="2626"/>
              <a:ext cx="9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LD</a:t>
              </a:r>
              <a:endParaRPr lang="en-US" altLang="en-US" sz="1350" dirty="0"/>
            </a:p>
          </p:txBody>
        </p:sp>
        <p:sp>
          <p:nvSpPr>
            <p:cNvPr id="105" name="Rectangle 103">
              <a:extLst>
                <a:ext uri="{FF2B5EF4-FFF2-40B4-BE49-F238E27FC236}">
                  <a16:creationId xmlns:a16="http://schemas.microsoft.com/office/drawing/2014/main" id="{8914ED13-362B-428B-A982-9B3849A86FD1}"/>
                </a:ext>
              </a:extLst>
            </p:cNvPr>
            <p:cNvSpPr>
              <a:spLocks noChangeArrowheads="1"/>
            </p:cNvSpPr>
            <p:nvPr/>
          </p:nvSpPr>
          <p:spPr bwMode="auto">
            <a:xfrm>
              <a:off x="4086" y="2626"/>
              <a:ext cx="2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a:t>
              </a:r>
              <a:endParaRPr lang="en-US" altLang="en-US" sz="1350" dirty="0"/>
            </a:p>
          </p:txBody>
        </p:sp>
        <p:sp>
          <p:nvSpPr>
            <p:cNvPr id="106" name="Rectangle 104">
              <a:extLst>
                <a:ext uri="{FF2B5EF4-FFF2-40B4-BE49-F238E27FC236}">
                  <a16:creationId xmlns:a16="http://schemas.microsoft.com/office/drawing/2014/main" id="{DDE0CEA8-614B-48EE-8D70-8E909611A709}"/>
                </a:ext>
              </a:extLst>
            </p:cNvPr>
            <p:cNvSpPr>
              <a:spLocks noChangeArrowheads="1"/>
            </p:cNvSpPr>
            <p:nvPr/>
          </p:nvSpPr>
          <p:spPr bwMode="auto">
            <a:xfrm>
              <a:off x="4110" y="2626"/>
              <a:ext cx="4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5</a:t>
              </a:r>
              <a:endParaRPr lang="en-US" altLang="en-US" sz="1350" dirty="0"/>
            </a:p>
          </p:txBody>
        </p:sp>
        <p:sp>
          <p:nvSpPr>
            <p:cNvPr id="107" name="Line 105">
              <a:extLst>
                <a:ext uri="{FF2B5EF4-FFF2-40B4-BE49-F238E27FC236}">
                  <a16:creationId xmlns:a16="http://schemas.microsoft.com/office/drawing/2014/main" id="{BCDEFEAA-5374-4F0E-9C06-B60DDBC04443}"/>
                </a:ext>
              </a:extLst>
            </p:cNvPr>
            <p:cNvSpPr>
              <a:spLocks noChangeShapeType="1"/>
            </p:cNvSpPr>
            <p:nvPr/>
          </p:nvSpPr>
          <p:spPr bwMode="auto">
            <a:xfrm flipH="1" flipV="1">
              <a:off x="4100" y="2213"/>
              <a:ext cx="367" cy="244"/>
            </a:xfrm>
            <a:prstGeom prst="line">
              <a:avLst/>
            </a:prstGeom>
            <a:noFill/>
            <a:ln w="12700" cap="rnd">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108" name="Freeform 106">
              <a:extLst>
                <a:ext uri="{FF2B5EF4-FFF2-40B4-BE49-F238E27FC236}">
                  <a16:creationId xmlns:a16="http://schemas.microsoft.com/office/drawing/2014/main" id="{A705D80A-BEF9-4E9A-866A-27F9A00AC818}"/>
                </a:ext>
              </a:extLst>
            </p:cNvPr>
            <p:cNvSpPr>
              <a:spLocks/>
            </p:cNvSpPr>
            <p:nvPr/>
          </p:nvSpPr>
          <p:spPr bwMode="auto">
            <a:xfrm>
              <a:off x="4236" y="2399"/>
              <a:ext cx="102" cy="102"/>
            </a:xfrm>
            <a:custGeom>
              <a:avLst/>
              <a:gdLst>
                <a:gd name="T0" fmla="*/ 102 w 102"/>
                <a:gd name="T1" fmla="*/ 0 h 102"/>
                <a:gd name="T2" fmla="*/ 0 w 102"/>
                <a:gd name="T3" fmla="*/ 0 h 102"/>
                <a:gd name="T4" fmla="*/ 51 w 102"/>
                <a:gd name="T5" fmla="*/ 102 h 102"/>
                <a:gd name="T6" fmla="*/ 102 w 102"/>
                <a:gd name="T7" fmla="*/ 0 h 102"/>
              </a:gdLst>
              <a:ahLst/>
              <a:cxnLst>
                <a:cxn ang="0">
                  <a:pos x="T0" y="T1"/>
                </a:cxn>
                <a:cxn ang="0">
                  <a:pos x="T2" y="T3"/>
                </a:cxn>
                <a:cxn ang="0">
                  <a:pos x="T4" y="T5"/>
                </a:cxn>
                <a:cxn ang="0">
                  <a:pos x="T6" y="T7"/>
                </a:cxn>
              </a:cxnLst>
              <a:rect l="0" t="0" r="r" b="b"/>
              <a:pathLst>
                <a:path w="102" h="102">
                  <a:moveTo>
                    <a:pt x="102" y="0"/>
                  </a:moveTo>
                  <a:lnTo>
                    <a:pt x="0" y="0"/>
                  </a:lnTo>
                  <a:lnTo>
                    <a:pt x="51" y="102"/>
                  </a:lnTo>
                  <a:lnTo>
                    <a:pt x="10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109" name="Freeform 107">
              <a:extLst>
                <a:ext uri="{FF2B5EF4-FFF2-40B4-BE49-F238E27FC236}">
                  <a16:creationId xmlns:a16="http://schemas.microsoft.com/office/drawing/2014/main" id="{F5CA2F54-1076-4F8E-A418-6CA847950CDC}"/>
                </a:ext>
              </a:extLst>
            </p:cNvPr>
            <p:cNvSpPr>
              <a:spLocks/>
            </p:cNvSpPr>
            <p:nvPr/>
          </p:nvSpPr>
          <p:spPr bwMode="auto">
            <a:xfrm>
              <a:off x="4412" y="2461"/>
              <a:ext cx="102" cy="102"/>
            </a:xfrm>
            <a:custGeom>
              <a:avLst/>
              <a:gdLst>
                <a:gd name="T0" fmla="*/ 102 w 102"/>
                <a:gd name="T1" fmla="*/ 0 h 102"/>
                <a:gd name="T2" fmla="*/ 0 w 102"/>
                <a:gd name="T3" fmla="*/ 0 h 102"/>
                <a:gd name="T4" fmla="*/ 51 w 102"/>
                <a:gd name="T5" fmla="*/ 102 h 102"/>
                <a:gd name="T6" fmla="*/ 102 w 102"/>
                <a:gd name="T7" fmla="*/ 0 h 102"/>
              </a:gdLst>
              <a:ahLst/>
              <a:cxnLst>
                <a:cxn ang="0">
                  <a:pos x="T0" y="T1"/>
                </a:cxn>
                <a:cxn ang="0">
                  <a:pos x="T2" y="T3"/>
                </a:cxn>
                <a:cxn ang="0">
                  <a:pos x="T4" y="T5"/>
                </a:cxn>
                <a:cxn ang="0">
                  <a:pos x="T6" y="T7"/>
                </a:cxn>
              </a:cxnLst>
              <a:rect l="0" t="0" r="r" b="b"/>
              <a:pathLst>
                <a:path w="102" h="102">
                  <a:moveTo>
                    <a:pt x="102" y="0"/>
                  </a:moveTo>
                  <a:lnTo>
                    <a:pt x="0" y="0"/>
                  </a:lnTo>
                  <a:lnTo>
                    <a:pt x="51" y="102"/>
                  </a:lnTo>
                  <a:lnTo>
                    <a:pt x="102" y="0"/>
                  </a:lnTo>
                  <a:close/>
                </a:path>
              </a:pathLst>
            </a:custGeom>
            <a:solidFill>
              <a:srgbClr val="FFFFFF"/>
            </a:solidFill>
            <a:ln w="3175" cap="rnd">
              <a:solidFill>
                <a:schemeClr val="tx1"/>
              </a:solidFill>
              <a:prstDash val="solid"/>
              <a:round/>
              <a:headEnd/>
              <a:tailEnd/>
            </a:ln>
          </p:spPr>
          <p:txBody>
            <a:bodyPr vert="horz" wrap="square" lIns="68580" tIns="34290" rIns="68580" bIns="34290" numCol="1" anchor="t" anchorCtr="0" compatLnSpc="1">
              <a:prstTxWarp prst="textNoShape">
                <a:avLst/>
              </a:prstTxWarp>
            </a:bodyPr>
            <a:lstStyle/>
            <a:p>
              <a:endParaRPr lang="en-US" sz="1350" dirty="0"/>
            </a:p>
          </p:txBody>
        </p:sp>
        <p:sp>
          <p:nvSpPr>
            <p:cNvPr id="110" name="Rectangle 108">
              <a:extLst>
                <a:ext uri="{FF2B5EF4-FFF2-40B4-BE49-F238E27FC236}">
                  <a16:creationId xmlns:a16="http://schemas.microsoft.com/office/drawing/2014/main" id="{DD5BBFBB-88F8-42CF-868D-D2BBA7E228A8}"/>
                </a:ext>
              </a:extLst>
            </p:cNvPr>
            <p:cNvSpPr>
              <a:spLocks noChangeArrowheads="1"/>
            </p:cNvSpPr>
            <p:nvPr/>
          </p:nvSpPr>
          <p:spPr bwMode="auto">
            <a:xfrm>
              <a:off x="4383" y="2587"/>
              <a:ext cx="15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LD-6</a:t>
              </a:r>
              <a:endParaRPr lang="en-US" altLang="en-US" sz="1350" dirty="0"/>
            </a:p>
          </p:txBody>
        </p:sp>
        <p:sp>
          <p:nvSpPr>
            <p:cNvPr id="111" name="Rectangle 109">
              <a:extLst>
                <a:ext uri="{FF2B5EF4-FFF2-40B4-BE49-F238E27FC236}">
                  <a16:creationId xmlns:a16="http://schemas.microsoft.com/office/drawing/2014/main" id="{FDE6D2B0-4145-4A46-803B-BD6F2412AD19}"/>
                </a:ext>
              </a:extLst>
            </p:cNvPr>
            <p:cNvSpPr>
              <a:spLocks noChangeArrowheads="1"/>
            </p:cNvSpPr>
            <p:nvPr/>
          </p:nvSpPr>
          <p:spPr bwMode="auto">
            <a:xfrm>
              <a:off x="4465" y="2518"/>
              <a:ext cx="2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a:t>
              </a:r>
              <a:endParaRPr lang="en-US" altLang="en-US" sz="1350" dirty="0"/>
            </a:p>
          </p:txBody>
        </p:sp>
        <p:sp>
          <p:nvSpPr>
            <p:cNvPr id="112" name="Rectangle 110">
              <a:extLst>
                <a:ext uri="{FF2B5EF4-FFF2-40B4-BE49-F238E27FC236}">
                  <a16:creationId xmlns:a16="http://schemas.microsoft.com/office/drawing/2014/main" id="{BAF30C0F-CAA9-4F31-A6B2-B947E6361026}"/>
                </a:ext>
              </a:extLst>
            </p:cNvPr>
            <p:cNvSpPr>
              <a:spLocks noChangeArrowheads="1"/>
            </p:cNvSpPr>
            <p:nvPr/>
          </p:nvSpPr>
          <p:spPr bwMode="auto">
            <a:xfrm>
              <a:off x="4489" y="2518"/>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endParaRPr lang="en-US" altLang="en-US" sz="1350" dirty="0"/>
            </a:p>
          </p:txBody>
        </p:sp>
        <p:sp>
          <p:nvSpPr>
            <p:cNvPr id="113" name="Line 111">
              <a:extLst>
                <a:ext uri="{FF2B5EF4-FFF2-40B4-BE49-F238E27FC236}">
                  <a16:creationId xmlns:a16="http://schemas.microsoft.com/office/drawing/2014/main" id="{8B1560AE-9554-4B69-84B2-2C8707B14B10}"/>
                </a:ext>
              </a:extLst>
            </p:cNvPr>
            <p:cNvSpPr>
              <a:spLocks noChangeShapeType="1"/>
            </p:cNvSpPr>
            <p:nvPr/>
          </p:nvSpPr>
          <p:spPr bwMode="auto">
            <a:xfrm flipV="1">
              <a:off x="3637" y="2559"/>
              <a:ext cx="0" cy="5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114" name="Rectangle 112">
              <a:extLst>
                <a:ext uri="{FF2B5EF4-FFF2-40B4-BE49-F238E27FC236}">
                  <a16:creationId xmlns:a16="http://schemas.microsoft.com/office/drawing/2014/main" id="{A8AE3DB6-BF36-4000-AF8E-03ADBF67FC06}"/>
                </a:ext>
              </a:extLst>
            </p:cNvPr>
            <p:cNvSpPr>
              <a:spLocks noChangeArrowheads="1"/>
            </p:cNvSpPr>
            <p:nvPr/>
          </p:nvSpPr>
          <p:spPr bwMode="auto">
            <a:xfrm>
              <a:off x="3131" y="2724"/>
              <a:ext cx="209"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125" dirty="0">
                  <a:solidFill>
                    <a:srgbClr val="FF0000"/>
                  </a:solidFill>
                </a:rPr>
                <a:t>5% </a:t>
              </a:r>
              <a:endParaRPr lang="en-US" altLang="en-US" sz="1350" dirty="0"/>
            </a:p>
          </p:txBody>
        </p:sp>
        <p:sp>
          <p:nvSpPr>
            <p:cNvPr id="115" name="Rectangle 113">
              <a:extLst>
                <a:ext uri="{FF2B5EF4-FFF2-40B4-BE49-F238E27FC236}">
                  <a16:creationId xmlns:a16="http://schemas.microsoft.com/office/drawing/2014/main" id="{129FA32D-FDD4-4478-9252-2918C90C85AB}"/>
                </a:ext>
              </a:extLst>
            </p:cNvPr>
            <p:cNvSpPr>
              <a:spLocks noChangeArrowheads="1"/>
            </p:cNvSpPr>
            <p:nvPr/>
          </p:nvSpPr>
          <p:spPr bwMode="auto">
            <a:xfrm>
              <a:off x="2659" y="3132"/>
              <a:ext cx="942"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125" dirty="0">
                  <a:solidFill>
                    <a:srgbClr val="FF0000"/>
                  </a:solidFill>
                </a:rPr>
                <a:t>UFLS</a:t>
              </a:r>
            </a:p>
            <a:p>
              <a:pPr defTabSz="685800"/>
              <a:r>
                <a:rPr lang="en-US" altLang="en-US" sz="1125" dirty="0">
                  <a:solidFill>
                    <a:srgbClr val="FF0000"/>
                  </a:solidFill>
                </a:rPr>
                <a:t>Meets</a:t>
              </a:r>
            </a:p>
            <a:p>
              <a:pPr defTabSz="685800"/>
              <a:r>
                <a:rPr lang="en-US" altLang="en-US" sz="1125" dirty="0">
                  <a:solidFill>
                    <a:srgbClr val="FF0000"/>
                  </a:solidFill>
                </a:rPr>
                <a:t> requirement</a:t>
              </a:r>
            </a:p>
            <a:p>
              <a:pPr defTabSz="685800"/>
              <a:r>
                <a:rPr lang="en-US" altLang="en-US" sz="1125" dirty="0">
                  <a:solidFill>
                    <a:srgbClr val="FF0000"/>
                  </a:solidFill>
                </a:rPr>
                <a:t>Would be stage 1</a:t>
              </a:r>
              <a:endParaRPr lang="en-US" altLang="en-US" sz="1350" dirty="0"/>
            </a:p>
          </p:txBody>
        </p:sp>
        <p:sp>
          <p:nvSpPr>
            <p:cNvPr id="117" name="Rectangle 115">
              <a:extLst>
                <a:ext uri="{FF2B5EF4-FFF2-40B4-BE49-F238E27FC236}">
                  <a16:creationId xmlns:a16="http://schemas.microsoft.com/office/drawing/2014/main" id="{4A0F74BD-F70B-406B-B7A4-4E0933D41BFE}"/>
                </a:ext>
              </a:extLst>
            </p:cNvPr>
            <p:cNvSpPr>
              <a:spLocks noChangeArrowheads="1"/>
            </p:cNvSpPr>
            <p:nvPr/>
          </p:nvSpPr>
          <p:spPr bwMode="auto">
            <a:xfrm>
              <a:off x="3028" y="2916"/>
              <a:ext cx="310"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125" dirty="0">
                  <a:solidFill>
                    <a:srgbClr val="FF0000"/>
                  </a:solidFill>
                </a:rPr>
                <a:t>UFLS</a:t>
              </a:r>
              <a:endParaRPr lang="en-US" altLang="en-US" sz="1350" dirty="0"/>
            </a:p>
          </p:txBody>
        </p:sp>
      </p:grpSp>
    </p:spTree>
    <p:extLst>
      <p:ext uri="{BB962C8B-B14F-4D97-AF65-F5344CB8AC3E}">
        <p14:creationId xmlns:p14="http://schemas.microsoft.com/office/powerpoint/2010/main" val="121114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924C1-B199-427C-AA89-E5C5A1528B2A}"/>
              </a:ext>
            </a:extLst>
          </p:cNvPr>
          <p:cNvSpPr>
            <a:spLocks noGrp="1"/>
          </p:cNvSpPr>
          <p:nvPr>
            <p:ph type="title"/>
          </p:nvPr>
        </p:nvSpPr>
        <p:spPr/>
        <p:txBody>
          <a:bodyPr/>
          <a:lstStyle/>
          <a:p>
            <a:r>
              <a:rPr lang="en-US" dirty="0"/>
              <a:t>UFLS example on an LFL site</a:t>
            </a:r>
          </a:p>
        </p:txBody>
      </p:sp>
      <p:sp>
        <p:nvSpPr>
          <p:cNvPr id="4" name="Slide Number Placeholder 3">
            <a:extLst>
              <a:ext uri="{FF2B5EF4-FFF2-40B4-BE49-F238E27FC236}">
                <a16:creationId xmlns:a16="http://schemas.microsoft.com/office/drawing/2014/main" id="{3ACC9B7D-21AE-4CAD-AC15-B23054C06387}"/>
              </a:ext>
            </a:extLst>
          </p:cNvPr>
          <p:cNvSpPr>
            <a:spLocks noGrp="1"/>
          </p:cNvSpPr>
          <p:nvPr>
            <p:ph type="sldNum" sz="quarter" idx="4"/>
          </p:nvPr>
        </p:nvSpPr>
        <p:spPr/>
        <p:txBody>
          <a:bodyPr/>
          <a:lstStyle/>
          <a:p>
            <a:fld id="{1D93BD3E-1E9A-4970-A6F7-E7AC52762E0C}" type="slidenum">
              <a:rPr lang="en-US" smtClean="0"/>
              <a:pPr/>
              <a:t>6</a:t>
            </a:fld>
            <a:endParaRPr lang="en-US" dirty="0"/>
          </a:p>
        </p:txBody>
      </p:sp>
      <p:grpSp>
        <p:nvGrpSpPr>
          <p:cNvPr id="3" name="Group 4">
            <a:extLst>
              <a:ext uri="{FF2B5EF4-FFF2-40B4-BE49-F238E27FC236}">
                <a16:creationId xmlns:a16="http://schemas.microsoft.com/office/drawing/2014/main" id="{2BB86D6E-126D-4761-90AA-5B4B14102B53}"/>
              </a:ext>
            </a:extLst>
          </p:cNvPr>
          <p:cNvGrpSpPr>
            <a:grpSpLocks noChangeAspect="1"/>
          </p:cNvGrpSpPr>
          <p:nvPr/>
        </p:nvGrpSpPr>
        <p:grpSpPr bwMode="auto">
          <a:xfrm>
            <a:off x="2114550" y="1344217"/>
            <a:ext cx="4629150" cy="4468415"/>
            <a:chOff x="1776" y="409"/>
            <a:chExt cx="3888" cy="3753"/>
          </a:xfrm>
        </p:grpSpPr>
        <p:sp>
          <p:nvSpPr>
            <p:cNvPr id="5" name="AutoShape 3">
              <a:extLst>
                <a:ext uri="{FF2B5EF4-FFF2-40B4-BE49-F238E27FC236}">
                  <a16:creationId xmlns:a16="http://schemas.microsoft.com/office/drawing/2014/main" id="{C9566CCF-1C7C-4460-80D3-AF54D75C7246}"/>
                </a:ext>
              </a:extLst>
            </p:cNvPr>
            <p:cNvSpPr>
              <a:spLocks noChangeAspect="1" noChangeArrowheads="1" noTextEdit="1"/>
            </p:cNvSpPr>
            <p:nvPr/>
          </p:nvSpPr>
          <p:spPr bwMode="auto">
            <a:xfrm>
              <a:off x="1776" y="409"/>
              <a:ext cx="3888" cy="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7" name="Line 5">
              <a:extLst>
                <a:ext uri="{FF2B5EF4-FFF2-40B4-BE49-F238E27FC236}">
                  <a16:creationId xmlns:a16="http://schemas.microsoft.com/office/drawing/2014/main" id="{10679FAA-6E87-4F19-AA1D-13D98F728A06}"/>
                </a:ext>
              </a:extLst>
            </p:cNvPr>
            <p:cNvSpPr>
              <a:spLocks noChangeShapeType="1"/>
            </p:cNvSpPr>
            <p:nvPr/>
          </p:nvSpPr>
          <p:spPr bwMode="auto">
            <a:xfrm flipV="1">
              <a:off x="1794" y="1350"/>
              <a:ext cx="1621" cy="14"/>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8" name="Line 6">
              <a:extLst>
                <a:ext uri="{FF2B5EF4-FFF2-40B4-BE49-F238E27FC236}">
                  <a16:creationId xmlns:a16="http://schemas.microsoft.com/office/drawing/2014/main" id="{0E83F235-F702-41B2-A829-2BF2C16BE064}"/>
                </a:ext>
              </a:extLst>
            </p:cNvPr>
            <p:cNvSpPr>
              <a:spLocks noChangeShapeType="1"/>
            </p:cNvSpPr>
            <p:nvPr/>
          </p:nvSpPr>
          <p:spPr bwMode="auto">
            <a:xfrm>
              <a:off x="3418" y="1364"/>
              <a:ext cx="1516" cy="0"/>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11" name="Freeform 9">
              <a:extLst>
                <a:ext uri="{FF2B5EF4-FFF2-40B4-BE49-F238E27FC236}">
                  <a16:creationId xmlns:a16="http://schemas.microsoft.com/office/drawing/2014/main" id="{AE8E00B0-3973-4AAC-9706-B189CC8BDA58}"/>
                </a:ext>
              </a:extLst>
            </p:cNvPr>
            <p:cNvSpPr>
              <a:spLocks noEditPoints="1"/>
            </p:cNvSpPr>
            <p:nvPr/>
          </p:nvSpPr>
          <p:spPr bwMode="auto">
            <a:xfrm>
              <a:off x="3361" y="1612"/>
              <a:ext cx="100" cy="13"/>
            </a:xfrm>
            <a:custGeom>
              <a:avLst/>
              <a:gdLst>
                <a:gd name="T0" fmla="*/ 0 w 100"/>
                <a:gd name="T1" fmla="*/ 0 h 13"/>
                <a:gd name="T2" fmla="*/ 100 w 100"/>
                <a:gd name="T3" fmla="*/ 0 h 13"/>
                <a:gd name="T4" fmla="*/ 0 w 100"/>
                <a:gd name="T5" fmla="*/ 13 h 13"/>
                <a:gd name="T6" fmla="*/ 100 w 100"/>
                <a:gd name="T7" fmla="*/ 13 h 13"/>
              </a:gdLst>
              <a:ahLst/>
              <a:cxnLst>
                <a:cxn ang="0">
                  <a:pos x="T0" y="T1"/>
                </a:cxn>
                <a:cxn ang="0">
                  <a:pos x="T2" y="T3"/>
                </a:cxn>
                <a:cxn ang="0">
                  <a:pos x="T4" y="T5"/>
                </a:cxn>
                <a:cxn ang="0">
                  <a:pos x="T6" y="T7"/>
                </a:cxn>
              </a:cxnLst>
              <a:rect l="0" t="0" r="r" b="b"/>
              <a:pathLst>
                <a:path w="100" h="13">
                  <a:moveTo>
                    <a:pt x="0" y="0"/>
                  </a:moveTo>
                  <a:lnTo>
                    <a:pt x="100" y="0"/>
                  </a:lnTo>
                  <a:moveTo>
                    <a:pt x="0" y="13"/>
                  </a:moveTo>
                  <a:lnTo>
                    <a:pt x="100" y="13"/>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12" name="Freeform 10">
              <a:extLst>
                <a:ext uri="{FF2B5EF4-FFF2-40B4-BE49-F238E27FC236}">
                  <a16:creationId xmlns:a16="http://schemas.microsoft.com/office/drawing/2014/main" id="{76A41D3F-4C69-4BF4-B7AD-CFE36977B505}"/>
                </a:ext>
              </a:extLst>
            </p:cNvPr>
            <p:cNvSpPr>
              <a:spLocks noEditPoints="1"/>
            </p:cNvSpPr>
            <p:nvPr/>
          </p:nvSpPr>
          <p:spPr bwMode="auto">
            <a:xfrm>
              <a:off x="3340" y="1644"/>
              <a:ext cx="142" cy="76"/>
            </a:xfrm>
            <a:custGeom>
              <a:avLst/>
              <a:gdLst>
                <a:gd name="T0" fmla="*/ 1 w 251"/>
                <a:gd name="T1" fmla="*/ 46 h 135"/>
                <a:gd name="T2" fmla="*/ 31 w 251"/>
                <a:gd name="T3" fmla="*/ 1 h 135"/>
                <a:gd name="T4" fmla="*/ 64 w 251"/>
                <a:gd name="T5" fmla="*/ 43 h 135"/>
                <a:gd name="T6" fmla="*/ 64 w 251"/>
                <a:gd name="T7" fmla="*/ 46 h 135"/>
                <a:gd name="T8" fmla="*/ 94 w 251"/>
                <a:gd name="T9" fmla="*/ 1 h 135"/>
                <a:gd name="T10" fmla="*/ 126 w 251"/>
                <a:gd name="T11" fmla="*/ 43 h 135"/>
                <a:gd name="T12" fmla="*/ 126 w 251"/>
                <a:gd name="T13" fmla="*/ 46 h 135"/>
                <a:gd name="T14" fmla="*/ 156 w 251"/>
                <a:gd name="T15" fmla="*/ 1 h 135"/>
                <a:gd name="T16" fmla="*/ 188 w 251"/>
                <a:gd name="T17" fmla="*/ 43 h 135"/>
                <a:gd name="T18" fmla="*/ 188 w 251"/>
                <a:gd name="T19" fmla="*/ 46 h 135"/>
                <a:gd name="T20" fmla="*/ 218 w 251"/>
                <a:gd name="T21" fmla="*/ 1 h 135"/>
                <a:gd name="T22" fmla="*/ 251 w 251"/>
                <a:gd name="T23" fmla="*/ 43 h 135"/>
                <a:gd name="T24" fmla="*/ 251 w 251"/>
                <a:gd name="T25" fmla="*/ 46 h 135"/>
                <a:gd name="T26" fmla="*/ 1 w 251"/>
                <a:gd name="T27" fmla="*/ 46 h 135"/>
                <a:gd name="T28" fmla="*/ 1 w 251"/>
                <a:gd name="T29" fmla="*/ 135 h 135"/>
                <a:gd name="T30" fmla="*/ 251 w 251"/>
                <a:gd name="T31" fmla="*/ 46 h 135"/>
                <a:gd name="T32" fmla="*/ 251 w 251"/>
                <a:gd name="T33" fmla="*/ 135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1" h="135">
                  <a:moveTo>
                    <a:pt x="1" y="46"/>
                  </a:moveTo>
                  <a:cubicBezTo>
                    <a:pt x="0" y="22"/>
                    <a:pt x="14" y="2"/>
                    <a:pt x="31" y="1"/>
                  </a:cubicBezTo>
                  <a:cubicBezTo>
                    <a:pt x="48" y="0"/>
                    <a:pt x="63" y="19"/>
                    <a:pt x="64" y="43"/>
                  </a:cubicBezTo>
                  <a:cubicBezTo>
                    <a:pt x="64" y="44"/>
                    <a:pt x="64" y="45"/>
                    <a:pt x="64" y="46"/>
                  </a:cubicBezTo>
                  <a:cubicBezTo>
                    <a:pt x="63" y="22"/>
                    <a:pt x="76" y="2"/>
                    <a:pt x="94" y="1"/>
                  </a:cubicBezTo>
                  <a:cubicBezTo>
                    <a:pt x="111" y="0"/>
                    <a:pt x="125" y="19"/>
                    <a:pt x="126" y="43"/>
                  </a:cubicBezTo>
                  <a:cubicBezTo>
                    <a:pt x="126" y="44"/>
                    <a:pt x="126" y="45"/>
                    <a:pt x="126" y="46"/>
                  </a:cubicBezTo>
                  <a:cubicBezTo>
                    <a:pt x="125" y="22"/>
                    <a:pt x="139" y="2"/>
                    <a:pt x="156" y="1"/>
                  </a:cubicBezTo>
                  <a:cubicBezTo>
                    <a:pt x="173" y="0"/>
                    <a:pt x="188" y="19"/>
                    <a:pt x="188" y="43"/>
                  </a:cubicBezTo>
                  <a:cubicBezTo>
                    <a:pt x="188" y="44"/>
                    <a:pt x="188" y="45"/>
                    <a:pt x="188" y="46"/>
                  </a:cubicBezTo>
                  <a:cubicBezTo>
                    <a:pt x="188" y="22"/>
                    <a:pt x="201" y="2"/>
                    <a:pt x="218" y="1"/>
                  </a:cubicBezTo>
                  <a:cubicBezTo>
                    <a:pt x="236" y="0"/>
                    <a:pt x="250" y="19"/>
                    <a:pt x="251" y="43"/>
                  </a:cubicBezTo>
                  <a:cubicBezTo>
                    <a:pt x="251" y="44"/>
                    <a:pt x="251" y="45"/>
                    <a:pt x="251" y="46"/>
                  </a:cubicBezTo>
                  <a:moveTo>
                    <a:pt x="1" y="46"/>
                  </a:moveTo>
                  <a:lnTo>
                    <a:pt x="1" y="135"/>
                  </a:lnTo>
                  <a:moveTo>
                    <a:pt x="251" y="46"/>
                  </a:moveTo>
                  <a:lnTo>
                    <a:pt x="251" y="135"/>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13" name="Freeform 11">
              <a:extLst>
                <a:ext uri="{FF2B5EF4-FFF2-40B4-BE49-F238E27FC236}">
                  <a16:creationId xmlns:a16="http://schemas.microsoft.com/office/drawing/2014/main" id="{204F0399-9E91-4CE2-A645-C28CA6657803}"/>
                </a:ext>
              </a:extLst>
            </p:cNvPr>
            <p:cNvSpPr>
              <a:spLocks noEditPoints="1"/>
            </p:cNvSpPr>
            <p:nvPr/>
          </p:nvSpPr>
          <p:spPr bwMode="auto">
            <a:xfrm>
              <a:off x="3333" y="1507"/>
              <a:ext cx="141" cy="76"/>
            </a:xfrm>
            <a:custGeom>
              <a:avLst/>
              <a:gdLst>
                <a:gd name="T0" fmla="*/ 250 w 250"/>
                <a:gd name="T1" fmla="*/ 89 h 135"/>
                <a:gd name="T2" fmla="*/ 220 w 250"/>
                <a:gd name="T3" fmla="*/ 134 h 135"/>
                <a:gd name="T4" fmla="*/ 187 w 250"/>
                <a:gd name="T5" fmla="*/ 93 h 135"/>
                <a:gd name="T6" fmla="*/ 187 w 250"/>
                <a:gd name="T7" fmla="*/ 89 h 135"/>
                <a:gd name="T8" fmla="*/ 157 w 250"/>
                <a:gd name="T9" fmla="*/ 134 h 135"/>
                <a:gd name="T10" fmla="*/ 125 w 250"/>
                <a:gd name="T11" fmla="*/ 93 h 135"/>
                <a:gd name="T12" fmla="*/ 125 w 250"/>
                <a:gd name="T13" fmla="*/ 89 h 135"/>
                <a:gd name="T14" fmla="*/ 95 w 250"/>
                <a:gd name="T15" fmla="*/ 134 h 135"/>
                <a:gd name="T16" fmla="*/ 63 w 250"/>
                <a:gd name="T17" fmla="*/ 93 h 135"/>
                <a:gd name="T18" fmla="*/ 63 w 250"/>
                <a:gd name="T19" fmla="*/ 89 h 135"/>
                <a:gd name="T20" fmla="*/ 33 w 250"/>
                <a:gd name="T21" fmla="*/ 134 h 135"/>
                <a:gd name="T22" fmla="*/ 0 w 250"/>
                <a:gd name="T23" fmla="*/ 93 h 135"/>
                <a:gd name="T24" fmla="*/ 0 w 250"/>
                <a:gd name="T25" fmla="*/ 89 h 135"/>
                <a:gd name="T26" fmla="*/ 250 w 250"/>
                <a:gd name="T27" fmla="*/ 89 h 135"/>
                <a:gd name="T28" fmla="*/ 250 w 250"/>
                <a:gd name="T29" fmla="*/ 0 h 135"/>
                <a:gd name="T30" fmla="*/ 0 w 250"/>
                <a:gd name="T31" fmla="*/ 89 h 135"/>
                <a:gd name="T32" fmla="*/ 0 w 250"/>
                <a:gd name="T33" fmla="*/ 0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0" h="135">
                  <a:moveTo>
                    <a:pt x="250" y="89"/>
                  </a:moveTo>
                  <a:cubicBezTo>
                    <a:pt x="250" y="113"/>
                    <a:pt x="237" y="133"/>
                    <a:pt x="220" y="134"/>
                  </a:cubicBezTo>
                  <a:cubicBezTo>
                    <a:pt x="203" y="135"/>
                    <a:pt x="188" y="116"/>
                    <a:pt x="187" y="93"/>
                  </a:cubicBezTo>
                  <a:cubicBezTo>
                    <a:pt x="187" y="92"/>
                    <a:pt x="187" y="90"/>
                    <a:pt x="187" y="89"/>
                  </a:cubicBezTo>
                  <a:cubicBezTo>
                    <a:pt x="188" y="113"/>
                    <a:pt x="175" y="133"/>
                    <a:pt x="157" y="134"/>
                  </a:cubicBezTo>
                  <a:cubicBezTo>
                    <a:pt x="140" y="135"/>
                    <a:pt x="126" y="116"/>
                    <a:pt x="125" y="93"/>
                  </a:cubicBezTo>
                  <a:cubicBezTo>
                    <a:pt x="125" y="92"/>
                    <a:pt x="125" y="90"/>
                    <a:pt x="125" y="89"/>
                  </a:cubicBezTo>
                  <a:cubicBezTo>
                    <a:pt x="126" y="113"/>
                    <a:pt x="112" y="133"/>
                    <a:pt x="95" y="134"/>
                  </a:cubicBezTo>
                  <a:cubicBezTo>
                    <a:pt x="78" y="135"/>
                    <a:pt x="63" y="116"/>
                    <a:pt x="63" y="93"/>
                  </a:cubicBezTo>
                  <a:cubicBezTo>
                    <a:pt x="63" y="92"/>
                    <a:pt x="63" y="90"/>
                    <a:pt x="63" y="89"/>
                  </a:cubicBezTo>
                  <a:cubicBezTo>
                    <a:pt x="63" y="113"/>
                    <a:pt x="50" y="133"/>
                    <a:pt x="33" y="134"/>
                  </a:cubicBezTo>
                  <a:cubicBezTo>
                    <a:pt x="15" y="135"/>
                    <a:pt x="1" y="116"/>
                    <a:pt x="0" y="93"/>
                  </a:cubicBezTo>
                  <a:cubicBezTo>
                    <a:pt x="0" y="92"/>
                    <a:pt x="0" y="90"/>
                    <a:pt x="0" y="89"/>
                  </a:cubicBezTo>
                  <a:moveTo>
                    <a:pt x="250" y="89"/>
                  </a:moveTo>
                  <a:lnTo>
                    <a:pt x="250" y="0"/>
                  </a:lnTo>
                  <a:moveTo>
                    <a:pt x="0" y="89"/>
                  </a:moveTo>
                  <a:lnTo>
                    <a:pt x="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17" name="Rectangle 15">
              <a:extLst>
                <a:ext uri="{FF2B5EF4-FFF2-40B4-BE49-F238E27FC236}">
                  <a16:creationId xmlns:a16="http://schemas.microsoft.com/office/drawing/2014/main" id="{981B8F8F-161B-4113-A50C-832FFB0C10A2}"/>
                </a:ext>
              </a:extLst>
            </p:cNvPr>
            <p:cNvSpPr>
              <a:spLocks noChangeArrowheads="1"/>
            </p:cNvSpPr>
            <p:nvPr/>
          </p:nvSpPr>
          <p:spPr bwMode="auto">
            <a:xfrm>
              <a:off x="4035" y="2149"/>
              <a:ext cx="65" cy="6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18" name="Rectangle 16">
              <a:extLst>
                <a:ext uri="{FF2B5EF4-FFF2-40B4-BE49-F238E27FC236}">
                  <a16:creationId xmlns:a16="http://schemas.microsoft.com/office/drawing/2014/main" id="{E90E0EC1-065B-435A-B5F6-2FB5CF50817B}"/>
                </a:ext>
              </a:extLst>
            </p:cNvPr>
            <p:cNvSpPr>
              <a:spLocks noChangeArrowheads="1"/>
            </p:cNvSpPr>
            <p:nvPr/>
          </p:nvSpPr>
          <p:spPr bwMode="auto">
            <a:xfrm>
              <a:off x="4035" y="2149"/>
              <a:ext cx="65" cy="64"/>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19" name="Line 17">
              <a:extLst>
                <a:ext uri="{FF2B5EF4-FFF2-40B4-BE49-F238E27FC236}">
                  <a16:creationId xmlns:a16="http://schemas.microsoft.com/office/drawing/2014/main" id="{0B067CF5-AE55-469D-B01E-1BBD3F35E760}"/>
                </a:ext>
              </a:extLst>
            </p:cNvPr>
            <p:cNvSpPr>
              <a:spLocks noChangeShapeType="1"/>
            </p:cNvSpPr>
            <p:nvPr/>
          </p:nvSpPr>
          <p:spPr bwMode="auto">
            <a:xfrm flipH="1">
              <a:off x="2877" y="2014"/>
              <a:ext cx="1299" cy="0"/>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20" name="Freeform 18">
              <a:extLst>
                <a:ext uri="{FF2B5EF4-FFF2-40B4-BE49-F238E27FC236}">
                  <a16:creationId xmlns:a16="http://schemas.microsoft.com/office/drawing/2014/main" id="{4F49DE80-C4CE-4992-B287-29E5ABEAFBB1}"/>
                </a:ext>
              </a:extLst>
            </p:cNvPr>
            <p:cNvSpPr>
              <a:spLocks/>
            </p:cNvSpPr>
            <p:nvPr/>
          </p:nvSpPr>
          <p:spPr bwMode="auto">
            <a:xfrm>
              <a:off x="1794" y="1364"/>
              <a:ext cx="1516" cy="2544"/>
            </a:xfrm>
            <a:custGeom>
              <a:avLst/>
              <a:gdLst>
                <a:gd name="T0" fmla="*/ 0 w 1516"/>
                <a:gd name="T1" fmla="*/ 0 h 2544"/>
                <a:gd name="T2" fmla="*/ 0 w 1516"/>
                <a:gd name="T3" fmla="*/ 2544 h 2544"/>
                <a:gd name="T4" fmla="*/ 1516 w 1516"/>
                <a:gd name="T5" fmla="*/ 2544 h 2544"/>
              </a:gdLst>
              <a:ahLst/>
              <a:cxnLst>
                <a:cxn ang="0">
                  <a:pos x="T0" y="T1"/>
                </a:cxn>
                <a:cxn ang="0">
                  <a:pos x="T2" y="T3"/>
                </a:cxn>
                <a:cxn ang="0">
                  <a:pos x="T4" y="T5"/>
                </a:cxn>
              </a:cxnLst>
              <a:rect l="0" t="0" r="r" b="b"/>
              <a:pathLst>
                <a:path w="1516" h="2544">
                  <a:moveTo>
                    <a:pt x="0" y="0"/>
                  </a:moveTo>
                  <a:lnTo>
                    <a:pt x="0" y="2544"/>
                  </a:lnTo>
                  <a:lnTo>
                    <a:pt x="1516" y="2544"/>
                  </a:lnTo>
                </a:path>
              </a:pathLst>
            </a:cu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21" name="Freeform 19">
              <a:extLst>
                <a:ext uri="{FF2B5EF4-FFF2-40B4-BE49-F238E27FC236}">
                  <a16:creationId xmlns:a16="http://schemas.microsoft.com/office/drawing/2014/main" id="{C1362A06-5DC1-42EF-BBC3-6E9B6477C6CB}"/>
                </a:ext>
              </a:extLst>
            </p:cNvPr>
            <p:cNvSpPr>
              <a:spLocks/>
            </p:cNvSpPr>
            <p:nvPr/>
          </p:nvSpPr>
          <p:spPr bwMode="auto">
            <a:xfrm>
              <a:off x="3418" y="1364"/>
              <a:ext cx="1516" cy="2544"/>
            </a:xfrm>
            <a:custGeom>
              <a:avLst/>
              <a:gdLst>
                <a:gd name="T0" fmla="*/ 1516 w 1516"/>
                <a:gd name="T1" fmla="*/ 0 h 2544"/>
                <a:gd name="T2" fmla="*/ 1516 w 1516"/>
                <a:gd name="T3" fmla="*/ 2544 h 2544"/>
                <a:gd name="T4" fmla="*/ 0 w 1516"/>
                <a:gd name="T5" fmla="*/ 2544 h 2544"/>
              </a:gdLst>
              <a:ahLst/>
              <a:cxnLst>
                <a:cxn ang="0">
                  <a:pos x="T0" y="T1"/>
                </a:cxn>
                <a:cxn ang="0">
                  <a:pos x="T2" y="T3"/>
                </a:cxn>
                <a:cxn ang="0">
                  <a:pos x="T4" y="T5"/>
                </a:cxn>
              </a:cxnLst>
              <a:rect l="0" t="0" r="r" b="b"/>
              <a:pathLst>
                <a:path w="1516" h="2544">
                  <a:moveTo>
                    <a:pt x="1516" y="0"/>
                  </a:moveTo>
                  <a:lnTo>
                    <a:pt x="1516" y="2544"/>
                  </a:lnTo>
                  <a:lnTo>
                    <a:pt x="0" y="2544"/>
                  </a:lnTo>
                </a:path>
              </a:pathLst>
            </a:cu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22" name="Rectangle 20">
              <a:extLst>
                <a:ext uri="{FF2B5EF4-FFF2-40B4-BE49-F238E27FC236}">
                  <a16:creationId xmlns:a16="http://schemas.microsoft.com/office/drawing/2014/main" id="{30D6AF96-61E7-4EA2-A618-FF4D093F4174}"/>
                </a:ext>
              </a:extLst>
            </p:cNvPr>
            <p:cNvSpPr>
              <a:spLocks noChangeArrowheads="1"/>
            </p:cNvSpPr>
            <p:nvPr/>
          </p:nvSpPr>
          <p:spPr bwMode="auto">
            <a:xfrm>
              <a:off x="3310" y="3854"/>
              <a:ext cx="108" cy="10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23" name="Rectangle 21">
              <a:extLst>
                <a:ext uri="{FF2B5EF4-FFF2-40B4-BE49-F238E27FC236}">
                  <a16:creationId xmlns:a16="http://schemas.microsoft.com/office/drawing/2014/main" id="{D767FC3F-E384-49B8-B04D-69753C2DF863}"/>
                </a:ext>
              </a:extLst>
            </p:cNvPr>
            <p:cNvSpPr>
              <a:spLocks noChangeArrowheads="1"/>
            </p:cNvSpPr>
            <p:nvPr/>
          </p:nvSpPr>
          <p:spPr bwMode="auto">
            <a:xfrm>
              <a:off x="3310" y="3854"/>
              <a:ext cx="108" cy="109"/>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24" name="Line 22">
              <a:extLst>
                <a:ext uri="{FF2B5EF4-FFF2-40B4-BE49-F238E27FC236}">
                  <a16:creationId xmlns:a16="http://schemas.microsoft.com/office/drawing/2014/main" id="{B8350E66-E5B7-438E-8EC3-7D998F020B55}"/>
                </a:ext>
              </a:extLst>
            </p:cNvPr>
            <p:cNvSpPr>
              <a:spLocks noChangeShapeType="1"/>
            </p:cNvSpPr>
            <p:nvPr/>
          </p:nvSpPr>
          <p:spPr bwMode="auto">
            <a:xfrm flipH="1">
              <a:off x="4035" y="2014"/>
              <a:ext cx="32" cy="13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25" name="Line 23">
              <a:extLst>
                <a:ext uri="{FF2B5EF4-FFF2-40B4-BE49-F238E27FC236}">
                  <a16:creationId xmlns:a16="http://schemas.microsoft.com/office/drawing/2014/main" id="{DCA6E894-9017-4635-970A-D92BA5E88B85}"/>
                </a:ext>
              </a:extLst>
            </p:cNvPr>
            <p:cNvSpPr>
              <a:spLocks noChangeShapeType="1"/>
            </p:cNvSpPr>
            <p:nvPr/>
          </p:nvSpPr>
          <p:spPr bwMode="auto">
            <a:xfrm>
              <a:off x="3408" y="1635"/>
              <a:ext cx="0" cy="379"/>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28" name="Line 26">
              <a:extLst>
                <a:ext uri="{FF2B5EF4-FFF2-40B4-BE49-F238E27FC236}">
                  <a16:creationId xmlns:a16="http://schemas.microsoft.com/office/drawing/2014/main" id="{FF940A9D-5B1F-416A-AE72-518B4AEC79BE}"/>
                </a:ext>
              </a:extLst>
            </p:cNvPr>
            <p:cNvSpPr>
              <a:spLocks noChangeShapeType="1"/>
            </p:cNvSpPr>
            <p:nvPr/>
          </p:nvSpPr>
          <p:spPr bwMode="auto">
            <a:xfrm flipV="1">
              <a:off x="3408" y="1364"/>
              <a:ext cx="0" cy="190"/>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29" name="Rectangle 27">
              <a:extLst>
                <a:ext uri="{FF2B5EF4-FFF2-40B4-BE49-F238E27FC236}">
                  <a16:creationId xmlns:a16="http://schemas.microsoft.com/office/drawing/2014/main" id="{B12E569F-8859-477E-A5BE-62956206FD92}"/>
                </a:ext>
              </a:extLst>
            </p:cNvPr>
            <p:cNvSpPr>
              <a:spLocks noChangeArrowheads="1"/>
            </p:cNvSpPr>
            <p:nvPr/>
          </p:nvSpPr>
          <p:spPr bwMode="auto">
            <a:xfrm>
              <a:off x="2412" y="1116"/>
              <a:ext cx="64" cy="6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30" name="Rectangle 28">
              <a:extLst>
                <a:ext uri="{FF2B5EF4-FFF2-40B4-BE49-F238E27FC236}">
                  <a16:creationId xmlns:a16="http://schemas.microsoft.com/office/drawing/2014/main" id="{2646F152-A05D-4C35-B822-EFC3F8755F22}"/>
                </a:ext>
              </a:extLst>
            </p:cNvPr>
            <p:cNvSpPr>
              <a:spLocks noChangeArrowheads="1"/>
            </p:cNvSpPr>
            <p:nvPr/>
          </p:nvSpPr>
          <p:spPr bwMode="auto">
            <a:xfrm>
              <a:off x="2412" y="1116"/>
              <a:ext cx="64" cy="64"/>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31" name="Rectangle 29">
              <a:extLst>
                <a:ext uri="{FF2B5EF4-FFF2-40B4-BE49-F238E27FC236}">
                  <a16:creationId xmlns:a16="http://schemas.microsoft.com/office/drawing/2014/main" id="{73E437A5-6A27-4775-A419-0DA342345A6E}"/>
                </a:ext>
              </a:extLst>
            </p:cNvPr>
            <p:cNvSpPr>
              <a:spLocks noChangeArrowheads="1"/>
            </p:cNvSpPr>
            <p:nvPr/>
          </p:nvSpPr>
          <p:spPr bwMode="auto">
            <a:xfrm>
              <a:off x="2758" y="1116"/>
              <a:ext cx="65" cy="6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32" name="Rectangle 30">
              <a:extLst>
                <a:ext uri="{FF2B5EF4-FFF2-40B4-BE49-F238E27FC236}">
                  <a16:creationId xmlns:a16="http://schemas.microsoft.com/office/drawing/2014/main" id="{30B26845-AD3D-439D-B033-E4009E23195A}"/>
                </a:ext>
              </a:extLst>
            </p:cNvPr>
            <p:cNvSpPr>
              <a:spLocks noChangeArrowheads="1"/>
            </p:cNvSpPr>
            <p:nvPr/>
          </p:nvSpPr>
          <p:spPr bwMode="auto">
            <a:xfrm>
              <a:off x="2758" y="1116"/>
              <a:ext cx="65" cy="64"/>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33" name="Rectangle 31">
              <a:extLst>
                <a:ext uri="{FF2B5EF4-FFF2-40B4-BE49-F238E27FC236}">
                  <a16:creationId xmlns:a16="http://schemas.microsoft.com/office/drawing/2014/main" id="{E790BD42-4F40-4E6B-98C0-706FCA2068B6}"/>
                </a:ext>
              </a:extLst>
            </p:cNvPr>
            <p:cNvSpPr>
              <a:spLocks noChangeArrowheads="1"/>
            </p:cNvSpPr>
            <p:nvPr/>
          </p:nvSpPr>
          <p:spPr bwMode="auto">
            <a:xfrm>
              <a:off x="3711" y="1116"/>
              <a:ext cx="64" cy="6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34" name="Rectangle 32">
              <a:extLst>
                <a:ext uri="{FF2B5EF4-FFF2-40B4-BE49-F238E27FC236}">
                  <a16:creationId xmlns:a16="http://schemas.microsoft.com/office/drawing/2014/main" id="{C01367FA-CC04-40E1-8308-E0AAF5F02BF8}"/>
                </a:ext>
              </a:extLst>
            </p:cNvPr>
            <p:cNvSpPr>
              <a:spLocks noChangeArrowheads="1"/>
            </p:cNvSpPr>
            <p:nvPr/>
          </p:nvSpPr>
          <p:spPr bwMode="auto">
            <a:xfrm>
              <a:off x="3711" y="1116"/>
              <a:ext cx="64" cy="64"/>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35" name="Rectangle 33">
              <a:extLst>
                <a:ext uri="{FF2B5EF4-FFF2-40B4-BE49-F238E27FC236}">
                  <a16:creationId xmlns:a16="http://schemas.microsoft.com/office/drawing/2014/main" id="{DEEAE020-510F-423B-B895-E09ED15A64F0}"/>
                </a:ext>
              </a:extLst>
            </p:cNvPr>
            <p:cNvSpPr>
              <a:spLocks noChangeArrowheads="1"/>
            </p:cNvSpPr>
            <p:nvPr/>
          </p:nvSpPr>
          <p:spPr bwMode="auto">
            <a:xfrm>
              <a:off x="4057" y="1116"/>
              <a:ext cx="65" cy="6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36" name="Rectangle 34">
              <a:extLst>
                <a:ext uri="{FF2B5EF4-FFF2-40B4-BE49-F238E27FC236}">
                  <a16:creationId xmlns:a16="http://schemas.microsoft.com/office/drawing/2014/main" id="{A721CBC9-8BA1-439B-A489-965046795BF1}"/>
                </a:ext>
              </a:extLst>
            </p:cNvPr>
            <p:cNvSpPr>
              <a:spLocks noChangeArrowheads="1"/>
            </p:cNvSpPr>
            <p:nvPr/>
          </p:nvSpPr>
          <p:spPr bwMode="auto">
            <a:xfrm>
              <a:off x="4057" y="1116"/>
              <a:ext cx="65" cy="64"/>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37" name="Line 35">
              <a:extLst>
                <a:ext uri="{FF2B5EF4-FFF2-40B4-BE49-F238E27FC236}">
                  <a16:creationId xmlns:a16="http://schemas.microsoft.com/office/drawing/2014/main" id="{A8557A58-C6E2-4509-BD61-6C97C4E50F46}"/>
                </a:ext>
              </a:extLst>
            </p:cNvPr>
            <p:cNvSpPr>
              <a:spLocks noChangeShapeType="1"/>
            </p:cNvSpPr>
            <p:nvPr/>
          </p:nvSpPr>
          <p:spPr bwMode="auto">
            <a:xfrm>
              <a:off x="4095" y="1180"/>
              <a:ext cx="0" cy="184"/>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38" name="Line 36">
              <a:extLst>
                <a:ext uri="{FF2B5EF4-FFF2-40B4-BE49-F238E27FC236}">
                  <a16:creationId xmlns:a16="http://schemas.microsoft.com/office/drawing/2014/main" id="{AEBF923D-794E-4F6C-9212-2DFF03DEE93E}"/>
                </a:ext>
              </a:extLst>
            </p:cNvPr>
            <p:cNvSpPr>
              <a:spLocks noChangeShapeType="1"/>
            </p:cNvSpPr>
            <p:nvPr/>
          </p:nvSpPr>
          <p:spPr bwMode="auto">
            <a:xfrm>
              <a:off x="3743" y="1180"/>
              <a:ext cx="0" cy="184"/>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39" name="Line 37">
              <a:extLst>
                <a:ext uri="{FF2B5EF4-FFF2-40B4-BE49-F238E27FC236}">
                  <a16:creationId xmlns:a16="http://schemas.microsoft.com/office/drawing/2014/main" id="{AF95EC7A-5426-4EAA-A453-3FFD4599F6AB}"/>
                </a:ext>
              </a:extLst>
            </p:cNvPr>
            <p:cNvSpPr>
              <a:spLocks noChangeShapeType="1"/>
            </p:cNvSpPr>
            <p:nvPr/>
          </p:nvSpPr>
          <p:spPr bwMode="auto">
            <a:xfrm>
              <a:off x="2796" y="1180"/>
              <a:ext cx="0" cy="184"/>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40" name="Line 38">
              <a:extLst>
                <a:ext uri="{FF2B5EF4-FFF2-40B4-BE49-F238E27FC236}">
                  <a16:creationId xmlns:a16="http://schemas.microsoft.com/office/drawing/2014/main" id="{8CAC99AC-8477-474A-9665-3C48645890C2}"/>
                </a:ext>
              </a:extLst>
            </p:cNvPr>
            <p:cNvSpPr>
              <a:spLocks noChangeShapeType="1"/>
            </p:cNvSpPr>
            <p:nvPr/>
          </p:nvSpPr>
          <p:spPr bwMode="auto">
            <a:xfrm>
              <a:off x="2444" y="1180"/>
              <a:ext cx="0" cy="184"/>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41" name="Line 39">
              <a:extLst>
                <a:ext uri="{FF2B5EF4-FFF2-40B4-BE49-F238E27FC236}">
                  <a16:creationId xmlns:a16="http://schemas.microsoft.com/office/drawing/2014/main" id="{42ABD368-4A00-4B24-B485-56C09A3B3A5D}"/>
                </a:ext>
              </a:extLst>
            </p:cNvPr>
            <p:cNvSpPr>
              <a:spLocks noChangeShapeType="1"/>
            </p:cNvSpPr>
            <p:nvPr/>
          </p:nvSpPr>
          <p:spPr bwMode="auto">
            <a:xfrm flipV="1">
              <a:off x="2796" y="931"/>
              <a:ext cx="0" cy="185"/>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42" name="Line 40">
              <a:extLst>
                <a:ext uri="{FF2B5EF4-FFF2-40B4-BE49-F238E27FC236}">
                  <a16:creationId xmlns:a16="http://schemas.microsoft.com/office/drawing/2014/main" id="{E582F0D2-A76C-4102-B46D-637F9015A106}"/>
                </a:ext>
              </a:extLst>
            </p:cNvPr>
            <p:cNvSpPr>
              <a:spLocks noChangeShapeType="1"/>
            </p:cNvSpPr>
            <p:nvPr/>
          </p:nvSpPr>
          <p:spPr bwMode="auto">
            <a:xfrm>
              <a:off x="3743" y="931"/>
              <a:ext cx="0" cy="185"/>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43" name="Freeform 41">
              <a:extLst>
                <a:ext uri="{FF2B5EF4-FFF2-40B4-BE49-F238E27FC236}">
                  <a16:creationId xmlns:a16="http://schemas.microsoft.com/office/drawing/2014/main" id="{F1FCC2F8-934D-4CF3-9681-C672CA990D88}"/>
                </a:ext>
              </a:extLst>
            </p:cNvPr>
            <p:cNvSpPr>
              <a:spLocks noEditPoints="1"/>
            </p:cNvSpPr>
            <p:nvPr/>
          </p:nvSpPr>
          <p:spPr bwMode="auto">
            <a:xfrm>
              <a:off x="2745" y="884"/>
              <a:ext cx="101" cy="13"/>
            </a:xfrm>
            <a:custGeom>
              <a:avLst/>
              <a:gdLst>
                <a:gd name="T0" fmla="*/ 0 w 101"/>
                <a:gd name="T1" fmla="*/ 0 h 13"/>
                <a:gd name="T2" fmla="*/ 101 w 101"/>
                <a:gd name="T3" fmla="*/ 0 h 13"/>
                <a:gd name="T4" fmla="*/ 0 w 101"/>
                <a:gd name="T5" fmla="*/ 13 h 13"/>
                <a:gd name="T6" fmla="*/ 101 w 101"/>
                <a:gd name="T7" fmla="*/ 13 h 13"/>
              </a:gdLst>
              <a:ahLst/>
              <a:cxnLst>
                <a:cxn ang="0">
                  <a:pos x="T0" y="T1"/>
                </a:cxn>
                <a:cxn ang="0">
                  <a:pos x="T2" y="T3"/>
                </a:cxn>
                <a:cxn ang="0">
                  <a:pos x="T4" y="T5"/>
                </a:cxn>
                <a:cxn ang="0">
                  <a:pos x="T6" y="T7"/>
                </a:cxn>
              </a:cxnLst>
              <a:rect l="0" t="0" r="r" b="b"/>
              <a:pathLst>
                <a:path w="101" h="13">
                  <a:moveTo>
                    <a:pt x="0" y="0"/>
                  </a:moveTo>
                  <a:lnTo>
                    <a:pt x="101" y="0"/>
                  </a:lnTo>
                  <a:moveTo>
                    <a:pt x="0" y="13"/>
                  </a:moveTo>
                  <a:lnTo>
                    <a:pt x="101" y="13"/>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44" name="Freeform 42">
              <a:extLst>
                <a:ext uri="{FF2B5EF4-FFF2-40B4-BE49-F238E27FC236}">
                  <a16:creationId xmlns:a16="http://schemas.microsoft.com/office/drawing/2014/main" id="{340204F0-F07B-4655-BB41-F918F547F158}"/>
                </a:ext>
              </a:extLst>
            </p:cNvPr>
            <p:cNvSpPr>
              <a:spLocks noEditPoints="1"/>
            </p:cNvSpPr>
            <p:nvPr/>
          </p:nvSpPr>
          <p:spPr bwMode="auto">
            <a:xfrm>
              <a:off x="2725" y="905"/>
              <a:ext cx="141" cy="76"/>
            </a:xfrm>
            <a:custGeom>
              <a:avLst/>
              <a:gdLst>
                <a:gd name="T0" fmla="*/ 0 w 250"/>
                <a:gd name="T1" fmla="*/ 46 h 135"/>
                <a:gd name="T2" fmla="*/ 30 w 250"/>
                <a:gd name="T3" fmla="*/ 1 h 135"/>
                <a:gd name="T4" fmla="*/ 63 w 250"/>
                <a:gd name="T5" fmla="*/ 43 h 135"/>
                <a:gd name="T6" fmla="*/ 63 w 250"/>
                <a:gd name="T7" fmla="*/ 46 h 135"/>
                <a:gd name="T8" fmla="*/ 93 w 250"/>
                <a:gd name="T9" fmla="*/ 1 h 135"/>
                <a:gd name="T10" fmla="*/ 125 w 250"/>
                <a:gd name="T11" fmla="*/ 43 h 135"/>
                <a:gd name="T12" fmla="*/ 125 w 250"/>
                <a:gd name="T13" fmla="*/ 46 h 135"/>
                <a:gd name="T14" fmla="*/ 155 w 250"/>
                <a:gd name="T15" fmla="*/ 1 h 135"/>
                <a:gd name="T16" fmla="*/ 188 w 250"/>
                <a:gd name="T17" fmla="*/ 43 h 135"/>
                <a:gd name="T18" fmla="*/ 188 w 250"/>
                <a:gd name="T19" fmla="*/ 46 h 135"/>
                <a:gd name="T20" fmla="*/ 218 w 250"/>
                <a:gd name="T21" fmla="*/ 1 h 135"/>
                <a:gd name="T22" fmla="*/ 250 w 250"/>
                <a:gd name="T23" fmla="*/ 43 h 135"/>
                <a:gd name="T24" fmla="*/ 250 w 250"/>
                <a:gd name="T25" fmla="*/ 46 h 135"/>
                <a:gd name="T26" fmla="*/ 0 w 250"/>
                <a:gd name="T27" fmla="*/ 46 h 135"/>
                <a:gd name="T28" fmla="*/ 0 w 250"/>
                <a:gd name="T29" fmla="*/ 135 h 135"/>
                <a:gd name="T30" fmla="*/ 250 w 250"/>
                <a:gd name="T31" fmla="*/ 46 h 135"/>
                <a:gd name="T32" fmla="*/ 250 w 250"/>
                <a:gd name="T33" fmla="*/ 135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0" h="135">
                  <a:moveTo>
                    <a:pt x="0" y="46"/>
                  </a:moveTo>
                  <a:cubicBezTo>
                    <a:pt x="0" y="22"/>
                    <a:pt x="13" y="2"/>
                    <a:pt x="30" y="1"/>
                  </a:cubicBezTo>
                  <a:cubicBezTo>
                    <a:pt x="48" y="0"/>
                    <a:pt x="62" y="19"/>
                    <a:pt x="63" y="43"/>
                  </a:cubicBezTo>
                  <a:cubicBezTo>
                    <a:pt x="63" y="44"/>
                    <a:pt x="63" y="45"/>
                    <a:pt x="63" y="46"/>
                  </a:cubicBezTo>
                  <a:cubicBezTo>
                    <a:pt x="62" y="22"/>
                    <a:pt x="75" y="2"/>
                    <a:pt x="93" y="1"/>
                  </a:cubicBezTo>
                  <a:cubicBezTo>
                    <a:pt x="110" y="0"/>
                    <a:pt x="124" y="19"/>
                    <a:pt x="125" y="43"/>
                  </a:cubicBezTo>
                  <a:cubicBezTo>
                    <a:pt x="125" y="44"/>
                    <a:pt x="125" y="45"/>
                    <a:pt x="125" y="46"/>
                  </a:cubicBezTo>
                  <a:cubicBezTo>
                    <a:pt x="124" y="22"/>
                    <a:pt x="138" y="2"/>
                    <a:pt x="155" y="1"/>
                  </a:cubicBezTo>
                  <a:cubicBezTo>
                    <a:pt x="172" y="0"/>
                    <a:pt x="187" y="19"/>
                    <a:pt x="188" y="43"/>
                  </a:cubicBezTo>
                  <a:cubicBezTo>
                    <a:pt x="188" y="44"/>
                    <a:pt x="188" y="45"/>
                    <a:pt x="188" y="46"/>
                  </a:cubicBezTo>
                  <a:cubicBezTo>
                    <a:pt x="187" y="22"/>
                    <a:pt x="200" y="2"/>
                    <a:pt x="218" y="1"/>
                  </a:cubicBezTo>
                  <a:cubicBezTo>
                    <a:pt x="235" y="0"/>
                    <a:pt x="249" y="19"/>
                    <a:pt x="250" y="43"/>
                  </a:cubicBezTo>
                  <a:cubicBezTo>
                    <a:pt x="250" y="44"/>
                    <a:pt x="250" y="45"/>
                    <a:pt x="250" y="46"/>
                  </a:cubicBezTo>
                  <a:moveTo>
                    <a:pt x="0" y="46"/>
                  </a:moveTo>
                  <a:lnTo>
                    <a:pt x="0" y="135"/>
                  </a:lnTo>
                  <a:moveTo>
                    <a:pt x="250" y="46"/>
                  </a:moveTo>
                  <a:lnTo>
                    <a:pt x="250" y="135"/>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45" name="Freeform 43">
              <a:extLst>
                <a:ext uri="{FF2B5EF4-FFF2-40B4-BE49-F238E27FC236}">
                  <a16:creationId xmlns:a16="http://schemas.microsoft.com/office/drawing/2014/main" id="{096E3CB9-0BEB-4AB9-9C72-C20A21F60AB2}"/>
                </a:ext>
              </a:extLst>
            </p:cNvPr>
            <p:cNvSpPr>
              <a:spLocks noEditPoints="1"/>
            </p:cNvSpPr>
            <p:nvPr/>
          </p:nvSpPr>
          <p:spPr bwMode="auto">
            <a:xfrm>
              <a:off x="2725" y="800"/>
              <a:ext cx="142" cy="77"/>
            </a:xfrm>
            <a:custGeom>
              <a:avLst/>
              <a:gdLst>
                <a:gd name="T0" fmla="*/ 250 w 251"/>
                <a:gd name="T1" fmla="*/ 89 h 135"/>
                <a:gd name="T2" fmla="*/ 220 w 251"/>
                <a:gd name="T3" fmla="*/ 134 h 135"/>
                <a:gd name="T4" fmla="*/ 188 w 251"/>
                <a:gd name="T5" fmla="*/ 93 h 135"/>
                <a:gd name="T6" fmla="*/ 188 w 251"/>
                <a:gd name="T7" fmla="*/ 89 h 135"/>
                <a:gd name="T8" fmla="*/ 158 w 251"/>
                <a:gd name="T9" fmla="*/ 134 h 135"/>
                <a:gd name="T10" fmla="*/ 125 w 251"/>
                <a:gd name="T11" fmla="*/ 93 h 135"/>
                <a:gd name="T12" fmla="*/ 125 w 251"/>
                <a:gd name="T13" fmla="*/ 89 h 135"/>
                <a:gd name="T14" fmla="*/ 95 w 251"/>
                <a:gd name="T15" fmla="*/ 134 h 135"/>
                <a:gd name="T16" fmla="*/ 63 w 251"/>
                <a:gd name="T17" fmla="*/ 93 h 135"/>
                <a:gd name="T18" fmla="*/ 63 w 251"/>
                <a:gd name="T19" fmla="*/ 89 h 135"/>
                <a:gd name="T20" fmla="*/ 33 w 251"/>
                <a:gd name="T21" fmla="*/ 134 h 135"/>
                <a:gd name="T22" fmla="*/ 0 w 251"/>
                <a:gd name="T23" fmla="*/ 93 h 135"/>
                <a:gd name="T24" fmla="*/ 0 w 251"/>
                <a:gd name="T25" fmla="*/ 89 h 135"/>
                <a:gd name="T26" fmla="*/ 250 w 251"/>
                <a:gd name="T27" fmla="*/ 89 h 135"/>
                <a:gd name="T28" fmla="*/ 250 w 251"/>
                <a:gd name="T29" fmla="*/ 0 h 135"/>
                <a:gd name="T30" fmla="*/ 0 w 251"/>
                <a:gd name="T31" fmla="*/ 89 h 135"/>
                <a:gd name="T32" fmla="*/ 0 w 251"/>
                <a:gd name="T33" fmla="*/ 0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1" h="135">
                  <a:moveTo>
                    <a:pt x="250" y="89"/>
                  </a:moveTo>
                  <a:cubicBezTo>
                    <a:pt x="251" y="113"/>
                    <a:pt x="237" y="133"/>
                    <a:pt x="220" y="134"/>
                  </a:cubicBezTo>
                  <a:cubicBezTo>
                    <a:pt x="203" y="135"/>
                    <a:pt x="188" y="116"/>
                    <a:pt x="188" y="93"/>
                  </a:cubicBezTo>
                  <a:cubicBezTo>
                    <a:pt x="188" y="92"/>
                    <a:pt x="188" y="90"/>
                    <a:pt x="188" y="89"/>
                  </a:cubicBezTo>
                  <a:cubicBezTo>
                    <a:pt x="188" y="113"/>
                    <a:pt x="175" y="133"/>
                    <a:pt x="158" y="134"/>
                  </a:cubicBezTo>
                  <a:cubicBezTo>
                    <a:pt x="140" y="135"/>
                    <a:pt x="126" y="116"/>
                    <a:pt x="125" y="93"/>
                  </a:cubicBezTo>
                  <a:cubicBezTo>
                    <a:pt x="125" y="92"/>
                    <a:pt x="125" y="90"/>
                    <a:pt x="125" y="89"/>
                  </a:cubicBezTo>
                  <a:cubicBezTo>
                    <a:pt x="126" y="113"/>
                    <a:pt x="112" y="133"/>
                    <a:pt x="95" y="134"/>
                  </a:cubicBezTo>
                  <a:cubicBezTo>
                    <a:pt x="78" y="135"/>
                    <a:pt x="63" y="116"/>
                    <a:pt x="63" y="93"/>
                  </a:cubicBezTo>
                  <a:cubicBezTo>
                    <a:pt x="63" y="92"/>
                    <a:pt x="63" y="90"/>
                    <a:pt x="63" y="89"/>
                  </a:cubicBezTo>
                  <a:cubicBezTo>
                    <a:pt x="63" y="113"/>
                    <a:pt x="50" y="133"/>
                    <a:pt x="33" y="134"/>
                  </a:cubicBezTo>
                  <a:cubicBezTo>
                    <a:pt x="16" y="135"/>
                    <a:pt x="1" y="116"/>
                    <a:pt x="0" y="93"/>
                  </a:cubicBezTo>
                  <a:cubicBezTo>
                    <a:pt x="0" y="92"/>
                    <a:pt x="0" y="90"/>
                    <a:pt x="0" y="89"/>
                  </a:cubicBezTo>
                  <a:moveTo>
                    <a:pt x="250" y="89"/>
                  </a:moveTo>
                  <a:lnTo>
                    <a:pt x="250" y="0"/>
                  </a:lnTo>
                  <a:moveTo>
                    <a:pt x="0" y="89"/>
                  </a:moveTo>
                  <a:lnTo>
                    <a:pt x="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46" name="Freeform 44">
              <a:extLst>
                <a:ext uri="{FF2B5EF4-FFF2-40B4-BE49-F238E27FC236}">
                  <a16:creationId xmlns:a16="http://schemas.microsoft.com/office/drawing/2014/main" id="{A95D3191-6E10-4746-87A1-2B4CB3B43D3B}"/>
                </a:ext>
              </a:extLst>
            </p:cNvPr>
            <p:cNvSpPr>
              <a:spLocks noEditPoints="1"/>
            </p:cNvSpPr>
            <p:nvPr/>
          </p:nvSpPr>
          <p:spPr bwMode="auto">
            <a:xfrm>
              <a:off x="3690" y="884"/>
              <a:ext cx="100" cy="12"/>
            </a:xfrm>
            <a:custGeom>
              <a:avLst/>
              <a:gdLst>
                <a:gd name="T0" fmla="*/ 0 w 100"/>
                <a:gd name="T1" fmla="*/ 0 h 12"/>
                <a:gd name="T2" fmla="*/ 100 w 100"/>
                <a:gd name="T3" fmla="*/ 0 h 12"/>
                <a:gd name="T4" fmla="*/ 0 w 100"/>
                <a:gd name="T5" fmla="*/ 12 h 12"/>
                <a:gd name="T6" fmla="*/ 100 w 100"/>
                <a:gd name="T7" fmla="*/ 12 h 12"/>
              </a:gdLst>
              <a:ahLst/>
              <a:cxnLst>
                <a:cxn ang="0">
                  <a:pos x="T0" y="T1"/>
                </a:cxn>
                <a:cxn ang="0">
                  <a:pos x="T2" y="T3"/>
                </a:cxn>
                <a:cxn ang="0">
                  <a:pos x="T4" y="T5"/>
                </a:cxn>
                <a:cxn ang="0">
                  <a:pos x="T6" y="T7"/>
                </a:cxn>
              </a:cxnLst>
              <a:rect l="0" t="0" r="r" b="b"/>
              <a:pathLst>
                <a:path w="100" h="12">
                  <a:moveTo>
                    <a:pt x="0" y="0"/>
                  </a:moveTo>
                  <a:lnTo>
                    <a:pt x="100" y="0"/>
                  </a:lnTo>
                  <a:moveTo>
                    <a:pt x="0" y="12"/>
                  </a:moveTo>
                  <a:lnTo>
                    <a:pt x="100" y="12"/>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47" name="Freeform 45">
              <a:extLst>
                <a:ext uri="{FF2B5EF4-FFF2-40B4-BE49-F238E27FC236}">
                  <a16:creationId xmlns:a16="http://schemas.microsoft.com/office/drawing/2014/main" id="{91DCA7DA-D14B-4812-BCB0-DA768F5C4369}"/>
                </a:ext>
              </a:extLst>
            </p:cNvPr>
            <p:cNvSpPr>
              <a:spLocks noEditPoints="1"/>
            </p:cNvSpPr>
            <p:nvPr/>
          </p:nvSpPr>
          <p:spPr bwMode="auto">
            <a:xfrm>
              <a:off x="3669" y="905"/>
              <a:ext cx="141" cy="76"/>
            </a:xfrm>
            <a:custGeom>
              <a:avLst/>
              <a:gdLst>
                <a:gd name="T0" fmla="*/ 1 w 250"/>
                <a:gd name="T1" fmla="*/ 46 h 135"/>
                <a:gd name="T2" fmla="*/ 31 w 250"/>
                <a:gd name="T3" fmla="*/ 1 h 135"/>
                <a:gd name="T4" fmla="*/ 63 w 250"/>
                <a:gd name="T5" fmla="*/ 42 h 135"/>
                <a:gd name="T6" fmla="*/ 63 w 250"/>
                <a:gd name="T7" fmla="*/ 46 h 135"/>
                <a:gd name="T8" fmla="*/ 93 w 250"/>
                <a:gd name="T9" fmla="*/ 1 h 135"/>
                <a:gd name="T10" fmla="*/ 125 w 250"/>
                <a:gd name="T11" fmla="*/ 42 h 135"/>
                <a:gd name="T12" fmla="*/ 125 w 250"/>
                <a:gd name="T13" fmla="*/ 46 h 135"/>
                <a:gd name="T14" fmla="*/ 155 w 250"/>
                <a:gd name="T15" fmla="*/ 1 h 135"/>
                <a:gd name="T16" fmla="*/ 188 w 250"/>
                <a:gd name="T17" fmla="*/ 42 h 135"/>
                <a:gd name="T18" fmla="*/ 188 w 250"/>
                <a:gd name="T19" fmla="*/ 46 h 135"/>
                <a:gd name="T20" fmla="*/ 218 w 250"/>
                <a:gd name="T21" fmla="*/ 1 h 135"/>
                <a:gd name="T22" fmla="*/ 250 w 250"/>
                <a:gd name="T23" fmla="*/ 42 h 135"/>
                <a:gd name="T24" fmla="*/ 250 w 250"/>
                <a:gd name="T25" fmla="*/ 46 h 135"/>
                <a:gd name="T26" fmla="*/ 1 w 250"/>
                <a:gd name="T27" fmla="*/ 46 h 135"/>
                <a:gd name="T28" fmla="*/ 1 w 250"/>
                <a:gd name="T29" fmla="*/ 135 h 135"/>
                <a:gd name="T30" fmla="*/ 250 w 250"/>
                <a:gd name="T31" fmla="*/ 46 h 135"/>
                <a:gd name="T32" fmla="*/ 250 w 250"/>
                <a:gd name="T33" fmla="*/ 135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0" h="135">
                  <a:moveTo>
                    <a:pt x="1" y="46"/>
                  </a:moveTo>
                  <a:cubicBezTo>
                    <a:pt x="0" y="22"/>
                    <a:pt x="13" y="2"/>
                    <a:pt x="31" y="1"/>
                  </a:cubicBezTo>
                  <a:cubicBezTo>
                    <a:pt x="48" y="0"/>
                    <a:pt x="62" y="18"/>
                    <a:pt x="63" y="42"/>
                  </a:cubicBezTo>
                  <a:cubicBezTo>
                    <a:pt x="63" y="43"/>
                    <a:pt x="63" y="44"/>
                    <a:pt x="63" y="46"/>
                  </a:cubicBezTo>
                  <a:cubicBezTo>
                    <a:pt x="62" y="22"/>
                    <a:pt x="76" y="2"/>
                    <a:pt x="93" y="1"/>
                  </a:cubicBezTo>
                  <a:cubicBezTo>
                    <a:pt x="110" y="0"/>
                    <a:pt x="125" y="18"/>
                    <a:pt x="125" y="42"/>
                  </a:cubicBezTo>
                  <a:cubicBezTo>
                    <a:pt x="125" y="43"/>
                    <a:pt x="125" y="44"/>
                    <a:pt x="125" y="46"/>
                  </a:cubicBezTo>
                  <a:cubicBezTo>
                    <a:pt x="125" y="22"/>
                    <a:pt x="138" y="2"/>
                    <a:pt x="155" y="1"/>
                  </a:cubicBezTo>
                  <a:cubicBezTo>
                    <a:pt x="173" y="0"/>
                    <a:pt x="187" y="18"/>
                    <a:pt x="188" y="42"/>
                  </a:cubicBezTo>
                  <a:cubicBezTo>
                    <a:pt x="188" y="43"/>
                    <a:pt x="188" y="44"/>
                    <a:pt x="188" y="46"/>
                  </a:cubicBezTo>
                  <a:cubicBezTo>
                    <a:pt x="187" y="22"/>
                    <a:pt x="200" y="2"/>
                    <a:pt x="218" y="1"/>
                  </a:cubicBezTo>
                  <a:cubicBezTo>
                    <a:pt x="235" y="0"/>
                    <a:pt x="249" y="18"/>
                    <a:pt x="250" y="42"/>
                  </a:cubicBezTo>
                  <a:cubicBezTo>
                    <a:pt x="250" y="43"/>
                    <a:pt x="250" y="44"/>
                    <a:pt x="250" y="46"/>
                  </a:cubicBezTo>
                  <a:moveTo>
                    <a:pt x="1" y="46"/>
                  </a:moveTo>
                  <a:lnTo>
                    <a:pt x="1" y="135"/>
                  </a:lnTo>
                  <a:moveTo>
                    <a:pt x="250" y="46"/>
                  </a:moveTo>
                  <a:lnTo>
                    <a:pt x="250" y="135"/>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48" name="Freeform 46">
              <a:extLst>
                <a:ext uri="{FF2B5EF4-FFF2-40B4-BE49-F238E27FC236}">
                  <a16:creationId xmlns:a16="http://schemas.microsoft.com/office/drawing/2014/main" id="{347EACE9-CD1E-4E81-AE29-F92D94600604}"/>
                </a:ext>
              </a:extLst>
            </p:cNvPr>
            <p:cNvSpPr>
              <a:spLocks noEditPoints="1"/>
            </p:cNvSpPr>
            <p:nvPr/>
          </p:nvSpPr>
          <p:spPr bwMode="auto">
            <a:xfrm>
              <a:off x="3670" y="800"/>
              <a:ext cx="141" cy="75"/>
            </a:xfrm>
            <a:custGeom>
              <a:avLst/>
              <a:gdLst>
                <a:gd name="T0" fmla="*/ 249 w 250"/>
                <a:gd name="T1" fmla="*/ 89 h 134"/>
                <a:gd name="T2" fmla="*/ 219 w 250"/>
                <a:gd name="T3" fmla="*/ 133 h 134"/>
                <a:gd name="T4" fmla="*/ 187 w 250"/>
                <a:gd name="T5" fmla="*/ 92 h 134"/>
                <a:gd name="T6" fmla="*/ 187 w 250"/>
                <a:gd name="T7" fmla="*/ 89 h 134"/>
                <a:gd name="T8" fmla="*/ 157 w 250"/>
                <a:gd name="T9" fmla="*/ 133 h 134"/>
                <a:gd name="T10" fmla="*/ 124 w 250"/>
                <a:gd name="T11" fmla="*/ 92 h 134"/>
                <a:gd name="T12" fmla="*/ 124 w 250"/>
                <a:gd name="T13" fmla="*/ 89 h 134"/>
                <a:gd name="T14" fmla="*/ 94 w 250"/>
                <a:gd name="T15" fmla="*/ 133 h 134"/>
                <a:gd name="T16" fmla="*/ 62 w 250"/>
                <a:gd name="T17" fmla="*/ 92 h 134"/>
                <a:gd name="T18" fmla="*/ 62 w 250"/>
                <a:gd name="T19" fmla="*/ 89 h 134"/>
                <a:gd name="T20" fmla="*/ 32 w 250"/>
                <a:gd name="T21" fmla="*/ 133 h 134"/>
                <a:gd name="T22" fmla="*/ 0 w 250"/>
                <a:gd name="T23" fmla="*/ 92 h 134"/>
                <a:gd name="T24" fmla="*/ 0 w 250"/>
                <a:gd name="T25" fmla="*/ 89 h 134"/>
                <a:gd name="T26" fmla="*/ 249 w 250"/>
                <a:gd name="T27" fmla="*/ 89 h 134"/>
                <a:gd name="T28" fmla="*/ 249 w 250"/>
                <a:gd name="T29" fmla="*/ 0 h 134"/>
                <a:gd name="T30" fmla="*/ 0 w 250"/>
                <a:gd name="T31" fmla="*/ 89 h 134"/>
                <a:gd name="T32" fmla="*/ 0 w 250"/>
                <a:gd name="T33" fmla="*/ 0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0" h="134">
                  <a:moveTo>
                    <a:pt x="249" y="89"/>
                  </a:moveTo>
                  <a:cubicBezTo>
                    <a:pt x="250" y="113"/>
                    <a:pt x="236" y="133"/>
                    <a:pt x="219" y="133"/>
                  </a:cubicBezTo>
                  <a:cubicBezTo>
                    <a:pt x="202" y="134"/>
                    <a:pt x="187" y="116"/>
                    <a:pt x="187" y="92"/>
                  </a:cubicBezTo>
                  <a:cubicBezTo>
                    <a:pt x="187" y="91"/>
                    <a:pt x="187" y="90"/>
                    <a:pt x="187" y="89"/>
                  </a:cubicBezTo>
                  <a:cubicBezTo>
                    <a:pt x="187" y="113"/>
                    <a:pt x="174" y="133"/>
                    <a:pt x="157" y="133"/>
                  </a:cubicBezTo>
                  <a:cubicBezTo>
                    <a:pt x="140" y="134"/>
                    <a:pt x="125" y="116"/>
                    <a:pt x="124" y="92"/>
                  </a:cubicBezTo>
                  <a:cubicBezTo>
                    <a:pt x="124" y="91"/>
                    <a:pt x="124" y="90"/>
                    <a:pt x="124" y="89"/>
                  </a:cubicBezTo>
                  <a:cubicBezTo>
                    <a:pt x="125" y="113"/>
                    <a:pt x="112" y="133"/>
                    <a:pt x="94" y="133"/>
                  </a:cubicBezTo>
                  <a:cubicBezTo>
                    <a:pt x="77" y="134"/>
                    <a:pt x="63" y="116"/>
                    <a:pt x="62" y="92"/>
                  </a:cubicBezTo>
                  <a:cubicBezTo>
                    <a:pt x="62" y="91"/>
                    <a:pt x="62" y="90"/>
                    <a:pt x="62" y="89"/>
                  </a:cubicBezTo>
                  <a:cubicBezTo>
                    <a:pt x="63" y="113"/>
                    <a:pt x="49" y="133"/>
                    <a:pt x="32" y="133"/>
                  </a:cubicBezTo>
                  <a:cubicBezTo>
                    <a:pt x="15" y="134"/>
                    <a:pt x="0" y="116"/>
                    <a:pt x="0" y="92"/>
                  </a:cubicBezTo>
                  <a:cubicBezTo>
                    <a:pt x="0" y="91"/>
                    <a:pt x="0" y="90"/>
                    <a:pt x="0" y="89"/>
                  </a:cubicBezTo>
                  <a:moveTo>
                    <a:pt x="249" y="89"/>
                  </a:moveTo>
                  <a:lnTo>
                    <a:pt x="249" y="0"/>
                  </a:lnTo>
                  <a:moveTo>
                    <a:pt x="0" y="89"/>
                  </a:moveTo>
                  <a:lnTo>
                    <a:pt x="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49" name="Line 47">
              <a:extLst>
                <a:ext uri="{FF2B5EF4-FFF2-40B4-BE49-F238E27FC236}">
                  <a16:creationId xmlns:a16="http://schemas.microsoft.com/office/drawing/2014/main" id="{5C488A54-0347-4A30-8CC5-0BFAF8E82C12}"/>
                </a:ext>
              </a:extLst>
            </p:cNvPr>
            <p:cNvSpPr>
              <a:spLocks noChangeShapeType="1"/>
            </p:cNvSpPr>
            <p:nvPr/>
          </p:nvSpPr>
          <p:spPr bwMode="auto">
            <a:xfrm>
              <a:off x="1794" y="634"/>
              <a:ext cx="1326" cy="0"/>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50" name="Line 48">
              <a:extLst>
                <a:ext uri="{FF2B5EF4-FFF2-40B4-BE49-F238E27FC236}">
                  <a16:creationId xmlns:a16="http://schemas.microsoft.com/office/drawing/2014/main" id="{08908113-C90C-4465-8345-F3D04B43C80B}"/>
                </a:ext>
              </a:extLst>
            </p:cNvPr>
            <p:cNvSpPr>
              <a:spLocks noChangeShapeType="1"/>
            </p:cNvSpPr>
            <p:nvPr/>
          </p:nvSpPr>
          <p:spPr bwMode="auto">
            <a:xfrm>
              <a:off x="3594" y="634"/>
              <a:ext cx="1340" cy="0"/>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51" name="Rectangle 49">
              <a:extLst>
                <a:ext uri="{FF2B5EF4-FFF2-40B4-BE49-F238E27FC236}">
                  <a16:creationId xmlns:a16="http://schemas.microsoft.com/office/drawing/2014/main" id="{CEE1341F-6250-47B8-BD4C-5F2AD83A9088}"/>
                </a:ext>
              </a:extLst>
            </p:cNvPr>
            <p:cNvSpPr>
              <a:spLocks noChangeArrowheads="1"/>
            </p:cNvSpPr>
            <p:nvPr/>
          </p:nvSpPr>
          <p:spPr bwMode="auto">
            <a:xfrm>
              <a:off x="3310" y="579"/>
              <a:ext cx="108" cy="10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52" name="Rectangle 50">
              <a:extLst>
                <a:ext uri="{FF2B5EF4-FFF2-40B4-BE49-F238E27FC236}">
                  <a16:creationId xmlns:a16="http://schemas.microsoft.com/office/drawing/2014/main" id="{5C69E988-298D-428F-91D7-46BAE2006249}"/>
                </a:ext>
              </a:extLst>
            </p:cNvPr>
            <p:cNvSpPr>
              <a:spLocks noChangeArrowheads="1"/>
            </p:cNvSpPr>
            <p:nvPr/>
          </p:nvSpPr>
          <p:spPr bwMode="auto">
            <a:xfrm>
              <a:off x="3310" y="579"/>
              <a:ext cx="108" cy="109"/>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53" name="Line 51">
              <a:extLst>
                <a:ext uri="{FF2B5EF4-FFF2-40B4-BE49-F238E27FC236}">
                  <a16:creationId xmlns:a16="http://schemas.microsoft.com/office/drawing/2014/main" id="{1D9C1114-4ABE-45B2-B84B-883374FFAE3A}"/>
                </a:ext>
              </a:extLst>
            </p:cNvPr>
            <p:cNvSpPr>
              <a:spLocks noChangeShapeType="1"/>
            </p:cNvSpPr>
            <p:nvPr/>
          </p:nvSpPr>
          <p:spPr bwMode="auto">
            <a:xfrm flipH="1" flipV="1">
              <a:off x="2778" y="704"/>
              <a:ext cx="18" cy="36"/>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54" name="Freeform 52">
              <a:extLst>
                <a:ext uri="{FF2B5EF4-FFF2-40B4-BE49-F238E27FC236}">
                  <a16:creationId xmlns:a16="http://schemas.microsoft.com/office/drawing/2014/main" id="{0760B25E-17E8-4374-9F53-D22CDC1797F1}"/>
                </a:ext>
              </a:extLst>
            </p:cNvPr>
            <p:cNvSpPr>
              <a:spLocks noEditPoints="1"/>
            </p:cNvSpPr>
            <p:nvPr/>
          </p:nvSpPr>
          <p:spPr bwMode="auto">
            <a:xfrm>
              <a:off x="2796" y="634"/>
              <a:ext cx="0" cy="176"/>
            </a:xfrm>
            <a:custGeom>
              <a:avLst/>
              <a:gdLst>
                <a:gd name="T0" fmla="*/ 70 h 176"/>
                <a:gd name="T1" fmla="*/ 0 h 176"/>
                <a:gd name="T2" fmla="*/ 176 h 176"/>
                <a:gd name="T3" fmla="*/ 106 h 176"/>
              </a:gdLst>
              <a:ahLst/>
              <a:cxnLst>
                <a:cxn ang="0">
                  <a:pos x="0" y="T0"/>
                </a:cxn>
                <a:cxn ang="0">
                  <a:pos x="0" y="T1"/>
                </a:cxn>
                <a:cxn ang="0">
                  <a:pos x="0" y="T2"/>
                </a:cxn>
                <a:cxn ang="0">
                  <a:pos x="0" y="T3"/>
                </a:cxn>
              </a:cxnLst>
              <a:rect l="0" t="0" r="r" b="b"/>
              <a:pathLst>
                <a:path h="176">
                  <a:moveTo>
                    <a:pt x="0" y="70"/>
                  </a:moveTo>
                  <a:lnTo>
                    <a:pt x="0" y="0"/>
                  </a:lnTo>
                  <a:moveTo>
                    <a:pt x="0" y="176"/>
                  </a:moveTo>
                  <a:lnTo>
                    <a:pt x="0" y="106"/>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55" name="Line 53">
              <a:extLst>
                <a:ext uri="{FF2B5EF4-FFF2-40B4-BE49-F238E27FC236}">
                  <a16:creationId xmlns:a16="http://schemas.microsoft.com/office/drawing/2014/main" id="{9E7C201C-7003-42A6-BA0A-B692547D59E7}"/>
                </a:ext>
              </a:extLst>
            </p:cNvPr>
            <p:cNvSpPr>
              <a:spLocks noChangeShapeType="1"/>
            </p:cNvSpPr>
            <p:nvPr/>
          </p:nvSpPr>
          <p:spPr bwMode="auto">
            <a:xfrm flipV="1">
              <a:off x="2796" y="810"/>
              <a:ext cx="0" cy="41"/>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56" name="Line 54">
              <a:extLst>
                <a:ext uri="{FF2B5EF4-FFF2-40B4-BE49-F238E27FC236}">
                  <a16:creationId xmlns:a16="http://schemas.microsoft.com/office/drawing/2014/main" id="{A1C8A801-FAD5-4CBA-8CAF-690E31CD7F28}"/>
                </a:ext>
              </a:extLst>
            </p:cNvPr>
            <p:cNvSpPr>
              <a:spLocks noChangeShapeType="1"/>
            </p:cNvSpPr>
            <p:nvPr/>
          </p:nvSpPr>
          <p:spPr bwMode="auto">
            <a:xfrm flipH="1" flipV="1">
              <a:off x="3725" y="704"/>
              <a:ext cx="18" cy="36"/>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57" name="Freeform 55">
              <a:extLst>
                <a:ext uri="{FF2B5EF4-FFF2-40B4-BE49-F238E27FC236}">
                  <a16:creationId xmlns:a16="http://schemas.microsoft.com/office/drawing/2014/main" id="{57A406C3-9BCB-4C48-ADC8-BB69B6816A37}"/>
                </a:ext>
              </a:extLst>
            </p:cNvPr>
            <p:cNvSpPr>
              <a:spLocks noEditPoints="1"/>
            </p:cNvSpPr>
            <p:nvPr/>
          </p:nvSpPr>
          <p:spPr bwMode="auto">
            <a:xfrm>
              <a:off x="3743" y="634"/>
              <a:ext cx="0" cy="176"/>
            </a:xfrm>
            <a:custGeom>
              <a:avLst/>
              <a:gdLst>
                <a:gd name="T0" fmla="*/ 70 h 176"/>
                <a:gd name="T1" fmla="*/ 0 h 176"/>
                <a:gd name="T2" fmla="*/ 176 h 176"/>
                <a:gd name="T3" fmla="*/ 106 h 176"/>
              </a:gdLst>
              <a:ahLst/>
              <a:cxnLst>
                <a:cxn ang="0">
                  <a:pos x="0" y="T0"/>
                </a:cxn>
                <a:cxn ang="0">
                  <a:pos x="0" y="T1"/>
                </a:cxn>
                <a:cxn ang="0">
                  <a:pos x="0" y="T2"/>
                </a:cxn>
                <a:cxn ang="0">
                  <a:pos x="0" y="T3"/>
                </a:cxn>
              </a:cxnLst>
              <a:rect l="0" t="0" r="r" b="b"/>
              <a:pathLst>
                <a:path h="176">
                  <a:moveTo>
                    <a:pt x="0" y="70"/>
                  </a:moveTo>
                  <a:lnTo>
                    <a:pt x="0" y="0"/>
                  </a:lnTo>
                  <a:moveTo>
                    <a:pt x="0" y="176"/>
                  </a:moveTo>
                  <a:lnTo>
                    <a:pt x="0" y="106"/>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58" name="Line 56">
              <a:extLst>
                <a:ext uri="{FF2B5EF4-FFF2-40B4-BE49-F238E27FC236}">
                  <a16:creationId xmlns:a16="http://schemas.microsoft.com/office/drawing/2014/main" id="{F861A204-1869-4068-AAAF-64A7E9C5628C}"/>
                </a:ext>
              </a:extLst>
            </p:cNvPr>
            <p:cNvSpPr>
              <a:spLocks noChangeShapeType="1"/>
            </p:cNvSpPr>
            <p:nvPr/>
          </p:nvSpPr>
          <p:spPr bwMode="auto">
            <a:xfrm>
              <a:off x="3743" y="810"/>
              <a:ext cx="0" cy="54"/>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59" name="Line 57">
              <a:extLst>
                <a:ext uri="{FF2B5EF4-FFF2-40B4-BE49-F238E27FC236}">
                  <a16:creationId xmlns:a16="http://schemas.microsoft.com/office/drawing/2014/main" id="{2D6586F4-626D-4B65-AFA1-516F30477C53}"/>
                </a:ext>
              </a:extLst>
            </p:cNvPr>
            <p:cNvSpPr>
              <a:spLocks noChangeShapeType="1"/>
            </p:cNvSpPr>
            <p:nvPr/>
          </p:nvSpPr>
          <p:spPr bwMode="auto">
            <a:xfrm flipV="1">
              <a:off x="3191" y="616"/>
              <a:ext cx="35" cy="1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60" name="Freeform 58">
              <a:extLst>
                <a:ext uri="{FF2B5EF4-FFF2-40B4-BE49-F238E27FC236}">
                  <a16:creationId xmlns:a16="http://schemas.microsoft.com/office/drawing/2014/main" id="{1015DC0E-364A-409E-8D36-A71C3A2173A5}"/>
                </a:ext>
              </a:extLst>
            </p:cNvPr>
            <p:cNvSpPr>
              <a:spLocks noEditPoints="1"/>
            </p:cNvSpPr>
            <p:nvPr/>
          </p:nvSpPr>
          <p:spPr bwMode="auto">
            <a:xfrm>
              <a:off x="3120" y="634"/>
              <a:ext cx="177" cy="0"/>
            </a:xfrm>
            <a:custGeom>
              <a:avLst/>
              <a:gdLst>
                <a:gd name="T0" fmla="*/ 106 w 177"/>
                <a:gd name="T1" fmla="*/ 177 w 177"/>
                <a:gd name="T2" fmla="*/ 0 w 177"/>
                <a:gd name="T3" fmla="*/ 71 w 177"/>
              </a:gdLst>
              <a:ahLst/>
              <a:cxnLst>
                <a:cxn ang="0">
                  <a:pos x="T0" y="0"/>
                </a:cxn>
                <a:cxn ang="0">
                  <a:pos x="T1" y="0"/>
                </a:cxn>
                <a:cxn ang="0">
                  <a:pos x="T2" y="0"/>
                </a:cxn>
                <a:cxn ang="0">
                  <a:pos x="T3" y="0"/>
                </a:cxn>
              </a:cxnLst>
              <a:rect l="0" t="0" r="r" b="b"/>
              <a:pathLst>
                <a:path w="177">
                  <a:moveTo>
                    <a:pt x="106" y="0"/>
                  </a:moveTo>
                  <a:lnTo>
                    <a:pt x="177" y="0"/>
                  </a:lnTo>
                  <a:moveTo>
                    <a:pt x="0" y="0"/>
                  </a:moveTo>
                  <a:lnTo>
                    <a:pt x="71"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61" name="Line 59">
              <a:extLst>
                <a:ext uri="{FF2B5EF4-FFF2-40B4-BE49-F238E27FC236}">
                  <a16:creationId xmlns:a16="http://schemas.microsoft.com/office/drawing/2014/main" id="{B08E1CAF-C107-4B4A-BDE3-021C306DA15A}"/>
                </a:ext>
              </a:extLst>
            </p:cNvPr>
            <p:cNvSpPr>
              <a:spLocks noChangeShapeType="1"/>
            </p:cNvSpPr>
            <p:nvPr/>
          </p:nvSpPr>
          <p:spPr bwMode="auto">
            <a:xfrm flipH="1">
              <a:off x="3297" y="634"/>
              <a:ext cx="13"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62" name="Line 60">
              <a:extLst>
                <a:ext uri="{FF2B5EF4-FFF2-40B4-BE49-F238E27FC236}">
                  <a16:creationId xmlns:a16="http://schemas.microsoft.com/office/drawing/2014/main" id="{F8FDFE08-89B8-434A-AAFF-DF2534EE2DDB}"/>
                </a:ext>
              </a:extLst>
            </p:cNvPr>
            <p:cNvSpPr>
              <a:spLocks noChangeShapeType="1"/>
            </p:cNvSpPr>
            <p:nvPr/>
          </p:nvSpPr>
          <p:spPr bwMode="auto">
            <a:xfrm flipV="1">
              <a:off x="3488" y="616"/>
              <a:ext cx="36" cy="1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63" name="Freeform 61">
              <a:extLst>
                <a:ext uri="{FF2B5EF4-FFF2-40B4-BE49-F238E27FC236}">
                  <a16:creationId xmlns:a16="http://schemas.microsoft.com/office/drawing/2014/main" id="{E7994661-CB29-4345-B939-D58CB3488E89}"/>
                </a:ext>
              </a:extLst>
            </p:cNvPr>
            <p:cNvSpPr>
              <a:spLocks noEditPoints="1"/>
            </p:cNvSpPr>
            <p:nvPr/>
          </p:nvSpPr>
          <p:spPr bwMode="auto">
            <a:xfrm>
              <a:off x="3418" y="634"/>
              <a:ext cx="176" cy="0"/>
            </a:xfrm>
            <a:custGeom>
              <a:avLst/>
              <a:gdLst>
                <a:gd name="T0" fmla="*/ 106 w 176"/>
                <a:gd name="T1" fmla="*/ 176 w 176"/>
                <a:gd name="T2" fmla="*/ 0 w 176"/>
                <a:gd name="T3" fmla="*/ 70 w 176"/>
              </a:gdLst>
              <a:ahLst/>
              <a:cxnLst>
                <a:cxn ang="0">
                  <a:pos x="T0" y="0"/>
                </a:cxn>
                <a:cxn ang="0">
                  <a:pos x="T1" y="0"/>
                </a:cxn>
                <a:cxn ang="0">
                  <a:pos x="T2" y="0"/>
                </a:cxn>
                <a:cxn ang="0">
                  <a:pos x="T3" y="0"/>
                </a:cxn>
              </a:cxnLst>
              <a:rect l="0" t="0" r="r" b="b"/>
              <a:pathLst>
                <a:path w="176">
                  <a:moveTo>
                    <a:pt x="106" y="0"/>
                  </a:moveTo>
                  <a:lnTo>
                    <a:pt x="176" y="0"/>
                  </a:lnTo>
                  <a:moveTo>
                    <a:pt x="0" y="0"/>
                  </a:moveTo>
                  <a:lnTo>
                    <a:pt x="7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64" name="Rectangle 62">
              <a:extLst>
                <a:ext uri="{FF2B5EF4-FFF2-40B4-BE49-F238E27FC236}">
                  <a16:creationId xmlns:a16="http://schemas.microsoft.com/office/drawing/2014/main" id="{5CE34A26-A990-41F2-9B1D-37F71E0C662D}"/>
                </a:ext>
              </a:extLst>
            </p:cNvPr>
            <p:cNvSpPr>
              <a:spLocks noChangeArrowheads="1"/>
            </p:cNvSpPr>
            <p:nvPr/>
          </p:nvSpPr>
          <p:spPr bwMode="auto">
            <a:xfrm>
              <a:off x="3315" y="1124"/>
              <a:ext cx="162"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5800</a:t>
              </a:r>
              <a:endParaRPr lang="en-US" altLang="en-US" sz="1350" dirty="0"/>
            </a:p>
          </p:txBody>
        </p:sp>
        <p:sp>
          <p:nvSpPr>
            <p:cNvPr id="65" name="Rectangle 63">
              <a:extLst>
                <a:ext uri="{FF2B5EF4-FFF2-40B4-BE49-F238E27FC236}">
                  <a16:creationId xmlns:a16="http://schemas.microsoft.com/office/drawing/2014/main" id="{A28BA685-7D2E-4F30-A443-353DB4931F62}"/>
                </a:ext>
              </a:extLst>
            </p:cNvPr>
            <p:cNvSpPr>
              <a:spLocks noChangeArrowheads="1"/>
            </p:cNvSpPr>
            <p:nvPr/>
          </p:nvSpPr>
          <p:spPr bwMode="auto">
            <a:xfrm>
              <a:off x="3288" y="448"/>
              <a:ext cx="162"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6895</a:t>
              </a:r>
              <a:endParaRPr lang="en-US" altLang="en-US" sz="1350" dirty="0"/>
            </a:p>
          </p:txBody>
        </p:sp>
        <p:sp>
          <p:nvSpPr>
            <p:cNvPr id="66" name="Rectangle 64">
              <a:extLst>
                <a:ext uri="{FF2B5EF4-FFF2-40B4-BE49-F238E27FC236}">
                  <a16:creationId xmlns:a16="http://schemas.microsoft.com/office/drawing/2014/main" id="{24852276-4BBB-4C4F-BF1D-7953B8F960C2}"/>
                </a:ext>
              </a:extLst>
            </p:cNvPr>
            <p:cNvSpPr>
              <a:spLocks noChangeArrowheads="1"/>
            </p:cNvSpPr>
            <p:nvPr/>
          </p:nvSpPr>
          <p:spPr bwMode="auto">
            <a:xfrm>
              <a:off x="2151" y="1124"/>
              <a:ext cx="162"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5000</a:t>
              </a:r>
              <a:endParaRPr lang="en-US" altLang="en-US" sz="1350" dirty="0"/>
            </a:p>
          </p:txBody>
        </p:sp>
        <p:sp>
          <p:nvSpPr>
            <p:cNvPr id="67" name="Rectangle 65">
              <a:extLst>
                <a:ext uri="{FF2B5EF4-FFF2-40B4-BE49-F238E27FC236}">
                  <a16:creationId xmlns:a16="http://schemas.microsoft.com/office/drawing/2014/main" id="{777EE1D7-36DD-456D-9BCA-1663AE090A9D}"/>
                </a:ext>
              </a:extLst>
            </p:cNvPr>
            <p:cNvSpPr>
              <a:spLocks noChangeArrowheads="1"/>
            </p:cNvSpPr>
            <p:nvPr/>
          </p:nvSpPr>
          <p:spPr bwMode="auto">
            <a:xfrm>
              <a:off x="2882" y="1124"/>
              <a:ext cx="162"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5500</a:t>
              </a:r>
              <a:endParaRPr lang="en-US" altLang="en-US" sz="1350" dirty="0"/>
            </a:p>
          </p:txBody>
        </p:sp>
        <p:sp>
          <p:nvSpPr>
            <p:cNvPr id="68" name="Rectangle 66">
              <a:extLst>
                <a:ext uri="{FF2B5EF4-FFF2-40B4-BE49-F238E27FC236}">
                  <a16:creationId xmlns:a16="http://schemas.microsoft.com/office/drawing/2014/main" id="{D1227B9B-5DF6-483A-ABB8-9F614F4FACA3}"/>
                </a:ext>
              </a:extLst>
            </p:cNvPr>
            <p:cNvSpPr>
              <a:spLocks noChangeArrowheads="1"/>
            </p:cNvSpPr>
            <p:nvPr/>
          </p:nvSpPr>
          <p:spPr bwMode="auto">
            <a:xfrm>
              <a:off x="3802" y="1124"/>
              <a:ext cx="162"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6000</a:t>
              </a:r>
              <a:endParaRPr lang="en-US" altLang="en-US" sz="1350" dirty="0"/>
            </a:p>
          </p:txBody>
        </p:sp>
        <p:sp>
          <p:nvSpPr>
            <p:cNvPr id="69" name="Rectangle 67">
              <a:extLst>
                <a:ext uri="{FF2B5EF4-FFF2-40B4-BE49-F238E27FC236}">
                  <a16:creationId xmlns:a16="http://schemas.microsoft.com/office/drawing/2014/main" id="{6389DC4E-D7F9-4219-8EB8-29CEC5534099}"/>
                </a:ext>
              </a:extLst>
            </p:cNvPr>
            <p:cNvSpPr>
              <a:spLocks noChangeArrowheads="1"/>
            </p:cNvSpPr>
            <p:nvPr/>
          </p:nvSpPr>
          <p:spPr bwMode="auto">
            <a:xfrm>
              <a:off x="4208" y="1124"/>
              <a:ext cx="162"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6800</a:t>
              </a:r>
              <a:endParaRPr lang="en-US" altLang="en-US" sz="1350" dirty="0"/>
            </a:p>
          </p:txBody>
        </p:sp>
        <p:sp>
          <p:nvSpPr>
            <p:cNvPr id="70" name="Rectangle 68">
              <a:extLst>
                <a:ext uri="{FF2B5EF4-FFF2-40B4-BE49-F238E27FC236}">
                  <a16:creationId xmlns:a16="http://schemas.microsoft.com/office/drawing/2014/main" id="{21107321-0FC6-4D56-A375-BDA5BA024C68}"/>
                </a:ext>
              </a:extLst>
            </p:cNvPr>
            <p:cNvSpPr>
              <a:spLocks noChangeArrowheads="1"/>
            </p:cNvSpPr>
            <p:nvPr/>
          </p:nvSpPr>
          <p:spPr bwMode="auto">
            <a:xfrm>
              <a:off x="3342" y="4047"/>
              <a:ext cx="5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H</a:t>
              </a:r>
              <a:endParaRPr lang="en-US" altLang="en-US" sz="1350" dirty="0"/>
            </a:p>
          </p:txBody>
        </p:sp>
        <p:sp>
          <p:nvSpPr>
            <p:cNvPr id="71" name="Freeform 69">
              <a:extLst>
                <a:ext uri="{FF2B5EF4-FFF2-40B4-BE49-F238E27FC236}">
                  <a16:creationId xmlns:a16="http://schemas.microsoft.com/office/drawing/2014/main" id="{E539D914-A29A-4C2C-96C1-44D4A5DCF238}"/>
                </a:ext>
              </a:extLst>
            </p:cNvPr>
            <p:cNvSpPr>
              <a:spLocks/>
            </p:cNvSpPr>
            <p:nvPr/>
          </p:nvSpPr>
          <p:spPr bwMode="auto">
            <a:xfrm>
              <a:off x="4020" y="2457"/>
              <a:ext cx="102" cy="102"/>
            </a:xfrm>
            <a:custGeom>
              <a:avLst/>
              <a:gdLst>
                <a:gd name="T0" fmla="*/ 102 w 102"/>
                <a:gd name="T1" fmla="*/ 0 h 102"/>
                <a:gd name="T2" fmla="*/ 0 w 102"/>
                <a:gd name="T3" fmla="*/ 0 h 102"/>
                <a:gd name="T4" fmla="*/ 50 w 102"/>
                <a:gd name="T5" fmla="*/ 102 h 102"/>
                <a:gd name="T6" fmla="*/ 102 w 102"/>
                <a:gd name="T7" fmla="*/ 0 h 102"/>
              </a:gdLst>
              <a:ahLst/>
              <a:cxnLst>
                <a:cxn ang="0">
                  <a:pos x="T0" y="T1"/>
                </a:cxn>
                <a:cxn ang="0">
                  <a:pos x="T2" y="T3"/>
                </a:cxn>
                <a:cxn ang="0">
                  <a:pos x="T4" y="T5"/>
                </a:cxn>
                <a:cxn ang="0">
                  <a:pos x="T6" y="T7"/>
                </a:cxn>
              </a:cxnLst>
              <a:rect l="0" t="0" r="r" b="b"/>
              <a:pathLst>
                <a:path w="102" h="102">
                  <a:moveTo>
                    <a:pt x="102" y="0"/>
                  </a:moveTo>
                  <a:lnTo>
                    <a:pt x="0" y="0"/>
                  </a:lnTo>
                  <a:lnTo>
                    <a:pt x="50" y="102"/>
                  </a:lnTo>
                  <a:lnTo>
                    <a:pt x="10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72" name="Freeform 70">
              <a:extLst>
                <a:ext uri="{FF2B5EF4-FFF2-40B4-BE49-F238E27FC236}">
                  <a16:creationId xmlns:a16="http://schemas.microsoft.com/office/drawing/2014/main" id="{7728F090-2082-4D3E-869A-612D854B3D0D}"/>
                </a:ext>
              </a:extLst>
            </p:cNvPr>
            <p:cNvSpPr>
              <a:spLocks/>
            </p:cNvSpPr>
            <p:nvPr/>
          </p:nvSpPr>
          <p:spPr bwMode="auto">
            <a:xfrm>
              <a:off x="4020" y="2457"/>
              <a:ext cx="102" cy="102"/>
            </a:xfrm>
            <a:custGeom>
              <a:avLst/>
              <a:gdLst>
                <a:gd name="T0" fmla="*/ 102 w 102"/>
                <a:gd name="T1" fmla="*/ 0 h 102"/>
                <a:gd name="T2" fmla="*/ 0 w 102"/>
                <a:gd name="T3" fmla="*/ 0 h 102"/>
                <a:gd name="T4" fmla="*/ 50 w 102"/>
                <a:gd name="T5" fmla="*/ 102 h 102"/>
                <a:gd name="T6" fmla="*/ 102 w 102"/>
                <a:gd name="T7" fmla="*/ 0 h 102"/>
              </a:gdLst>
              <a:ahLst/>
              <a:cxnLst>
                <a:cxn ang="0">
                  <a:pos x="T0" y="T1"/>
                </a:cxn>
                <a:cxn ang="0">
                  <a:pos x="T2" y="T3"/>
                </a:cxn>
                <a:cxn ang="0">
                  <a:pos x="T4" y="T5"/>
                </a:cxn>
                <a:cxn ang="0">
                  <a:pos x="T6" y="T7"/>
                </a:cxn>
              </a:cxnLst>
              <a:rect l="0" t="0" r="r" b="b"/>
              <a:pathLst>
                <a:path w="102" h="102">
                  <a:moveTo>
                    <a:pt x="102" y="0"/>
                  </a:moveTo>
                  <a:lnTo>
                    <a:pt x="0" y="0"/>
                  </a:lnTo>
                  <a:lnTo>
                    <a:pt x="50" y="102"/>
                  </a:lnTo>
                  <a:lnTo>
                    <a:pt x="102" y="0"/>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73" name="Line 71">
              <a:extLst>
                <a:ext uri="{FF2B5EF4-FFF2-40B4-BE49-F238E27FC236}">
                  <a16:creationId xmlns:a16="http://schemas.microsoft.com/office/drawing/2014/main" id="{FF3B2940-E0F2-4CF5-BDC6-E5C17FCFE5AC}"/>
                </a:ext>
              </a:extLst>
            </p:cNvPr>
            <p:cNvSpPr>
              <a:spLocks noChangeShapeType="1"/>
            </p:cNvSpPr>
            <p:nvPr/>
          </p:nvSpPr>
          <p:spPr bwMode="auto">
            <a:xfrm flipV="1">
              <a:off x="4070" y="2230"/>
              <a:ext cx="0" cy="224"/>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74" name="Rectangle 72">
              <a:extLst>
                <a:ext uri="{FF2B5EF4-FFF2-40B4-BE49-F238E27FC236}">
                  <a16:creationId xmlns:a16="http://schemas.microsoft.com/office/drawing/2014/main" id="{5008310E-EF5D-47EE-BFCD-959A137FD95D}"/>
                </a:ext>
              </a:extLst>
            </p:cNvPr>
            <p:cNvSpPr>
              <a:spLocks noChangeArrowheads="1"/>
            </p:cNvSpPr>
            <p:nvPr/>
          </p:nvSpPr>
          <p:spPr bwMode="auto">
            <a:xfrm>
              <a:off x="2911" y="2572"/>
              <a:ext cx="9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LD</a:t>
              </a:r>
              <a:endParaRPr lang="en-US" altLang="en-US" sz="1350" dirty="0"/>
            </a:p>
          </p:txBody>
        </p:sp>
        <p:sp>
          <p:nvSpPr>
            <p:cNvPr id="75" name="Rectangle 73">
              <a:extLst>
                <a:ext uri="{FF2B5EF4-FFF2-40B4-BE49-F238E27FC236}">
                  <a16:creationId xmlns:a16="http://schemas.microsoft.com/office/drawing/2014/main" id="{E16448EB-ABC1-4EB8-B4FB-6745E0E44785}"/>
                </a:ext>
              </a:extLst>
            </p:cNvPr>
            <p:cNvSpPr>
              <a:spLocks noChangeArrowheads="1"/>
            </p:cNvSpPr>
            <p:nvPr/>
          </p:nvSpPr>
          <p:spPr bwMode="auto">
            <a:xfrm>
              <a:off x="3003" y="2572"/>
              <a:ext cx="2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a:t>
              </a:r>
              <a:endParaRPr lang="en-US" altLang="en-US" sz="1350" dirty="0"/>
            </a:p>
          </p:txBody>
        </p:sp>
        <p:sp>
          <p:nvSpPr>
            <p:cNvPr id="76" name="Rectangle 74">
              <a:extLst>
                <a:ext uri="{FF2B5EF4-FFF2-40B4-BE49-F238E27FC236}">
                  <a16:creationId xmlns:a16="http://schemas.microsoft.com/office/drawing/2014/main" id="{0C00FE4C-03F2-442E-B54B-FFA2146B2978}"/>
                </a:ext>
              </a:extLst>
            </p:cNvPr>
            <p:cNvSpPr>
              <a:spLocks noChangeArrowheads="1"/>
            </p:cNvSpPr>
            <p:nvPr/>
          </p:nvSpPr>
          <p:spPr bwMode="auto">
            <a:xfrm>
              <a:off x="3027" y="2572"/>
              <a:ext cx="4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1</a:t>
              </a:r>
              <a:endParaRPr lang="en-US" altLang="en-US" sz="1350" dirty="0"/>
            </a:p>
          </p:txBody>
        </p:sp>
        <p:sp>
          <p:nvSpPr>
            <p:cNvPr id="77" name="Rectangle 75">
              <a:extLst>
                <a:ext uri="{FF2B5EF4-FFF2-40B4-BE49-F238E27FC236}">
                  <a16:creationId xmlns:a16="http://schemas.microsoft.com/office/drawing/2014/main" id="{B5925393-2252-4C98-94AF-4BD84A34A523}"/>
                </a:ext>
              </a:extLst>
            </p:cNvPr>
            <p:cNvSpPr>
              <a:spLocks noChangeArrowheads="1"/>
            </p:cNvSpPr>
            <p:nvPr/>
          </p:nvSpPr>
          <p:spPr bwMode="auto">
            <a:xfrm>
              <a:off x="3155" y="2599"/>
              <a:ext cx="9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LD</a:t>
              </a:r>
              <a:endParaRPr lang="en-US" altLang="en-US" sz="1350" dirty="0"/>
            </a:p>
          </p:txBody>
        </p:sp>
        <p:sp>
          <p:nvSpPr>
            <p:cNvPr id="78" name="Rectangle 76">
              <a:extLst>
                <a:ext uri="{FF2B5EF4-FFF2-40B4-BE49-F238E27FC236}">
                  <a16:creationId xmlns:a16="http://schemas.microsoft.com/office/drawing/2014/main" id="{517D2D95-33A7-44A5-9C13-337009693ED4}"/>
                </a:ext>
              </a:extLst>
            </p:cNvPr>
            <p:cNvSpPr>
              <a:spLocks noChangeArrowheads="1"/>
            </p:cNvSpPr>
            <p:nvPr/>
          </p:nvSpPr>
          <p:spPr bwMode="auto">
            <a:xfrm>
              <a:off x="3247" y="2599"/>
              <a:ext cx="2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a:t>
              </a:r>
              <a:endParaRPr lang="en-US" altLang="en-US" sz="1350" dirty="0"/>
            </a:p>
          </p:txBody>
        </p:sp>
        <p:sp>
          <p:nvSpPr>
            <p:cNvPr id="79" name="Rectangle 77">
              <a:extLst>
                <a:ext uri="{FF2B5EF4-FFF2-40B4-BE49-F238E27FC236}">
                  <a16:creationId xmlns:a16="http://schemas.microsoft.com/office/drawing/2014/main" id="{ACC570A4-8614-4497-B4A9-4705C7B46371}"/>
                </a:ext>
              </a:extLst>
            </p:cNvPr>
            <p:cNvSpPr>
              <a:spLocks noChangeArrowheads="1"/>
            </p:cNvSpPr>
            <p:nvPr/>
          </p:nvSpPr>
          <p:spPr bwMode="auto">
            <a:xfrm>
              <a:off x="3271" y="2599"/>
              <a:ext cx="4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2</a:t>
              </a:r>
              <a:endParaRPr lang="en-US" altLang="en-US" sz="1350" dirty="0"/>
            </a:p>
          </p:txBody>
        </p:sp>
        <p:sp>
          <p:nvSpPr>
            <p:cNvPr id="80" name="Rectangle 78">
              <a:extLst>
                <a:ext uri="{FF2B5EF4-FFF2-40B4-BE49-F238E27FC236}">
                  <a16:creationId xmlns:a16="http://schemas.microsoft.com/office/drawing/2014/main" id="{60C6AFD3-C272-4920-A9D8-7EE38D352BC2}"/>
                </a:ext>
              </a:extLst>
            </p:cNvPr>
            <p:cNvSpPr>
              <a:spLocks noChangeArrowheads="1"/>
            </p:cNvSpPr>
            <p:nvPr/>
          </p:nvSpPr>
          <p:spPr bwMode="auto">
            <a:xfrm>
              <a:off x="2947" y="2149"/>
              <a:ext cx="64" cy="6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81" name="Rectangle 79">
              <a:extLst>
                <a:ext uri="{FF2B5EF4-FFF2-40B4-BE49-F238E27FC236}">
                  <a16:creationId xmlns:a16="http://schemas.microsoft.com/office/drawing/2014/main" id="{07232C0F-9236-41A4-AFDC-46199C4CAB28}"/>
                </a:ext>
              </a:extLst>
            </p:cNvPr>
            <p:cNvSpPr>
              <a:spLocks noChangeArrowheads="1"/>
            </p:cNvSpPr>
            <p:nvPr/>
          </p:nvSpPr>
          <p:spPr bwMode="auto">
            <a:xfrm>
              <a:off x="2947" y="2149"/>
              <a:ext cx="64" cy="64"/>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82" name="Line 80">
              <a:extLst>
                <a:ext uri="{FF2B5EF4-FFF2-40B4-BE49-F238E27FC236}">
                  <a16:creationId xmlns:a16="http://schemas.microsoft.com/office/drawing/2014/main" id="{7439421F-B729-488F-BA9D-9486A37AEBDF}"/>
                </a:ext>
              </a:extLst>
            </p:cNvPr>
            <p:cNvSpPr>
              <a:spLocks noChangeShapeType="1"/>
            </p:cNvSpPr>
            <p:nvPr/>
          </p:nvSpPr>
          <p:spPr bwMode="auto">
            <a:xfrm flipH="1">
              <a:off x="2947" y="2014"/>
              <a:ext cx="32" cy="13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83" name="Freeform 81">
              <a:extLst>
                <a:ext uri="{FF2B5EF4-FFF2-40B4-BE49-F238E27FC236}">
                  <a16:creationId xmlns:a16="http://schemas.microsoft.com/office/drawing/2014/main" id="{94DFBA58-899A-40F9-825B-084915DC153E}"/>
                </a:ext>
              </a:extLst>
            </p:cNvPr>
            <p:cNvSpPr>
              <a:spLocks/>
            </p:cNvSpPr>
            <p:nvPr/>
          </p:nvSpPr>
          <p:spPr bwMode="auto">
            <a:xfrm>
              <a:off x="2931" y="2457"/>
              <a:ext cx="102" cy="102"/>
            </a:xfrm>
            <a:custGeom>
              <a:avLst/>
              <a:gdLst>
                <a:gd name="T0" fmla="*/ 102 w 102"/>
                <a:gd name="T1" fmla="*/ 0 h 102"/>
                <a:gd name="T2" fmla="*/ 0 w 102"/>
                <a:gd name="T3" fmla="*/ 0 h 102"/>
                <a:gd name="T4" fmla="*/ 51 w 102"/>
                <a:gd name="T5" fmla="*/ 102 h 102"/>
                <a:gd name="T6" fmla="*/ 102 w 102"/>
                <a:gd name="T7" fmla="*/ 0 h 102"/>
              </a:gdLst>
              <a:ahLst/>
              <a:cxnLst>
                <a:cxn ang="0">
                  <a:pos x="T0" y="T1"/>
                </a:cxn>
                <a:cxn ang="0">
                  <a:pos x="T2" y="T3"/>
                </a:cxn>
                <a:cxn ang="0">
                  <a:pos x="T4" y="T5"/>
                </a:cxn>
                <a:cxn ang="0">
                  <a:pos x="T6" y="T7"/>
                </a:cxn>
              </a:cxnLst>
              <a:rect l="0" t="0" r="r" b="b"/>
              <a:pathLst>
                <a:path w="102" h="102">
                  <a:moveTo>
                    <a:pt x="102" y="0"/>
                  </a:moveTo>
                  <a:lnTo>
                    <a:pt x="0" y="0"/>
                  </a:lnTo>
                  <a:lnTo>
                    <a:pt x="51" y="102"/>
                  </a:lnTo>
                  <a:lnTo>
                    <a:pt x="10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84" name="Freeform 82">
              <a:extLst>
                <a:ext uri="{FF2B5EF4-FFF2-40B4-BE49-F238E27FC236}">
                  <a16:creationId xmlns:a16="http://schemas.microsoft.com/office/drawing/2014/main" id="{1B15AD48-4D1B-41F0-ABCF-9620D8B55E1A}"/>
                </a:ext>
              </a:extLst>
            </p:cNvPr>
            <p:cNvSpPr>
              <a:spLocks/>
            </p:cNvSpPr>
            <p:nvPr/>
          </p:nvSpPr>
          <p:spPr bwMode="auto">
            <a:xfrm>
              <a:off x="2931" y="2457"/>
              <a:ext cx="102" cy="102"/>
            </a:xfrm>
            <a:custGeom>
              <a:avLst/>
              <a:gdLst>
                <a:gd name="T0" fmla="*/ 102 w 102"/>
                <a:gd name="T1" fmla="*/ 0 h 102"/>
                <a:gd name="T2" fmla="*/ 0 w 102"/>
                <a:gd name="T3" fmla="*/ 0 h 102"/>
                <a:gd name="T4" fmla="*/ 51 w 102"/>
                <a:gd name="T5" fmla="*/ 102 h 102"/>
                <a:gd name="T6" fmla="*/ 102 w 102"/>
                <a:gd name="T7" fmla="*/ 0 h 102"/>
              </a:gdLst>
              <a:ahLst/>
              <a:cxnLst>
                <a:cxn ang="0">
                  <a:pos x="T0" y="T1"/>
                </a:cxn>
                <a:cxn ang="0">
                  <a:pos x="T2" y="T3"/>
                </a:cxn>
                <a:cxn ang="0">
                  <a:pos x="T4" y="T5"/>
                </a:cxn>
                <a:cxn ang="0">
                  <a:pos x="T6" y="T7"/>
                </a:cxn>
              </a:cxnLst>
              <a:rect l="0" t="0" r="r" b="b"/>
              <a:pathLst>
                <a:path w="102" h="102">
                  <a:moveTo>
                    <a:pt x="102" y="0"/>
                  </a:moveTo>
                  <a:lnTo>
                    <a:pt x="0" y="0"/>
                  </a:lnTo>
                  <a:lnTo>
                    <a:pt x="51" y="102"/>
                  </a:lnTo>
                  <a:lnTo>
                    <a:pt x="102" y="0"/>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85" name="Line 83">
              <a:extLst>
                <a:ext uri="{FF2B5EF4-FFF2-40B4-BE49-F238E27FC236}">
                  <a16:creationId xmlns:a16="http://schemas.microsoft.com/office/drawing/2014/main" id="{B5658D4A-4166-40C7-BDA9-DAC079E39803}"/>
                </a:ext>
              </a:extLst>
            </p:cNvPr>
            <p:cNvSpPr>
              <a:spLocks noChangeShapeType="1"/>
            </p:cNvSpPr>
            <p:nvPr/>
          </p:nvSpPr>
          <p:spPr bwMode="auto">
            <a:xfrm flipV="1">
              <a:off x="2982" y="2230"/>
              <a:ext cx="0" cy="224"/>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86" name="Freeform 84">
              <a:extLst>
                <a:ext uri="{FF2B5EF4-FFF2-40B4-BE49-F238E27FC236}">
                  <a16:creationId xmlns:a16="http://schemas.microsoft.com/office/drawing/2014/main" id="{FB3B7D50-DD7B-4C5E-B8AD-1129CBE0CE20}"/>
                </a:ext>
              </a:extLst>
            </p:cNvPr>
            <p:cNvSpPr>
              <a:spLocks/>
            </p:cNvSpPr>
            <p:nvPr/>
          </p:nvSpPr>
          <p:spPr bwMode="auto">
            <a:xfrm>
              <a:off x="3201" y="2457"/>
              <a:ext cx="103" cy="102"/>
            </a:xfrm>
            <a:custGeom>
              <a:avLst/>
              <a:gdLst>
                <a:gd name="T0" fmla="*/ 103 w 103"/>
                <a:gd name="T1" fmla="*/ 0 h 102"/>
                <a:gd name="T2" fmla="*/ 0 w 103"/>
                <a:gd name="T3" fmla="*/ 0 h 102"/>
                <a:gd name="T4" fmla="*/ 52 w 103"/>
                <a:gd name="T5" fmla="*/ 102 h 102"/>
                <a:gd name="T6" fmla="*/ 103 w 103"/>
                <a:gd name="T7" fmla="*/ 0 h 102"/>
              </a:gdLst>
              <a:ahLst/>
              <a:cxnLst>
                <a:cxn ang="0">
                  <a:pos x="T0" y="T1"/>
                </a:cxn>
                <a:cxn ang="0">
                  <a:pos x="T2" y="T3"/>
                </a:cxn>
                <a:cxn ang="0">
                  <a:pos x="T4" y="T5"/>
                </a:cxn>
                <a:cxn ang="0">
                  <a:pos x="T6" y="T7"/>
                </a:cxn>
              </a:cxnLst>
              <a:rect l="0" t="0" r="r" b="b"/>
              <a:pathLst>
                <a:path w="103" h="102">
                  <a:moveTo>
                    <a:pt x="103" y="0"/>
                  </a:moveTo>
                  <a:lnTo>
                    <a:pt x="0" y="0"/>
                  </a:lnTo>
                  <a:lnTo>
                    <a:pt x="52" y="102"/>
                  </a:lnTo>
                  <a:lnTo>
                    <a:pt x="10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87" name="Freeform 85">
              <a:extLst>
                <a:ext uri="{FF2B5EF4-FFF2-40B4-BE49-F238E27FC236}">
                  <a16:creationId xmlns:a16="http://schemas.microsoft.com/office/drawing/2014/main" id="{0CF6D071-58C2-48A0-ABCB-8E61BB8474E2}"/>
                </a:ext>
              </a:extLst>
            </p:cNvPr>
            <p:cNvSpPr>
              <a:spLocks/>
            </p:cNvSpPr>
            <p:nvPr/>
          </p:nvSpPr>
          <p:spPr bwMode="auto">
            <a:xfrm>
              <a:off x="3201" y="2457"/>
              <a:ext cx="103" cy="102"/>
            </a:xfrm>
            <a:custGeom>
              <a:avLst/>
              <a:gdLst>
                <a:gd name="T0" fmla="*/ 103 w 103"/>
                <a:gd name="T1" fmla="*/ 0 h 102"/>
                <a:gd name="T2" fmla="*/ 0 w 103"/>
                <a:gd name="T3" fmla="*/ 0 h 102"/>
                <a:gd name="T4" fmla="*/ 52 w 103"/>
                <a:gd name="T5" fmla="*/ 102 h 102"/>
                <a:gd name="T6" fmla="*/ 103 w 103"/>
                <a:gd name="T7" fmla="*/ 0 h 102"/>
              </a:gdLst>
              <a:ahLst/>
              <a:cxnLst>
                <a:cxn ang="0">
                  <a:pos x="T0" y="T1"/>
                </a:cxn>
                <a:cxn ang="0">
                  <a:pos x="T2" y="T3"/>
                </a:cxn>
                <a:cxn ang="0">
                  <a:pos x="T4" y="T5"/>
                </a:cxn>
                <a:cxn ang="0">
                  <a:pos x="T6" y="T7"/>
                </a:cxn>
              </a:cxnLst>
              <a:rect l="0" t="0" r="r" b="b"/>
              <a:pathLst>
                <a:path w="103" h="102">
                  <a:moveTo>
                    <a:pt x="103" y="0"/>
                  </a:moveTo>
                  <a:lnTo>
                    <a:pt x="0" y="0"/>
                  </a:lnTo>
                  <a:lnTo>
                    <a:pt x="52" y="102"/>
                  </a:lnTo>
                  <a:lnTo>
                    <a:pt x="103" y="0"/>
                  </a:lnTo>
                  <a:close/>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88" name="Line 86">
              <a:extLst>
                <a:ext uri="{FF2B5EF4-FFF2-40B4-BE49-F238E27FC236}">
                  <a16:creationId xmlns:a16="http://schemas.microsoft.com/office/drawing/2014/main" id="{EECEABBC-F499-4C54-907C-99CC688C09C5}"/>
                </a:ext>
              </a:extLst>
            </p:cNvPr>
            <p:cNvSpPr>
              <a:spLocks noChangeShapeType="1"/>
            </p:cNvSpPr>
            <p:nvPr/>
          </p:nvSpPr>
          <p:spPr bwMode="auto">
            <a:xfrm flipH="1" flipV="1">
              <a:off x="2982" y="2230"/>
              <a:ext cx="271" cy="224"/>
            </a:xfrm>
            <a:prstGeom prst="line">
              <a:avLst/>
            </a:prstGeom>
            <a:noFill/>
            <a:ln w="12700"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89" name="Freeform 87">
              <a:extLst>
                <a:ext uri="{FF2B5EF4-FFF2-40B4-BE49-F238E27FC236}">
                  <a16:creationId xmlns:a16="http://schemas.microsoft.com/office/drawing/2014/main" id="{2356D892-D625-425C-B029-4ADE9F92115F}"/>
                </a:ext>
              </a:extLst>
            </p:cNvPr>
            <p:cNvSpPr>
              <a:spLocks/>
            </p:cNvSpPr>
            <p:nvPr/>
          </p:nvSpPr>
          <p:spPr bwMode="auto">
            <a:xfrm>
              <a:off x="3364" y="2457"/>
              <a:ext cx="102" cy="102"/>
            </a:xfrm>
            <a:custGeom>
              <a:avLst/>
              <a:gdLst>
                <a:gd name="T0" fmla="*/ 102 w 102"/>
                <a:gd name="T1" fmla="*/ 0 h 102"/>
                <a:gd name="T2" fmla="*/ 0 w 102"/>
                <a:gd name="T3" fmla="*/ 0 h 102"/>
                <a:gd name="T4" fmla="*/ 51 w 102"/>
                <a:gd name="T5" fmla="*/ 102 h 102"/>
                <a:gd name="T6" fmla="*/ 102 w 102"/>
                <a:gd name="T7" fmla="*/ 0 h 102"/>
              </a:gdLst>
              <a:ahLst/>
              <a:cxnLst>
                <a:cxn ang="0">
                  <a:pos x="T0" y="T1"/>
                </a:cxn>
                <a:cxn ang="0">
                  <a:pos x="T2" y="T3"/>
                </a:cxn>
                <a:cxn ang="0">
                  <a:pos x="T4" y="T5"/>
                </a:cxn>
                <a:cxn ang="0">
                  <a:pos x="T6" y="T7"/>
                </a:cxn>
              </a:cxnLst>
              <a:rect l="0" t="0" r="r" b="b"/>
              <a:pathLst>
                <a:path w="102" h="102">
                  <a:moveTo>
                    <a:pt x="102" y="0"/>
                  </a:moveTo>
                  <a:lnTo>
                    <a:pt x="0" y="0"/>
                  </a:lnTo>
                  <a:lnTo>
                    <a:pt x="51" y="102"/>
                  </a:lnTo>
                  <a:lnTo>
                    <a:pt x="10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90" name="Freeform 88">
              <a:extLst>
                <a:ext uri="{FF2B5EF4-FFF2-40B4-BE49-F238E27FC236}">
                  <a16:creationId xmlns:a16="http://schemas.microsoft.com/office/drawing/2014/main" id="{3CAC1931-8055-4923-ABB6-219D57A11936}"/>
                </a:ext>
              </a:extLst>
            </p:cNvPr>
            <p:cNvSpPr>
              <a:spLocks/>
            </p:cNvSpPr>
            <p:nvPr/>
          </p:nvSpPr>
          <p:spPr bwMode="auto">
            <a:xfrm>
              <a:off x="3364" y="2457"/>
              <a:ext cx="102" cy="102"/>
            </a:xfrm>
            <a:custGeom>
              <a:avLst/>
              <a:gdLst>
                <a:gd name="T0" fmla="*/ 102 w 102"/>
                <a:gd name="T1" fmla="*/ 0 h 102"/>
                <a:gd name="T2" fmla="*/ 0 w 102"/>
                <a:gd name="T3" fmla="*/ 0 h 102"/>
                <a:gd name="T4" fmla="*/ 51 w 102"/>
                <a:gd name="T5" fmla="*/ 102 h 102"/>
                <a:gd name="T6" fmla="*/ 102 w 102"/>
                <a:gd name="T7" fmla="*/ 0 h 102"/>
              </a:gdLst>
              <a:ahLst/>
              <a:cxnLst>
                <a:cxn ang="0">
                  <a:pos x="T0" y="T1"/>
                </a:cxn>
                <a:cxn ang="0">
                  <a:pos x="T2" y="T3"/>
                </a:cxn>
                <a:cxn ang="0">
                  <a:pos x="T4" y="T5"/>
                </a:cxn>
                <a:cxn ang="0">
                  <a:pos x="T6" y="T7"/>
                </a:cxn>
              </a:cxnLst>
              <a:rect l="0" t="0" r="r" b="b"/>
              <a:pathLst>
                <a:path w="102" h="102">
                  <a:moveTo>
                    <a:pt x="102" y="0"/>
                  </a:moveTo>
                  <a:lnTo>
                    <a:pt x="0" y="0"/>
                  </a:lnTo>
                  <a:lnTo>
                    <a:pt x="51" y="102"/>
                  </a:lnTo>
                  <a:lnTo>
                    <a:pt x="102" y="0"/>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91" name="Line 89">
              <a:extLst>
                <a:ext uri="{FF2B5EF4-FFF2-40B4-BE49-F238E27FC236}">
                  <a16:creationId xmlns:a16="http://schemas.microsoft.com/office/drawing/2014/main" id="{E02E00A0-2512-4D2A-A41A-5C98937579A0}"/>
                </a:ext>
              </a:extLst>
            </p:cNvPr>
            <p:cNvSpPr>
              <a:spLocks noChangeShapeType="1"/>
            </p:cNvSpPr>
            <p:nvPr/>
          </p:nvSpPr>
          <p:spPr bwMode="auto">
            <a:xfrm flipV="1">
              <a:off x="3415" y="2230"/>
              <a:ext cx="222" cy="224"/>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92" name="Rectangle 90">
              <a:extLst>
                <a:ext uri="{FF2B5EF4-FFF2-40B4-BE49-F238E27FC236}">
                  <a16:creationId xmlns:a16="http://schemas.microsoft.com/office/drawing/2014/main" id="{00D840B0-AB9D-4E59-91D6-1E96639738EC}"/>
                </a:ext>
              </a:extLst>
            </p:cNvPr>
            <p:cNvSpPr>
              <a:spLocks noChangeArrowheads="1"/>
            </p:cNvSpPr>
            <p:nvPr/>
          </p:nvSpPr>
          <p:spPr bwMode="auto">
            <a:xfrm>
              <a:off x="3602" y="2149"/>
              <a:ext cx="65" cy="6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93" name="Rectangle 91">
              <a:extLst>
                <a:ext uri="{FF2B5EF4-FFF2-40B4-BE49-F238E27FC236}">
                  <a16:creationId xmlns:a16="http://schemas.microsoft.com/office/drawing/2014/main" id="{8FEACD2E-1755-4A63-8B98-214A468771FE}"/>
                </a:ext>
              </a:extLst>
            </p:cNvPr>
            <p:cNvSpPr>
              <a:spLocks noChangeArrowheads="1"/>
            </p:cNvSpPr>
            <p:nvPr/>
          </p:nvSpPr>
          <p:spPr bwMode="auto">
            <a:xfrm>
              <a:off x="3602" y="2149"/>
              <a:ext cx="65" cy="64"/>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94" name="Line 92">
              <a:extLst>
                <a:ext uri="{FF2B5EF4-FFF2-40B4-BE49-F238E27FC236}">
                  <a16:creationId xmlns:a16="http://schemas.microsoft.com/office/drawing/2014/main" id="{C3D07366-E6BA-417A-9F0D-4B932B1545A0}"/>
                </a:ext>
              </a:extLst>
            </p:cNvPr>
            <p:cNvSpPr>
              <a:spLocks noChangeShapeType="1"/>
            </p:cNvSpPr>
            <p:nvPr/>
          </p:nvSpPr>
          <p:spPr bwMode="auto">
            <a:xfrm flipH="1">
              <a:off x="3602" y="2014"/>
              <a:ext cx="32" cy="13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95" name="Freeform 93">
              <a:extLst>
                <a:ext uri="{FF2B5EF4-FFF2-40B4-BE49-F238E27FC236}">
                  <a16:creationId xmlns:a16="http://schemas.microsoft.com/office/drawing/2014/main" id="{E97D26DC-6DEC-4FAB-8E4C-8B000C749CE1}"/>
                </a:ext>
              </a:extLst>
            </p:cNvPr>
            <p:cNvSpPr>
              <a:spLocks/>
            </p:cNvSpPr>
            <p:nvPr/>
          </p:nvSpPr>
          <p:spPr bwMode="auto">
            <a:xfrm>
              <a:off x="3587" y="2457"/>
              <a:ext cx="102" cy="102"/>
            </a:xfrm>
            <a:custGeom>
              <a:avLst/>
              <a:gdLst>
                <a:gd name="T0" fmla="*/ 102 w 102"/>
                <a:gd name="T1" fmla="*/ 0 h 102"/>
                <a:gd name="T2" fmla="*/ 0 w 102"/>
                <a:gd name="T3" fmla="*/ 0 h 102"/>
                <a:gd name="T4" fmla="*/ 50 w 102"/>
                <a:gd name="T5" fmla="*/ 102 h 102"/>
                <a:gd name="T6" fmla="*/ 102 w 102"/>
                <a:gd name="T7" fmla="*/ 0 h 102"/>
              </a:gdLst>
              <a:ahLst/>
              <a:cxnLst>
                <a:cxn ang="0">
                  <a:pos x="T0" y="T1"/>
                </a:cxn>
                <a:cxn ang="0">
                  <a:pos x="T2" y="T3"/>
                </a:cxn>
                <a:cxn ang="0">
                  <a:pos x="T4" y="T5"/>
                </a:cxn>
                <a:cxn ang="0">
                  <a:pos x="T6" y="T7"/>
                </a:cxn>
              </a:cxnLst>
              <a:rect l="0" t="0" r="r" b="b"/>
              <a:pathLst>
                <a:path w="102" h="102">
                  <a:moveTo>
                    <a:pt x="102" y="0"/>
                  </a:moveTo>
                  <a:lnTo>
                    <a:pt x="0" y="0"/>
                  </a:lnTo>
                  <a:lnTo>
                    <a:pt x="50" y="102"/>
                  </a:lnTo>
                  <a:lnTo>
                    <a:pt x="10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96" name="Freeform 94">
              <a:extLst>
                <a:ext uri="{FF2B5EF4-FFF2-40B4-BE49-F238E27FC236}">
                  <a16:creationId xmlns:a16="http://schemas.microsoft.com/office/drawing/2014/main" id="{52E8469D-55B2-4BCA-B67B-EDBF3CCA470D}"/>
                </a:ext>
              </a:extLst>
            </p:cNvPr>
            <p:cNvSpPr>
              <a:spLocks/>
            </p:cNvSpPr>
            <p:nvPr/>
          </p:nvSpPr>
          <p:spPr bwMode="auto">
            <a:xfrm>
              <a:off x="3587" y="2457"/>
              <a:ext cx="102" cy="102"/>
            </a:xfrm>
            <a:custGeom>
              <a:avLst/>
              <a:gdLst>
                <a:gd name="T0" fmla="*/ 102 w 102"/>
                <a:gd name="T1" fmla="*/ 0 h 102"/>
                <a:gd name="T2" fmla="*/ 0 w 102"/>
                <a:gd name="T3" fmla="*/ 0 h 102"/>
                <a:gd name="T4" fmla="*/ 50 w 102"/>
                <a:gd name="T5" fmla="*/ 102 h 102"/>
                <a:gd name="T6" fmla="*/ 102 w 102"/>
                <a:gd name="T7" fmla="*/ 0 h 102"/>
              </a:gdLst>
              <a:ahLst/>
              <a:cxnLst>
                <a:cxn ang="0">
                  <a:pos x="T0" y="T1"/>
                </a:cxn>
                <a:cxn ang="0">
                  <a:pos x="T2" y="T3"/>
                </a:cxn>
                <a:cxn ang="0">
                  <a:pos x="T4" y="T5"/>
                </a:cxn>
                <a:cxn ang="0">
                  <a:pos x="T6" y="T7"/>
                </a:cxn>
              </a:cxnLst>
              <a:rect l="0" t="0" r="r" b="b"/>
              <a:pathLst>
                <a:path w="102" h="102">
                  <a:moveTo>
                    <a:pt x="102" y="0"/>
                  </a:moveTo>
                  <a:lnTo>
                    <a:pt x="0" y="0"/>
                  </a:lnTo>
                  <a:lnTo>
                    <a:pt x="50" y="102"/>
                  </a:lnTo>
                  <a:lnTo>
                    <a:pt x="102" y="0"/>
                  </a:lnTo>
                  <a:close/>
                </a:path>
              </a:pathLst>
            </a:custGeom>
            <a:solidFill>
              <a:srgbClr val="FFFFFF"/>
            </a:solidFill>
            <a:ln w="3175" cap="rnd">
              <a:solidFill>
                <a:schemeClr val="tx1"/>
              </a:solidFill>
              <a:prstDash val="solid"/>
              <a:round/>
              <a:headEnd/>
              <a:tailEnd/>
            </a:ln>
          </p:spPr>
          <p:txBody>
            <a:bodyPr vert="horz" wrap="square" lIns="68580" tIns="34290" rIns="68580" bIns="34290" numCol="1" anchor="t" anchorCtr="0" compatLnSpc="1">
              <a:prstTxWarp prst="textNoShape">
                <a:avLst/>
              </a:prstTxWarp>
            </a:bodyPr>
            <a:lstStyle/>
            <a:p>
              <a:endParaRPr lang="en-US" sz="1350" dirty="0"/>
            </a:p>
          </p:txBody>
        </p:sp>
        <p:sp>
          <p:nvSpPr>
            <p:cNvPr id="97" name="Line 95">
              <a:extLst>
                <a:ext uri="{FF2B5EF4-FFF2-40B4-BE49-F238E27FC236}">
                  <a16:creationId xmlns:a16="http://schemas.microsoft.com/office/drawing/2014/main" id="{BCFC1DF4-DE9F-44A3-AF17-22D0A287DE07}"/>
                </a:ext>
              </a:extLst>
            </p:cNvPr>
            <p:cNvSpPr>
              <a:spLocks noChangeShapeType="1"/>
            </p:cNvSpPr>
            <p:nvPr/>
          </p:nvSpPr>
          <p:spPr bwMode="auto">
            <a:xfrm flipV="1">
              <a:off x="3637" y="2230"/>
              <a:ext cx="0" cy="224"/>
            </a:xfrm>
            <a:prstGeom prst="line">
              <a:avLst/>
            </a:prstGeom>
            <a:noFill/>
            <a:ln w="12700" cap="rnd">
              <a:solidFill>
                <a:schemeClr val="tx1"/>
              </a:solidFill>
              <a:prstDash val="solid"/>
              <a:round/>
              <a:headEnd/>
              <a:tailEnd/>
            </a:ln>
          </p:spPr>
          <p:txBody>
            <a:bodyPr vert="horz" wrap="square" lIns="68580" tIns="34290" rIns="68580" bIns="34290" numCol="1" anchor="t" anchorCtr="0" compatLnSpc="1">
              <a:prstTxWarp prst="textNoShape">
                <a:avLst/>
              </a:prstTxWarp>
            </a:bodyPr>
            <a:lstStyle/>
            <a:p>
              <a:endParaRPr lang="en-US" sz="1350" dirty="0"/>
            </a:p>
          </p:txBody>
        </p:sp>
        <p:sp>
          <p:nvSpPr>
            <p:cNvPr id="98" name="Rectangle 96">
              <a:extLst>
                <a:ext uri="{FF2B5EF4-FFF2-40B4-BE49-F238E27FC236}">
                  <a16:creationId xmlns:a16="http://schemas.microsoft.com/office/drawing/2014/main" id="{8A90BE9E-6482-4ACD-AB61-9DD9727D2EE8}"/>
                </a:ext>
              </a:extLst>
            </p:cNvPr>
            <p:cNvSpPr>
              <a:spLocks noChangeArrowheads="1"/>
            </p:cNvSpPr>
            <p:nvPr/>
          </p:nvSpPr>
          <p:spPr bwMode="auto">
            <a:xfrm>
              <a:off x="3344" y="2626"/>
              <a:ext cx="9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LD</a:t>
              </a:r>
              <a:endParaRPr lang="en-US" altLang="en-US" sz="1350" dirty="0"/>
            </a:p>
          </p:txBody>
        </p:sp>
        <p:sp>
          <p:nvSpPr>
            <p:cNvPr id="99" name="Rectangle 97">
              <a:extLst>
                <a:ext uri="{FF2B5EF4-FFF2-40B4-BE49-F238E27FC236}">
                  <a16:creationId xmlns:a16="http://schemas.microsoft.com/office/drawing/2014/main" id="{D38C0539-3641-4A95-8DEE-6BE8AC3219D9}"/>
                </a:ext>
              </a:extLst>
            </p:cNvPr>
            <p:cNvSpPr>
              <a:spLocks noChangeArrowheads="1"/>
            </p:cNvSpPr>
            <p:nvPr/>
          </p:nvSpPr>
          <p:spPr bwMode="auto">
            <a:xfrm>
              <a:off x="3436" y="2626"/>
              <a:ext cx="2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a:t>
              </a:r>
              <a:endParaRPr lang="en-US" altLang="en-US" sz="1350" dirty="0"/>
            </a:p>
          </p:txBody>
        </p:sp>
        <p:sp>
          <p:nvSpPr>
            <p:cNvPr id="100" name="Rectangle 98">
              <a:extLst>
                <a:ext uri="{FF2B5EF4-FFF2-40B4-BE49-F238E27FC236}">
                  <a16:creationId xmlns:a16="http://schemas.microsoft.com/office/drawing/2014/main" id="{933C9BA3-9E76-45B1-AA8B-13447D2FC88A}"/>
                </a:ext>
              </a:extLst>
            </p:cNvPr>
            <p:cNvSpPr>
              <a:spLocks noChangeArrowheads="1"/>
            </p:cNvSpPr>
            <p:nvPr/>
          </p:nvSpPr>
          <p:spPr bwMode="auto">
            <a:xfrm>
              <a:off x="3460" y="2626"/>
              <a:ext cx="4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3</a:t>
              </a:r>
              <a:endParaRPr lang="en-US" altLang="en-US" sz="1350" dirty="0"/>
            </a:p>
          </p:txBody>
        </p:sp>
        <p:sp>
          <p:nvSpPr>
            <p:cNvPr id="101" name="Rectangle 99">
              <a:extLst>
                <a:ext uri="{FF2B5EF4-FFF2-40B4-BE49-F238E27FC236}">
                  <a16:creationId xmlns:a16="http://schemas.microsoft.com/office/drawing/2014/main" id="{76A2EBCB-F303-4199-8CAC-EA2C56D697B9}"/>
                </a:ext>
              </a:extLst>
            </p:cNvPr>
            <p:cNvSpPr>
              <a:spLocks noChangeArrowheads="1"/>
            </p:cNvSpPr>
            <p:nvPr/>
          </p:nvSpPr>
          <p:spPr bwMode="auto">
            <a:xfrm>
              <a:off x="3588" y="2626"/>
              <a:ext cx="9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LD</a:t>
              </a:r>
              <a:endParaRPr lang="en-US" altLang="en-US" sz="1350" dirty="0"/>
            </a:p>
          </p:txBody>
        </p:sp>
        <p:sp>
          <p:nvSpPr>
            <p:cNvPr id="102" name="Rectangle 100">
              <a:extLst>
                <a:ext uri="{FF2B5EF4-FFF2-40B4-BE49-F238E27FC236}">
                  <a16:creationId xmlns:a16="http://schemas.microsoft.com/office/drawing/2014/main" id="{A983F0FC-6151-459B-B3C1-4372EFF09319}"/>
                </a:ext>
              </a:extLst>
            </p:cNvPr>
            <p:cNvSpPr>
              <a:spLocks noChangeArrowheads="1"/>
            </p:cNvSpPr>
            <p:nvPr/>
          </p:nvSpPr>
          <p:spPr bwMode="auto">
            <a:xfrm>
              <a:off x="3680" y="2626"/>
              <a:ext cx="2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a:t>
              </a:r>
              <a:endParaRPr lang="en-US" altLang="en-US" sz="1350" dirty="0"/>
            </a:p>
          </p:txBody>
        </p:sp>
        <p:sp>
          <p:nvSpPr>
            <p:cNvPr id="103" name="Rectangle 101">
              <a:extLst>
                <a:ext uri="{FF2B5EF4-FFF2-40B4-BE49-F238E27FC236}">
                  <a16:creationId xmlns:a16="http://schemas.microsoft.com/office/drawing/2014/main" id="{D8DC4413-8D21-4654-8D16-011F793DBC5F}"/>
                </a:ext>
              </a:extLst>
            </p:cNvPr>
            <p:cNvSpPr>
              <a:spLocks noChangeArrowheads="1"/>
            </p:cNvSpPr>
            <p:nvPr/>
          </p:nvSpPr>
          <p:spPr bwMode="auto">
            <a:xfrm>
              <a:off x="3704" y="2626"/>
              <a:ext cx="4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4</a:t>
              </a:r>
              <a:endParaRPr lang="en-US" altLang="en-US" sz="1350" dirty="0"/>
            </a:p>
          </p:txBody>
        </p:sp>
        <p:sp>
          <p:nvSpPr>
            <p:cNvPr id="104" name="Rectangle 102">
              <a:extLst>
                <a:ext uri="{FF2B5EF4-FFF2-40B4-BE49-F238E27FC236}">
                  <a16:creationId xmlns:a16="http://schemas.microsoft.com/office/drawing/2014/main" id="{D36E23B4-F901-4C20-8797-9D18A133C765}"/>
                </a:ext>
              </a:extLst>
            </p:cNvPr>
            <p:cNvSpPr>
              <a:spLocks noChangeArrowheads="1"/>
            </p:cNvSpPr>
            <p:nvPr/>
          </p:nvSpPr>
          <p:spPr bwMode="auto">
            <a:xfrm>
              <a:off x="3994" y="2626"/>
              <a:ext cx="9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LD</a:t>
              </a:r>
              <a:endParaRPr lang="en-US" altLang="en-US" sz="1350" dirty="0"/>
            </a:p>
          </p:txBody>
        </p:sp>
        <p:sp>
          <p:nvSpPr>
            <p:cNvPr id="105" name="Rectangle 103">
              <a:extLst>
                <a:ext uri="{FF2B5EF4-FFF2-40B4-BE49-F238E27FC236}">
                  <a16:creationId xmlns:a16="http://schemas.microsoft.com/office/drawing/2014/main" id="{8914ED13-362B-428B-A982-9B3849A86FD1}"/>
                </a:ext>
              </a:extLst>
            </p:cNvPr>
            <p:cNvSpPr>
              <a:spLocks noChangeArrowheads="1"/>
            </p:cNvSpPr>
            <p:nvPr/>
          </p:nvSpPr>
          <p:spPr bwMode="auto">
            <a:xfrm>
              <a:off x="4086" y="2626"/>
              <a:ext cx="2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a:t>
              </a:r>
              <a:endParaRPr lang="en-US" altLang="en-US" sz="1350" dirty="0"/>
            </a:p>
          </p:txBody>
        </p:sp>
        <p:sp>
          <p:nvSpPr>
            <p:cNvPr id="106" name="Rectangle 104">
              <a:extLst>
                <a:ext uri="{FF2B5EF4-FFF2-40B4-BE49-F238E27FC236}">
                  <a16:creationId xmlns:a16="http://schemas.microsoft.com/office/drawing/2014/main" id="{DDE0CEA8-614B-48EE-8D70-8E909611A709}"/>
                </a:ext>
              </a:extLst>
            </p:cNvPr>
            <p:cNvSpPr>
              <a:spLocks noChangeArrowheads="1"/>
            </p:cNvSpPr>
            <p:nvPr/>
          </p:nvSpPr>
          <p:spPr bwMode="auto">
            <a:xfrm>
              <a:off x="4110" y="2626"/>
              <a:ext cx="4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5</a:t>
              </a:r>
              <a:endParaRPr lang="en-US" altLang="en-US" sz="1350" dirty="0"/>
            </a:p>
          </p:txBody>
        </p:sp>
        <p:sp>
          <p:nvSpPr>
            <p:cNvPr id="107" name="Line 105">
              <a:extLst>
                <a:ext uri="{FF2B5EF4-FFF2-40B4-BE49-F238E27FC236}">
                  <a16:creationId xmlns:a16="http://schemas.microsoft.com/office/drawing/2014/main" id="{BCDEFEAA-5374-4F0E-9C06-B60DDBC04443}"/>
                </a:ext>
              </a:extLst>
            </p:cNvPr>
            <p:cNvSpPr>
              <a:spLocks noChangeShapeType="1"/>
            </p:cNvSpPr>
            <p:nvPr/>
          </p:nvSpPr>
          <p:spPr bwMode="auto">
            <a:xfrm flipH="1" flipV="1">
              <a:off x="4100" y="2213"/>
              <a:ext cx="367" cy="244"/>
            </a:xfrm>
            <a:prstGeom prst="line">
              <a:avLst/>
            </a:prstGeom>
            <a:noFill/>
            <a:ln w="12700" cap="rnd">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108" name="Freeform 106">
              <a:extLst>
                <a:ext uri="{FF2B5EF4-FFF2-40B4-BE49-F238E27FC236}">
                  <a16:creationId xmlns:a16="http://schemas.microsoft.com/office/drawing/2014/main" id="{A705D80A-BEF9-4E9A-866A-27F9A00AC818}"/>
                </a:ext>
              </a:extLst>
            </p:cNvPr>
            <p:cNvSpPr>
              <a:spLocks/>
            </p:cNvSpPr>
            <p:nvPr/>
          </p:nvSpPr>
          <p:spPr bwMode="auto">
            <a:xfrm>
              <a:off x="4236" y="2399"/>
              <a:ext cx="102" cy="102"/>
            </a:xfrm>
            <a:custGeom>
              <a:avLst/>
              <a:gdLst>
                <a:gd name="T0" fmla="*/ 102 w 102"/>
                <a:gd name="T1" fmla="*/ 0 h 102"/>
                <a:gd name="T2" fmla="*/ 0 w 102"/>
                <a:gd name="T3" fmla="*/ 0 h 102"/>
                <a:gd name="T4" fmla="*/ 51 w 102"/>
                <a:gd name="T5" fmla="*/ 102 h 102"/>
                <a:gd name="T6" fmla="*/ 102 w 102"/>
                <a:gd name="T7" fmla="*/ 0 h 102"/>
              </a:gdLst>
              <a:ahLst/>
              <a:cxnLst>
                <a:cxn ang="0">
                  <a:pos x="T0" y="T1"/>
                </a:cxn>
                <a:cxn ang="0">
                  <a:pos x="T2" y="T3"/>
                </a:cxn>
                <a:cxn ang="0">
                  <a:pos x="T4" y="T5"/>
                </a:cxn>
                <a:cxn ang="0">
                  <a:pos x="T6" y="T7"/>
                </a:cxn>
              </a:cxnLst>
              <a:rect l="0" t="0" r="r" b="b"/>
              <a:pathLst>
                <a:path w="102" h="102">
                  <a:moveTo>
                    <a:pt x="102" y="0"/>
                  </a:moveTo>
                  <a:lnTo>
                    <a:pt x="0" y="0"/>
                  </a:lnTo>
                  <a:lnTo>
                    <a:pt x="51" y="102"/>
                  </a:lnTo>
                  <a:lnTo>
                    <a:pt x="10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109" name="Freeform 107">
              <a:extLst>
                <a:ext uri="{FF2B5EF4-FFF2-40B4-BE49-F238E27FC236}">
                  <a16:creationId xmlns:a16="http://schemas.microsoft.com/office/drawing/2014/main" id="{F5CA2F54-1076-4F8E-A418-6CA847950CDC}"/>
                </a:ext>
              </a:extLst>
            </p:cNvPr>
            <p:cNvSpPr>
              <a:spLocks/>
            </p:cNvSpPr>
            <p:nvPr/>
          </p:nvSpPr>
          <p:spPr bwMode="auto">
            <a:xfrm>
              <a:off x="4412" y="2461"/>
              <a:ext cx="102" cy="102"/>
            </a:xfrm>
            <a:custGeom>
              <a:avLst/>
              <a:gdLst>
                <a:gd name="T0" fmla="*/ 102 w 102"/>
                <a:gd name="T1" fmla="*/ 0 h 102"/>
                <a:gd name="T2" fmla="*/ 0 w 102"/>
                <a:gd name="T3" fmla="*/ 0 h 102"/>
                <a:gd name="T4" fmla="*/ 51 w 102"/>
                <a:gd name="T5" fmla="*/ 102 h 102"/>
                <a:gd name="T6" fmla="*/ 102 w 102"/>
                <a:gd name="T7" fmla="*/ 0 h 102"/>
              </a:gdLst>
              <a:ahLst/>
              <a:cxnLst>
                <a:cxn ang="0">
                  <a:pos x="T0" y="T1"/>
                </a:cxn>
                <a:cxn ang="0">
                  <a:pos x="T2" y="T3"/>
                </a:cxn>
                <a:cxn ang="0">
                  <a:pos x="T4" y="T5"/>
                </a:cxn>
                <a:cxn ang="0">
                  <a:pos x="T6" y="T7"/>
                </a:cxn>
              </a:cxnLst>
              <a:rect l="0" t="0" r="r" b="b"/>
              <a:pathLst>
                <a:path w="102" h="102">
                  <a:moveTo>
                    <a:pt x="102" y="0"/>
                  </a:moveTo>
                  <a:lnTo>
                    <a:pt x="0" y="0"/>
                  </a:lnTo>
                  <a:lnTo>
                    <a:pt x="51" y="102"/>
                  </a:lnTo>
                  <a:lnTo>
                    <a:pt x="102" y="0"/>
                  </a:lnTo>
                  <a:close/>
                </a:path>
              </a:pathLst>
            </a:custGeom>
            <a:solidFill>
              <a:srgbClr val="FFFFFF"/>
            </a:solidFill>
            <a:ln w="3175" cap="rnd">
              <a:solidFill>
                <a:schemeClr val="tx1"/>
              </a:solidFill>
              <a:prstDash val="solid"/>
              <a:round/>
              <a:headEnd/>
              <a:tailEnd/>
            </a:ln>
          </p:spPr>
          <p:txBody>
            <a:bodyPr vert="horz" wrap="square" lIns="68580" tIns="34290" rIns="68580" bIns="34290" numCol="1" anchor="t" anchorCtr="0" compatLnSpc="1">
              <a:prstTxWarp prst="textNoShape">
                <a:avLst/>
              </a:prstTxWarp>
            </a:bodyPr>
            <a:lstStyle/>
            <a:p>
              <a:endParaRPr lang="en-US" sz="1350" dirty="0"/>
            </a:p>
          </p:txBody>
        </p:sp>
        <p:sp>
          <p:nvSpPr>
            <p:cNvPr id="110" name="Rectangle 108">
              <a:extLst>
                <a:ext uri="{FF2B5EF4-FFF2-40B4-BE49-F238E27FC236}">
                  <a16:creationId xmlns:a16="http://schemas.microsoft.com/office/drawing/2014/main" id="{DD5BBFBB-88F8-42CF-868D-D2BBA7E228A8}"/>
                </a:ext>
              </a:extLst>
            </p:cNvPr>
            <p:cNvSpPr>
              <a:spLocks noChangeArrowheads="1"/>
            </p:cNvSpPr>
            <p:nvPr/>
          </p:nvSpPr>
          <p:spPr bwMode="auto">
            <a:xfrm>
              <a:off x="4383" y="2587"/>
              <a:ext cx="15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LD-6</a:t>
              </a:r>
              <a:endParaRPr lang="en-US" altLang="en-US" sz="1350" dirty="0"/>
            </a:p>
          </p:txBody>
        </p:sp>
        <p:sp>
          <p:nvSpPr>
            <p:cNvPr id="111" name="Rectangle 109">
              <a:extLst>
                <a:ext uri="{FF2B5EF4-FFF2-40B4-BE49-F238E27FC236}">
                  <a16:creationId xmlns:a16="http://schemas.microsoft.com/office/drawing/2014/main" id="{FDE6D2B0-4145-4A46-803B-BD6F2412AD19}"/>
                </a:ext>
              </a:extLst>
            </p:cNvPr>
            <p:cNvSpPr>
              <a:spLocks noChangeArrowheads="1"/>
            </p:cNvSpPr>
            <p:nvPr/>
          </p:nvSpPr>
          <p:spPr bwMode="auto">
            <a:xfrm>
              <a:off x="4465" y="2518"/>
              <a:ext cx="2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a:t>
              </a:r>
              <a:endParaRPr lang="en-US" altLang="en-US" sz="1350" dirty="0"/>
            </a:p>
          </p:txBody>
        </p:sp>
        <p:sp>
          <p:nvSpPr>
            <p:cNvPr id="112" name="Rectangle 110">
              <a:extLst>
                <a:ext uri="{FF2B5EF4-FFF2-40B4-BE49-F238E27FC236}">
                  <a16:creationId xmlns:a16="http://schemas.microsoft.com/office/drawing/2014/main" id="{BAF30C0F-CAA9-4F31-A6B2-B947E6361026}"/>
                </a:ext>
              </a:extLst>
            </p:cNvPr>
            <p:cNvSpPr>
              <a:spLocks noChangeArrowheads="1"/>
            </p:cNvSpPr>
            <p:nvPr/>
          </p:nvSpPr>
          <p:spPr bwMode="auto">
            <a:xfrm>
              <a:off x="4489" y="2518"/>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endParaRPr lang="en-US" altLang="en-US" sz="1350" dirty="0"/>
            </a:p>
          </p:txBody>
        </p:sp>
        <p:sp>
          <p:nvSpPr>
            <p:cNvPr id="113" name="Line 111">
              <a:extLst>
                <a:ext uri="{FF2B5EF4-FFF2-40B4-BE49-F238E27FC236}">
                  <a16:creationId xmlns:a16="http://schemas.microsoft.com/office/drawing/2014/main" id="{8B1560AE-9554-4B69-84B2-2C8707B14B10}"/>
                </a:ext>
              </a:extLst>
            </p:cNvPr>
            <p:cNvSpPr>
              <a:spLocks noChangeShapeType="1"/>
            </p:cNvSpPr>
            <p:nvPr/>
          </p:nvSpPr>
          <p:spPr bwMode="auto">
            <a:xfrm flipV="1">
              <a:off x="3637" y="2559"/>
              <a:ext cx="0" cy="5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114" name="Rectangle 112">
              <a:extLst>
                <a:ext uri="{FF2B5EF4-FFF2-40B4-BE49-F238E27FC236}">
                  <a16:creationId xmlns:a16="http://schemas.microsoft.com/office/drawing/2014/main" id="{A8AE3DB6-BF36-4000-AF8E-03ADBF67FC06}"/>
                </a:ext>
              </a:extLst>
            </p:cNvPr>
            <p:cNvSpPr>
              <a:spLocks noChangeArrowheads="1"/>
            </p:cNvSpPr>
            <p:nvPr/>
          </p:nvSpPr>
          <p:spPr bwMode="auto">
            <a:xfrm>
              <a:off x="3131" y="2724"/>
              <a:ext cx="276"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125" dirty="0">
                  <a:solidFill>
                    <a:srgbClr val="FF0000"/>
                  </a:solidFill>
                </a:rPr>
                <a:t>12% </a:t>
              </a:r>
              <a:endParaRPr lang="en-US" altLang="en-US" sz="1350" dirty="0"/>
            </a:p>
          </p:txBody>
        </p:sp>
        <p:sp>
          <p:nvSpPr>
            <p:cNvPr id="115" name="Rectangle 113">
              <a:extLst>
                <a:ext uri="{FF2B5EF4-FFF2-40B4-BE49-F238E27FC236}">
                  <a16:creationId xmlns:a16="http://schemas.microsoft.com/office/drawing/2014/main" id="{129FA32D-FDD4-4478-9252-2918C90C85AB}"/>
                </a:ext>
              </a:extLst>
            </p:cNvPr>
            <p:cNvSpPr>
              <a:spLocks noChangeArrowheads="1"/>
            </p:cNvSpPr>
            <p:nvPr/>
          </p:nvSpPr>
          <p:spPr bwMode="auto">
            <a:xfrm>
              <a:off x="2659" y="3132"/>
              <a:ext cx="942"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125" dirty="0">
                  <a:solidFill>
                    <a:srgbClr val="FF0000"/>
                  </a:solidFill>
                </a:rPr>
                <a:t>UFLS</a:t>
              </a:r>
            </a:p>
            <a:p>
              <a:pPr defTabSz="685800"/>
              <a:r>
                <a:rPr lang="en-US" altLang="en-US" sz="1125" dirty="0">
                  <a:solidFill>
                    <a:srgbClr val="FF0000"/>
                  </a:solidFill>
                </a:rPr>
                <a:t>Meets</a:t>
              </a:r>
            </a:p>
            <a:p>
              <a:pPr defTabSz="685800"/>
              <a:r>
                <a:rPr lang="en-US" altLang="en-US" sz="1125" dirty="0">
                  <a:solidFill>
                    <a:srgbClr val="FF0000"/>
                  </a:solidFill>
                </a:rPr>
                <a:t> requirement</a:t>
              </a:r>
            </a:p>
            <a:p>
              <a:pPr defTabSz="685800"/>
              <a:r>
                <a:rPr lang="en-US" altLang="en-US" sz="1125" dirty="0">
                  <a:solidFill>
                    <a:srgbClr val="FF0000"/>
                  </a:solidFill>
                </a:rPr>
                <a:t>Would be stage 2</a:t>
              </a:r>
              <a:endParaRPr lang="en-US" altLang="en-US" sz="1350" dirty="0"/>
            </a:p>
          </p:txBody>
        </p:sp>
        <p:sp>
          <p:nvSpPr>
            <p:cNvPr id="117" name="Rectangle 115">
              <a:extLst>
                <a:ext uri="{FF2B5EF4-FFF2-40B4-BE49-F238E27FC236}">
                  <a16:creationId xmlns:a16="http://schemas.microsoft.com/office/drawing/2014/main" id="{4A0F74BD-F70B-406B-B7A4-4E0933D41BFE}"/>
                </a:ext>
              </a:extLst>
            </p:cNvPr>
            <p:cNvSpPr>
              <a:spLocks noChangeArrowheads="1"/>
            </p:cNvSpPr>
            <p:nvPr/>
          </p:nvSpPr>
          <p:spPr bwMode="auto">
            <a:xfrm>
              <a:off x="3028" y="2916"/>
              <a:ext cx="310"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125" dirty="0">
                  <a:solidFill>
                    <a:srgbClr val="FF0000"/>
                  </a:solidFill>
                </a:rPr>
                <a:t>UFLS</a:t>
              </a:r>
              <a:endParaRPr lang="en-US" altLang="en-US" sz="1350" dirty="0"/>
            </a:p>
          </p:txBody>
        </p:sp>
      </p:grpSp>
    </p:spTree>
    <p:extLst>
      <p:ext uri="{BB962C8B-B14F-4D97-AF65-F5344CB8AC3E}">
        <p14:creationId xmlns:p14="http://schemas.microsoft.com/office/powerpoint/2010/main" val="29867540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924C1-B199-427C-AA89-E5C5A1528B2A}"/>
              </a:ext>
            </a:extLst>
          </p:cNvPr>
          <p:cNvSpPr>
            <a:spLocks noGrp="1"/>
          </p:cNvSpPr>
          <p:nvPr>
            <p:ph type="title"/>
          </p:nvPr>
        </p:nvSpPr>
        <p:spPr/>
        <p:txBody>
          <a:bodyPr/>
          <a:lstStyle/>
          <a:p>
            <a:r>
              <a:rPr lang="en-US" dirty="0"/>
              <a:t>UFLS example on an LFL site</a:t>
            </a:r>
          </a:p>
        </p:txBody>
      </p:sp>
      <p:sp>
        <p:nvSpPr>
          <p:cNvPr id="4" name="Slide Number Placeholder 3">
            <a:extLst>
              <a:ext uri="{FF2B5EF4-FFF2-40B4-BE49-F238E27FC236}">
                <a16:creationId xmlns:a16="http://schemas.microsoft.com/office/drawing/2014/main" id="{3ACC9B7D-21AE-4CAD-AC15-B23054C06387}"/>
              </a:ext>
            </a:extLst>
          </p:cNvPr>
          <p:cNvSpPr>
            <a:spLocks noGrp="1"/>
          </p:cNvSpPr>
          <p:nvPr>
            <p:ph type="sldNum" sz="quarter" idx="4"/>
          </p:nvPr>
        </p:nvSpPr>
        <p:spPr/>
        <p:txBody>
          <a:bodyPr/>
          <a:lstStyle/>
          <a:p>
            <a:fld id="{1D93BD3E-1E9A-4970-A6F7-E7AC52762E0C}" type="slidenum">
              <a:rPr lang="en-US" smtClean="0"/>
              <a:pPr/>
              <a:t>7</a:t>
            </a:fld>
            <a:endParaRPr lang="en-US" dirty="0"/>
          </a:p>
        </p:txBody>
      </p:sp>
      <p:grpSp>
        <p:nvGrpSpPr>
          <p:cNvPr id="3" name="Group 4">
            <a:extLst>
              <a:ext uri="{FF2B5EF4-FFF2-40B4-BE49-F238E27FC236}">
                <a16:creationId xmlns:a16="http://schemas.microsoft.com/office/drawing/2014/main" id="{2BB86D6E-126D-4761-90AA-5B4B14102B53}"/>
              </a:ext>
            </a:extLst>
          </p:cNvPr>
          <p:cNvGrpSpPr>
            <a:grpSpLocks noChangeAspect="1"/>
          </p:cNvGrpSpPr>
          <p:nvPr/>
        </p:nvGrpSpPr>
        <p:grpSpPr bwMode="auto">
          <a:xfrm>
            <a:off x="2114550" y="1344217"/>
            <a:ext cx="4629150" cy="4468415"/>
            <a:chOff x="1776" y="409"/>
            <a:chExt cx="3888" cy="3753"/>
          </a:xfrm>
        </p:grpSpPr>
        <p:sp>
          <p:nvSpPr>
            <p:cNvPr id="5" name="AutoShape 3">
              <a:extLst>
                <a:ext uri="{FF2B5EF4-FFF2-40B4-BE49-F238E27FC236}">
                  <a16:creationId xmlns:a16="http://schemas.microsoft.com/office/drawing/2014/main" id="{C9566CCF-1C7C-4460-80D3-AF54D75C7246}"/>
                </a:ext>
              </a:extLst>
            </p:cNvPr>
            <p:cNvSpPr>
              <a:spLocks noChangeAspect="1" noChangeArrowheads="1" noTextEdit="1"/>
            </p:cNvSpPr>
            <p:nvPr/>
          </p:nvSpPr>
          <p:spPr bwMode="auto">
            <a:xfrm>
              <a:off x="1776" y="409"/>
              <a:ext cx="3888" cy="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7" name="Line 5">
              <a:extLst>
                <a:ext uri="{FF2B5EF4-FFF2-40B4-BE49-F238E27FC236}">
                  <a16:creationId xmlns:a16="http://schemas.microsoft.com/office/drawing/2014/main" id="{10679FAA-6E87-4F19-AA1D-13D98F728A06}"/>
                </a:ext>
              </a:extLst>
            </p:cNvPr>
            <p:cNvSpPr>
              <a:spLocks noChangeShapeType="1"/>
            </p:cNvSpPr>
            <p:nvPr/>
          </p:nvSpPr>
          <p:spPr bwMode="auto">
            <a:xfrm>
              <a:off x="1794" y="1364"/>
              <a:ext cx="1516" cy="0"/>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8" name="Line 6">
              <a:extLst>
                <a:ext uri="{FF2B5EF4-FFF2-40B4-BE49-F238E27FC236}">
                  <a16:creationId xmlns:a16="http://schemas.microsoft.com/office/drawing/2014/main" id="{0E83F235-F702-41B2-A829-2BF2C16BE064}"/>
                </a:ext>
              </a:extLst>
            </p:cNvPr>
            <p:cNvSpPr>
              <a:spLocks noChangeShapeType="1"/>
            </p:cNvSpPr>
            <p:nvPr/>
          </p:nvSpPr>
          <p:spPr bwMode="auto">
            <a:xfrm>
              <a:off x="3296" y="1357"/>
              <a:ext cx="1638" cy="7"/>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11" name="Freeform 9">
              <a:extLst>
                <a:ext uri="{FF2B5EF4-FFF2-40B4-BE49-F238E27FC236}">
                  <a16:creationId xmlns:a16="http://schemas.microsoft.com/office/drawing/2014/main" id="{AE8E00B0-3973-4AAC-9706-B189CC8BDA58}"/>
                </a:ext>
              </a:extLst>
            </p:cNvPr>
            <p:cNvSpPr>
              <a:spLocks noEditPoints="1"/>
            </p:cNvSpPr>
            <p:nvPr/>
          </p:nvSpPr>
          <p:spPr bwMode="auto">
            <a:xfrm>
              <a:off x="3291" y="1581"/>
              <a:ext cx="100" cy="13"/>
            </a:xfrm>
            <a:custGeom>
              <a:avLst/>
              <a:gdLst>
                <a:gd name="T0" fmla="*/ 0 w 100"/>
                <a:gd name="T1" fmla="*/ 0 h 13"/>
                <a:gd name="T2" fmla="*/ 100 w 100"/>
                <a:gd name="T3" fmla="*/ 0 h 13"/>
                <a:gd name="T4" fmla="*/ 0 w 100"/>
                <a:gd name="T5" fmla="*/ 13 h 13"/>
                <a:gd name="T6" fmla="*/ 100 w 100"/>
                <a:gd name="T7" fmla="*/ 13 h 13"/>
              </a:gdLst>
              <a:ahLst/>
              <a:cxnLst>
                <a:cxn ang="0">
                  <a:pos x="T0" y="T1"/>
                </a:cxn>
                <a:cxn ang="0">
                  <a:pos x="T2" y="T3"/>
                </a:cxn>
                <a:cxn ang="0">
                  <a:pos x="T4" y="T5"/>
                </a:cxn>
                <a:cxn ang="0">
                  <a:pos x="T6" y="T7"/>
                </a:cxn>
              </a:cxnLst>
              <a:rect l="0" t="0" r="r" b="b"/>
              <a:pathLst>
                <a:path w="100" h="13">
                  <a:moveTo>
                    <a:pt x="0" y="0"/>
                  </a:moveTo>
                  <a:lnTo>
                    <a:pt x="100" y="0"/>
                  </a:lnTo>
                  <a:moveTo>
                    <a:pt x="0" y="13"/>
                  </a:moveTo>
                  <a:lnTo>
                    <a:pt x="100" y="13"/>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12" name="Freeform 10">
              <a:extLst>
                <a:ext uri="{FF2B5EF4-FFF2-40B4-BE49-F238E27FC236}">
                  <a16:creationId xmlns:a16="http://schemas.microsoft.com/office/drawing/2014/main" id="{76A41D3F-4C69-4BF4-B7AD-CFE36977B505}"/>
                </a:ext>
              </a:extLst>
            </p:cNvPr>
            <p:cNvSpPr>
              <a:spLocks noEditPoints="1"/>
            </p:cNvSpPr>
            <p:nvPr/>
          </p:nvSpPr>
          <p:spPr bwMode="auto">
            <a:xfrm>
              <a:off x="3271" y="1609"/>
              <a:ext cx="142" cy="76"/>
            </a:xfrm>
            <a:custGeom>
              <a:avLst/>
              <a:gdLst>
                <a:gd name="T0" fmla="*/ 1 w 251"/>
                <a:gd name="T1" fmla="*/ 46 h 135"/>
                <a:gd name="T2" fmla="*/ 31 w 251"/>
                <a:gd name="T3" fmla="*/ 1 h 135"/>
                <a:gd name="T4" fmla="*/ 64 w 251"/>
                <a:gd name="T5" fmla="*/ 43 h 135"/>
                <a:gd name="T6" fmla="*/ 64 w 251"/>
                <a:gd name="T7" fmla="*/ 46 h 135"/>
                <a:gd name="T8" fmla="*/ 94 w 251"/>
                <a:gd name="T9" fmla="*/ 1 h 135"/>
                <a:gd name="T10" fmla="*/ 126 w 251"/>
                <a:gd name="T11" fmla="*/ 43 h 135"/>
                <a:gd name="T12" fmla="*/ 126 w 251"/>
                <a:gd name="T13" fmla="*/ 46 h 135"/>
                <a:gd name="T14" fmla="*/ 156 w 251"/>
                <a:gd name="T15" fmla="*/ 1 h 135"/>
                <a:gd name="T16" fmla="*/ 188 w 251"/>
                <a:gd name="T17" fmla="*/ 43 h 135"/>
                <a:gd name="T18" fmla="*/ 188 w 251"/>
                <a:gd name="T19" fmla="*/ 46 h 135"/>
                <a:gd name="T20" fmla="*/ 218 w 251"/>
                <a:gd name="T21" fmla="*/ 1 h 135"/>
                <a:gd name="T22" fmla="*/ 251 w 251"/>
                <a:gd name="T23" fmla="*/ 43 h 135"/>
                <a:gd name="T24" fmla="*/ 251 w 251"/>
                <a:gd name="T25" fmla="*/ 46 h 135"/>
                <a:gd name="T26" fmla="*/ 1 w 251"/>
                <a:gd name="T27" fmla="*/ 46 h 135"/>
                <a:gd name="T28" fmla="*/ 1 w 251"/>
                <a:gd name="T29" fmla="*/ 135 h 135"/>
                <a:gd name="T30" fmla="*/ 251 w 251"/>
                <a:gd name="T31" fmla="*/ 46 h 135"/>
                <a:gd name="T32" fmla="*/ 251 w 251"/>
                <a:gd name="T33" fmla="*/ 135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1" h="135">
                  <a:moveTo>
                    <a:pt x="1" y="46"/>
                  </a:moveTo>
                  <a:cubicBezTo>
                    <a:pt x="0" y="22"/>
                    <a:pt x="14" y="2"/>
                    <a:pt x="31" y="1"/>
                  </a:cubicBezTo>
                  <a:cubicBezTo>
                    <a:pt x="48" y="0"/>
                    <a:pt x="63" y="19"/>
                    <a:pt x="64" y="43"/>
                  </a:cubicBezTo>
                  <a:cubicBezTo>
                    <a:pt x="64" y="44"/>
                    <a:pt x="64" y="45"/>
                    <a:pt x="64" y="46"/>
                  </a:cubicBezTo>
                  <a:cubicBezTo>
                    <a:pt x="63" y="22"/>
                    <a:pt x="76" y="2"/>
                    <a:pt x="94" y="1"/>
                  </a:cubicBezTo>
                  <a:cubicBezTo>
                    <a:pt x="111" y="0"/>
                    <a:pt x="125" y="19"/>
                    <a:pt x="126" y="43"/>
                  </a:cubicBezTo>
                  <a:cubicBezTo>
                    <a:pt x="126" y="44"/>
                    <a:pt x="126" y="45"/>
                    <a:pt x="126" y="46"/>
                  </a:cubicBezTo>
                  <a:cubicBezTo>
                    <a:pt x="125" y="22"/>
                    <a:pt x="139" y="2"/>
                    <a:pt x="156" y="1"/>
                  </a:cubicBezTo>
                  <a:cubicBezTo>
                    <a:pt x="173" y="0"/>
                    <a:pt x="188" y="19"/>
                    <a:pt x="188" y="43"/>
                  </a:cubicBezTo>
                  <a:cubicBezTo>
                    <a:pt x="188" y="44"/>
                    <a:pt x="188" y="45"/>
                    <a:pt x="188" y="46"/>
                  </a:cubicBezTo>
                  <a:cubicBezTo>
                    <a:pt x="188" y="22"/>
                    <a:pt x="201" y="2"/>
                    <a:pt x="218" y="1"/>
                  </a:cubicBezTo>
                  <a:cubicBezTo>
                    <a:pt x="236" y="0"/>
                    <a:pt x="250" y="19"/>
                    <a:pt x="251" y="43"/>
                  </a:cubicBezTo>
                  <a:cubicBezTo>
                    <a:pt x="251" y="44"/>
                    <a:pt x="251" y="45"/>
                    <a:pt x="251" y="46"/>
                  </a:cubicBezTo>
                  <a:moveTo>
                    <a:pt x="1" y="46"/>
                  </a:moveTo>
                  <a:lnTo>
                    <a:pt x="1" y="135"/>
                  </a:lnTo>
                  <a:moveTo>
                    <a:pt x="251" y="46"/>
                  </a:moveTo>
                  <a:lnTo>
                    <a:pt x="251" y="135"/>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13" name="Freeform 11">
              <a:extLst>
                <a:ext uri="{FF2B5EF4-FFF2-40B4-BE49-F238E27FC236}">
                  <a16:creationId xmlns:a16="http://schemas.microsoft.com/office/drawing/2014/main" id="{204F0399-9E91-4CE2-A645-C28CA6657803}"/>
                </a:ext>
              </a:extLst>
            </p:cNvPr>
            <p:cNvSpPr>
              <a:spLocks noEditPoints="1"/>
            </p:cNvSpPr>
            <p:nvPr/>
          </p:nvSpPr>
          <p:spPr bwMode="auto">
            <a:xfrm>
              <a:off x="3264" y="1497"/>
              <a:ext cx="141" cy="76"/>
            </a:xfrm>
            <a:custGeom>
              <a:avLst/>
              <a:gdLst>
                <a:gd name="T0" fmla="*/ 250 w 250"/>
                <a:gd name="T1" fmla="*/ 89 h 135"/>
                <a:gd name="T2" fmla="*/ 220 w 250"/>
                <a:gd name="T3" fmla="*/ 134 h 135"/>
                <a:gd name="T4" fmla="*/ 187 w 250"/>
                <a:gd name="T5" fmla="*/ 93 h 135"/>
                <a:gd name="T6" fmla="*/ 187 w 250"/>
                <a:gd name="T7" fmla="*/ 89 h 135"/>
                <a:gd name="T8" fmla="*/ 157 w 250"/>
                <a:gd name="T9" fmla="*/ 134 h 135"/>
                <a:gd name="T10" fmla="*/ 125 w 250"/>
                <a:gd name="T11" fmla="*/ 93 h 135"/>
                <a:gd name="T12" fmla="*/ 125 w 250"/>
                <a:gd name="T13" fmla="*/ 89 h 135"/>
                <a:gd name="T14" fmla="*/ 95 w 250"/>
                <a:gd name="T15" fmla="*/ 134 h 135"/>
                <a:gd name="T16" fmla="*/ 63 w 250"/>
                <a:gd name="T17" fmla="*/ 93 h 135"/>
                <a:gd name="T18" fmla="*/ 63 w 250"/>
                <a:gd name="T19" fmla="*/ 89 h 135"/>
                <a:gd name="T20" fmla="*/ 33 w 250"/>
                <a:gd name="T21" fmla="*/ 134 h 135"/>
                <a:gd name="T22" fmla="*/ 0 w 250"/>
                <a:gd name="T23" fmla="*/ 93 h 135"/>
                <a:gd name="T24" fmla="*/ 0 w 250"/>
                <a:gd name="T25" fmla="*/ 89 h 135"/>
                <a:gd name="T26" fmla="*/ 250 w 250"/>
                <a:gd name="T27" fmla="*/ 89 h 135"/>
                <a:gd name="T28" fmla="*/ 250 w 250"/>
                <a:gd name="T29" fmla="*/ 0 h 135"/>
                <a:gd name="T30" fmla="*/ 0 w 250"/>
                <a:gd name="T31" fmla="*/ 89 h 135"/>
                <a:gd name="T32" fmla="*/ 0 w 250"/>
                <a:gd name="T33" fmla="*/ 0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0" h="135">
                  <a:moveTo>
                    <a:pt x="250" y="89"/>
                  </a:moveTo>
                  <a:cubicBezTo>
                    <a:pt x="250" y="113"/>
                    <a:pt x="237" y="133"/>
                    <a:pt x="220" y="134"/>
                  </a:cubicBezTo>
                  <a:cubicBezTo>
                    <a:pt x="203" y="135"/>
                    <a:pt x="188" y="116"/>
                    <a:pt x="187" y="93"/>
                  </a:cubicBezTo>
                  <a:cubicBezTo>
                    <a:pt x="187" y="92"/>
                    <a:pt x="187" y="90"/>
                    <a:pt x="187" y="89"/>
                  </a:cubicBezTo>
                  <a:cubicBezTo>
                    <a:pt x="188" y="113"/>
                    <a:pt x="175" y="133"/>
                    <a:pt x="157" y="134"/>
                  </a:cubicBezTo>
                  <a:cubicBezTo>
                    <a:pt x="140" y="135"/>
                    <a:pt x="126" y="116"/>
                    <a:pt x="125" y="93"/>
                  </a:cubicBezTo>
                  <a:cubicBezTo>
                    <a:pt x="125" y="92"/>
                    <a:pt x="125" y="90"/>
                    <a:pt x="125" y="89"/>
                  </a:cubicBezTo>
                  <a:cubicBezTo>
                    <a:pt x="126" y="113"/>
                    <a:pt x="112" y="133"/>
                    <a:pt x="95" y="134"/>
                  </a:cubicBezTo>
                  <a:cubicBezTo>
                    <a:pt x="78" y="135"/>
                    <a:pt x="63" y="116"/>
                    <a:pt x="63" y="93"/>
                  </a:cubicBezTo>
                  <a:cubicBezTo>
                    <a:pt x="63" y="92"/>
                    <a:pt x="63" y="90"/>
                    <a:pt x="63" y="89"/>
                  </a:cubicBezTo>
                  <a:cubicBezTo>
                    <a:pt x="63" y="113"/>
                    <a:pt x="50" y="133"/>
                    <a:pt x="33" y="134"/>
                  </a:cubicBezTo>
                  <a:cubicBezTo>
                    <a:pt x="15" y="135"/>
                    <a:pt x="1" y="116"/>
                    <a:pt x="0" y="93"/>
                  </a:cubicBezTo>
                  <a:cubicBezTo>
                    <a:pt x="0" y="92"/>
                    <a:pt x="0" y="90"/>
                    <a:pt x="0" y="89"/>
                  </a:cubicBezTo>
                  <a:moveTo>
                    <a:pt x="250" y="89"/>
                  </a:moveTo>
                  <a:lnTo>
                    <a:pt x="250" y="0"/>
                  </a:lnTo>
                  <a:moveTo>
                    <a:pt x="0" y="89"/>
                  </a:moveTo>
                  <a:lnTo>
                    <a:pt x="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17" name="Rectangle 15">
              <a:extLst>
                <a:ext uri="{FF2B5EF4-FFF2-40B4-BE49-F238E27FC236}">
                  <a16:creationId xmlns:a16="http://schemas.microsoft.com/office/drawing/2014/main" id="{981B8F8F-161B-4113-A50C-832FFB0C10A2}"/>
                </a:ext>
              </a:extLst>
            </p:cNvPr>
            <p:cNvSpPr>
              <a:spLocks noChangeArrowheads="1"/>
            </p:cNvSpPr>
            <p:nvPr/>
          </p:nvSpPr>
          <p:spPr bwMode="auto">
            <a:xfrm>
              <a:off x="4035" y="2149"/>
              <a:ext cx="65" cy="6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18" name="Rectangle 16">
              <a:extLst>
                <a:ext uri="{FF2B5EF4-FFF2-40B4-BE49-F238E27FC236}">
                  <a16:creationId xmlns:a16="http://schemas.microsoft.com/office/drawing/2014/main" id="{E90E0EC1-065B-435A-B5F6-2FB5CF50817B}"/>
                </a:ext>
              </a:extLst>
            </p:cNvPr>
            <p:cNvSpPr>
              <a:spLocks noChangeArrowheads="1"/>
            </p:cNvSpPr>
            <p:nvPr/>
          </p:nvSpPr>
          <p:spPr bwMode="auto">
            <a:xfrm>
              <a:off x="4035" y="2149"/>
              <a:ext cx="65" cy="64"/>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19" name="Line 17">
              <a:extLst>
                <a:ext uri="{FF2B5EF4-FFF2-40B4-BE49-F238E27FC236}">
                  <a16:creationId xmlns:a16="http://schemas.microsoft.com/office/drawing/2014/main" id="{0B067CF5-AE55-469D-B01E-1BBD3F35E760}"/>
                </a:ext>
              </a:extLst>
            </p:cNvPr>
            <p:cNvSpPr>
              <a:spLocks noChangeShapeType="1"/>
            </p:cNvSpPr>
            <p:nvPr/>
          </p:nvSpPr>
          <p:spPr bwMode="auto">
            <a:xfrm flipH="1">
              <a:off x="2877" y="2014"/>
              <a:ext cx="1299" cy="0"/>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20" name="Freeform 18">
              <a:extLst>
                <a:ext uri="{FF2B5EF4-FFF2-40B4-BE49-F238E27FC236}">
                  <a16:creationId xmlns:a16="http://schemas.microsoft.com/office/drawing/2014/main" id="{4F49DE80-C4CE-4992-B287-29E5ABEAFBB1}"/>
                </a:ext>
              </a:extLst>
            </p:cNvPr>
            <p:cNvSpPr>
              <a:spLocks/>
            </p:cNvSpPr>
            <p:nvPr/>
          </p:nvSpPr>
          <p:spPr bwMode="auto">
            <a:xfrm>
              <a:off x="1794" y="1364"/>
              <a:ext cx="1516" cy="2544"/>
            </a:xfrm>
            <a:custGeom>
              <a:avLst/>
              <a:gdLst>
                <a:gd name="T0" fmla="*/ 0 w 1516"/>
                <a:gd name="T1" fmla="*/ 0 h 2544"/>
                <a:gd name="T2" fmla="*/ 0 w 1516"/>
                <a:gd name="T3" fmla="*/ 2544 h 2544"/>
                <a:gd name="T4" fmla="*/ 1516 w 1516"/>
                <a:gd name="T5" fmla="*/ 2544 h 2544"/>
              </a:gdLst>
              <a:ahLst/>
              <a:cxnLst>
                <a:cxn ang="0">
                  <a:pos x="T0" y="T1"/>
                </a:cxn>
                <a:cxn ang="0">
                  <a:pos x="T2" y="T3"/>
                </a:cxn>
                <a:cxn ang="0">
                  <a:pos x="T4" y="T5"/>
                </a:cxn>
              </a:cxnLst>
              <a:rect l="0" t="0" r="r" b="b"/>
              <a:pathLst>
                <a:path w="1516" h="2544">
                  <a:moveTo>
                    <a:pt x="0" y="0"/>
                  </a:moveTo>
                  <a:lnTo>
                    <a:pt x="0" y="2544"/>
                  </a:lnTo>
                  <a:lnTo>
                    <a:pt x="1516" y="2544"/>
                  </a:lnTo>
                </a:path>
              </a:pathLst>
            </a:cu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21" name="Freeform 19">
              <a:extLst>
                <a:ext uri="{FF2B5EF4-FFF2-40B4-BE49-F238E27FC236}">
                  <a16:creationId xmlns:a16="http://schemas.microsoft.com/office/drawing/2014/main" id="{C1362A06-5DC1-42EF-BBC3-6E9B6477C6CB}"/>
                </a:ext>
              </a:extLst>
            </p:cNvPr>
            <p:cNvSpPr>
              <a:spLocks/>
            </p:cNvSpPr>
            <p:nvPr/>
          </p:nvSpPr>
          <p:spPr bwMode="auto">
            <a:xfrm>
              <a:off x="3418" y="1364"/>
              <a:ext cx="1516" cy="2544"/>
            </a:xfrm>
            <a:custGeom>
              <a:avLst/>
              <a:gdLst>
                <a:gd name="T0" fmla="*/ 1516 w 1516"/>
                <a:gd name="T1" fmla="*/ 0 h 2544"/>
                <a:gd name="T2" fmla="*/ 1516 w 1516"/>
                <a:gd name="T3" fmla="*/ 2544 h 2544"/>
                <a:gd name="T4" fmla="*/ 0 w 1516"/>
                <a:gd name="T5" fmla="*/ 2544 h 2544"/>
              </a:gdLst>
              <a:ahLst/>
              <a:cxnLst>
                <a:cxn ang="0">
                  <a:pos x="T0" y="T1"/>
                </a:cxn>
                <a:cxn ang="0">
                  <a:pos x="T2" y="T3"/>
                </a:cxn>
                <a:cxn ang="0">
                  <a:pos x="T4" y="T5"/>
                </a:cxn>
              </a:cxnLst>
              <a:rect l="0" t="0" r="r" b="b"/>
              <a:pathLst>
                <a:path w="1516" h="2544">
                  <a:moveTo>
                    <a:pt x="1516" y="0"/>
                  </a:moveTo>
                  <a:lnTo>
                    <a:pt x="1516" y="2544"/>
                  </a:lnTo>
                  <a:lnTo>
                    <a:pt x="0" y="2544"/>
                  </a:lnTo>
                </a:path>
              </a:pathLst>
            </a:cu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22" name="Rectangle 20">
              <a:extLst>
                <a:ext uri="{FF2B5EF4-FFF2-40B4-BE49-F238E27FC236}">
                  <a16:creationId xmlns:a16="http://schemas.microsoft.com/office/drawing/2014/main" id="{30D6AF96-61E7-4EA2-A618-FF4D093F4174}"/>
                </a:ext>
              </a:extLst>
            </p:cNvPr>
            <p:cNvSpPr>
              <a:spLocks noChangeArrowheads="1"/>
            </p:cNvSpPr>
            <p:nvPr/>
          </p:nvSpPr>
          <p:spPr bwMode="auto">
            <a:xfrm>
              <a:off x="3310" y="3854"/>
              <a:ext cx="108" cy="10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23" name="Rectangle 21">
              <a:extLst>
                <a:ext uri="{FF2B5EF4-FFF2-40B4-BE49-F238E27FC236}">
                  <a16:creationId xmlns:a16="http://schemas.microsoft.com/office/drawing/2014/main" id="{D767FC3F-E384-49B8-B04D-69753C2DF863}"/>
                </a:ext>
              </a:extLst>
            </p:cNvPr>
            <p:cNvSpPr>
              <a:spLocks noChangeArrowheads="1"/>
            </p:cNvSpPr>
            <p:nvPr/>
          </p:nvSpPr>
          <p:spPr bwMode="auto">
            <a:xfrm>
              <a:off x="3310" y="3854"/>
              <a:ext cx="108" cy="109"/>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24" name="Line 22">
              <a:extLst>
                <a:ext uri="{FF2B5EF4-FFF2-40B4-BE49-F238E27FC236}">
                  <a16:creationId xmlns:a16="http://schemas.microsoft.com/office/drawing/2014/main" id="{B8350E66-E5B7-438E-8EC3-7D998F020B55}"/>
                </a:ext>
              </a:extLst>
            </p:cNvPr>
            <p:cNvSpPr>
              <a:spLocks noChangeShapeType="1"/>
            </p:cNvSpPr>
            <p:nvPr/>
          </p:nvSpPr>
          <p:spPr bwMode="auto">
            <a:xfrm flipH="1">
              <a:off x="4035" y="2014"/>
              <a:ext cx="32" cy="13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25" name="Line 23">
              <a:extLst>
                <a:ext uri="{FF2B5EF4-FFF2-40B4-BE49-F238E27FC236}">
                  <a16:creationId xmlns:a16="http://schemas.microsoft.com/office/drawing/2014/main" id="{DCA6E894-9017-4635-970A-D92BA5E88B85}"/>
                </a:ext>
              </a:extLst>
            </p:cNvPr>
            <p:cNvSpPr>
              <a:spLocks noChangeShapeType="1"/>
            </p:cNvSpPr>
            <p:nvPr/>
          </p:nvSpPr>
          <p:spPr bwMode="auto">
            <a:xfrm>
              <a:off x="3345" y="1647"/>
              <a:ext cx="0" cy="379"/>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28" name="Line 26">
              <a:extLst>
                <a:ext uri="{FF2B5EF4-FFF2-40B4-BE49-F238E27FC236}">
                  <a16:creationId xmlns:a16="http://schemas.microsoft.com/office/drawing/2014/main" id="{FF940A9D-5B1F-416A-AE72-518B4AEC79BE}"/>
                </a:ext>
              </a:extLst>
            </p:cNvPr>
            <p:cNvSpPr>
              <a:spLocks noChangeShapeType="1"/>
            </p:cNvSpPr>
            <p:nvPr/>
          </p:nvSpPr>
          <p:spPr bwMode="auto">
            <a:xfrm flipV="1">
              <a:off x="3333" y="1359"/>
              <a:ext cx="0" cy="190"/>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29" name="Rectangle 27">
              <a:extLst>
                <a:ext uri="{FF2B5EF4-FFF2-40B4-BE49-F238E27FC236}">
                  <a16:creationId xmlns:a16="http://schemas.microsoft.com/office/drawing/2014/main" id="{B12E569F-8859-477E-A5BE-62956206FD92}"/>
                </a:ext>
              </a:extLst>
            </p:cNvPr>
            <p:cNvSpPr>
              <a:spLocks noChangeArrowheads="1"/>
            </p:cNvSpPr>
            <p:nvPr/>
          </p:nvSpPr>
          <p:spPr bwMode="auto">
            <a:xfrm>
              <a:off x="2412" y="1116"/>
              <a:ext cx="64" cy="6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30" name="Rectangle 28">
              <a:extLst>
                <a:ext uri="{FF2B5EF4-FFF2-40B4-BE49-F238E27FC236}">
                  <a16:creationId xmlns:a16="http://schemas.microsoft.com/office/drawing/2014/main" id="{2646F152-A05D-4C35-B822-EFC3F8755F22}"/>
                </a:ext>
              </a:extLst>
            </p:cNvPr>
            <p:cNvSpPr>
              <a:spLocks noChangeArrowheads="1"/>
            </p:cNvSpPr>
            <p:nvPr/>
          </p:nvSpPr>
          <p:spPr bwMode="auto">
            <a:xfrm>
              <a:off x="2412" y="1116"/>
              <a:ext cx="64" cy="64"/>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31" name="Rectangle 29">
              <a:extLst>
                <a:ext uri="{FF2B5EF4-FFF2-40B4-BE49-F238E27FC236}">
                  <a16:creationId xmlns:a16="http://schemas.microsoft.com/office/drawing/2014/main" id="{73E437A5-6A27-4775-A419-0DA342345A6E}"/>
                </a:ext>
              </a:extLst>
            </p:cNvPr>
            <p:cNvSpPr>
              <a:spLocks noChangeArrowheads="1"/>
            </p:cNvSpPr>
            <p:nvPr/>
          </p:nvSpPr>
          <p:spPr bwMode="auto">
            <a:xfrm>
              <a:off x="2758" y="1116"/>
              <a:ext cx="65" cy="6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32" name="Rectangle 30">
              <a:extLst>
                <a:ext uri="{FF2B5EF4-FFF2-40B4-BE49-F238E27FC236}">
                  <a16:creationId xmlns:a16="http://schemas.microsoft.com/office/drawing/2014/main" id="{30B26845-AD3D-439D-B033-E4009E23195A}"/>
                </a:ext>
              </a:extLst>
            </p:cNvPr>
            <p:cNvSpPr>
              <a:spLocks noChangeArrowheads="1"/>
            </p:cNvSpPr>
            <p:nvPr/>
          </p:nvSpPr>
          <p:spPr bwMode="auto">
            <a:xfrm>
              <a:off x="2758" y="1116"/>
              <a:ext cx="65" cy="64"/>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33" name="Rectangle 31">
              <a:extLst>
                <a:ext uri="{FF2B5EF4-FFF2-40B4-BE49-F238E27FC236}">
                  <a16:creationId xmlns:a16="http://schemas.microsoft.com/office/drawing/2014/main" id="{E790BD42-4F40-4E6B-98C0-706FCA2068B6}"/>
                </a:ext>
              </a:extLst>
            </p:cNvPr>
            <p:cNvSpPr>
              <a:spLocks noChangeArrowheads="1"/>
            </p:cNvSpPr>
            <p:nvPr/>
          </p:nvSpPr>
          <p:spPr bwMode="auto">
            <a:xfrm>
              <a:off x="3711" y="1116"/>
              <a:ext cx="64" cy="6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34" name="Rectangle 32">
              <a:extLst>
                <a:ext uri="{FF2B5EF4-FFF2-40B4-BE49-F238E27FC236}">
                  <a16:creationId xmlns:a16="http://schemas.microsoft.com/office/drawing/2014/main" id="{C01367FA-CC04-40E1-8308-E0AAF5F02BF8}"/>
                </a:ext>
              </a:extLst>
            </p:cNvPr>
            <p:cNvSpPr>
              <a:spLocks noChangeArrowheads="1"/>
            </p:cNvSpPr>
            <p:nvPr/>
          </p:nvSpPr>
          <p:spPr bwMode="auto">
            <a:xfrm>
              <a:off x="3711" y="1116"/>
              <a:ext cx="64" cy="64"/>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35" name="Rectangle 33">
              <a:extLst>
                <a:ext uri="{FF2B5EF4-FFF2-40B4-BE49-F238E27FC236}">
                  <a16:creationId xmlns:a16="http://schemas.microsoft.com/office/drawing/2014/main" id="{DEEAE020-510F-423B-B895-E09ED15A64F0}"/>
                </a:ext>
              </a:extLst>
            </p:cNvPr>
            <p:cNvSpPr>
              <a:spLocks noChangeArrowheads="1"/>
            </p:cNvSpPr>
            <p:nvPr/>
          </p:nvSpPr>
          <p:spPr bwMode="auto">
            <a:xfrm>
              <a:off x="4057" y="1116"/>
              <a:ext cx="65" cy="6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36" name="Rectangle 34">
              <a:extLst>
                <a:ext uri="{FF2B5EF4-FFF2-40B4-BE49-F238E27FC236}">
                  <a16:creationId xmlns:a16="http://schemas.microsoft.com/office/drawing/2014/main" id="{A721CBC9-8BA1-439B-A489-965046795BF1}"/>
                </a:ext>
              </a:extLst>
            </p:cNvPr>
            <p:cNvSpPr>
              <a:spLocks noChangeArrowheads="1"/>
            </p:cNvSpPr>
            <p:nvPr/>
          </p:nvSpPr>
          <p:spPr bwMode="auto">
            <a:xfrm>
              <a:off x="4057" y="1116"/>
              <a:ext cx="65" cy="64"/>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37" name="Line 35">
              <a:extLst>
                <a:ext uri="{FF2B5EF4-FFF2-40B4-BE49-F238E27FC236}">
                  <a16:creationId xmlns:a16="http://schemas.microsoft.com/office/drawing/2014/main" id="{A8557A58-C6E2-4509-BD61-6C97C4E50F46}"/>
                </a:ext>
              </a:extLst>
            </p:cNvPr>
            <p:cNvSpPr>
              <a:spLocks noChangeShapeType="1"/>
            </p:cNvSpPr>
            <p:nvPr/>
          </p:nvSpPr>
          <p:spPr bwMode="auto">
            <a:xfrm>
              <a:off x="4095" y="1180"/>
              <a:ext cx="0" cy="184"/>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38" name="Line 36">
              <a:extLst>
                <a:ext uri="{FF2B5EF4-FFF2-40B4-BE49-F238E27FC236}">
                  <a16:creationId xmlns:a16="http://schemas.microsoft.com/office/drawing/2014/main" id="{AEBF923D-794E-4F6C-9212-2DFF03DEE93E}"/>
                </a:ext>
              </a:extLst>
            </p:cNvPr>
            <p:cNvSpPr>
              <a:spLocks noChangeShapeType="1"/>
            </p:cNvSpPr>
            <p:nvPr/>
          </p:nvSpPr>
          <p:spPr bwMode="auto">
            <a:xfrm>
              <a:off x="3743" y="1180"/>
              <a:ext cx="0" cy="184"/>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39" name="Line 37">
              <a:extLst>
                <a:ext uri="{FF2B5EF4-FFF2-40B4-BE49-F238E27FC236}">
                  <a16:creationId xmlns:a16="http://schemas.microsoft.com/office/drawing/2014/main" id="{AF95EC7A-5426-4EAA-A453-3FFD4599F6AB}"/>
                </a:ext>
              </a:extLst>
            </p:cNvPr>
            <p:cNvSpPr>
              <a:spLocks noChangeShapeType="1"/>
            </p:cNvSpPr>
            <p:nvPr/>
          </p:nvSpPr>
          <p:spPr bwMode="auto">
            <a:xfrm>
              <a:off x="2796" y="1180"/>
              <a:ext cx="0" cy="184"/>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40" name="Line 38">
              <a:extLst>
                <a:ext uri="{FF2B5EF4-FFF2-40B4-BE49-F238E27FC236}">
                  <a16:creationId xmlns:a16="http://schemas.microsoft.com/office/drawing/2014/main" id="{8CAC99AC-8477-474A-9665-3C48645890C2}"/>
                </a:ext>
              </a:extLst>
            </p:cNvPr>
            <p:cNvSpPr>
              <a:spLocks noChangeShapeType="1"/>
            </p:cNvSpPr>
            <p:nvPr/>
          </p:nvSpPr>
          <p:spPr bwMode="auto">
            <a:xfrm>
              <a:off x="2444" y="1180"/>
              <a:ext cx="0" cy="184"/>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41" name="Line 39">
              <a:extLst>
                <a:ext uri="{FF2B5EF4-FFF2-40B4-BE49-F238E27FC236}">
                  <a16:creationId xmlns:a16="http://schemas.microsoft.com/office/drawing/2014/main" id="{42ABD368-4A00-4B24-B485-56C09A3B3A5D}"/>
                </a:ext>
              </a:extLst>
            </p:cNvPr>
            <p:cNvSpPr>
              <a:spLocks noChangeShapeType="1"/>
            </p:cNvSpPr>
            <p:nvPr/>
          </p:nvSpPr>
          <p:spPr bwMode="auto">
            <a:xfrm flipV="1">
              <a:off x="2796" y="931"/>
              <a:ext cx="0" cy="185"/>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42" name="Line 40">
              <a:extLst>
                <a:ext uri="{FF2B5EF4-FFF2-40B4-BE49-F238E27FC236}">
                  <a16:creationId xmlns:a16="http://schemas.microsoft.com/office/drawing/2014/main" id="{E582F0D2-A76C-4102-B46D-637F9015A106}"/>
                </a:ext>
              </a:extLst>
            </p:cNvPr>
            <p:cNvSpPr>
              <a:spLocks noChangeShapeType="1"/>
            </p:cNvSpPr>
            <p:nvPr/>
          </p:nvSpPr>
          <p:spPr bwMode="auto">
            <a:xfrm>
              <a:off x="3743" y="931"/>
              <a:ext cx="0" cy="185"/>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43" name="Freeform 41">
              <a:extLst>
                <a:ext uri="{FF2B5EF4-FFF2-40B4-BE49-F238E27FC236}">
                  <a16:creationId xmlns:a16="http://schemas.microsoft.com/office/drawing/2014/main" id="{F1FCC2F8-934D-4CF3-9681-C672CA990D88}"/>
                </a:ext>
              </a:extLst>
            </p:cNvPr>
            <p:cNvSpPr>
              <a:spLocks noEditPoints="1"/>
            </p:cNvSpPr>
            <p:nvPr/>
          </p:nvSpPr>
          <p:spPr bwMode="auto">
            <a:xfrm>
              <a:off x="2745" y="884"/>
              <a:ext cx="101" cy="13"/>
            </a:xfrm>
            <a:custGeom>
              <a:avLst/>
              <a:gdLst>
                <a:gd name="T0" fmla="*/ 0 w 101"/>
                <a:gd name="T1" fmla="*/ 0 h 13"/>
                <a:gd name="T2" fmla="*/ 101 w 101"/>
                <a:gd name="T3" fmla="*/ 0 h 13"/>
                <a:gd name="T4" fmla="*/ 0 w 101"/>
                <a:gd name="T5" fmla="*/ 13 h 13"/>
                <a:gd name="T6" fmla="*/ 101 w 101"/>
                <a:gd name="T7" fmla="*/ 13 h 13"/>
              </a:gdLst>
              <a:ahLst/>
              <a:cxnLst>
                <a:cxn ang="0">
                  <a:pos x="T0" y="T1"/>
                </a:cxn>
                <a:cxn ang="0">
                  <a:pos x="T2" y="T3"/>
                </a:cxn>
                <a:cxn ang="0">
                  <a:pos x="T4" y="T5"/>
                </a:cxn>
                <a:cxn ang="0">
                  <a:pos x="T6" y="T7"/>
                </a:cxn>
              </a:cxnLst>
              <a:rect l="0" t="0" r="r" b="b"/>
              <a:pathLst>
                <a:path w="101" h="13">
                  <a:moveTo>
                    <a:pt x="0" y="0"/>
                  </a:moveTo>
                  <a:lnTo>
                    <a:pt x="101" y="0"/>
                  </a:lnTo>
                  <a:moveTo>
                    <a:pt x="0" y="13"/>
                  </a:moveTo>
                  <a:lnTo>
                    <a:pt x="101" y="13"/>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44" name="Freeform 42">
              <a:extLst>
                <a:ext uri="{FF2B5EF4-FFF2-40B4-BE49-F238E27FC236}">
                  <a16:creationId xmlns:a16="http://schemas.microsoft.com/office/drawing/2014/main" id="{340204F0-F07B-4655-BB41-F918F547F158}"/>
                </a:ext>
              </a:extLst>
            </p:cNvPr>
            <p:cNvSpPr>
              <a:spLocks noEditPoints="1"/>
            </p:cNvSpPr>
            <p:nvPr/>
          </p:nvSpPr>
          <p:spPr bwMode="auto">
            <a:xfrm>
              <a:off x="2725" y="905"/>
              <a:ext cx="141" cy="76"/>
            </a:xfrm>
            <a:custGeom>
              <a:avLst/>
              <a:gdLst>
                <a:gd name="T0" fmla="*/ 0 w 250"/>
                <a:gd name="T1" fmla="*/ 46 h 135"/>
                <a:gd name="T2" fmla="*/ 30 w 250"/>
                <a:gd name="T3" fmla="*/ 1 h 135"/>
                <a:gd name="T4" fmla="*/ 63 w 250"/>
                <a:gd name="T5" fmla="*/ 43 h 135"/>
                <a:gd name="T6" fmla="*/ 63 w 250"/>
                <a:gd name="T7" fmla="*/ 46 h 135"/>
                <a:gd name="T8" fmla="*/ 93 w 250"/>
                <a:gd name="T9" fmla="*/ 1 h 135"/>
                <a:gd name="T10" fmla="*/ 125 w 250"/>
                <a:gd name="T11" fmla="*/ 43 h 135"/>
                <a:gd name="T12" fmla="*/ 125 w 250"/>
                <a:gd name="T13" fmla="*/ 46 h 135"/>
                <a:gd name="T14" fmla="*/ 155 w 250"/>
                <a:gd name="T15" fmla="*/ 1 h 135"/>
                <a:gd name="T16" fmla="*/ 188 w 250"/>
                <a:gd name="T17" fmla="*/ 43 h 135"/>
                <a:gd name="T18" fmla="*/ 188 w 250"/>
                <a:gd name="T19" fmla="*/ 46 h 135"/>
                <a:gd name="T20" fmla="*/ 218 w 250"/>
                <a:gd name="T21" fmla="*/ 1 h 135"/>
                <a:gd name="T22" fmla="*/ 250 w 250"/>
                <a:gd name="T23" fmla="*/ 43 h 135"/>
                <a:gd name="T24" fmla="*/ 250 w 250"/>
                <a:gd name="T25" fmla="*/ 46 h 135"/>
                <a:gd name="T26" fmla="*/ 0 w 250"/>
                <a:gd name="T27" fmla="*/ 46 h 135"/>
                <a:gd name="T28" fmla="*/ 0 w 250"/>
                <a:gd name="T29" fmla="*/ 135 h 135"/>
                <a:gd name="T30" fmla="*/ 250 w 250"/>
                <a:gd name="T31" fmla="*/ 46 h 135"/>
                <a:gd name="T32" fmla="*/ 250 w 250"/>
                <a:gd name="T33" fmla="*/ 135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0" h="135">
                  <a:moveTo>
                    <a:pt x="0" y="46"/>
                  </a:moveTo>
                  <a:cubicBezTo>
                    <a:pt x="0" y="22"/>
                    <a:pt x="13" y="2"/>
                    <a:pt x="30" y="1"/>
                  </a:cubicBezTo>
                  <a:cubicBezTo>
                    <a:pt x="48" y="0"/>
                    <a:pt x="62" y="19"/>
                    <a:pt x="63" y="43"/>
                  </a:cubicBezTo>
                  <a:cubicBezTo>
                    <a:pt x="63" y="44"/>
                    <a:pt x="63" y="45"/>
                    <a:pt x="63" y="46"/>
                  </a:cubicBezTo>
                  <a:cubicBezTo>
                    <a:pt x="62" y="22"/>
                    <a:pt x="75" y="2"/>
                    <a:pt x="93" y="1"/>
                  </a:cubicBezTo>
                  <a:cubicBezTo>
                    <a:pt x="110" y="0"/>
                    <a:pt x="124" y="19"/>
                    <a:pt x="125" y="43"/>
                  </a:cubicBezTo>
                  <a:cubicBezTo>
                    <a:pt x="125" y="44"/>
                    <a:pt x="125" y="45"/>
                    <a:pt x="125" y="46"/>
                  </a:cubicBezTo>
                  <a:cubicBezTo>
                    <a:pt x="124" y="22"/>
                    <a:pt x="138" y="2"/>
                    <a:pt x="155" y="1"/>
                  </a:cubicBezTo>
                  <a:cubicBezTo>
                    <a:pt x="172" y="0"/>
                    <a:pt x="187" y="19"/>
                    <a:pt x="188" y="43"/>
                  </a:cubicBezTo>
                  <a:cubicBezTo>
                    <a:pt x="188" y="44"/>
                    <a:pt x="188" y="45"/>
                    <a:pt x="188" y="46"/>
                  </a:cubicBezTo>
                  <a:cubicBezTo>
                    <a:pt x="187" y="22"/>
                    <a:pt x="200" y="2"/>
                    <a:pt x="218" y="1"/>
                  </a:cubicBezTo>
                  <a:cubicBezTo>
                    <a:pt x="235" y="0"/>
                    <a:pt x="249" y="19"/>
                    <a:pt x="250" y="43"/>
                  </a:cubicBezTo>
                  <a:cubicBezTo>
                    <a:pt x="250" y="44"/>
                    <a:pt x="250" y="45"/>
                    <a:pt x="250" y="46"/>
                  </a:cubicBezTo>
                  <a:moveTo>
                    <a:pt x="0" y="46"/>
                  </a:moveTo>
                  <a:lnTo>
                    <a:pt x="0" y="135"/>
                  </a:lnTo>
                  <a:moveTo>
                    <a:pt x="250" y="46"/>
                  </a:moveTo>
                  <a:lnTo>
                    <a:pt x="250" y="135"/>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45" name="Freeform 43">
              <a:extLst>
                <a:ext uri="{FF2B5EF4-FFF2-40B4-BE49-F238E27FC236}">
                  <a16:creationId xmlns:a16="http://schemas.microsoft.com/office/drawing/2014/main" id="{096E3CB9-0BEB-4AB9-9C72-C20A21F60AB2}"/>
                </a:ext>
              </a:extLst>
            </p:cNvPr>
            <p:cNvSpPr>
              <a:spLocks noEditPoints="1"/>
            </p:cNvSpPr>
            <p:nvPr/>
          </p:nvSpPr>
          <p:spPr bwMode="auto">
            <a:xfrm>
              <a:off x="2725" y="800"/>
              <a:ext cx="142" cy="77"/>
            </a:xfrm>
            <a:custGeom>
              <a:avLst/>
              <a:gdLst>
                <a:gd name="T0" fmla="*/ 250 w 251"/>
                <a:gd name="T1" fmla="*/ 89 h 135"/>
                <a:gd name="T2" fmla="*/ 220 w 251"/>
                <a:gd name="T3" fmla="*/ 134 h 135"/>
                <a:gd name="T4" fmla="*/ 188 w 251"/>
                <a:gd name="T5" fmla="*/ 93 h 135"/>
                <a:gd name="T6" fmla="*/ 188 w 251"/>
                <a:gd name="T7" fmla="*/ 89 h 135"/>
                <a:gd name="T8" fmla="*/ 158 w 251"/>
                <a:gd name="T9" fmla="*/ 134 h 135"/>
                <a:gd name="T10" fmla="*/ 125 w 251"/>
                <a:gd name="T11" fmla="*/ 93 h 135"/>
                <a:gd name="T12" fmla="*/ 125 w 251"/>
                <a:gd name="T13" fmla="*/ 89 h 135"/>
                <a:gd name="T14" fmla="*/ 95 w 251"/>
                <a:gd name="T15" fmla="*/ 134 h 135"/>
                <a:gd name="T16" fmla="*/ 63 w 251"/>
                <a:gd name="T17" fmla="*/ 93 h 135"/>
                <a:gd name="T18" fmla="*/ 63 w 251"/>
                <a:gd name="T19" fmla="*/ 89 h 135"/>
                <a:gd name="T20" fmla="*/ 33 w 251"/>
                <a:gd name="T21" fmla="*/ 134 h 135"/>
                <a:gd name="T22" fmla="*/ 0 w 251"/>
                <a:gd name="T23" fmla="*/ 93 h 135"/>
                <a:gd name="T24" fmla="*/ 0 w 251"/>
                <a:gd name="T25" fmla="*/ 89 h 135"/>
                <a:gd name="T26" fmla="*/ 250 w 251"/>
                <a:gd name="T27" fmla="*/ 89 h 135"/>
                <a:gd name="T28" fmla="*/ 250 w 251"/>
                <a:gd name="T29" fmla="*/ 0 h 135"/>
                <a:gd name="T30" fmla="*/ 0 w 251"/>
                <a:gd name="T31" fmla="*/ 89 h 135"/>
                <a:gd name="T32" fmla="*/ 0 w 251"/>
                <a:gd name="T33" fmla="*/ 0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1" h="135">
                  <a:moveTo>
                    <a:pt x="250" y="89"/>
                  </a:moveTo>
                  <a:cubicBezTo>
                    <a:pt x="251" y="113"/>
                    <a:pt x="237" y="133"/>
                    <a:pt x="220" y="134"/>
                  </a:cubicBezTo>
                  <a:cubicBezTo>
                    <a:pt x="203" y="135"/>
                    <a:pt x="188" y="116"/>
                    <a:pt x="188" y="93"/>
                  </a:cubicBezTo>
                  <a:cubicBezTo>
                    <a:pt x="188" y="92"/>
                    <a:pt x="188" y="90"/>
                    <a:pt x="188" y="89"/>
                  </a:cubicBezTo>
                  <a:cubicBezTo>
                    <a:pt x="188" y="113"/>
                    <a:pt x="175" y="133"/>
                    <a:pt x="158" y="134"/>
                  </a:cubicBezTo>
                  <a:cubicBezTo>
                    <a:pt x="140" y="135"/>
                    <a:pt x="126" y="116"/>
                    <a:pt x="125" y="93"/>
                  </a:cubicBezTo>
                  <a:cubicBezTo>
                    <a:pt x="125" y="92"/>
                    <a:pt x="125" y="90"/>
                    <a:pt x="125" y="89"/>
                  </a:cubicBezTo>
                  <a:cubicBezTo>
                    <a:pt x="126" y="113"/>
                    <a:pt x="112" y="133"/>
                    <a:pt x="95" y="134"/>
                  </a:cubicBezTo>
                  <a:cubicBezTo>
                    <a:pt x="78" y="135"/>
                    <a:pt x="63" y="116"/>
                    <a:pt x="63" y="93"/>
                  </a:cubicBezTo>
                  <a:cubicBezTo>
                    <a:pt x="63" y="92"/>
                    <a:pt x="63" y="90"/>
                    <a:pt x="63" y="89"/>
                  </a:cubicBezTo>
                  <a:cubicBezTo>
                    <a:pt x="63" y="113"/>
                    <a:pt x="50" y="133"/>
                    <a:pt x="33" y="134"/>
                  </a:cubicBezTo>
                  <a:cubicBezTo>
                    <a:pt x="16" y="135"/>
                    <a:pt x="1" y="116"/>
                    <a:pt x="0" y="93"/>
                  </a:cubicBezTo>
                  <a:cubicBezTo>
                    <a:pt x="0" y="92"/>
                    <a:pt x="0" y="90"/>
                    <a:pt x="0" y="89"/>
                  </a:cubicBezTo>
                  <a:moveTo>
                    <a:pt x="250" y="89"/>
                  </a:moveTo>
                  <a:lnTo>
                    <a:pt x="250" y="0"/>
                  </a:lnTo>
                  <a:moveTo>
                    <a:pt x="0" y="89"/>
                  </a:moveTo>
                  <a:lnTo>
                    <a:pt x="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46" name="Freeform 44">
              <a:extLst>
                <a:ext uri="{FF2B5EF4-FFF2-40B4-BE49-F238E27FC236}">
                  <a16:creationId xmlns:a16="http://schemas.microsoft.com/office/drawing/2014/main" id="{A95D3191-6E10-4746-87A1-2B4CB3B43D3B}"/>
                </a:ext>
              </a:extLst>
            </p:cNvPr>
            <p:cNvSpPr>
              <a:spLocks noEditPoints="1"/>
            </p:cNvSpPr>
            <p:nvPr/>
          </p:nvSpPr>
          <p:spPr bwMode="auto">
            <a:xfrm>
              <a:off x="3690" y="884"/>
              <a:ext cx="100" cy="12"/>
            </a:xfrm>
            <a:custGeom>
              <a:avLst/>
              <a:gdLst>
                <a:gd name="T0" fmla="*/ 0 w 100"/>
                <a:gd name="T1" fmla="*/ 0 h 12"/>
                <a:gd name="T2" fmla="*/ 100 w 100"/>
                <a:gd name="T3" fmla="*/ 0 h 12"/>
                <a:gd name="T4" fmla="*/ 0 w 100"/>
                <a:gd name="T5" fmla="*/ 12 h 12"/>
                <a:gd name="T6" fmla="*/ 100 w 100"/>
                <a:gd name="T7" fmla="*/ 12 h 12"/>
              </a:gdLst>
              <a:ahLst/>
              <a:cxnLst>
                <a:cxn ang="0">
                  <a:pos x="T0" y="T1"/>
                </a:cxn>
                <a:cxn ang="0">
                  <a:pos x="T2" y="T3"/>
                </a:cxn>
                <a:cxn ang="0">
                  <a:pos x="T4" y="T5"/>
                </a:cxn>
                <a:cxn ang="0">
                  <a:pos x="T6" y="T7"/>
                </a:cxn>
              </a:cxnLst>
              <a:rect l="0" t="0" r="r" b="b"/>
              <a:pathLst>
                <a:path w="100" h="12">
                  <a:moveTo>
                    <a:pt x="0" y="0"/>
                  </a:moveTo>
                  <a:lnTo>
                    <a:pt x="100" y="0"/>
                  </a:lnTo>
                  <a:moveTo>
                    <a:pt x="0" y="12"/>
                  </a:moveTo>
                  <a:lnTo>
                    <a:pt x="100" y="12"/>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47" name="Freeform 45">
              <a:extLst>
                <a:ext uri="{FF2B5EF4-FFF2-40B4-BE49-F238E27FC236}">
                  <a16:creationId xmlns:a16="http://schemas.microsoft.com/office/drawing/2014/main" id="{91DCA7DA-D14B-4812-BCB0-DA768F5C4369}"/>
                </a:ext>
              </a:extLst>
            </p:cNvPr>
            <p:cNvSpPr>
              <a:spLocks noEditPoints="1"/>
            </p:cNvSpPr>
            <p:nvPr/>
          </p:nvSpPr>
          <p:spPr bwMode="auto">
            <a:xfrm>
              <a:off x="3669" y="905"/>
              <a:ext cx="141" cy="76"/>
            </a:xfrm>
            <a:custGeom>
              <a:avLst/>
              <a:gdLst>
                <a:gd name="T0" fmla="*/ 1 w 250"/>
                <a:gd name="T1" fmla="*/ 46 h 135"/>
                <a:gd name="T2" fmla="*/ 31 w 250"/>
                <a:gd name="T3" fmla="*/ 1 h 135"/>
                <a:gd name="T4" fmla="*/ 63 w 250"/>
                <a:gd name="T5" fmla="*/ 42 h 135"/>
                <a:gd name="T6" fmla="*/ 63 w 250"/>
                <a:gd name="T7" fmla="*/ 46 h 135"/>
                <a:gd name="T8" fmla="*/ 93 w 250"/>
                <a:gd name="T9" fmla="*/ 1 h 135"/>
                <a:gd name="T10" fmla="*/ 125 w 250"/>
                <a:gd name="T11" fmla="*/ 42 h 135"/>
                <a:gd name="T12" fmla="*/ 125 w 250"/>
                <a:gd name="T13" fmla="*/ 46 h 135"/>
                <a:gd name="T14" fmla="*/ 155 w 250"/>
                <a:gd name="T15" fmla="*/ 1 h 135"/>
                <a:gd name="T16" fmla="*/ 188 w 250"/>
                <a:gd name="T17" fmla="*/ 42 h 135"/>
                <a:gd name="T18" fmla="*/ 188 w 250"/>
                <a:gd name="T19" fmla="*/ 46 h 135"/>
                <a:gd name="T20" fmla="*/ 218 w 250"/>
                <a:gd name="T21" fmla="*/ 1 h 135"/>
                <a:gd name="T22" fmla="*/ 250 w 250"/>
                <a:gd name="T23" fmla="*/ 42 h 135"/>
                <a:gd name="T24" fmla="*/ 250 w 250"/>
                <a:gd name="T25" fmla="*/ 46 h 135"/>
                <a:gd name="T26" fmla="*/ 1 w 250"/>
                <a:gd name="T27" fmla="*/ 46 h 135"/>
                <a:gd name="T28" fmla="*/ 1 w 250"/>
                <a:gd name="T29" fmla="*/ 135 h 135"/>
                <a:gd name="T30" fmla="*/ 250 w 250"/>
                <a:gd name="T31" fmla="*/ 46 h 135"/>
                <a:gd name="T32" fmla="*/ 250 w 250"/>
                <a:gd name="T33" fmla="*/ 135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0" h="135">
                  <a:moveTo>
                    <a:pt x="1" y="46"/>
                  </a:moveTo>
                  <a:cubicBezTo>
                    <a:pt x="0" y="22"/>
                    <a:pt x="13" y="2"/>
                    <a:pt x="31" y="1"/>
                  </a:cubicBezTo>
                  <a:cubicBezTo>
                    <a:pt x="48" y="0"/>
                    <a:pt x="62" y="18"/>
                    <a:pt x="63" y="42"/>
                  </a:cubicBezTo>
                  <a:cubicBezTo>
                    <a:pt x="63" y="43"/>
                    <a:pt x="63" y="44"/>
                    <a:pt x="63" y="46"/>
                  </a:cubicBezTo>
                  <a:cubicBezTo>
                    <a:pt x="62" y="22"/>
                    <a:pt x="76" y="2"/>
                    <a:pt x="93" y="1"/>
                  </a:cubicBezTo>
                  <a:cubicBezTo>
                    <a:pt x="110" y="0"/>
                    <a:pt x="125" y="18"/>
                    <a:pt x="125" y="42"/>
                  </a:cubicBezTo>
                  <a:cubicBezTo>
                    <a:pt x="125" y="43"/>
                    <a:pt x="125" y="44"/>
                    <a:pt x="125" y="46"/>
                  </a:cubicBezTo>
                  <a:cubicBezTo>
                    <a:pt x="125" y="22"/>
                    <a:pt x="138" y="2"/>
                    <a:pt x="155" y="1"/>
                  </a:cubicBezTo>
                  <a:cubicBezTo>
                    <a:pt x="173" y="0"/>
                    <a:pt x="187" y="18"/>
                    <a:pt x="188" y="42"/>
                  </a:cubicBezTo>
                  <a:cubicBezTo>
                    <a:pt x="188" y="43"/>
                    <a:pt x="188" y="44"/>
                    <a:pt x="188" y="46"/>
                  </a:cubicBezTo>
                  <a:cubicBezTo>
                    <a:pt x="187" y="22"/>
                    <a:pt x="200" y="2"/>
                    <a:pt x="218" y="1"/>
                  </a:cubicBezTo>
                  <a:cubicBezTo>
                    <a:pt x="235" y="0"/>
                    <a:pt x="249" y="18"/>
                    <a:pt x="250" y="42"/>
                  </a:cubicBezTo>
                  <a:cubicBezTo>
                    <a:pt x="250" y="43"/>
                    <a:pt x="250" y="44"/>
                    <a:pt x="250" y="46"/>
                  </a:cubicBezTo>
                  <a:moveTo>
                    <a:pt x="1" y="46"/>
                  </a:moveTo>
                  <a:lnTo>
                    <a:pt x="1" y="135"/>
                  </a:lnTo>
                  <a:moveTo>
                    <a:pt x="250" y="46"/>
                  </a:moveTo>
                  <a:lnTo>
                    <a:pt x="250" y="135"/>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48" name="Freeform 46">
              <a:extLst>
                <a:ext uri="{FF2B5EF4-FFF2-40B4-BE49-F238E27FC236}">
                  <a16:creationId xmlns:a16="http://schemas.microsoft.com/office/drawing/2014/main" id="{347EACE9-CD1E-4E81-AE29-F92D94600604}"/>
                </a:ext>
              </a:extLst>
            </p:cNvPr>
            <p:cNvSpPr>
              <a:spLocks noEditPoints="1"/>
            </p:cNvSpPr>
            <p:nvPr/>
          </p:nvSpPr>
          <p:spPr bwMode="auto">
            <a:xfrm>
              <a:off x="3670" y="800"/>
              <a:ext cx="141" cy="75"/>
            </a:xfrm>
            <a:custGeom>
              <a:avLst/>
              <a:gdLst>
                <a:gd name="T0" fmla="*/ 249 w 250"/>
                <a:gd name="T1" fmla="*/ 89 h 134"/>
                <a:gd name="T2" fmla="*/ 219 w 250"/>
                <a:gd name="T3" fmla="*/ 133 h 134"/>
                <a:gd name="T4" fmla="*/ 187 w 250"/>
                <a:gd name="T5" fmla="*/ 92 h 134"/>
                <a:gd name="T6" fmla="*/ 187 w 250"/>
                <a:gd name="T7" fmla="*/ 89 h 134"/>
                <a:gd name="T8" fmla="*/ 157 w 250"/>
                <a:gd name="T9" fmla="*/ 133 h 134"/>
                <a:gd name="T10" fmla="*/ 124 w 250"/>
                <a:gd name="T11" fmla="*/ 92 h 134"/>
                <a:gd name="T12" fmla="*/ 124 w 250"/>
                <a:gd name="T13" fmla="*/ 89 h 134"/>
                <a:gd name="T14" fmla="*/ 94 w 250"/>
                <a:gd name="T15" fmla="*/ 133 h 134"/>
                <a:gd name="T16" fmla="*/ 62 w 250"/>
                <a:gd name="T17" fmla="*/ 92 h 134"/>
                <a:gd name="T18" fmla="*/ 62 w 250"/>
                <a:gd name="T19" fmla="*/ 89 h 134"/>
                <a:gd name="T20" fmla="*/ 32 w 250"/>
                <a:gd name="T21" fmla="*/ 133 h 134"/>
                <a:gd name="T22" fmla="*/ 0 w 250"/>
                <a:gd name="T23" fmla="*/ 92 h 134"/>
                <a:gd name="T24" fmla="*/ 0 w 250"/>
                <a:gd name="T25" fmla="*/ 89 h 134"/>
                <a:gd name="T26" fmla="*/ 249 w 250"/>
                <a:gd name="T27" fmla="*/ 89 h 134"/>
                <a:gd name="T28" fmla="*/ 249 w 250"/>
                <a:gd name="T29" fmla="*/ 0 h 134"/>
                <a:gd name="T30" fmla="*/ 0 w 250"/>
                <a:gd name="T31" fmla="*/ 89 h 134"/>
                <a:gd name="T32" fmla="*/ 0 w 250"/>
                <a:gd name="T33" fmla="*/ 0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0" h="134">
                  <a:moveTo>
                    <a:pt x="249" y="89"/>
                  </a:moveTo>
                  <a:cubicBezTo>
                    <a:pt x="250" y="113"/>
                    <a:pt x="236" y="133"/>
                    <a:pt x="219" y="133"/>
                  </a:cubicBezTo>
                  <a:cubicBezTo>
                    <a:pt x="202" y="134"/>
                    <a:pt x="187" y="116"/>
                    <a:pt x="187" y="92"/>
                  </a:cubicBezTo>
                  <a:cubicBezTo>
                    <a:pt x="187" y="91"/>
                    <a:pt x="187" y="90"/>
                    <a:pt x="187" y="89"/>
                  </a:cubicBezTo>
                  <a:cubicBezTo>
                    <a:pt x="187" y="113"/>
                    <a:pt x="174" y="133"/>
                    <a:pt x="157" y="133"/>
                  </a:cubicBezTo>
                  <a:cubicBezTo>
                    <a:pt x="140" y="134"/>
                    <a:pt x="125" y="116"/>
                    <a:pt x="124" y="92"/>
                  </a:cubicBezTo>
                  <a:cubicBezTo>
                    <a:pt x="124" y="91"/>
                    <a:pt x="124" y="90"/>
                    <a:pt x="124" y="89"/>
                  </a:cubicBezTo>
                  <a:cubicBezTo>
                    <a:pt x="125" y="113"/>
                    <a:pt x="112" y="133"/>
                    <a:pt x="94" y="133"/>
                  </a:cubicBezTo>
                  <a:cubicBezTo>
                    <a:pt x="77" y="134"/>
                    <a:pt x="63" y="116"/>
                    <a:pt x="62" y="92"/>
                  </a:cubicBezTo>
                  <a:cubicBezTo>
                    <a:pt x="62" y="91"/>
                    <a:pt x="62" y="90"/>
                    <a:pt x="62" y="89"/>
                  </a:cubicBezTo>
                  <a:cubicBezTo>
                    <a:pt x="63" y="113"/>
                    <a:pt x="49" y="133"/>
                    <a:pt x="32" y="133"/>
                  </a:cubicBezTo>
                  <a:cubicBezTo>
                    <a:pt x="15" y="134"/>
                    <a:pt x="0" y="116"/>
                    <a:pt x="0" y="92"/>
                  </a:cubicBezTo>
                  <a:cubicBezTo>
                    <a:pt x="0" y="91"/>
                    <a:pt x="0" y="90"/>
                    <a:pt x="0" y="89"/>
                  </a:cubicBezTo>
                  <a:moveTo>
                    <a:pt x="249" y="89"/>
                  </a:moveTo>
                  <a:lnTo>
                    <a:pt x="249" y="0"/>
                  </a:lnTo>
                  <a:moveTo>
                    <a:pt x="0" y="89"/>
                  </a:moveTo>
                  <a:lnTo>
                    <a:pt x="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49" name="Line 47">
              <a:extLst>
                <a:ext uri="{FF2B5EF4-FFF2-40B4-BE49-F238E27FC236}">
                  <a16:creationId xmlns:a16="http://schemas.microsoft.com/office/drawing/2014/main" id="{5C488A54-0347-4A30-8CC5-0BFAF8E82C12}"/>
                </a:ext>
              </a:extLst>
            </p:cNvPr>
            <p:cNvSpPr>
              <a:spLocks noChangeShapeType="1"/>
            </p:cNvSpPr>
            <p:nvPr/>
          </p:nvSpPr>
          <p:spPr bwMode="auto">
            <a:xfrm>
              <a:off x="1794" y="634"/>
              <a:ext cx="1326" cy="0"/>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50" name="Line 48">
              <a:extLst>
                <a:ext uri="{FF2B5EF4-FFF2-40B4-BE49-F238E27FC236}">
                  <a16:creationId xmlns:a16="http://schemas.microsoft.com/office/drawing/2014/main" id="{08908113-C90C-4465-8345-F3D04B43C80B}"/>
                </a:ext>
              </a:extLst>
            </p:cNvPr>
            <p:cNvSpPr>
              <a:spLocks noChangeShapeType="1"/>
            </p:cNvSpPr>
            <p:nvPr/>
          </p:nvSpPr>
          <p:spPr bwMode="auto">
            <a:xfrm>
              <a:off x="3594" y="634"/>
              <a:ext cx="1340" cy="0"/>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51" name="Rectangle 49">
              <a:extLst>
                <a:ext uri="{FF2B5EF4-FFF2-40B4-BE49-F238E27FC236}">
                  <a16:creationId xmlns:a16="http://schemas.microsoft.com/office/drawing/2014/main" id="{CEE1341F-6250-47B8-BD4C-5F2AD83A9088}"/>
                </a:ext>
              </a:extLst>
            </p:cNvPr>
            <p:cNvSpPr>
              <a:spLocks noChangeArrowheads="1"/>
            </p:cNvSpPr>
            <p:nvPr/>
          </p:nvSpPr>
          <p:spPr bwMode="auto">
            <a:xfrm>
              <a:off x="3310" y="579"/>
              <a:ext cx="108" cy="10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52" name="Rectangle 50">
              <a:extLst>
                <a:ext uri="{FF2B5EF4-FFF2-40B4-BE49-F238E27FC236}">
                  <a16:creationId xmlns:a16="http://schemas.microsoft.com/office/drawing/2014/main" id="{5C69E988-298D-428F-91D7-46BAE2006249}"/>
                </a:ext>
              </a:extLst>
            </p:cNvPr>
            <p:cNvSpPr>
              <a:spLocks noChangeArrowheads="1"/>
            </p:cNvSpPr>
            <p:nvPr/>
          </p:nvSpPr>
          <p:spPr bwMode="auto">
            <a:xfrm>
              <a:off x="3310" y="579"/>
              <a:ext cx="108" cy="109"/>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53" name="Line 51">
              <a:extLst>
                <a:ext uri="{FF2B5EF4-FFF2-40B4-BE49-F238E27FC236}">
                  <a16:creationId xmlns:a16="http://schemas.microsoft.com/office/drawing/2014/main" id="{1D9C1114-4ABE-45B2-B84B-883374FFAE3A}"/>
                </a:ext>
              </a:extLst>
            </p:cNvPr>
            <p:cNvSpPr>
              <a:spLocks noChangeShapeType="1"/>
            </p:cNvSpPr>
            <p:nvPr/>
          </p:nvSpPr>
          <p:spPr bwMode="auto">
            <a:xfrm flipH="1" flipV="1">
              <a:off x="2778" y="704"/>
              <a:ext cx="18" cy="36"/>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54" name="Freeform 52">
              <a:extLst>
                <a:ext uri="{FF2B5EF4-FFF2-40B4-BE49-F238E27FC236}">
                  <a16:creationId xmlns:a16="http://schemas.microsoft.com/office/drawing/2014/main" id="{0760B25E-17E8-4374-9F53-D22CDC1797F1}"/>
                </a:ext>
              </a:extLst>
            </p:cNvPr>
            <p:cNvSpPr>
              <a:spLocks noEditPoints="1"/>
            </p:cNvSpPr>
            <p:nvPr/>
          </p:nvSpPr>
          <p:spPr bwMode="auto">
            <a:xfrm>
              <a:off x="2796" y="634"/>
              <a:ext cx="0" cy="176"/>
            </a:xfrm>
            <a:custGeom>
              <a:avLst/>
              <a:gdLst>
                <a:gd name="T0" fmla="*/ 70 h 176"/>
                <a:gd name="T1" fmla="*/ 0 h 176"/>
                <a:gd name="T2" fmla="*/ 176 h 176"/>
                <a:gd name="T3" fmla="*/ 106 h 176"/>
              </a:gdLst>
              <a:ahLst/>
              <a:cxnLst>
                <a:cxn ang="0">
                  <a:pos x="0" y="T0"/>
                </a:cxn>
                <a:cxn ang="0">
                  <a:pos x="0" y="T1"/>
                </a:cxn>
                <a:cxn ang="0">
                  <a:pos x="0" y="T2"/>
                </a:cxn>
                <a:cxn ang="0">
                  <a:pos x="0" y="T3"/>
                </a:cxn>
              </a:cxnLst>
              <a:rect l="0" t="0" r="r" b="b"/>
              <a:pathLst>
                <a:path h="176">
                  <a:moveTo>
                    <a:pt x="0" y="70"/>
                  </a:moveTo>
                  <a:lnTo>
                    <a:pt x="0" y="0"/>
                  </a:lnTo>
                  <a:moveTo>
                    <a:pt x="0" y="176"/>
                  </a:moveTo>
                  <a:lnTo>
                    <a:pt x="0" y="106"/>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55" name="Line 53">
              <a:extLst>
                <a:ext uri="{FF2B5EF4-FFF2-40B4-BE49-F238E27FC236}">
                  <a16:creationId xmlns:a16="http://schemas.microsoft.com/office/drawing/2014/main" id="{9E7C201C-7003-42A6-BA0A-B692547D59E7}"/>
                </a:ext>
              </a:extLst>
            </p:cNvPr>
            <p:cNvSpPr>
              <a:spLocks noChangeShapeType="1"/>
            </p:cNvSpPr>
            <p:nvPr/>
          </p:nvSpPr>
          <p:spPr bwMode="auto">
            <a:xfrm flipV="1">
              <a:off x="2796" y="810"/>
              <a:ext cx="0" cy="41"/>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56" name="Line 54">
              <a:extLst>
                <a:ext uri="{FF2B5EF4-FFF2-40B4-BE49-F238E27FC236}">
                  <a16:creationId xmlns:a16="http://schemas.microsoft.com/office/drawing/2014/main" id="{A1C8A801-FAD5-4CBA-8CAF-690E31CD7F28}"/>
                </a:ext>
              </a:extLst>
            </p:cNvPr>
            <p:cNvSpPr>
              <a:spLocks noChangeShapeType="1"/>
            </p:cNvSpPr>
            <p:nvPr/>
          </p:nvSpPr>
          <p:spPr bwMode="auto">
            <a:xfrm flipH="1" flipV="1">
              <a:off x="3725" y="704"/>
              <a:ext cx="18" cy="36"/>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57" name="Freeform 55">
              <a:extLst>
                <a:ext uri="{FF2B5EF4-FFF2-40B4-BE49-F238E27FC236}">
                  <a16:creationId xmlns:a16="http://schemas.microsoft.com/office/drawing/2014/main" id="{57A406C3-9BCB-4C48-ADC8-BB69B6816A37}"/>
                </a:ext>
              </a:extLst>
            </p:cNvPr>
            <p:cNvSpPr>
              <a:spLocks noEditPoints="1"/>
            </p:cNvSpPr>
            <p:nvPr/>
          </p:nvSpPr>
          <p:spPr bwMode="auto">
            <a:xfrm>
              <a:off x="3743" y="634"/>
              <a:ext cx="0" cy="176"/>
            </a:xfrm>
            <a:custGeom>
              <a:avLst/>
              <a:gdLst>
                <a:gd name="T0" fmla="*/ 70 h 176"/>
                <a:gd name="T1" fmla="*/ 0 h 176"/>
                <a:gd name="T2" fmla="*/ 176 h 176"/>
                <a:gd name="T3" fmla="*/ 106 h 176"/>
              </a:gdLst>
              <a:ahLst/>
              <a:cxnLst>
                <a:cxn ang="0">
                  <a:pos x="0" y="T0"/>
                </a:cxn>
                <a:cxn ang="0">
                  <a:pos x="0" y="T1"/>
                </a:cxn>
                <a:cxn ang="0">
                  <a:pos x="0" y="T2"/>
                </a:cxn>
                <a:cxn ang="0">
                  <a:pos x="0" y="T3"/>
                </a:cxn>
              </a:cxnLst>
              <a:rect l="0" t="0" r="r" b="b"/>
              <a:pathLst>
                <a:path h="176">
                  <a:moveTo>
                    <a:pt x="0" y="70"/>
                  </a:moveTo>
                  <a:lnTo>
                    <a:pt x="0" y="0"/>
                  </a:lnTo>
                  <a:moveTo>
                    <a:pt x="0" y="176"/>
                  </a:moveTo>
                  <a:lnTo>
                    <a:pt x="0" y="106"/>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58" name="Line 56">
              <a:extLst>
                <a:ext uri="{FF2B5EF4-FFF2-40B4-BE49-F238E27FC236}">
                  <a16:creationId xmlns:a16="http://schemas.microsoft.com/office/drawing/2014/main" id="{F861A204-1869-4068-AAAF-64A7E9C5628C}"/>
                </a:ext>
              </a:extLst>
            </p:cNvPr>
            <p:cNvSpPr>
              <a:spLocks noChangeShapeType="1"/>
            </p:cNvSpPr>
            <p:nvPr/>
          </p:nvSpPr>
          <p:spPr bwMode="auto">
            <a:xfrm>
              <a:off x="3743" y="810"/>
              <a:ext cx="0" cy="54"/>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59" name="Line 57">
              <a:extLst>
                <a:ext uri="{FF2B5EF4-FFF2-40B4-BE49-F238E27FC236}">
                  <a16:creationId xmlns:a16="http://schemas.microsoft.com/office/drawing/2014/main" id="{2D6586F4-626D-4B65-AFA1-516F30477C53}"/>
                </a:ext>
              </a:extLst>
            </p:cNvPr>
            <p:cNvSpPr>
              <a:spLocks noChangeShapeType="1"/>
            </p:cNvSpPr>
            <p:nvPr/>
          </p:nvSpPr>
          <p:spPr bwMode="auto">
            <a:xfrm flipV="1">
              <a:off x="3191" y="616"/>
              <a:ext cx="35" cy="1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60" name="Freeform 58">
              <a:extLst>
                <a:ext uri="{FF2B5EF4-FFF2-40B4-BE49-F238E27FC236}">
                  <a16:creationId xmlns:a16="http://schemas.microsoft.com/office/drawing/2014/main" id="{1015DC0E-364A-409E-8D36-A71C3A2173A5}"/>
                </a:ext>
              </a:extLst>
            </p:cNvPr>
            <p:cNvSpPr>
              <a:spLocks noEditPoints="1"/>
            </p:cNvSpPr>
            <p:nvPr/>
          </p:nvSpPr>
          <p:spPr bwMode="auto">
            <a:xfrm>
              <a:off x="3120" y="634"/>
              <a:ext cx="177" cy="0"/>
            </a:xfrm>
            <a:custGeom>
              <a:avLst/>
              <a:gdLst>
                <a:gd name="T0" fmla="*/ 106 w 177"/>
                <a:gd name="T1" fmla="*/ 177 w 177"/>
                <a:gd name="T2" fmla="*/ 0 w 177"/>
                <a:gd name="T3" fmla="*/ 71 w 177"/>
              </a:gdLst>
              <a:ahLst/>
              <a:cxnLst>
                <a:cxn ang="0">
                  <a:pos x="T0" y="0"/>
                </a:cxn>
                <a:cxn ang="0">
                  <a:pos x="T1" y="0"/>
                </a:cxn>
                <a:cxn ang="0">
                  <a:pos x="T2" y="0"/>
                </a:cxn>
                <a:cxn ang="0">
                  <a:pos x="T3" y="0"/>
                </a:cxn>
              </a:cxnLst>
              <a:rect l="0" t="0" r="r" b="b"/>
              <a:pathLst>
                <a:path w="177">
                  <a:moveTo>
                    <a:pt x="106" y="0"/>
                  </a:moveTo>
                  <a:lnTo>
                    <a:pt x="177" y="0"/>
                  </a:lnTo>
                  <a:moveTo>
                    <a:pt x="0" y="0"/>
                  </a:moveTo>
                  <a:lnTo>
                    <a:pt x="71"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61" name="Line 59">
              <a:extLst>
                <a:ext uri="{FF2B5EF4-FFF2-40B4-BE49-F238E27FC236}">
                  <a16:creationId xmlns:a16="http://schemas.microsoft.com/office/drawing/2014/main" id="{B08E1CAF-C107-4B4A-BDE3-021C306DA15A}"/>
                </a:ext>
              </a:extLst>
            </p:cNvPr>
            <p:cNvSpPr>
              <a:spLocks noChangeShapeType="1"/>
            </p:cNvSpPr>
            <p:nvPr/>
          </p:nvSpPr>
          <p:spPr bwMode="auto">
            <a:xfrm flipH="1">
              <a:off x="3297" y="634"/>
              <a:ext cx="13"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62" name="Line 60">
              <a:extLst>
                <a:ext uri="{FF2B5EF4-FFF2-40B4-BE49-F238E27FC236}">
                  <a16:creationId xmlns:a16="http://schemas.microsoft.com/office/drawing/2014/main" id="{F8FDFE08-89B8-434A-AAFF-DF2534EE2DDB}"/>
                </a:ext>
              </a:extLst>
            </p:cNvPr>
            <p:cNvSpPr>
              <a:spLocks noChangeShapeType="1"/>
            </p:cNvSpPr>
            <p:nvPr/>
          </p:nvSpPr>
          <p:spPr bwMode="auto">
            <a:xfrm flipV="1">
              <a:off x="3488" y="616"/>
              <a:ext cx="36" cy="1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63" name="Freeform 61">
              <a:extLst>
                <a:ext uri="{FF2B5EF4-FFF2-40B4-BE49-F238E27FC236}">
                  <a16:creationId xmlns:a16="http://schemas.microsoft.com/office/drawing/2014/main" id="{E7994661-CB29-4345-B939-D58CB3488E89}"/>
                </a:ext>
              </a:extLst>
            </p:cNvPr>
            <p:cNvSpPr>
              <a:spLocks noEditPoints="1"/>
            </p:cNvSpPr>
            <p:nvPr/>
          </p:nvSpPr>
          <p:spPr bwMode="auto">
            <a:xfrm>
              <a:off x="3418" y="634"/>
              <a:ext cx="176" cy="0"/>
            </a:xfrm>
            <a:custGeom>
              <a:avLst/>
              <a:gdLst>
                <a:gd name="T0" fmla="*/ 106 w 176"/>
                <a:gd name="T1" fmla="*/ 176 w 176"/>
                <a:gd name="T2" fmla="*/ 0 w 176"/>
                <a:gd name="T3" fmla="*/ 70 w 176"/>
              </a:gdLst>
              <a:ahLst/>
              <a:cxnLst>
                <a:cxn ang="0">
                  <a:pos x="T0" y="0"/>
                </a:cxn>
                <a:cxn ang="0">
                  <a:pos x="T1" y="0"/>
                </a:cxn>
                <a:cxn ang="0">
                  <a:pos x="T2" y="0"/>
                </a:cxn>
                <a:cxn ang="0">
                  <a:pos x="T3" y="0"/>
                </a:cxn>
              </a:cxnLst>
              <a:rect l="0" t="0" r="r" b="b"/>
              <a:pathLst>
                <a:path w="176">
                  <a:moveTo>
                    <a:pt x="106" y="0"/>
                  </a:moveTo>
                  <a:lnTo>
                    <a:pt x="176" y="0"/>
                  </a:lnTo>
                  <a:moveTo>
                    <a:pt x="0" y="0"/>
                  </a:moveTo>
                  <a:lnTo>
                    <a:pt x="7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64" name="Rectangle 62">
              <a:extLst>
                <a:ext uri="{FF2B5EF4-FFF2-40B4-BE49-F238E27FC236}">
                  <a16:creationId xmlns:a16="http://schemas.microsoft.com/office/drawing/2014/main" id="{5CE34A26-A990-41F2-9B1D-37F71E0C662D}"/>
                </a:ext>
              </a:extLst>
            </p:cNvPr>
            <p:cNvSpPr>
              <a:spLocks noChangeArrowheads="1"/>
            </p:cNvSpPr>
            <p:nvPr/>
          </p:nvSpPr>
          <p:spPr bwMode="auto">
            <a:xfrm>
              <a:off x="3315" y="1124"/>
              <a:ext cx="162"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5800</a:t>
              </a:r>
              <a:endParaRPr lang="en-US" altLang="en-US" sz="1350" dirty="0"/>
            </a:p>
          </p:txBody>
        </p:sp>
        <p:sp>
          <p:nvSpPr>
            <p:cNvPr id="65" name="Rectangle 63">
              <a:extLst>
                <a:ext uri="{FF2B5EF4-FFF2-40B4-BE49-F238E27FC236}">
                  <a16:creationId xmlns:a16="http://schemas.microsoft.com/office/drawing/2014/main" id="{A28BA685-7D2E-4F30-A443-353DB4931F62}"/>
                </a:ext>
              </a:extLst>
            </p:cNvPr>
            <p:cNvSpPr>
              <a:spLocks noChangeArrowheads="1"/>
            </p:cNvSpPr>
            <p:nvPr/>
          </p:nvSpPr>
          <p:spPr bwMode="auto">
            <a:xfrm>
              <a:off x="3288" y="448"/>
              <a:ext cx="162"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6895</a:t>
              </a:r>
              <a:endParaRPr lang="en-US" altLang="en-US" sz="1350" dirty="0"/>
            </a:p>
          </p:txBody>
        </p:sp>
        <p:sp>
          <p:nvSpPr>
            <p:cNvPr id="66" name="Rectangle 64">
              <a:extLst>
                <a:ext uri="{FF2B5EF4-FFF2-40B4-BE49-F238E27FC236}">
                  <a16:creationId xmlns:a16="http://schemas.microsoft.com/office/drawing/2014/main" id="{24852276-4BBB-4C4F-BF1D-7953B8F960C2}"/>
                </a:ext>
              </a:extLst>
            </p:cNvPr>
            <p:cNvSpPr>
              <a:spLocks noChangeArrowheads="1"/>
            </p:cNvSpPr>
            <p:nvPr/>
          </p:nvSpPr>
          <p:spPr bwMode="auto">
            <a:xfrm>
              <a:off x="2151" y="1124"/>
              <a:ext cx="162"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5000</a:t>
              </a:r>
              <a:endParaRPr lang="en-US" altLang="en-US" sz="1350" dirty="0"/>
            </a:p>
          </p:txBody>
        </p:sp>
        <p:sp>
          <p:nvSpPr>
            <p:cNvPr id="67" name="Rectangle 65">
              <a:extLst>
                <a:ext uri="{FF2B5EF4-FFF2-40B4-BE49-F238E27FC236}">
                  <a16:creationId xmlns:a16="http://schemas.microsoft.com/office/drawing/2014/main" id="{777EE1D7-36DD-456D-9BCA-1663AE090A9D}"/>
                </a:ext>
              </a:extLst>
            </p:cNvPr>
            <p:cNvSpPr>
              <a:spLocks noChangeArrowheads="1"/>
            </p:cNvSpPr>
            <p:nvPr/>
          </p:nvSpPr>
          <p:spPr bwMode="auto">
            <a:xfrm>
              <a:off x="2882" y="1124"/>
              <a:ext cx="162"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5500</a:t>
              </a:r>
              <a:endParaRPr lang="en-US" altLang="en-US" sz="1350" dirty="0"/>
            </a:p>
          </p:txBody>
        </p:sp>
        <p:sp>
          <p:nvSpPr>
            <p:cNvPr id="68" name="Rectangle 66">
              <a:extLst>
                <a:ext uri="{FF2B5EF4-FFF2-40B4-BE49-F238E27FC236}">
                  <a16:creationId xmlns:a16="http://schemas.microsoft.com/office/drawing/2014/main" id="{D1227B9B-5DF6-483A-ABB8-9F614F4FACA3}"/>
                </a:ext>
              </a:extLst>
            </p:cNvPr>
            <p:cNvSpPr>
              <a:spLocks noChangeArrowheads="1"/>
            </p:cNvSpPr>
            <p:nvPr/>
          </p:nvSpPr>
          <p:spPr bwMode="auto">
            <a:xfrm>
              <a:off x="3802" y="1124"/>
              <a:ext cx="162"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6000</a:t>
              </a:r>
              <a:endParaRPr lang="en-US" altLang="en-US" sz="1350" dirty="0"/>
            </a:p>
          </p:txBody>
        </p:sp>
        <p:sp>
          <p:nvSpPr>
            <p:cNvPr id="69" name="Rectangle 67">
              <a:extLst>
                <a:ext uri="{FF2B5EF4-FFF2-40B4-BE49-F238E27FC236}">
                  <a16:creationId xmlns:a16="http://schemas.microsoft.com/office/drawing/2014/main" id="{6389DC4E-D7F9-4219-8EB8-29CEC5534099}"/>
                </a:ext>
              </a:extLst>
            </p:cNvPr>
            <p:cNvSpPr>
              <a:spLocks noChangeArrowheads="1"/>
            </p:cNvSpPr>
            <p:nvPr/>
          </p:nvSpPr>
          <p:spPr bwMode="auto">
            <a:xfrm>
              <a:off x="4208" y="1124"/>
              <a:ext cx="162"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6800</a:t>
              </a:r>
              <a:endParaRPr lang="en-US" altLang="en-US" sz="1350" dirty="0"/>
            </a:p>
          </p:txBody>
        </p:sp>
        <p:sp>
          <p:nvSpPr>
            <p:cNvPr id="70" name="Rectangle 68">
              <a:extLst>
                <a:ext uri="{FF2B5EF4-FFF2-40B4-BE49-F238E27FC236}">
                  <a16:creationId xmlns:a16="http://schemas.microsoft.com/office/drawing/2014/main" id="{21107321-0FC6-4D56-A375-BDA5BA024C68}"/>
                </a:ext>
              </a:extLst>
            </p:cNvPr>
            <p:cNvSpPr>
              <a:spLocks noChangeArrowheads="1"/>
            </p:cNvSpPr>
            <p:nvPr/>
          </p:nvSpPr>
          <p:spPr bwMode="auto">
            <a:xfrm>
              <a:off x="3342" y="4047"/>
              <a:ext cx="5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H</a:t>
              </a:r>
              <a:endParaRPr lang="en-US" altLang="en-US" sz="1350" dirty="0"/>
            </a:p>
          </p:txBody>
        </p:sp>
        <p:sp>
          <p:nvSpPr>
            <p:cNvPr id="71" name="Freeform 69">
              <a:extLst>
                <a:ext uri="{FF2B5EF4-FFF2-40B4-BE49-F238E27FC236}">
                  <a16:creationId xmlns:a16="http://schemas.microsoft.com/office/drawing/2014/main" id="{E539D914-A29A-4C2C-96C1-44D4A5DCF238}"/>
                </a:ext>
              </a:extLst>
            </p:cNvPr>
            <p:cNvSpPr>
              <a:spLocks/>
            </p:cNvSpPr>
            <p:nvPr/>
          </p:nvSpPr>
          <p:spPr bwMode="auto">
            <a:xfrm>
              <a:off x="4020" y="2457"/>
              <a:ext cx="102" cy="102"/>
            </a:xfrm>
            <a:custGeom>
              <a:avLst/>
              <a:gdLst>
                <a:gd name="T0" fmla="*/ 102 w 102"/>
                <a:gd name="T1" fmla="*/ 0 h 102"/>
                <a:gd name="T2" fmla="*/ 0 w 102"/>
                <a:gd name="T3" fmla="*/ 0 h 102"/>
                <a:gd name="T4" fmla="*/ 50 w 102"/>
                <a:gd name="T5" fmla="*/ 102 h 102"/>
                <a:gd name="T6" fmla="*/ 102 w 102"/>
                <a:gd name="T7" fmla="*/ 0 h 102"/>
              </a:gdLst>
              <a:ahLst/>
              <a:cxnLst>
                <a:cxn ang="0">
                  <a:pos x="T0" y="T1"/>
                </a:cxn>
                <a:cxn ang="0">
                  <a:pos x="T2" y="T3"/>
                </a:cxn>
                <a:cxn ang="0">
                  <a:pos x="T4" y="T5"/>
                </a:cxn>
                <a:cxn ang="0">
                  <a:pos x="T6" y="T7"/>
                </a:cxn>
              </a:cxnLst>
              <a:rect l="0" t="0" r="r" b="b"/>
              <a:pathLst>
                <a:path w="102" h="102">
                  <a:moveTo>
                    <a:pt x="102" y="0"/>
                  </a:moveTo>
                  <a:lnTo>
                    <a:pt x="0" y="0"/>
                  </a:lnTo>
                  <a:lnTo>
                    <a:pt x="50" y="102"/>
                  </a:lnTo>
                  <a:lnTo>
                    <a:pt x="10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72" name="Freeform 70">
              <a:extLst>
                <a:ext uri="{FF2B5EF4-FFF2-40B4-BE49-F238E27FC236}">
                  <a16:creationId xmlns:a16="http://schemas.microsoft.com/office/drawing/2014/main" id="{7728F090-2082-4D3E-869A-612D854B3D0D}"/>
                </a:ext>
              </a:extLst>
            </p:cNvPr>
            <p:cNvSpPr>
              <a:spLocks/>
            </p:cNvSpPr>
            <p:nvPr/>
          </p:nvSpPr>
          <p:spPr bwMode="auto">
            <a:xfrm>
              <a:off x="4020" y="2457"/>
              <a:ext cx="102" cy="102"/>
            </a:xfrm>
            <a:custGeom>
              <a:avLst/>
              <a:gdLst>
                <a:gd name="T0" fmla="*/ 102 w 102"/>
                <a:gd name="T1" fmla="*/ 0 h 102"/>
                <a:gd name="T2" fmla="*/ 0 w 102"/>
                <a:gd name="T3" fmla="*/ 0 h 102"/>
                <a:gd name="T4" fmla="*/ 50 w 102"/>
                <a:gd name="T5" fmla="*/ 102 h 102"/>
                <a:gd name="T6" fmla="*/ 102 w 102"/>
                <a:gd name="T7" fmla="*/ 0 h 102"/>
              </a:gdLst>
              <a:ahLst/>
              <a:cxnLst>
                <a:cxn ang="0">
                  <a:pos x="T0" y="T1"/>
                </a:cxn>
                <a:cxn ang="0">
                  <a:pos x="T2" y="T3"/>
                </a:cxn>
                <a:cxn ang="0">
                  <a:pos x="T4" y="T5"/>
                </a:cxn>
                <a:cxn ang="0">
                  <a:pos x="T6" y="T7"/>
                </a:cxn>
              </a:cxnLst>
              <a:rect l="0" t="0" r="r" b="b"/>
              <a:pathLst>
                <a:path w="102" h="102">
                  <a:moveTo>
                    <a:pt x="102" y="0"/>
                  </a:moveTo>
                  <a:lnTo>
                    <a:pt x="0" y="0"/>
                  </a:lnTo>
                  <a:lnTo>
                    <a:pt x="50" y="102"/>
                  </a:lnTo>
                  <a:lnTo>
                    <a:pt x="102" y="0"/>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73" name="Line 71">
              <a:extLst>
                <a:ext uri="{FF2B5EF4-FFF2-40B4-BE49-F238E27FC236}">
                  <a16:creationId xmlns:a16="http://schemas.microsoft.com/office/drawing/2014/main" id="{FF3B2940-E0F2-4CF5-BDC6-E5C17FCFE5AC}"/>
                </a:ext>
              </a:extLst>
            </p:cNvPr>
            <p:cNvSpPr>
              <a:spLocks noChangeShapeType="1"/>
            </p:cNvSpPr>
            <p:nvPr/>
          </p:nvSpPr>
          <p:spPr bwMode="auto">
            <a:xfrm flipV="1">
              <a:off x="4070" y="2230"/>
              <a:ext cx="0" cy="224"/>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74" name="Rectangle 72">
              <a:extLst>
                <a:ext uri="{FF2B5EF4-FFF2-40B4-BE49-F238E27FC236}">
                  <a16:creationId xmlns:a16="http://schemas.microsoft.com/office/drawing/2014/main" id="{5008310E-EF5D-47EE-BFCD-959A137FD95D}"/>
                </a:ext>
              </a:extLst>
            </p:cNvPr>
            <p:cNvSpPr>
              <a:spLocks noChangeArrowheads="1"/>
            </p:cNvSpPr>
            <p:nvPr/>
          </p:nvSpPr>
          <p:spPr bwMode="auto">
            <a:xfrm>
              <a:off x="2911" y="2572"/>
              <a:ext cx="9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LD</a:t>
              </a:r>
              <a:endParaRPr lang="en-US" altLang="en-US" sz="1350" dirty="0"/>
            </a:p>
          </p:txBody>
        </p:sp>
        <p:sp>
          <p:nvSpPr>
            <p:cNvPr id="75" name="Rectangle 73">
              <a:extLst>
                <a:ext uri="{FF2B5EF4-FFF2-40B4-BE49-F238E27FC236}">
                  <a16:creationId xmlns:a16="http://schemas.microsoft.com/office/drawing/2014/main" id="{E16448EB-ABC1-4EB8-B4FB-6745E0E44785}"/>
                </a:ext>
              </a:extLst>
            </p:cNvPr>
            <p:cNvSpPr>
              <a:spLocks noChangeArrowheads="1"/>
            </p:cNvSpPr>
            <p:nvPr/>
          </p:nvSpPr>
          <p:spPr bwMode="auto">
            <a:xfrm>
              <a:off x="3003" y="2572"/>
              <a:ext cx="2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a:t>
              </a:r>
              <a:endParaRPr lang="en-US" altLang="en-US" sz="1350" dirty="0"/>
            </a:p>
          </p:txBody>
        </p:sp>
        <p:sp>
          <p:nvSpPr>
            <p:cNvPr id="76" name="Rectangle 74">
              <a:extLst>
                <a:ext uri="{FF2B5EF4-FFF2-40B4-BE49-F238E27FC236}">
                  <a16:creationId xmlns:a16="http://schemas.microsoft.com/office/drawing/2014/main" id="{0C00FE4C-03F2-442E-B54B-FFA2146B2978}"/>
                </a:ext>
              </a:extLst>
            </p:cNvPr>
            <p:cNvSpPr>
              <a:spLocks noChangeArrowheads="1"/>
            </p:cNvSpPr>
            <p:nvPr/>
          </p:nvSpPr>
          <p:spPr bwMode="auto">
            <a:xfrm>
              <a:off x="3027" y="2572"/>
              <a:ext cx="4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1</a:t>
              </a:r>
              <a:endParaRPr lang="en-US" altLang="en-US" sz="1350" dirty="0"/>
            </a:p>
          </p:txBody>
        </p:sp>
        <p:sp>
          <p:nvSpPr>
            <p:cNvPr id="77" name="Rectangle 75">
              <a:extLst>
                <a:ext uri="{FF2B5EF4-FFF2-40B4-BE49-F238E27FC236}">
                  <a16:creationId xmlns:a16="http://schemas.microsoft.com/office/drawing/2014/main" id="{B5925393-2252-4C98-94AF-4BD84A34A523}"/>
                </a:ext>
              </a:extLst>
            </p:cNvPr>
            <p:cNvSpPr>
              <a:spLocks noChangeArrowheads="1"/>
            </p:cNvSpPr>
            <p:nvPr/>
          </p:nvSpPr>
          <p:spPr bwMode="auto">
            <a:xfrm>
              <a:off x="3155" y="2599"/>
              <a:ext cx="9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LD</a:t>
              </a:r>
              <a:endParaRPr lang="en-US" altLang="en-US" sz="1350" dirty="0"/>
            </a:p>
          </p:txBody>
        </p:sp>
        <p:sp>
          <p:nvSpPr>
            <p:cNvPr id="78" name="Rectangle 76">
              <a:extLst>
                <a:ext uri="{FF2B5EF4-FFF2-40B4-BE49-F238E27FC236}">
                  <a16:creationId xmlns:a16="http://schemas.microsoft.com/office/drawing/2014/main" id="{517D2D95-33A7-44A5-9C13-337009693ED4}"/>
                </a:ext>
              </a:extLst>
            </p:cNvPr>
            <p:cNvSpPr>
              <a:spLocks noChangeArrowheads="1"/>
            </p:cNvSpPr>
            <p:nvPr/>
          </p:nvSpPr>
          <p:spPr bwMode="auto">
            <a:xfrm>
              <a:off x="3247" y="2599"/>
              <a:ext cx="2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a:t>
              </a:r>
              <a:endParaRPr lang="en-US" altLang="en-US" sz="1350" dirty="0"/>
            </a:p>
          </p:txBody>
        </p:sp>
        <p:sp>
          <p:nvSpPr>
            <p:cNvPr id="79" name="Rectangle 77">
              <a:extLst>
                <a:ext uri="{FF2B5EF4-FFF2-40B4-BE49-F238E27FC236}">
                  <a16:creationId xmlns:a16="http://schemas.microsoft.com/office/drawing/2014/main" id="{ACC570A4-8614-4497-B4A9-4705C7B46371}"/>
                </a:ext>
              </a:extLst>
            </p:cNvPr>
            <p:cNvSpPr>
              <a:spLocks noChangeArrowheads="1"/>
            </p:cNvSpPr>
            <p:nvPr/>
          </p:nvSpPr>
          <p:spPr bwMode="auto">
            <a:xfrm>
              <a:off x="3271" y="2599"/>
              <a:ext cx="4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2</a:t>
              </a:r>
              <a:endParaRPr lang="en-US" altLang="en-US" sz="1350" dirty="0"/>
            </a:p>
          </p:txBody>
        </p:sp>
        <p:sp>
          <p:nvSpPr>
            <p:cNvPr id="80" name="Rectangle 78">
              <a:extLst>
                <a:ext uri="{FF2B5EF4-FFF2-40B4-BE49-F238E27FC236}">
                  <a16:creationId xmlns:a16="http://schemas.microsoft.com/office/drawing/2014/main" id="{60C6AFD3-C272-4920-A9D8-7EE38D352BC2}"/>
                </a:ext>
              </a:extLst>
            </p:cNvPr>
            <p:cNvSpPr>
              <a:spLocks noChangeArrowheads="1"/>
            </p:cNvSpPr>
            <p:nvPr/>
          </p:nvSpPr>
          <p:spPr bwMode="auto">
            <a:xfrm>
              <a:off x="2947" y="2149"/>
              <a:ext cx="64" cy="6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81" name="Rectangle 79">
              <a:extLst>
                <a:ext uri="{FF2B5EF4-FFF2-40B4-BE49-F238E27FC236}">
                  <a16:creationId xmlns:a16="http://schemas.microsoft.com/office/drawing/2014/main" id="{07232C0F-9236-41A4-AFDC-46199C4CAB28}"/>
                </a:ext>
              </a:extLst>
            </p:cNvPr>
            <p:cNvSpPr>
              <a:spLocks noChangeArrowheads="1"/>
            </p:cNvSpPr>
            <p:nvPr/>
          </p:nvSpPr>
          <p:spPr bwMode="auto">
            <a:xfrm>
              <a:off x="2947" y="2149"/>
              <a:ext cx="64" cy="64"/>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82" name="Line 80">
              <a:extLst>
                <a:ext uri="{FF2B5EF4-FFF2-40B4-BE49-F238E27FC236}">
                  <a16:creationId xmlns:a16="http://schemas.microsoft.com/office/drawing/2014/main" id="{7439421F-B729-488F-BA9D-9486A37AEBDF}"/>
                </a:ext>
              </a:extLst>
            </p:cNvPr>
            <p:cNvSpPr>
              <a:spLocks noChangeShapeType="1"/>
            </p:cNvSpPr>
            <p:nvPr/>
          </p:nvSpPr>
          <p:spPr bwMode="auto">
            <a:xfrm flipH="1">
              <a:off x="2947" y="2014"/>
              <a:ext cx="32" cy="13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83" name="Freeform 81">
              <a:extLst>
                <a:ext uri="{FF2B5EF4-FFF2-40B4-BE49-F238E27FC236}">
                  <a16:creationId xmlns:a16="http://schemas.microsoft.com/office/drawing/2014/main" id="{94DFBA58-899A-40F9-825B-084915DC153E}"/>
                </a:ext>
              </a:extLst>
            </p:cNvPr>
            <p:cNvSpPr>
              <a:spLocks/>
            </p:cNvSpPr>
            <p:nvPr/>
          </p:nvSpPr>
          <p:spPr bwMode="auto">
            <a:xfrm>
              <a:off x="2931" y="2457"/>
              <a:ext cx="102" cy="102"/>
            </a:xfrm>
            <a:custGeom>
              <a:avLst/>
              <a:gdLst>
                <a:gd name="T0" fmla="*/ 102 w 102"/>
                <a:gd name="T1" fmla="*/ 0 h 102"/>
                <a:gd name="T2" fmla="*/ 0 w 102"/>
                <a:gd name="T3" fmla="*/ 0 h 102"/>
                <a:gd name="T4" fmla="*/ 51 w 102"/>
                <a:gd name="T5" fmla="*/ 102 h 102"/>
                <a:gd name="T6" fmla="*/ 102 w 102"/>
                <a:gd name="T7" fmla="*/ 0 h 102"/>
              </a:gdLst>
              <a:ahLst/>
              <a:cxnLst>
                <a:cxn ang="0">
                  <a:pos x="T0" y="T1"/>
                </a:cxn>
                <a:cxn ang="0">
                  <a:pos x="T2" y="T3"/>
                </a:cxn>
                <a:cxn ang="0">
                  <a:pos x="T4" y="T5"/>
                </a:cxn>
                <a:cxn ang="0">
                  <a:pos x="T6" y="T7"/>
                </a:cxn>
              </a:cxnLst>
              <a:rect l="0" t="0" r="r" b="b"/>
              <a:pathLst>
                <a:path w="102" h="102">
                  <a:moveTo>
                    <a:pt x="102" y="0"/>
                  </a:moveTo>
                  <a:lnTo>
                    <a:pt x="0" y="0"/>
                  </a:lnTo>
                  <a:lnTo>
                    <a:pt x="51" y="102"/>
                  </a:lnTo>
                  <a:lnTo>
                    <a:pt x="10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84" name="Freeform 82">
              <a:extLst>
                <a:ext uri="{FF2B5EF4-FFF2-40B4-BE49-F238E27FC236}">
                  <a16:creationId xmlns:a16="http://schemas.microsoft.com/office/drawing/2014/main" id="{1B15AD48-4D1B-41F0-ABCF-9620D8B55E1A}"/>
                </a:ext>
              </a:extLst>
            </p:cNvPr>
            <p:cNvSpPr>
              <a:spLocks/>
            </p:cNvSpPr>
            <p:nvPr/>
          </p:nvSpPr>
          <p:spPr bwMode="auto">
            <a:xfrm>
              <a:off x="2931" y="2457"/>
              <a:ext cx="102" cy="102"/>
            </a:xfrm>
            <a:custGeom>
              <a:avLst/>
              <a:gdLst>
                <a:gd name="T0" fmla="*/ 102 w 102"/>
                <a:gd name="T1" fmla="*/ 0 h 102"/>
                <a:gd name="T2" fmla="*/ 0 w 102"/>
                <a:gd name="T3" fmla="*/ 0 h 102"/>
                <a:gd name="T4" fmla="*/ 51 w 102"/>
                <a:gd name="T5" fmla="*/ 102 h 102"/>
                <a:gd name="T6" fmla="*/ 102 w 102"/>
                <a:gd name="T7" fmla="*/ 0 h 102"/>
              </a:gdLst>
              <a:ahLst/>
              <a:cxnLst>
                <a:cxn ang="0">
                  <a:pos x="T0" y="T1"/>
                </a:cxn>
                <a:cxn ang="0">
                  <a:pos x="T2" y="T3"/>
                </a:cxn>
                <a:cxn ang="0">
                  <a:pos x="T4" y="T5"/>
                </a:cxn>
                <a:cxn ang="0">
                  <a:pos x="T6" y="T7"/>
                </a:cxn>
              </a:cxnLst>
              <a:rect l="0" t="0" r="r" b="b"/>
              <a:pathLst>
                <a:path w="102" h="102">
                  <a:moveTo>
                    <a:pt x="102" y="0"/>
                  </a:moveTo>
                  <a:lnTo>
                    <a:pt x="0" y="0"/>
                  </a:lnTo>
                  <a:lnTo>
                    <a:pt x="51" y="102"/>
                  </a:lnTo>
                  <a:lnTo>
                    <a:pt x="102" y="0"/>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85" name="Line 83">
              <a:extLst>
                <a:ext uri="{FF2B5EF4-FFF2-40B4-BE49-F238E27FC236}">
                  <a16:creationId xmlns:a16="http://schemas.microsoft.com/office/drawing/2014/main" id="{B5658D4A-4166-40C7-BDA9-DAC079E39803}"/>
                </a:ext>
              </a:extLst>
            </p:cNvPr>
            <p:cNvSpPr>
              <a:spLocks noChangeShapeType="1"/>
            </p:cNvSpPr>
            <p:nvPr/>
          </p:nvSpPr>
          <p:spPr bwMode="auto">
            <a:xfrm flipV="1">
              <a:off x="2982" y="2230"/>
              <a:ext cx="0" cy="224"/>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86" name="Freeform 84">
              <a:extLst>
                <a:ext uri="{FF2B5EF4-FFF2-40B4-BE49-F238E27FC236}">
                  <a16:creationId xmlns:a16="http://schemas.microsoft.com/office/drawing/2014/main" id="{FB3B7D50-DD7B-4C5E-B8AD-1129CBE0CE20}"/>
                </a:ext>
              </a:extLst>
            </p:cNvPr>
            <p:cNvSpPr>
              <a:spLocks/>
            </p:cNvSpPr>
            <p:nvPr/>
          </p:nvSpPr>
          <p:spPr bwMode="auto">
            <a:xfrm>
              <a:off x="3201" y="2457"/>
              <a:ext cx="103" cy="102"/>
            </a:xfrm>
            <a:custGeom>
              <a:avLst/>
              <a:gdLst>
                <a:gd name="T0" fmla="*/ 103 w 103"/>
                <a:gd name="T1" fmla="*/ 0 h 102"/>
                <a:gd name="T2" fmla="*/ 0 w 103"/>
                <a:gd name="T3" fmla="*/ 0 h 102"/>
                <a:gd name="T4" fmla="*/ 52 w 103"/>
                <a:gd name="T5" fmla="*/ 102 h 102"/>
                <a:gd name="T6" fmla="*/ 103 w 103"/>
                <a:gd name="T7" fmla="*/ 0 h 102"/>
              </a:gdLst>
              <a:ahLst/>
              <a:cxnLst>
                <a:cxn ang="0">
                  <a:pos x="T0" y="T1"/>
                </a:cxn>
                <a:cxn ang="0">
                  <a:pos x="T2" y="T3"/>
                </a:cxn>
                <a:cxn ang="0">
                  <a:pos x="T4" y="T5"/>
                </a:cxn>
                <a:cxn ang="0">
                  <a:pos x="T6" y="T7"/>
                </a:cxn>
              </a:cxnLst>
              <a:rect l="0" t="0" r="r" b="b"/>
              <a:pathLst>
                <a:path w="103" h="102">
                  <a:moveTo>
                    <a:pt x="103" y="0"/>
                  </a:moveTo>
                  <a:lnTo>
                    <a:pt x="0" y="0"/>
                  </a:lnTo>
                  <a:lnTo>
                    <a:pt x="52" y="102"/>
                  </a:lnTo>
                  <a:lnTo>
                    <a:pt x="10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87" name="Freeform 85">
              <a:extLst>
                <a:ext uri="{FF2B5EF4-FFF2-40B4-BE49-F238E27FC236}">
                  <a16:creationId xmlns:a16="http://schemas.microsoft.com/office/drawing/2014/main" id="{0CF6D071-58C2-48A0-ABCB-8E61BB8474E2}"/>
                </a:ext>
              </a:extLst>
            </p:cNvPr>
            <p:cNvSpPr>
              <a:spLocks/>
            </p:cNvSpPr>
            <p:nvPr/>
          </p:nvSpPr>
          <p:spPr bwMode="auto">
            <a:xfrm>
              <a:off x="3201" y="2457"/>
              <a:ext cx="103" cy="102"/>
            </a:xfrm>
            <a:custGeom>
              <a:avLst/>
              <a:gdLst>
                <a:gd name="T0" fmla="*/ 103 w 103"/>
                <a:gd name="T1" fmla="*/ 0 h 102"/>
                <a:gd name="T2" fmla="*/ 0 w 103"/>
                <a:gd name="T3" fmla="*/ 0 h 102"/>
                <a:gd name="T4" fmla="*/ 52 w 103"/>
                <a:gd name="T5" fmla="*/ 102 h 102"/>
                <a:gd name="T6" fmla="*/ 103 w 103"/>
                <a:gd name="T7" fmla="*/ 0 h 102"/>
              </a:gdLst>
              <a:ahLst/>
              <a:cxnLst>
                <a:cxn ang="0">
                  <a:pos x="T0" y="T1"/>
                </a:cxn>
                <a:cxn ang="0">
                  <a:pos x="T2" y="T3"/>
                </a:cxn>
                <a:cxn ang="0">
                  <a:pos x="T4" y="T5"/>
                </a:cxn>
                <a:cxn ang="0">
                  <a:pos x="T6" y="T7"/>
                </a:cxn>
              </a:cxnLst>
              <a:rect l="0" t="0" r="r" b="b"/>
              <a:pathLst>
                <a:path w="103" h="102">
                  <a:moveTo>
                    <a:pt x="103" y="0"/>
                  </a:moveTo>
                  <a:lnTo>
                    <a:pt x="0" y="0"/>
                  </a:lnTo>
                  <a:lnTo>
                    <a:pt x="52" y="102"/>
                  </a:lnTo>
                  <a:lnTo>
                    <a:pt x="103" y="0"/>
                  </a:lnTo>
                  <a:close/>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88" name="Line 86">
              <a:extLst>
                <a:ext uri="{FF2B5EF4-FFF2-40B4-BE49-F238E27FC236}">
                  <a16:creationId xmlns:a16="http://schemas.microsoft.com/office/drawing/2014/main" id="{EECEABBC-F499-4C54-907C-99CC688C09C5}"/>
                </a:ext>
              </a:extLst>
            </p:cNvPr>
            <p:cNvSpPr>
              <a:spLocks noChangeShapeType="1"/>
            </p:cNvSpPr>
            <p:nvPr/>
          </p:nvSpPr>
          <p:spPr bwMode="auto">
            <a:xfrm flipH="1" flipV="1">
              <a:off x="2982" y="2230"/>
              <a:ext cx="271" cy="224"/>
            </a:xfrm>
            <a:prstGeom prst="line">
              <a:avLst/>
            </a:prstGeom>
            <a:noFill/>
            <a:ln w="12700"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89" name="Freeform 87">
              <a:extLst>
                <a:ext uri="{FF2B5EF4-FFF2-40B4-BE49-F238E27FC236}">
                  <a16:creationId xmlns:a16="http://schemas.microsoft.com/office/drawing/2014/main" id="{2356D892-D625-425C-B029-4ADE9F92115F}"/>
                </a:ext>
              </a:extLst>
            </p:cNvPr>
            <p:cNvSpPr>
              <a:spLocks/>
            </p:cNvSpPr>
            <p:nvPr/>
          </p:nvSpPr>
          <p:spPr bwMode="auto">
            <a:xfrm>
              <a:off x="3364" y="2457"/>
              <a:ext cx="102" cy="102"/>
            </a:xfrm>
            <a:custGeom>
              <a:avLst/>
              <a:gdLst>
                <a:gd name="T0" fmla="*/ 102 w 102"/>
                <a:gd name="T1" fmla="*/ 0 h 102"/>
                <a:gd name="T2" fmla="*/ 0 w 102"/>
                <a:gd name="T3" fmla="*/ 0 h 102"/>
                <a:gd name="T4" fmla="*/ 51 w 102"/>
                <a:gd name="T5" fmla="*/ 102 h 102"/>
                <a:gd name="T6" fmla="*/ 102 w 102"/>
                <a:gd name="T7" fmla="*/ 0 h 102"/>
              </a:gdLst>
              <a:ahLst/>
              <a:cxnLst>
                <a:cxn ang="0">
                  <a:pos x="T0" y="T1"/>
                </a:cxn>
                <a:cxn ang="0">
                  <a:pos x="T2" y="T3"/>
                </a:cxn>
                <a:cxn ang="0">
                  <a:pos x="T4" y="T5"/>
                </a:cxn>
                <a:cxn ang="0">
                  <a:pos x="T6" y="T7"/>
                </a:cxn>
              </a:cxnLst>
              <a:rect l="0" t="0" r="r" b="b"/>
              <a:pathLst>
                <a:path w="102" h="102">
                  <a:moveTo>
                    <a:pt x="102" y="0"/>
                  </a:moveTo>
                  <a:lnTo>
                    <a:pt x="0" y="0"/>
                  </a:lnTo>
                  <a:lnTo>
                    <a:pt x="51" y="102"/>
                  </a:lnTo>
                  <a:lnTo>
                    <a:pt x="10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90" name="Freeform 88">
              <a:extLst>
                <a:ext uri="{FF2B5EF4-FFF2-40B4-BE49-F238E27FC236}">
                  <a16:creationId xmlns:a16="http://schemas.microsoft.com/office/drawing/2014/main" id="{3CAC1931-8055-4923-ABB6-219D57A11936}"/>
                </a:ext>
              </a:extLst>
            </p:cNvPr>
            <p:cNvSpPr>
              <a:spLocks/>
            </p:cNvSpPr>
            <p:nvPr/>
          </p:nvSpPr>
          <p:spPr bwMode="auto">
            <a:xfrm>
              <a:off x="3364" y="2457"/>
              <a:ext cx="102" cy="102"/>
            </a:xfrm>
            <a:custGeom>
              <a:avLst/>
              <a:gdLst>
                <a:gd name="T0" fmla="*/ 102 w 102"/>
                <a:gd name="T1" fmla="*/ 0 h 102"/>
                <a:gd name="T2" fmla="*/ 0 w 102"/>
                <a:gd name="T3" fmla="*/ 0 h 102"/>
                <a:gd name="T4" fmla="*/ 51 w 102"/>
                <a:gd name="T5" fmla="*/ 102 h 102"/>
                <a:gd name="T6" fmla="*/ 102 w 102"/>
                <a:gd name="T7" fmla="*/ 0 h 102"/>
              </a:gdLst>
              <a:ahLst/>
              <a:cxnLst>
                <a:cxn ang="0">
                  <a:pos x="T0" y="T1"/>
                </a:cxn>
                <a:cxn ang="0">
                  <a:pos x="T2" y="T3"/>
                </a:cxn>
                <a:cxn ang="0">
                  <a:pos x="T4" y="T5"/>
                </a:cxn>
                <a:cxn ang="0">
                  <a:pos x="T6" y="T7"/>
                </a:cxn>
              </a:cxnLst>
              <a:rect l="0" t="0" r="r" b="b"/>
              <a:pathLst>
                <a:path w="102" h="102">
                  <a:moveTo>
                    <a:pt x="102" y="0"/>
                  </a:moveTo>
                  <a:lnTo>
                    <a:pt x="0" y="0"/>
                  </a:lnTo>
                  <a:lnTo>
                    <a:pt x="51" y="102"/>
                  </a:lnTo>
                  <a:lnTo>
                    <a:pt x="102" y="0"/>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91" name="Line 89">
              <a:extLst>
                <a:ext uri="{FF2B5EF4-FFF2-40B4-BE49-F238E27FC236}">
                  <a16:creationId xmlns:a16="http://schemas.microsoft.com/office/drawing/2014/main" id="{E02E00A0-2512-4D2A-A41A-5C98937579A0}"/>
                </a:ext>
              </a:extLst>
            </p:cNvPr>
            <p:cNvSpPr>
              <a:spLocks noChangeShapeType="1"/>
            </p:cNvSpPr>
            <p:nvPr/>
          </p:nvSpPr>
          <p:spPr bwMode="auto">
            <a:xfrm flipV="1">
              <a:off x="3415" y="2230"/>
              <a:ext cx="222" cy="224"/>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92" name="Rectangle 90">
              <a:extLst>
                <a:ext uri="{FF2B5EF4-FFF2-40B4-BE49-F238E27FC236}">
                  <a16:creationId xmlns:a16="http://schemas.microsoft.com/office/drawing/2014/main" id="{00D840B0-AB9D-4E59-91D6-1E96639738EC}"/>
                </a:ext>
              </a:extLst>
            </p:cNvPr>
            <p:cNvSpPr>
              <a:spLocks noChangeArrowheads="1"/>
            </p:cNvSpPr>
            <p:nvPr/>
          </p:nvSpPr>
          <p:spPr bwMode="auto">
            <a:xfrm>
              <a:off x="3602" y="2149"/>
              <a:ext cx="65" cy="6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93" name="Rectangle 91">
              <a:extLst>
                <a:ext uri="{FF2B5EF4-FFF2-40B4-BE49-F238E27FC236}">
                  <a16:creationId xmlns:a16="http://schemas.microsoft.com/office/drawing/2014/main" id="{8FEACD2E-1755-4A63-8B98-214A468771FE}"/>
                </a:ext>
              </a:extLst>
            </p:cNvPr>
            <p:cNvSpPr>
              <a:spLocks noChangeArrowheads="1"/>
            </p:cNvSpPr>
            <p:nvPr/>
          </p:nvSpPr>
          <p:spPr bwMode="auto">
            <a:xfrm>
              <a:off x="3602" y="2149"/>
              <a:ext cx="65" cy="64"/>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94" name="Line 92">
              <a:extLst>
                <a:ext uri="{FF2B5EF4-FFF2-40B4-BE49-F238E27FC236}">
                  <a16:creationId xmlns:a16="http://schemas.microsoft.com/office/drawing/2014/main" id="{C3D07366-E6BA-417A-9F0D-4B932B1545A0}"/>
                </a:ext>
              </a:extLst>
            </p:cNvPr>
            <p:cNvSpPr>
              <a:spLocks noChangeShapeType="1"/>
            </p:cNvSpPr>
            <p:nvPr/>
          </p:nvSpPr>
          <p:spPr bwMode="auto">
            <a:xfrm flipH="1">
              <a:off x="3602" y="2014"/>
              <a:ext cx="32" cy="13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95" name="Freeform 93">
              <a:extLst>
                <a:ext uri="{FF2B5EF4-FFF2-40B4-BE49-F238E27FC236}">
                  <a16:creationId xmlns:a16="http://schemas.microsoft.com/office/drawing/2014/main" id="{E97D26DC-6DEC-4FAB-8E4C-8B000C749CE1}"/>
                </a:ext>
              </a:extLst>
            </p:cNvPr>
            <p:cNvSpPr>
              <a:spLocks/>
            </p:cNvSpPr>
            <p:nvPr/>
          </p:nvSpPr>
          <p:spPr bwMode="auto">
            <a:xfrm>
              <a:off x="3587" y="2457"/>
              <a:ext cx="102" cy="102"/>
            </a:xfrm>
            <a:custGeom>
              <a:avLst/>
              <a:gdLst>
                <a:gd name="T0" fmla="*/ 102 w 102"/>
                <a:gd name="T1" fmla="*/ 0 h 102"/>
                <a:gd name="T2" fmla="*/ 0 w 102"/>
                <a:gd name="T3" fmla="*/ 0 h 102"/>
                <a:gd name="T4" fmla="*/ 50 w 102"/>
                <a:gd name="T5" fmla="*/ 102 h 102"/>
                <a:gd name="T6" fmla="*/ 102 w 102"/>
                <a:gd name="T7" fmla="*/ 0 h 102"/>
              </a:gdLst>
              <a:ahLst/>
              <a:cxnLst>
                <a:cxn ang="0">
                  <a:pos x="T0" y="T1"/>
                </a:cxn>
                <a:cxn ang="0">
                  <a:pos x="T2" y="T3"/>
                </a:cxn>
                <a:cxn ang="0">
                  <a:pos x="T4" y="T5"/>
                </a:cxn>
                <a:cxn ang="0">
                  <a:pos x="T6" y="T7"/>
                </a:cxn>
              </a:cxnLst>
              <a:rect l="0" t="0" r="r" b="b"/>
              <a:pathLst>
                <a:path w="102" h="102">
                  <a:moveTo>
                    <a:pt x="102" y="0"/>
                  </a:moveTo>
                  <a:lnTo>
                    <a:pt x="0" y="0"/>
                  </a:lnTo>
                  <a:lnTo>
                    <a:pt x="50" y="102"/>
                  </a:lnTo>
                  <a:lnTo>
                    <a:pt x="10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96" name="Freeform 94">
              <a:extLst>
                <a:ext uri="{FF2B5EF4-FFF2-40B4-BE49-F238E27FC236}">
                  <a16:creationId xmlns:a16="http://schemas.microsoft.com/office/drawing/2014/main" id="{52E8469D-55B2-4BCA-B67B-EDBF3CCA470D}"/>
                </a:ext>
              </a:extLst>
            </p:cNvPr>
            <p:cNvSpPr>
              <a:spLocks/>
            </p:cNvSpPr>
            <p:nvPr/>
          </p:nvSpPr>
          <p:spPr bwMode="auto">
            <a:xfrm>
              <a:off x="3587" y="2457"/>
              <a:ext cx="102" cy="102"/>
            </a:xfrm>
            <a:custGeom>
              <a:avLst/>
              <a:gdLst>
                <a:gd name="T0" fmla="*/ 102 w 102"/>
                <a:gd name="T1" fmla="*/ 0 h 102"/>
                <a:gd name="T2" fmla="*/ 0 w 102"/>
                <a:gd name="T3" fmla="*/ 0 h 102"/>
                <a:gd name="T4" fmla="*/ 50 w 102"/>
                <a:gd name="T5" fmla="*/ 102 h 102"/>
                <a:gd name="T6" fmla="*/ 102 w 102"/>
                <a:gd name="T7" fmla="*/ 0 h 102"/>
              </a:gdLst>
              <a:ahLst/>
              <a:cxnLst>
                <a:cxn ang="0">
                  <a:pos x="T0" y="T1"/>
                </a:cxn>
                <a:cxn ang="0">
                  <a:pos x="T2" y="T3"/>
                </a:cxn>
                <a:cxn ang="0">
                  <a:pos x="T4" y="T5"/>
                </a:cxn>
                <a:cxn ang="0">
                  <a:pos x="T6" y="T7"/>
                </a:cxn>
              </a:cxnLst>
              <a:rect l="0" t="0" r="r" b="b"/>
              <a:pathLst>
                <a:path w="102" h="102">
                  <a:moveTo>
                    <a:pt x="102" y="0"/>
                  </a:moveTo>
                  <a:lnTo>
                    <a:pt x="0" y="0"/>
                  </a:lnTo>
                  <a:lnTo>
                    <a:pt x="50" y="102"/>
                  </a:lnTo>
                  <a:lnTo>
                    <a:pt x="102" y="0"/>
                  </a:lnTo>
                  <a:close/>
                </a:path>
              </a:pathLst>
            </a:custGeom>
            <a:solidFill>
              <a:srgbClr val="FFFFFF"/>
            </a:solidFill>
            <a:ln w="3175" cap="rnd">
              <a:solidFill>
                <a:schemeClr val="tx1"/>
              </a:solidFill>
              <a:prstDash val="solid"/>
              <a:round/>
              <a:headEnd/>
              <a:tailEnd/>
            </a:ln>
          </p:spPr>
          <p:txBody>
            <a:bodyPr vert="horz" wrap="square" lIns="68580" tIns="34290" rIns="68580" bIns="34290" numCol="1" anchor="t" anchorCtr="0" compatLnSpc="1">
              <a:prstTxWarp prst="textNoShape">
                <a:avLst/>
              </a:prstTxWarp>
            </a:bodyPr>
            <a:lstStyle/>
            <a:p>
              <a:endParaRPr lang="en-US" sz="1350" dirty="0"/>
            </a:p>
          </p:txBody>
        </p:sp>
        <p:sp>
          <p:nvSpPr>
            <p:cNvPr id="97" name="Line 95">
              <a:extLst>
                <a:ext uri="{FF2B5EF4-FFF2-40B4-BE49-F238E27FC236}">
                  <a16:creationId xmlns:a16="http://schemas.microsoft.com/office/drawing/2014/main" id="{BCFC1DF4-DE9F-44A3-AF17-22D0A287DE07}"/>
                </a:ext>
              </a:extLst>
            </p:cNvPr>
            <p:cNvSpPr>
              <a:spLocks noChangeShapeType="1"/>
            </p:cNvSpPr>
            <p:nvPr/>
          </p:nvSpPr>
          <p:spPr bwMode="auto">
            <a:xfrm flipV="1">
              <a:off x="3637" y="2230"/>
              <a:ext cx="0" cy="224"/>
            </a:xfrm>
            <a:prstGeom prst="line">
              <a:avLst/>
            </a:prstGeom>
            <a:noFill/>
            <a:ln w="12700" cap="rnd">
              <a:solidFill>
                <a:schemeClr val="tx1"/>
              </a:solidFill>
              <a:prstDash val="solid"/>
              <a:round/>
              <a:headEnd/>
              <a:tailEnd/>
            </a:ln>
          </p:spPr>
          <p:txBody>
            <a:bodyPr vert="horz" wrap="square" lIns="68580" tIns="34290" rIns="68580" bIns="34290" numCol="1" anchor="t" anchorCtr="0" compatLnSpc="1">
              <a:prstTxWarp prst="textNoShape">
                <a:avLst/>
              </a:prstTxWarp>
            </a:bodyPr>
            <a:lstStyle/>
            <a:p>
              <a:endParaRPr lang="en-US" sz="1350" dirty="0"/>
            </a:p>
          </p:txBody>
        </p:sp>
        <p:sp>
          <p:nvSpPr>
            <p:cNvPr id="98" name="Rectangle 96">
              <a:extLst>
                <a:ext uri="{FF2B5EF4-FFF2-40B4-BE49-F238E27FC236}">
                  <a16:creationId xmlns:a16="http://schemas.microsoft.com/office/drawing/2014/main" id="{8A90BE9E-6482-4ACD-AB61-9DD9727D2EE8}"/>
                </a:ext>
              </a:extLst>
            </p:cNvPr>
            <p:cNvSpPr>
              <a:spLocks noChangeArrowheads="1"/>
            </p:cNvSpPr>
            <p:nvPr/>
          </p:nvSpPr>
          <p:spPr bwMode="auto">
            <a:xfrm>
              <a:off x="3344" y="2626"/>
              <a:ext cx="9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LD</a:t>
              </a:r>
              <a:endParaRPr lang="en-US" altLang="en-US" sz="1350" dirty="0"/>
            </a:p>
          </p:txBody>
        </p:sp>
        <p:sp>
          <p:nvSpPr>
            <p:cNvPr id="99" name="Rectangle 97">
              <a:extLst>
                <a:ext uri="{FF2B5EF4-FFF2-40B4-BE49-F238E27FC236}">
                  <a16:creationId xmlns:a16="http://schemas.microsoft.com/office/drawing/2014/main" id="{D38C0539-3641-4A95-8DEE-6BE8AC3219D9}"/>
                </a:ext>
              </a:extLst>
            </p:cNvPr>
            <p:cNvSpPr>
              <a:spLocks noChangeArrowheads="1"/>
            </p:cNvSpPr>
            <p:nvPr/>
          </p:nvSpPr>
          <p:spPr bwMode="auto">
            <a:xfrm>
              <a:off x="3436" y="2626"/>
              <a:ext cx="2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a:t>
              </a:r>
              <a:endParaRPr lang="en-US" altLang="en-US" sz="1350" dirty="0"/>
            </a:p>
          </p:txBody>
        </p:sp>
        <p:sp>
          <p:nvSpPr>
            <p:cNvPr id="100" name="Rectangle 98">
              <a:extLst>
                <a:ext uri="{FF2B5EF4-FFF2-40B4-BE49-F238E27FC236}">
                  <a16:creationId xmlns:a16="http://schemas.microsoft.com/office/drawing/2014/main" id="{933C9BA3-9E76-45B1-AA8B-13447D2FC88A}"/>
                </a:ext>
              </a:extLst>
            </p:cNvPr>
            <p:cNvSpPr>
              <a:spLocks noChangeArrowheads="1"/>
            </p:cNvSpPr>
            <p:nvPr/>
          </p:nvSpPr>
          <p:spPr bwMode="auto">
            <a:xfrm>
              <a:off x="3460" y="2626"/>
              <a:ext cx="4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3</a:t>
              </a:r>
              <a:endParaRPr lang="en-US" altLang="en-US" sz="1350" dirty="0"/>
            </a:p>
          </p:txBody>
        </p:sp>
        <p:sp>
          <p:nvSpPr>
            <p:cNvPr id="101" name="Rectangle 99">
              <a:extLst>
                <a:ext uri="{FF2B5EF4-FFF2-40B4-BE49-F238E27FC236}">
                  <a16:creationId xmlns:a16="http://schemas.microsoft.com/office/drawing/2014/main" id="{76A2EBCB-F303-4199-8CAC-EA2C56D697B9}"/>
                </a:ext>
              </a:extLst>
            </p:cNvPr>
            <p:cNvSpPr>
              <a:spLocks noChangeArrowheads="1"/>
            </p:cNvSpPr>
            <p:nvPr/>
          </p:nvSpPr>
          <p:spPr bwMode="auto">
            <a:xfrm>
              <a:off x="3588" y="2626"/>
              <a:ext cx="9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LD</a:t>
              </a:r>
              <a:endParaRPr lang="en-US" altLang="en-US" sz="1350" dirty="0"/>
            </a:p>
          </p:txBody>
        </p:sp>
        <p:sp>
          <p:nvSpPr>
            <p:cNvPr id="102" name="Rectangle 100">
              <a:extLst>
                <a:ext uri="{FF2B5EF4-FFF2-40B4-BE49-F238E27FC236}">
                  <a16:creationId xmlns:a16="http://schemas.microsoft.com/office/drawing/2014/main" id="{A983F0FC-6151-459B-B3C1-4372EFF09319}"/>
                </a:ext>
              </a:extLst>
            </p:cNvPr>
            <p:cNvSpPr>
              <a:spLocks noChangeArrowheads="1"/>
            </p:cNvSpPr>
            <p:nvPr/>
          </p:nvSpPr>
          <p:spPr bwMode="auto">
            <a:xfrm>
              <a:off x="3680" y="2626"/>
              <a:ext cx="2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a:t>
              </a:r>
              <a:endParaRPr lang="en-US" altLang="en-US" sz="1350" dirty="0"/>
            </a:p>
          </p:txBody>
        </p:sp>
        <p:sp>
          <p:nvSpPr>
            <p:cNvPr id="103" name="Rectangle 101">
              <a:extLst>
                <a:ext uri="{FF2B5EF4-FFF2-40B4-BE49-F238E27FC236}">
                  <a16:creationId xmlns:a16="http://schemas.microsoft.com/office/drawing/2014/main" id="{D8DC4413-8D21-4654-8D16-011F793DBC5F}"/>
                </a:ext>
              </a:extLst>
            </p:cNvPr>
            <p:cNvSpPr>
              <a:spLocks noChangeArrowheads="1"/>
            </p:cNvSpPr>
            <p:nvPr/>
          </p:nvSpPr>
          <p:spPr bwMode="auto">
            <a:xfrm>
              <a:off x="3704" y="2626"/>
              <a:ext cx="4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4</a:t>
              </a:r>
              <a:endParaRPr lang="en-US" altLang="en-US" sz="1350" dirty="0"/>
            </a:p>
          </p:txBody>
        </p:sp>
        <p:sp>
          <p:nvSpPr>
            <p:cNvPr id="104" name="Rectangle 102">
              <a:extLst>
                <a:ext uri="{FF2B5EF4-FFF2-40B4-BE49-F238E27FC236}">
                  <a16:creationId xmlns:a16="http://schemas.microsoft.com/office/drawing/2014/main" id="{D36E23B4-F901-4C20-8797-9D18A133C765}"/>
                </a:ext>
              </a:extLst>
            </p:cNvPr>
            <p:cNvSpPr>
              <a:spLocks noChangeArrowheads="1"/>
            </p:cNvSpPr>
            <p:nvPr/>
          </p:nvSpPr>
          <p:spPr bwMode="auto">
            <a:xfrm>
              <a:off x="3994" y="2626"/>
              <a:ext cx="9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LD</a:t>
              </a:r>
              <a:endParaRPr lang="en-US" altLang="en-US" sz="1350" dirty="0"/>
            </a:p>
          </p:txBody>
        </p:sp>
        <p:sp>
          <p:nvSpPr>
            <p:cNvPr id="105" name="Rectangle 103">
              <a:extLst>
                <a:ext uri="{FF2B5EF4-FFF2-40B4-BE49-F238E27FC236}">
                  <a16:creationId xmlns:a16="http://schemas.microsoft.com/office/drawing/2014/main" id="{8914ED13-362B-428B-A982-9B3849A86FD1}"/>
                </a:ext>
              </a:extLst>
            </p:cNvPr>
            <p:cNvSpPr>
              <a:spLocks noChangeArrowheads="1"/>
            </p:cNvSpPr>
            <p:nvPr/>
          </p:nvSpPr>
          <p:spPr bwMode="auto">
            <a:xfrm>
              <a:off x="4086" y="2626"/>
              <a:ext cx="2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a:t>
              </a:r>
              <a:endParaRPr lang="en-US" altLang="en-US" sz="1350" dirty="0"/>
            </a:p>
          </p:txBody>
        </p:sp>
        <p:sp>
          <p:nvSpPr>
            <p:cNvPr id="106" name="Rectangle 104">
              <a:extLst>
                <a:ext uri="{FF2B5EF4-FFF2-40B4-BE49-F238E27FC236}">
                  <a16:creationId xmlns:a16="http://schemas.microsoft.com/office/drawing/2014/main" id="{DDE0CEA8-614B-48EE-8D70-8E909611A709}"/>
                </a:ext>
              </a:extLst>
            </p:cNvPr>
            <p:cNvSpPr>
              <a:spLocks noChangeArrowheads="1"/>
            </p:cNvSpPr>
            <p:nvPr/>
          </p:nvSpPr>
          <p:spPr bwMode="auto">
            <a:xfrm>
              <a:off x="4110" y="2626"/>
              <a:ext cx="4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5</a:t>
              </a:r>
              <a:endParaRPr lang="en-US" altLang="en-US" sz="1350" dirty="0"/>
            </a:p>
          </p:txBody>
        </p:sp>
        <p:sp>
          <p:nvSpPr>
            <p:cNvPr id="107" name="Line 105">
              <a:extLst>
                <a:ext uri="{FF2B5EF4-FFF2-40B4-BE49-F238E27FC236}">
                  <a16:creationId xmlns:a16="http://schemas.microsoft.com/office/drawing/2014/main" id="{BCDEFEAA-5374-4F0E-9C06-B60DDBC04443}"/>
                </a:ext>
              </a:extLst>
            </p:cNvPr>
            <p:cNvSpPr>
              <a:spLocks noChangeShapeType="1"/>
            </p:cNvSpPr>
            <p:nvPr/>
          </p:nvSpPr>
          <p:spPr bwMode="auto">
            <a:xfrm flipH="1" flipV="1">
              <a:off x="4100" y="2213"/>
              <a:ext cx="367" cy="244"/>
            </a:xfrm>
            <a:prstGeom prst="line">
              <a:avLst/>
            </a:prstGeom>
            <a:noFill/>
            <a:ln w="12700" cap="rnd">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108" name="Freeform 106">
              <a:extLst>
                <a:ext uri="{FF2B5EF4-FFF2-40B4-BE49-F238E27FC236}">
                  <a16:creationId xmlns:a16="http://schemas.microsoft.com/office/drawing/2014/main" id="{A705D80A-BEF9-4E9A-866A-27F9A00AC818}"/>
                </a:ext>
              </a:extLst>
            </p:cNvPr>
            <p:cNvSpPr>
              <a:spLocks/>
            </p:cNvSpPr>
            <p:nvPr/>
          </p:nvSpPr>
          <p:spPr bwMode="auto">
            <a:xfrm>
              <a:off x="4236" y="2399"/>
              <a:ext cx="102" cy="102"/>
            </a:xfrm>
            <a:custGeom>
              <a:avLst/>
              <a:gdLst>
                <a:gd name="T0" fmla="*/ 102 w 102"/>
                <a:gd name="T1" fmla="*/ 0 h 102"/>
                <a:gd name="T2" fmla="*/ 0 w 102"/>
                <a:gd name="T3" fmla="*/ 0 h 102"/>
                <a:gd name="T4" fmla="*/ 51 w 102"/>
                <a:gd name="T5" fmla="*/ 102 h 102"/>
                <a:gd name="T6" fmla="*/ 102 w 102"/>
                <a:gd name="T7" fmla="*/ 0 h 102"/>
              </a:gdLst>
              <a:ahLst/>
              <a:cxnLst>
                <a:cxn ang="0">
                  <a:pos x="T0" y="T1"/>
                </a:cxn>
                <a:cxn ang="0">
                  <a:pos x="T2" y="T3"/>
                </a:cxn>
                <a:cxn ang="0">
                  <a:pos x="T4" y="T5"/>
                </a:cxn>
                <a:cxn ang="0">
                  <a:pos x="T6" y="T7"/>
                </a:cxn>
              </a:cxnLst>
              <a:rect l="0" t="0" r="r" b="b"/>
              <a:pathLst>
                <a:path w="102" h="102">
                  <a:moveTo>
                    <a:pt x="102" y="0"/>
                  </a:moveTo>
                  <a:lnTo>
                    <a:pt x="0" y="0"/>
                  </a:lnTo>
                  <a:lnTo>
                    <a:pt x="51" y="102"/>
                  </a:lnTo>
                  <a:lnTo>
                    <a:pt x="10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sp>
          <p:nvSpPr>
            <p:cNvPr id="109" name="Freeform 107">
              <a:extLst>
                <a:ext uri="{FF2B5EF4-FFF2-40B4-BE49-F238E27FC236}">
                  <a16:creationId xmlns:a16="http://schemas.microsoft.com/office/drawing/2014/main" id="{F5CA2F54-1076-4F8E-A418-6CA847950CDC}"/>
                </a:ext>
              </a:extLst>
            </p:cNvPr>
            <p:cNvSpPr>
              <a:spLocks/>
            </p:cNvSpPr>
            <p:nvPr/>
          </p:nvSpPr>
          <p:spPr bwMode="auto">
            <a:xfrm>
              <a:off x="4412" y="2461"/>
              <a:ext cx="102" cy="102"/>
            </a:xfrm>
            <a:custGeom>
              <a:avLst/>
              <a:gdLst>
                <a:gd name="T0" fmla="*/ 102 w 102"/>
                <a:gd name="T1" fmla="*/ 0 h 102"/>
                <a:gd name="T2" fmla="*/ 0 w 102"/>
                <a:gd name="T3" fmla="*/ 0 h 102"/>
                <a:gd name="T4" fmla="*/ 51 w 102"/>
                <a:gd name="T5" fmla="*/ 102 h 102"/>
                <a:gd name="T6" fmla="*/ 102 w 102"/>
                <a:gd name="T7" fmla="*/ 0 h 102"/>
              </a:gdLst>
              <a:ahLst/>
              <a:cxnLst>
                <a:cxn ang="0">
                  <a:pos x="T0" y="T1"/>
                </a:cxn>
                <a:cxn ang="0">
                  <a:pos x="T2" y="T3"/>
                </a:cxn>
                <a:cxn ang="0">
                  <a:pos x="T4" y="T5"/>
                </a:cxn>
                <a:cxn ang="0">
                  <a:pos x="T6" y="T7"/>
                </a:cxn>
              </a:cxnLst>
              <a:rect l="0" t="0" r="r" b="b"/>
              <a:pathLst>
                <a:path w="102" h="102">
                  <a:moveTo>
                    <a:pt x="102" y="0"/>
                  </a:moveTo>
                  <a:lnTo>
                    <a:pt x="0" y="0"/>
                  </a:lnTo>
                  <a:lnTo>
                    <a:pt x="51" y="102"/>
                  </a:lnTo>
                  <a:lnTo>
                    <a:pt x="102" y="0"/>
                  </a:lnTo>
                  <a:close/>
                </a:path>
              </a:pathLst>
            </a:custGeom>
            <a:solidFill>
              <a:srgbClr val="FFFFFF"/>
            </a:solidFill>
            <a:ln w="3175" cap="rnd">
              <a:solidFill>
                <a:schemeClr val="tx1"/>
              </a:solidFill>
              <a:prstDash val="solid"/>
              <a:round/>
              <a:headEnd/>
              <a:tailEnd/>
            </a:ln>
          </p:spPr>
          <p:txBody>
            <a:bodyPr vert="horz" wrap="square" lIns="68580" tIns="34290" rIns="68580" bIns="34290" numCol="1" anchor="t" anchorCtr="0" compatLnSpc="1">
              <a:prstTxWarp prst="textNoShape">
                <a:avLst/>
              </a:prstTxWarp>
            </a:bodyPr>
            <a:lstStyle/>
            <a:p>
              <a:endParaRPr lang="en-US" sz="1350" dirty="0"/>
            </a:p>
          </p:txBody>
        </p:sp>
        <p:sp>
          <p:nvSpPr>
            <p:cNvPr id="110" name="Rectangle 108">
              <a:extLst>
                <a:ext uri="{FF2B5EF4-FFF2-40B4-BE49-F238E27FC236}">
                  <a16:creationId xmlns:a16="http://schemas.microsoft.com/office/drawing/2014/main" id="{DD5BBFBB-88F8-42CF-868D-D2BBA7E228A8}"/>
                </a:ext>
              </a:extLst>
            </p:cNvPr>
            <p:cNvSpPr>
              <a:spLocks noChangeArrowheads="1"/>
            </p:cNvSpPr>
            <p:nvPr/>
          </p:nvSpPr>
          <p:spPr bwMode="auto">
            <a:xfrm>
              <a:off x="4383" y="2587"/>
              <a:ext cx="15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LD-6</a:t>
              </a:r>
              <a:endParaRPr lang="en-US" altLang="en-US" sz="1350" dirty="0"/>
            </a:p>
          </p:txBody>
        </p:sp>
        <p:sp>
          <p:nvSpPr>
            <p:cNvPr id="111" name="Rectangle 109">
              <a:extLst>
                <a:ext uri="{FF2B5EF4-FFF2-40B4-BE49-F238E27FC236}">
                  <a16:creationId xmlns:a16="http://schemas.microsoft.com/office/drawing/2014/main" id="{FDE6D2B0-4145-4A46-803B-BD6F2412AD19}"/>
                </a:ext>
              </a:extLst>
            </p:cNvPr>
            <p:cNvSpPr>
              <a:spLocks noChangeArrowheads="1"/>
            </p:cNvSpPr>
            <p:nvPr/>
          </p:nvSpPr>
          <p:spPr bwMode="auto">
            <a:xfrm>
              <a:off x="4465" y="2518"/>
              <a:ext cx="2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75" dirty="0">
                  <a:solidFill>
                    <a:srgbClr val="000000"/>
                  </a:solidFill>
                </a:rPr>
                <a:t>-</a:t>
              </a:r>
              <a:endParaRPr lang="en-US" altLang="en-US" sz="1350" dirty="0"/>
            </a:p>
          </p:txBody>
        </p:sp>
        <p:sp>
          <p:nvSpPr>
            <p:cNvPr id="112" name="Rectangle 110">
              <a:extLst>
                <a:ext uri="{FF2B5EF4-FFF2-40B4-BE49-F238E27FC236}">
                  <a16:creationId xmlns:a16="http://schemas.microsoft.com/office/drawing/2014/main" id="{BAF30C0F-CAA9-4F31-A6B2-B947E6361026}"/>
                </a:ext>
              </a:extLst>
            </p:cNvPr>
            <p:cNvSpPr>
              <a:spLocks noChangeArrowheads="1"/>
            </p:cNvSpPr>
            <p:nvPr/>
          </p:nvSpPr>
          <p:spPr bwMode="auto">
            <a:xfrm>
              <a:off x="4489" y="2518"/>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endParaRPr lang="en-US" altLang="en-US" sz="1350" dirty="0"/>
            </a:p>
          </p:txBody>
        </p:sp>
        <p:sp>
          <p:nvSpPr>
            <p:cNvPr id="113" name="Line 111">
              <a:extLst>
                <a:ext uri="{FF2B5EF4-FFF2-40B4-BE49-F238E27FC236}">
                  <a16:creationId xmlns:a16="http://schemas.microsoft.com/office/drawing/2014/main" id="{8B1560AE-9554-4B69-84B2-2C8707B14B10}"/>
                </a:ext>
              </a:extLst>
            </p:cNvPr>
            <p:cNvSpPr>
              <a:spLocks noChangeShapeType="1"/>
            </p:cNvSpPr>
            <p:nvPr/>
          </p:nvSpPr>
          <p:spPr bwMode="auto">
            <a:xfrm flipV="1">
              <a:off x="3637" y="2559"/>
              <a:ext cx="0" cy="5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114" name="Rectangle 112">
              <a:extLst>
                <a:ext uri="{FF2B5EF4-FFF2-40B4-BE49-F238E27FC236}">
                  <a16:creationId xmlns:a16="http://schemas.microsoft.com/office/drawing/2014/main" id="{A8AE3DB6-BF36-4000-AF8E-03ADBF67FC06}"/>
                </a:ext>
              </a:extLst>
            </p:cNvPr>
            <p:cNvSpPr>
              <a:spLocks noChangeArrowheads="1"/>
            </p:cNvSpPr>
            <p:nvPr/>
          </p:nvSpPr>
          <p:spPr bwMode="auto">
            <a:xfrm>
              <a:off x="3131" y="2724"/>
              <a:ext cx="347"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125" dirty="0">
                  <a:solidFill>
                    <a:srgbClr val="FF0000"/>
                  </a:solidFill>
                </a:rPr>
                <a:t>&gt;25% </a:t>
              </a:r>
              <a:endParaRPr lang="en-US" altLang="en-US" sz="1350" dirty="0"/>
            </a:p>
          </p:txBody>
        </p:sp>
        <p:sp>
          <p:nvSpPr>
            <p:cNvPr id="115" name="Rectangle 113">
              <a:extLst>
                <a:ext uri="{FF2B5EF4-FFF2-40B4-BE49-F238E27FC236}">
                  <a16:creationId xmlns:a16="http://schemas.microsoft.com/office/drawing/2014/main" id="{129FA32D-FDD4-4478-9252-2918C90C85AB}"/>
                </a:ext>
              </a:extLst>
            </p:cNvPr>
            <p:cNvSpPr>
              <a:spLocks noChangeArrowheads="1"/>
            </p:cNvSpPr>
            <p:nvPr/>
          </p:nvSpPr>
          <p:spPr bwMode="auto">
            <a:xfrm>
              <a:off x="2659" y="3132"/>
              <a:ext cx="942"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125" dirty="0">
                  <a:solidFill>
                    <a:srgbClr val="FF0000"/>
                  </a:solidFill>
                </a:rPr>
                <a:t>UFLS</a:t>
              </a:r>
            </a:p>
            <a:p>
              <a:pPr defTabSz="685800"/>
              <a:r>
                <a:rPr lang="en-US" altLang="en-US" sz="1125" dirty="0">
                  <a:solidFill>
                    <a:srgbClr val="FF0000"/>
                  </a:solidFill>
                </a:rPr>
                <a:t>Meets</a:t>
              </a:r>
            </a:p>
            <a:p>
              <a:pPr defTabSz="685800"/>
              <a:r>
                <a:rPr lang="en-US" altLang="en-US" sz="1125" dirty="0">
                  <a:solidFill>
                    <a:srgbClr val="FF0000"/>
                  </a:solidFill>
                </a:rPr>
                <a:t> requirement</a:t>
              </a:r>
            </a:p>
            <a:p>
              <a:pPr defTabSz="685800"/>
              <a:r>
                <a:rPr lang="en-US" altLang="en-US" sz="1125" dirty="0">
                  <a:solidFill>
                    <a:srgbClr val="FF0000"/>
                  </a:solidFill>
                </a:rPr>
                <a:t>Would be stage 5</a:t>
              </a:r>
              <a:endParaRPr lang="en-US" altLang="en-US" sz="1350" dirty="0"/>
            </a:p>
          </p:txBody>
        </p:sp>
        <p:sp>
          <p:nvSpPr>
            <p:cNvPr id="117" name="Rectangle 115">
              <a:extLst>
                <a:ext uri="{FF2B5EF4-FFF2-40B4-BE49-F238E27FC236}">
                  <a16:creationId xmlns:a16="http://schemas.microsoft.com/office/drawing/2014/main" id="{4A0F74BD-F70B-406B-B7A4-4E0933D41BFE}"/>
                </a:ext>
              </a:extLst>
            </p:cNvPr>
            <p:cNvSpPr>
              <a:spLocks noChangeArrowheads="1"/>
            </p:cNvSpPr>
            <p:nvPr/>
          </p:nvSpPr>
          <p:spPr bwMode="auto">
            <a:xfrm>
              <a:off x="3028" y="2916"/>
              <a:ext cx="310"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125" dirty="0">
                  <a:solidFill>
                    <a:srgbClr val="FF0000"/>
                  </a:solidFill>
                </a:rPr>
                <a:t>UFLS</a:t>
              </a:r>
              <a:endParaRPr lang="en-US" altLang="en-US" sz="1350" dirty="0"/>
            </a:p>
          </p:txBody>
        </p:sp>
      </p:grpSp>
    </p:spTree>
    <p:extLst>
      <p:ext uri="{BB962C8B-B14F-4D97-AF65-F5344CB8AC3E}">
        <p14:creationId xmlns:p14="http://schemas.microsoft.com/office/powerpoint/2010/main" val="616679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4D483-31E5-2F19-A4FA-398A9278C76F}"/>
              </a:ext>
            </a:extLst>
          </p:cNvPr>
          <p:cNvSpPr>
            <a:spLocks noGrp="1"/>
          </p:cNvSpPr>
          <p:nvPr>
            <p:ph type="title"/>
          </p:nvPr>
        </p:nvSpPr>
        <p:spPr/>
        <p:txBody>
          <a:bodyPr/>
          <a:lstStyle/>
          <a:p>
            <a:r>
              <a:rPr lang="en-US" dirty="0"/>
              <a:t>UFLs examples</a:t>
            </a:r>
          </a:p>
        </p:txBody>
      </p:sp>
      <p:pic>
        <p:nvPicPr>
          <p:cNvPr id="6" name="Content Placeholder 5">
            <a:extLst>
              <a:ext uri="{FF2B5EF4-FFF2-40B4-BE49-F238E27FC236}">
                <a16:creationId xmlns:a16="http://schemas.microsoft.com/office/drawing/2014/main" id="{03A0AD6E-87CC-6197-4CD1-CB28449DB81C}"/>
              </a:ext>
            </a:extLst>
          </p:cNvPr>
          <p:cNvPicPr>
            <a:picLocks noGrp="1" noChangeAspect="1"/>
          </p:cNvPicPr>
          <p:nvPr>
            <p:ph idx="1"/>
          </p:nvPr>
        </p:nvPicPr>
        <p:blipFill>
          <a:blip r:embed="rId2"/>
          <a:stretch>
            <a:fillRect/>
          </a:stretch>
        </p:blipFill>
        <p:spPr>
          <a:xfrm>
            <a:off x="380999" y="1374640"/>
            <a:ext cx="8552719" cy="2291837"/>
          </a:xfrm>
        </p:spPr>
      </p:pic>
      <p:sp>
        <p:nvSpPr>
          <p:cNvPr id="4" name="Slide Number Placeholder 3">
            <a:extLst>
              <a:ext uri="{FF2B5EF4-FFF2-40B4-BE49-F238E27FC236}">
                <a16:creationId xmlns:a16="http://schemas.microsoft.com/office/drawing/2014/main" id="{2ED072FF-48BE-1BC6-CA3B-3F8A478E2D52}"/>
              </a:ext>
            </a:extLst>
          </p:cNvPr>
          <p:cNvSpPr>
            <a:spLocks noGrp="1"/>
          </p:cNvSpPr>
          <p:nvPr>
            <p:ph type="sldNum" sz="quarter" idx="4"/>
          </p:nvPr>
        </p:nvSpPr>
        <p:spPr/>
        <p:txBody>
          <a:bodyPr/>
          <a:lstStyle/>
          <a:p>
            <a:fld id="{1D93BD3E-1E9A-4970-A6F7-E7AC52762E0C}" type="slidenum">
              <a:rPr lang="en-US" smtClean="0"/>
              <a:pPr/>
              <a:t>8</a:t>
            </a:fld>
            <a:endParaRPr lang="en-US" dirty="0"/>
          </a:p>
        </p:txBody>
      </p:sp>
      <p:pic>
        <p:nvPicPr>
          <p:cNvPr id="8" name="Picture 7">
            <a:extLst>
              <a:ext uri="{FF2B5EF4-FFF2-40B4-BE49-F238E27FC236}">
                <a16:creationId xmlns:a16="http://schemas.microsoft.com/office/drawing/2014/main" id="{5764941D-0288-D628-7252-11ABF6F5D433}"/>
              </a:ext>
            </a:extLst>
          </p:cNvPr>
          <p:cNvPicPr>
            <a:picLocks noChangeAspect="1"/>
          </p:cNvPicPr>
          <p:nvPr/>
        </p:nvPicPr>
        <p:blipFill>
          <a:blip r:embed="rId3"/>
          <a:stretch>
            <a:fillRect/>
          </a:stretch>
        </p:blipFill>
        <p:spPr>
          <a:xfrm>
            <a:off x="79899" y="3666478"/>
            <a:ext cx="9064101" cy="2325268"/>
          </a:xfrm>
          <a:prstGeom prst="rect">
            <a:avLst/>
          </a:prstGeom>
        </p:spPr>
      </p:pic>
    </p:spTree>
    <p:extLst>
      <p:ext uri="{BB962C8B-B14F-4D97-AF65-F5344CB8AC3E}">
        <p14:creationId xmlns:p14="http://schemas.microsoft.com/office/powerpoint/2010/main" val="251539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F5FFD-050D-40F6-0EE3-225D3B8FA69C}"/>
              </a:ext>
            </a:extLst>
          </p:cNvPr>
          <p:cNvSpPr>
            <a:spLocks noGrp="1"/>
          </p:cNvSpPr>
          <p:nvPr>
            <p:ph type="title"/>
          </p:nvPr>
        </p:nvSpPr>
        <p:spPr/>
        <p:txBody>
          <a:bodyPr/>
          <a:lstStyle/>
          <a:p>
            <a:r>
              <a:rPr lang="en-US" dirty="0"/>
              <a:t>UFLS Examples</a:t>
            </a:r>
          </a:p>
        </p:txBody>
      </p:sp>
      <p:pic>
        <p:nvPicPr>
          <p:cNvPr id="6" name="Content Placeholder 5">
            <a:extLst>
              <a:ext uri="{FF2B5EF4-FFF2-40B4-BE49-F238E27FC236}">
                <a16:creationId xmlns:a16="http://schemas.microsoft.com/office/drawing/2014/main" id="{75F05C17-A785-FD64-FAD1-458FE93E6873}"/>
              </a:ext>
            </a:extLst>
          </p:cNvPr>
          <p:cNvPicPr>
            <a:picLocks noGrp="1" noChangeAspect="1"/>
          </p:cNvPicPr>
          <p:nvPr>
            <p:ph idx="1"/>
          </p:nvPr>
        </p:nvPicPr>
        <p:blipFill>
          <a:blip r:embed="rId2"/>
          <a:stretch>
            <a:fillRect/>
          </a:stretch>
        </p:blipFill>
        <p:spPr>
          <a:xfrm>
            <a:off x="266700" y="1281353"/>
            <a:ext cx="8534400" cy="2713729"/>
          </a:xfrm>
        </p:spPr>
      </p:pic>
      <p:sp>
        <p:nvSpPr>
          <p:cNvPr id="4" name="Slide Number Placeholder 3">
            <a:extLst>
              <a:ext uri="{FF2B5EF4-FFF2-40B4-BE49-F238E27FC236}">
                <a16:creationId xmlns:a16="http://schemas.microsoft.com/office/drawing/2014/main" id="{02772CFB-98E9-CAF1-9375-86B37E96338C}"/>
              </a:ext>
            </a:extLst>
          </p:cNvPr>
          <p:cNvSpPr>
            <a:spLocks noGrp="1"/>
          </p:cNvSpPr>
          <p:nvPr>
            <p:ph type="sldNum" sz="quarter" idx="4"/>
          </p:nvPr>
        </p:nvSpPr>
        <p:spPr/>
        <p:txBody>
          <a:bodyPr/>
          <a:lstStyle/>
          <a:p>
            <a:fld id="{1D93BD3E-1E9A-4970-A6F7-E7AC52762E0C}" type="slidenum">
              <a:rPr lang="en-US" smtClean="0"/>
              <a:pPr/>
              <a:t>9</a:t>
            </a:fld>
            <a:endParaRPr lang="en-US" dirty="0"/>
          </a:p>
        </p:txBody>
      </p:sp>
      <p:pic>
        <p:nvPicPr>
          <p:cNvPr id="8" name="Picture 7">
            <a:extLst>
              <a:ext uri="{FF2B5EF4-FFF2-40B4-BE49-F238E27FC236}">
                <a16:creationId xmlns:a16="http://schemas.microsoft.com/office/drawing/2014/main" id="{5227AAB6-744B-178F-A8B9-873FB7F5A009}"/>
              </a:ext>
            </a:extLst>
          </p:cNvPr>
          <p:cNvPicPr>
            <a:picLocks noChangeAspect="1"/>
          </p:cNvPicPr>
          <p:nvPr/>
        </p:nvPicPr>
        <p:blipFill>
          <a:blip r:embed="rId3"/>
          <a:stretch>
            <a:fillRect/>
          </a:stretch>
        </p:blipFill>
        <p:spPr>
          <a:xfrm>
            <a:off x="38100" y="3761414"/>
            <a:ext cx="9144000" cy="2619910"/>
          </a:xfrm>
          <a:prstGeom prst="rect">
            <a:avLst/>
          </a:prstGeom>
        </p:spPr>
      </p:pic>
    </p:spTree>
    <p:extLst>
      <p:ext uri="{BB962C8B-B14F-4D97-AF65-F5344CB8AC3E}">
        <p14:creationId xmlns:p14="http://schemas.microsoft.com/office/powerpoint/2010/main" val="2143705214"/>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74409F5E5BB984CA898E4671C979DCF" ma:contentTypeVersion="10" ma:contentTypeDescription="Create a new document." ma:contentTypeScope="" ma:versionID="7c95d132c54a3435380d69fc6a25b1b3">
  <xsd:schema xmlns:xsd="http://www.w3.org/2001/XMLSchema" xmlns:xs="http://www.w3.org/2001/XMLSchema" xmlns:p="http://schemas.microsoft.com/office/2006/metadata/properties" xmlns:ns2="723a8b7a-cd21-471e-94a6-6be23f24a34b" xmlns:ns3="6093d562-e644-4fa2-a2d5-67c193c082f0" targetNamespace="http://schemas.microsoft.com/office/2006/metadata/properties" ma:root="true" ma:fieldsID="2881bd60c579b10db8c243007e89908d" ns2:_="" ns3:_="">
    <xsd:import namespace="723a8b7a-cd21-471e-94a6-6be23f24a34b"/>
    <xsd:import namespace="6093d562-e644-4fa2-a2d5-67c193c082f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23a8b7a-cd21-471e-94a6-6be23f24a34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102f585-f336-4ab5-8023-668eed9f00b2"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093d562-e644-4fa2-a2d5-67c193c082f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fbdb1876-48ed-4234-b0ae-a5f00806a9d3}" ma:internalName="TaxCatchAll" ma:showField="CatchAllData" ma:web="6093d562-e644-4fa2-a2d5-67c193c082f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723a8b7a-cd21-471e-94a6-6be23f24a34b">
      <Terms xmlns="http://schemas.microsoft.com/office/infopath/2007/PartnerControls"/>
    </lcf76f155ced4ddcb4097134ff3c332f>
    <TaxCatchAll xmlns="6093d562-e644-4fa2-a2d5-67c193c082f0" xsi:nil="true"/>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648AB89D-00AA-418D-B3A4-51E968EEBB06}">
  <ds:schemaRefs>
    <ds:schemaRef ds:uri="6093d562-e644-4fa2-a2d5-67c193c082f0"/>
    <ds:schemaRef ds:uri="723a8b7a-cd21-471e-94a6-6be23f24a34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C0E9AA12-8AF9-4AA6-90FE-24669859CDF3}">
  <ds:schemaRefs>
    <ds:schemaRef ds:uri="http://purl.org/dc/elements/1.1/"/>
    <ds:schemaRef ds:uri="http://purl.org/dc/dcmitype/"/>
    <ds:schemaRef ds:uri="http://www.w3.org/XML/1998/namespace"/>
    <ds:schemaRef ds:uri="http://schemas.microsoft.com/office/2006/documentManagement/types"/>
    <ds:schemaRef ds:uri="http://schemas.microsoft.com/office/2006/metadata/properties"/>
    <ds:schemaRef ds:uri="http://purl.org/dc/terms/"/>
    <ds:schemaRef ds:uri="http://schemas.microsoft.com/office/infopath/2007/PartnerControls"/>
    <ds:schemaRef ds:uri="http://schemas.openxmlformats.org/package/2006/metadata/core-properties"/>
    <ds:schemaRef ds:uri="6093d562-e644-4fa2-a2d5-67c193c082f0"/>
    <ds:schemaRef ds:uri="723a8b7a-cd21-471e-94a6-6be23f24a34b"/>
  </ds:schemaRefs>
</ds:datastoreItem>
</file>

<file path=docProps/app.xml><?xml version="1.0" encoding="utf-8"?>
<Properties xmlns="http://schemas.openxmlformats.org/officeDocument/2006/extended-properties" xmlns:vt="http://schemas.openxmlformats.org/officeDocument/2006/docPropsVTypes">
  <Template/>
  <TotalTime>188</TotalTime>
  <Words>782</Words>
  <Application>Microsoft Office PowerPoint</Application>
  <PresentationFormat>On-screen Show (4:3)</PresentationFormat>
  <Paragraphs>172</Paragraphs>
  <Slides>13</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13</vt:i4>
      </vt:variant>
    </vt:vector>
  </HeadingPairs>
  <TitlesOfParts>
    <vt:vector size="18" baseType="lpstr">
      <vt:lpstr>Arial</vt:lpstr>
      <vt:lpstr>Calibri</vt:lpstr>
      <vt:lpstr>Times New Roman</vt:lpstr>
      <vt:lpstr>1_Custom Design</vt:lpstr>
      <vt:lpstr>Office Theme</vt:lpstr>
      <vt:lpstr>PowerPoint Presentation</vt:lpstr>
      <vt:lpstr>Agenda</vt:lpstr>
      <vt:lpstr>Concept</vt:lpstr>
      <vt:lpstr>NOGRR 247</vt:lpstr>
      <vt:lpstr>UFLS example on an LFL site</vt:lpstr>
      <vt:lpstr>UFLS example on an LFL site</vt:lpstr>
      <vt:lpstr>UFLS example on an LFL site</vt:lpstr>
      <vt:lpstr>UFLs examples</vt:lpstr>
      <vt:lpstr>UFLS Examples</vt:lpstr>
      <vt:lpstr>Summary</vt:lpstr>
      <vt:lpstr>New idea</vt:lpstr>
      <vt:lpstr>Example New Idea</vt:lpstr>
      <vt:lpstr>New Idea</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Blevins, Bill</cp:lastModifiedBy>
  <cp:revision>10</cp:revision>
  <cp:lastPrinted>2016-01-21T20:53:15Z</cp:lastPrinted>
  <dcterms:created xsi:type="dcterms:W3CDTF">2016-01-21T15:20:31Z</dcterms:created>
  <dcterms:modified xsi:type="dcterms:W3CDTF">2023-05-26T22:45:34Z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0x010100274409F5E5BB984CA898E4671C979DCF</vt:lpwstr>
  </property>
  <property fmtid="{D5CDD505-2E9C-101B-9397-08002B2CF9AE}" pid="3" name="MediaServiceImageTags">
    <vt:lpwstr/>
  </property>
</Properties>
</file>