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339" r:id="rId2"/>
    <p:sldMasterId id="2147484342" r:id="rId3"/>
  </p:sldMasterIdLst>
  <p:notesMasterIdLst>
    <p:notesMasterId r:id="rId9"/>
  </p:notesMasterIdLst>
  <p:handoutMasterIdLst>
    <p:handoutMasterId r:id="rId10"/>
  </p:handoutMasterIdLst>
  <p:sldIdLst>
    <p:sldId id="256" r:id="rId4"/>
    <p:sldId id="312" r:id="rId5"/>
    <p:sldId id="313" r:id="rId6"/>
    <p:sldId id="309" r:id="rId7"/>
    <p:sldId id="260"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4" autoAdjust="0"/>
    <p:restoredTop sz="86855" autoAdjust="0"/>
  </p:normalViewPr>
  <p:slideViewPr>
    <p:cSldViewPr>
      <p:cViewPr varScale="1">
        <p:scale>
          <a:sx n="77" d="100"/>
          <a:sy n="77" d="100"/>
        </p:scale>
        <p:origin x="1416" y="67"/>
      </p:cViewPr>
      <p:guideLst>
        <p:guide orient="horz" pos="2160"/>
        <p:guide pos="2880"/>
      </p:guideLst>
    </p:cSldViewPr>
  </p:slideViewPr>
  <p:outlineViewPr>
    <p:cViewPr>
      <p:scale>
        <a:sx n="33" d="100"/>
        <a:sy n="33" d="100"/>
      </p:scale>
      <p:origin x="0" y="-3638"/>
    </p:cViewPr>
  </p:outlineViewPr>
  <p:notesTextViewPr>
    <p:cViewPr>
      <p:scale>
        <a:sx n="1" d="1"/>
        <a:sy n="1" d="1"/>
      </p:scale>
      <p:origin x="0" y="0"/>
    </p:cViewPr>
  </p:notesTextViewPr>
  <p:notesViewPr>
    <p:cSldViewPr>
      <p:cViewPr varScale="1">
        <p:scale>
          <a:sx n="70" d="100"/>
          <a:sy n="70" d="100"/>
        </p:scale>
        <p:origin x="304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2" rIns="93166" bIns="46582" rtlCol="0"/>
          <a:lstStyle>
            <a:lvl1pPr algn="r">
              <a:defRPr sz="1200"/>
            </a:lvl1pPr>
          </a:lstStyle>
          <a:p>
            <a:fld id="{656E9F4A-4066-491C-8F25-BCC5643327B9}" type="datetimeFigureOut">
              <a:rPr lang="en-US" smtClean="0"/>
              <a:t>5/22/2023</a:t>
            </a:fld>
            <a:endParaRPr lang="en-US" dirty="0"/>
          </a:p>
        </p:txBody>
      </p:sp>
      <p:sp>
        <p:nvSpPr>
          <p:cNvPr id="4" name="Footer Placeholder 3"/>
          <p:cNvSpPr>
            <a:spLocks noGrp="1"/>
          </p:cNvSpPr>
          <p:nvPr>
            <p:ph type="ftr" sz="quarter" idx="2"/>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8"/>
            <a:ext cx="3037840" cy="464820"/>
          </a:xfrm>
          <a:prstGeom prst="rect">
            <a:avLst/>
          </a:prstGeom>
        </p:spPr>
        <p:txBody>
          <a:bodyPr vert="horz" lIns="93166" tIns="46582" rIns="93166" bIns="46582" rtlCol="0" anchor="b"/>
          <a:lstStyle>
            <a:lvl1pPr algn="r">
              <a:defRPr sz="1200"/>
            </a:lvl1pPr>
          </a:lstStyle>
          <a:p>
            <a:fld id="{0AAC5BAE-5329-436C-BB9D-CF26C62919CE}" type="slidenum">
              <a:rPr lang="en-US" smtClean="0"/>
              <a:t>‹#›</a:t>
            </a:fld>
            <a:endParaRPr lang="en-US" dirty="0"/>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66" tIns="46582" rIns="93166" bIns="46582" rtlCol="0"/>
          <a:lstStyle>
            <a:lvl1pPr algn="r">
              <a:defRPr sz="1200"/>
            </a:lvl1pPr>
          </a:lstStyle>
          <a:p>
            <a:fld id="{A1447C23-70FF-4D54-8A37-93BEF4D37D87}" type="datetimeFigureOut">
              <a:rPr lang="en-US" smtClean="0"/>
              <a:t>5/22/2023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2" rIns="93166" bIns="46582"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3166" tIns="46582" rIns="93166" bIns="46582" rtlCol="0" anchor="b"/>
          <a:lstStyle>
            <a:lvl1pPr algn="r">
              <a:defRPr sz="1200"/>
            </a:lvl1pPr>
          </a:lstStyle>
          <a:p>
            <a:fld id="{3938A51B-00BD-480F-A961-AEEFF753F556}" type="slidenum">
              <a:rPr lang="en-US" smtClean="0"/>
              <a:t>‹#›</a:t>
            </a:fld>
            <a:endParaRPr lang="en-US" dirty="0"/>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a:t>
            </a:fld>
            <a:endParaRPr lang="en-US" dirty="0"/>
          </a:p>
        </p:txBody>
      </p:sp>
    </p:spTree>
    <p:extLst>
      <p:ext uri="{BB962C8B-B14F-4D97-AF65-F5344CB8AC3E}">
        <p14:creationId xmlns:p14="http://schemas.microsoft.com/office/powerpoint/2010/main" val="172288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3938A51B-00BD-480F-A961-AEEFF753F556}" type="slidenum">
              <a:rPr lang="en-US" smtClean="0"/>
              <a:t>4</a:t>
            </a:fld>
            <a:endParaRPr lang="en-US" dirty="0"/>
          </a:p>
        </p:txBody>
      </p:sp>
    </p:spTree>
    <p:extLst>
      <p:ext uri="{BB962C8B-B14F-4D97-AF65-F5344CB8AC3E}">
        <p14:creationId xmlns:p14="http://schemas.microsoft.com/office/powerpoint/2010/main" val="471878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5</a:t>
            </a:fld>
            <a:endParaRPr lang="en-US" dirty="0"/>
          </a:p>
        </p:txBody>
      </p:sp>
    </p:spTree>
    <p:extLst>
      <p:ext uri="{BB962C8B-B14F-4D97-AF65-F5344CB8AC3E}">
        <p14:creationId xmlns:p14="http://schemas.microsoft.com/office/powerpoint/2010/main" val="314077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21EDB76-CD43-480E-8EA0-CC06EF22C0A1}"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50822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dirty="0"/>
          </a:p>
        </p:txBody>
      </p:sp>
    </p:spTree>
    <p:extLst>
      <p:ext uri="{BB962C8B-B14F-4D97-AF65-F5344CB8AC3E}">
        <p14:creationId xmlns:p14="http://schemas.microsoft.com/office/powerpoint/2010/main" val="413781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1/9/2018</a:t>
            </a:r>
            <a:endParaRPr lang="en-US" dirty="0"/>
          </a:p>
        </p:txBody>
      </p:sp>
      <p:sp>
        <p:nvSpPr>
          <p:cNvPr id="6" name="Footer Placeholder 5"/>
          <p:cNvSpPr>
            <a:spLocks noGrp="1"/>
          </p:cNvSpPr>
          <p:nvPr>
            <p:ph type="ftr" sz="quarter" idx="11"/>
          </p:nvPr>
        </p:nvSpPr>
        <p:spPr/>
        <p:txBody>
          <a:body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449675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90434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66488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185C669-FB09-4A92-913B-0BA846DAB37C}"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312175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76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03108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28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14786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490508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endParaRPr lang="en-US" dirty="0"/>
          </a:p>
        </p:txBody>
      </p:sp>
      <p:sp>
        <p:nvSpPr>
          <p:cNvPr id="4" name="Footer Placeholder 3"/>
          <p:cNvSpPr>
            <a:spLocks noGrp="1"/>
          </p:cNvSpPr>
          <p:nvPr>
            <p:ph type="ftr" sz="quarter" idx="11"/>
          </p:nvPr>
        </p:nvSpPr>
        <p:spPr/>
        <p:txBody>
          <a:bodyPr/>
          <a:lstStyle/>
          <a:p>
            <a:r>
              <a:rPr lang="en-US"/>
              <a:t>December TAC &amp; Board of Directors Update </a:t>
            </a:r>
            <a:endParaRPr lang="en-US" dirty="0"/>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3703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282003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extLst>
      <p:ext uri="{BB962C8B-B14F-4D97-AF65-F5344CB8AC3E}">
        <p14:creationId xmlns:p14="http://schemas.microsoft.com/office/powerpoint/2010/main" val="2145847592"/>
      </p:ext>
    </p:extLst>
  </p:cSld>
  <p:clrMap bg1="lt1" tx1="dk1" bg2="lt2" tx2="dk2" accent1="accent1" accent2="accent2" accent3="accent3" accent4="accent4" accent5="accent5" accent6="accent6" hlink="hlink" folHlink="folHlink"/>
  <p:sldLayoutIdLst>
    <p:sldLayoutId id="2147484340" r:id="rId1"/>
    <p:sldLayoutId id="2147484341" r:id="rId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548527"/>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8000999" cy="1981200"/>
          </a:xfrm>
        </p:spPr>
        <p:txBody>
          <a:bodyPr>
            <a:normAutofit/>
          </a:bodyPr>
          <a:lstStyle/>
          <a:p>
            <a:pPr algn="ctr"/>
            <a:r>
              <a:rPr lang="en-US" sz="4000" b="1" dirty="0" smtClean="0"/>
              <a:t>RMS   </a:t>
            </a:r>
            <a:br>
              <a:rPr lang="en-US" sz="4000" b="1" dirty="0" smtClean="0"/>
            </a:br>
            <a:r>
              <a:rPr lang="en-US" sz="4000" b="1" dirty="0" smtClean="0"/>
              <a:t>Update to TAC</a:t>
            </a:r>
            <a:endParaRPr lang="en-US" sz="4000" b="1" dirty="0"/>
          </a:p>
        </p:txBody>
      </p:sp>
      <p:sp>
        <p:nvSpPr>
          <p:cNvPr id="3" name="Subtitle 2"/>
          <p:cNvSpPr>
            <a:spLocks noGrp="1"/>
          </p:cNvSpPr>
          <p:nvPr>
            <p:ph type="subTitle" idx="1"/>
          </p:nvPr>
        </p:nvSpPr>
        <p:spPr>
          <a:xfrm>
            <a:off x="1142999" y="4191000"/>
            <a:ext cx="7467599" cy="1487980"/>
          </a:xfrm>
        </p:spPr>
        <p:txBody>
          <a:bodyPr>
            <a:normAutofit fontScale="25000" lnSpcReduction="20000"/>
          </a:bodyPr>
          <a:lstStyle/>
          <a:p>
            <a:endParaRPr lang="en-US" dirty="0"/>
          </a:p>
          <a:p>
            <a:r>
              <a:rPr lang="en-US" sz="6400" b="1" dirty="0" smtClean="0">
                <a:latin typeface="+mn-lt"/>
              </a:rPr>
              <a:t>Debbie mckeever                                JOHN </a:t>
            </a:r>
            <a:r>
              <a:rPr lang="en-US" sz="6400" b="1" dirty="0">
                <a:latin typeface="+mn-lt"/>
              </a:rPr>
              <a:t>SCHATZ				</a:t>
            </a:r>
          </a:p>
          <a:p>
            <a:r>
              <a:rPr lang="en-US" sz="6400" b="1" dirty="0" smtClean="0">
                <a:latin typeface="+mn-lt"/>
              </a:rPr>
              <a:t>Oncor                                                 Luminant Generation</a:t>
            </a:r>
          </a:p>
          <a:p>
            <a:r>
              <a:rPr lang="en-US" sz="6400" b="1" dirty="0" smtClean="0">
                <a:latin typeface="+mn-lt"/>
              </a:rPr>
              <a:t>RMS CHAIR                                           RMS VICE CHAIR</a:t>
            </a:r>
            <a:endParaRPr lang="en-US" sz="6400" b="1" dirty="0">
              <a:latin typeface="+mn-lt"/>
            </a:endParaRPr>
          </a:p>
        </p:txBody>
      </p:sp>
      <p:sp>
        <p:nvSpPr>
          <p:cNvPr id="4" name="TextBox 3"/>
          <p:cNvSpPr txBox="1"/>
          <p:nvPr/>
        </p:nvSpPr>
        <p:spPr>
          <a:xfrm>
            <a:off x="6096000" y="5867400"/>
            <a:ext cx="2373278" cy="369332"/>
          </a:xfrm>
          <a:prstGeom prst="rect">
            <a:avLst/>
          </a:prstGeom>
          <a:noFill/>
        </p:spPr>
        <p:txBody>
          <a:bodyPr wrap="none" rtlCol="0">
            <a:spAutoFit/>
          </a:bodyPr>
          <a:lstStyle/>
          <a:p>
            <a:r>
              <a:rPr lang="en-US" dirty="0" smtClean="0"/>
              <a:t>May 23rd TAC Meeting </a:t>
            </a:r>
            <a:endParaRPr lang="en-US" dirty="0"/>
          </a:p>
        </p:txBody>
      </p:sp>
    </p:spTree>
    <p:extLst>
      <p:ext uri="{BB962C8B-B14F-4D97-AF65-F5344CB8AC3E}">
        <p14:creationId xmlns:p14="http://schemas.microsoft.com/office/powerpoint/2010/main" val="865244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30" y="381000"/>
            <a:ext cx="8348870" cy="990600"/>
          </a:xfrm>
        </p:spPr>
        <p:txBody>
          <a:bodyPr>
            <a:noAutofit/>
          </a:bodyPr>
          <a:lstStyle/>
          <a:p>
            <a:r>
              <a:rPr lang="en-US" sz="3600" dirty="0" smtClean="0"/>
              <a:t>    </a:t>
            </a:r>
            <a:br>
              <a:rPr lang="en-US" sz="3600" dirty="0" smtClean="0"/>
            </a:br>
            <a:r>
              <a:rPr lang="en-US" sz="3600" dirty="0"/>
              <a:t/>
            </a:r>
            <a:br>
              <a:rPr lang="en-US" sz="3600" dirty="0"/>
            </a:br>
            <a:r>
              <a:rPr lang="en-US" sz="3600" dirty="0" smtClean="0"/>
              <a:t/>
            </a:r>
            <a:br>
              <a:rPr lang="en-US" sz="3600" dirty="0" smtClean="0"/>
            </a:br>
            <a:r>
              <a:rPr lang="en-US" sz="3600" dirty="0" smtClean="0"/>
              <a:t> </a:t>
            </a:r>
            <a:r>
              <a:rPr lang="en-US" sz="3200" dirty="0" smtClean="0"/>
              <a:t>Requesting TAC Approval for One Voting Item </a:t>
            </a:r>
            <a:endParaRPr lang="en-US" sz="3200" dirty="0"/>
          </a:p>
        </p:txBody>
      </p:sp>
      <p:sp>
        <p:nvSpPr>
          <p:cNvPr id="3" name="Content Placeholder 2"/>
          <p:cNvSpPr>
            <a:spLocks noGrp="1"/>
          </p:cNvSpPr>
          <p:nvPr>
            <p:ph idx="1"/>
          </p:nvPr>
        </p:nvSpPr>
        <p:spPr>
          <a:xfrm>
            <a:off x="762000" y="1828800"/>
            <a:ext cx="8001000" cy="3962400"/>
          </a:xfrm>
        </p:spPr>
        <p:txBody>
          <a:bodyPr>
            <a:normAutofit fontScale="62500" lnSpcReduction="20000"/>
          </a:bodyPr>
          <a:lstStyle/>
          <a:p>
            <a:pPr marL="0" indent="0">
              <a:buNone/>
            </a:pPr>
            <a:r>
              <a:rPr lang="en-US" sz="2800" dirty="0" smtClean="0"/>
              <a:t>RMGRR172, Texas SET 5.0 Continuous Service Agreements Changes</a:t>
            </a:r>
          </a:p>
          <a:p>
            <a:pPr marL="0" indent="0">
              <a:buNone/>
            </a:pPr>
            <a:r>
              <a:rPr lang="en-US" sz="2800" dirty="0" smtClean="0"/>
              <a:t>RMGRR172 includes: </a:t>
            </a:r>
          </a:p>
          <a:p>
            <a:pPr>
              <a:buFont typeface="Wingdings" panose="05000000000000000000" pitchFamily="2" charset="2"/>
              <a:buChar char="§"/>
            </a:pPr>
            <a:r>
              <a:rPr lang="en-US" sz="2800" dirty="0" smtClean="0"/>
              <a:t> 	Updating </a:t>
            </a:r>
            <a:r>
              <a:rPr lang="en-US" sz="2800" dirty="0"/>
              <a:t>the name of the 814_18 Texas </a:t>
            </a:r>
            <a:r>
              <a:rPr lang="en-US" sz="2800" dirty="0" smtClean="0"/>
              <a:t>SET </a:t>
            </a:r>
            <a:r>
              <a:rPr lang="en-US" sz="2800" dirty="0"/>
              <a:t>transaction </a:t>
            </a:r>
            <a:r>
              <a:rPr lang="en-US" sz="2800" dirty="0" smtClean="0"/>
              <a:t>from</a:t>
            </a:r>
          </a:p>
          <a:p>
            <a:pPr marL="0" indent="0">
              <a:buNone/>
            </a:pPr>
            <a:r>
              <a:rPr lang="en-US" sz="2800" dirty="0" smtClean="0"/>
              <a:t> 	‘</a:t>
            </a:r>
            <a:r>
              <a:rPr lang="en-US" sz="2800" dirty="0"/>
              <a:t>Establish/Delete CSA Request’ to ‘Establish/Change/Delete CSA </a:t>
            </a:r>
            <a:r>
              <a:rPr lang="en-US" sz="2800" dirty="0" smtClean="0"/>
              <a:t>	Request’</a:t>
            </a:r>
          </a:p>
          <a:p>
            <a:pPr>
              <a:buFont typeface="Wingdings" panose="05000000000000000000" pitchFamily="2" charset="2"/>
              <a:buChar char="§"/>
            </a:pPr>
            <a:r>
              <a:rPr lang="en-US" sz="2800" dirty="0" smtClean="0"/>
              <a:t>	Includes new verbiage to the Retail </a:t>
            </a:r>
            <a:r>
              <a:rPr lang="en-US" sz="2800" dirty="0"/>
              <a:t>Market Guide that </a:t>
            </a:r>
            <a:r>
              <a:rPr lang="en-US" sz="2800" dirty="0" smtClean="0"/>
              <a:t>provides details for 	cancelling a </a:t>
            </a:r>
            <a:r>
              <a:rPr lang="en-US" sz="2800" dirty="0"/>
              <a:t>pending Continuous Service Agreement (CSA</a:t>
            </a:r>
            <a:r>
              <a:rPr lang="en-US" sz="2800" dirty="0" smtClean="0"/>
              <a:t>) by using the 	MarkeTrak system for both the IOU Territories and the MOU Territories.</a:t>
            </a:r>
          </a:p>
          <a:p>
            <a:pPr marL="0" indent="0">
              <a:buNone/>
            </a:pPr>
            <a:r>
              <a:rPr lang="en-US" sz="2800" dirty="0" smtClean="0"/>
              <a:t>Significant benefits…</a:t>
            </a:r>
          </a:p>
          <a:p>
            <a:pPr marL="0" indent="0">
              <a:buNone/>
            </a:pPr>
            <a:r>
              <a:rPr lang="en-US" sz="2800" dirty="0" smtClean="0"/>
              <a:t>Efficiencies for completing specific changes to the CSA processes due to less manual intervention. </a:t>
            </a:r>
          </a:p>
          <a:p>
            <a:pPr marL="0" indent="0">
              <a:buNone/>
            </a:pPr>
            <a:r>
              <a:rPr lang="en-US" sz="2800" dirty="0" smtClean="0"/>
              <a:t>Logging and tracking capabilities currently in MarkeTrak will allow visibility and reporting. </a:t>
            </a:r>
            <a:r>
              <a:rPr lang="en-US" i="1" dirty="0" smtClean="0"/>
              <a:t>	</a:t>
            </a:r>
          </a:p>
          <a:p>
            <a:pPr marL="0" indent="0">
              <a:buNone/>
            </a:pPr>
            <a:endParaRPr lang="en-US" dirty="0" smtClean="0"/>
          </a:p>
          <a:p>
            <a:pPr lvl="1"/>
            <a:endParaRPr lang="en-US" i="1" dirty="0"/>
          </a:p>
        </p:txBody>
      </p:sp>
      <p:sp>
        <p:nvSpPr>
          <p:cNvPr id="6" name="Slide Number Placeholder 5"/>
          <p:cNvSpPr>
            <a:spLocks noGrp="1"/>
          </p:cNvSpPr>
          <p:nvPr>
            <p:ph type="sldNum" sz="quarter" idx="12"/>
          </p:nvPr>
        </p:nvSpPr>
        <p:spPr/>
        <p:txBody>
          <a:bodyPr/>
          <a:lstStyle/>
          <a:p>
            <a:fld id="{EDEDA31E-5185-4CB0-88E0-309A957138BF}" type="slidenum">
              <a:rPr lang="en-US" smtClean="0"/>
              <a:t>2</a:t>
            </a:fld>
            <a:endParaRPr lang="en-US" dirty="0"/>
          </a:p>
        </p:txBody>
      </p:sp>
    </p:spTree>
    <p:extLst>
      <p:ext uri="{BB962C8B-B14F-4D97-AF65-F5344CB8AC3E}">
        <p14:creationId xmlns:p14="http://schemas.microsoft.com/office/powerpoint/2010/main" val="3093337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81000"/>
            <a:ext cx="7543800" cy="1143000"/>
          </a:xfrm>
        </p:spPr>
        <p:txBody>
          <a:bodyPr>
            <a:normAutofit fontScale="90000"/>
          </a:bodyPr>
          <a:lstStyle/>
          <a:p>
            <a:r>
              <a:rPr lang="en-US" dirty="0" smtClean="0"/>
              <a:t>LP&amp;L Transition to Retail Competition  </a:t>
            </a:r>
            <a:endParaRPr lang="en-US" dirty="0"/>
          </a:p>
        </p:txBody>
      </p:sp>
      <p:sp>
        <p:nvSpPr>
          <p:cNvPr id="3" name="Content Placeholder 2"/>
          <p:cNvSpPr>
            <a:spLocks noGrp="1"/>
          </p:cNvSpPr>
          <p:nvPr>
            <p:ph idx="1"/>
          </p:nvPr>
        </p:nvSpPr>
        <p:spPr>
          <a:xfrm>
            <a:off x="822959" y="1752600"/>
            <a:ext cx="7787641" cy="4419600"/>
          </a:xfrm>
        </p:spPr>
        <p:txBody>
          <a:bodyPr>
            <a:normAutofit lnSpcReduction="10000"/>
          </a:bodyPr>
          <a:lstStyle/>
          <a:p>
            <a:r>
              <a:rPr lang="en-US" dirty="0" smtClean="0"/>
              <a:t>Retail Testing </a:t>
            </a:r>
          </a:p>
          <a:p>
            <a:pPr lvl="1"/>
            <a:r>
              <a:rPr lang="en-US" dirty="0"/>
              <a:t>Contingency period concludes </a:t>
            </a:r>
            <a:r>
              <a:rPr lang="en-US" dirty="0" smtClean="0"/>
              <a:t>06/23/23</a:t>
            </a:r>
          </a:p>
          <a:p>
            <a:pPr lvl="1"/>
            <a:endParaRPr lang="en-US" dirty="0"/>
          </a:p>
          <a:p>
            <a:pPr marL="201168" lvl="1" indent="0">
              <a:buNone/>
            </a:pPr>
            <a:r>
              <a:rPr lang="en-US" dirty="0" smtClean="0"/>
              <a:t>LRITF</a:t>
            </a:r>
          </a:p>
          <a:p>
            <a:pPr lvl="1"/>
            <a:r>
              <a:rPr lang="en-US" dirty="0" smtClean="0"/>
              <a:t>Activities related to Order processing of Transactions “Stacking”</a:t>
            </a:r>
          </a:p>
          <a:p>
            <a:pPr lvl="1"/>
            <a:r>
              <a:rPr lang="en-US" dirty="0" smtClean="0"/>
              <a:t>RMG modifications to include options for MOU/EC to use IOU processes   </a:t>
            </a:r>
          </a:p>
          <a:p>
            <a:pPr lvl="1"/>
            <a:r>
              <a:rPr lang="en-US" dirty="0" smtClean="0"/>
              <a:t>Managing Retail Transition Timeline</a:t>
            </a:r>
          </a:p>
          <a:p>
            <a:pPr marL="201168" lvl="1" indent="0">
              <a:buNone/>
            </a:pPr>
            <a:r>
              <a:rPr lang="en-US" dirty="0"/>
              <a:t>	</a:t>
            </a:r>
            <a:r>
              <a:rPr lang="en-US" dirty="0" smtClean="0"/>
              <a:t>   </a:t>
            </a:r>
          </a:p>
          <a:p>
            <a:pPr marL="201168" lvl="1" indent="0">
              <a:buNone/>
            </a:pPr>
            <a:r>
              <a:rPr lang="en-US" dirty="0" smtClean="0"/>
              <a:t>Transition delay is expected-contingent on FERC approval of transferring remainder of 30% LP&amp;L load into ERCOT</a:t>
            </a:r>
          </a:p>
          <a:p>
            <a:pPr marL="201168" lvl="1" indent="0">
              <a:buNone/>
            </a:pPr>
            <a:endParaRPr lang="en-US" dirty="0" smtClean="0"/>
          </a:p>
          <a:p>
            <a:pPr marL="201168" lvl="1" indent="0">
              <a:buNone/>
            </a:pPr>
            <a:r>
              <a:rPr lang="en-US" dirty="0" smtClean="0"/>
              <a:t>Upcoming Meetings</a:t>
            </a:r>
          </a:p>
          <a:p>
            <a:pPr marL="201168" lvl="1" indent="0">
              <a:buNone/>
            </a:pPr>
            <a:r>
              <a:rPr lang="en-US" dirty="0"/>
              <a:t>	</a:t>
            </a:r>
            <a:r>
              <a:rPr lang="en-US" dirty="0" smtClean="0"/>
              <a:t> May 25</a:t>
            </a:r>
            <a:r>
              <a:rPr lang="en-US" baseline="30000" dirty="0" smtClean="0"/>
              <a:t>th</a:t>
            </a:r>
            <a:r>
              <a:rPr lang="en-US" dirty="0" smtClean="0"/>
              <a:t> - 1:30 PM, Webex Only</a:t>
            </a:r>
          </a:p>
          <a:p>
            <a:pPr marL="201168" lvl="1" indent="0">
              <a:buNone/>
            </a:pPr>
            <a:r>
              <a:rPr lang="en-US" dirty="0"/>
              <a:t>	</a:t>
            </a:r>
            <a:r>
              <a:rPr lang="en-US" dirty="0" smtClean="0"/>
              <a:t> June 6</a:t>
            </a:r>
            <a:r>
              <a:rPr lang="en-US" baseline="30000" dirty="0" smtClean="0"/>
              <a:t>th</a:t>
            </a:r>
            <a:r>
              <a:rPr lang="en-US" dirty="0" smtClean="0"/>
              <a:t>   - 1:00 PM, In person and Webex</a:t>
            </a:r>
          </a:p>
          <a:p>
            <a:pPr marL="201168" lvl="1" indent="0">
              <a:buNone/>
            </a:pPr>
            <a:endParaRPr lang="en-US" dirty="0" smtClean="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3</a:t>
            </a:fld>
            <a:endParaRPr lang="en-US" dirty="0"/>
          </a:p>
        </p:txBody>
      </p:sp>
    </p:spTree>
    <p:extLst>
      <p:ext uri="{BB962C8B-B14F-4D97-AF65-F5344CB8AC3E}">
        <p14:creationId xmlns:p14="http://schemas.microsoft.com/office/powerpoint/2010/main" val="4101899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9097617" cy="1752600"/>
          </a:xfrm>
        </p:spPr>
        <p:txBody>
          <a:bodyPr>
            <a:normAutofit fontScale="90000"/>
          </a:bodyPr>
          <a:lstStyle/>
          <a:p>
            <a:pPr marL="91440" lvl="0" indent="-91440">
              <a:lnSpc>
                <a:spcPct val="90000"/>
              </a:lnSpc>
              <a:spcBef>
                <a:spcPts val="1200"/>
              </a:spcBef>
              <a:spcAft>
                <a:spcPts val="200"/>
              </a:spcAft>
              <a:buClr>
                <a:srgbClr val="E48312"/>
              </a:buClr>
              <a:buSzPct val="100000"/>
              <a:buFont typeface="Calibri" panose="020F0502020204030204" pitchFamily="34" charset="0"/>
              <a:buChar char=" "/>
            </a:pP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2700" dirty="0" smtClean="0"/>
              <a:t>TNMP </a:t>
            </a:r>
            <a:r>
              <a:rPr lang="en-US" sz="2700" dirty="0"/>
              <a:t>3G </a:t>
            </a:r>
            <a:r>
              <a:rPr lang="en-US" sz="2700" dirty="0" smtClean="0"/>
              <a:t>Remediation counts as included in the May 19th Market Update </a:t>
            </a:r>
            <a:r>
              <a:rPr lang="en-US" sz="2700" dirty="0"/>
              <a:t/>
            </a:r>
            <a:br>
              <a:rPr lang="en-US" sz="2700" dirty="0"/>
            </a:br>
            <a:r>
              <a:rPr lang="en-US" sz="2700" dirty="0" smtClean="0"/>
              <a:t>	</a:t>
            </a:r>
            <a:r>
              <a:rPr lang="en-US" sz="2200" dirty="0" smtClean="0"/>
              <a:t>Data </a:t>
            </a:r>
            <a:r>
              <a:rPr lang="en-US" sz="2200" dirty="0"/>
              <a:t>in the Chart displays </a:t>
            </a:r>
            <a:r>
              <a:rPr lang="en-US" sz="2200" dirty="0" err="1"/>
              <a:t>NextGen</a:t>
            </a:r>
            <a:r>
              <a:rPr lang="en-US" sz="2200" dirty="0"/>
              <a:t> deployment based on </a:t>
            </a:r>
            <a:r>
              <a:rPr lang="en-US" sz="2200" dirty="0" smtClean="0"/>
              <a:t/>
            </a:r>
            <a:br>
              <a:rPr lang="en-US" sz="2200" dirty="0" smtClean="0"/>
            </a:br>
            <a:r>
              <a:rPr lang="en-US" sz="2200" dirty="0"/>
              <a:t>	</a:t>
            </a:r>
            <a:r>
              <a:rPr lang="en-US" sz="2200" dirty="0" smtClean="0"/>
              <a:t>service area </a:t>
            </a:r>
            <a:r>
              <a:rPr lang="en-US" sz="2200" dirty="0"/>
              <a:t>and the number of 3G meters installed in the field </a:t>
            </a:r>
            <a:r>
              <a:rPr lang="en-US" sz="2200" dirty="0" smtClean="0"/>
              <a:t/>
            </a:r>
            <a:br>
              <a:rPr lang="en-US" sz="2200" dirty="0" smtClean="0"/>
            </a:br>
            <a:r>
              <a:rPr lang="en-US" sz="2200" dirty="0" smtClean="0"/>
              <a:t>	(</a:t>
            </a:r>
            <a:r>
              <a:rPr lang="en-US" sz="2200" dirty="0"/>
              <a:t>remaining to </a:t>
            </a:r>
            <a:r>
              <a:rPr lang="en-US" sz="2200" dirty="0" smtClean="0"/>
              <a:t>be changed out).</a:t>
            </a:r>
            <a:br>
              <a:rPr lang="en-US" sz="2200" dirty="0" smtClean="0"/>
            </a:br>
            <a:endParaRPr lang="en-US" sz="2200" dirty="0"/>
          </a:p>
        </p:txBody>
      </p:sp>
      <p:sp>
        <p:nvSpPr>
          <p:cNvPr id="6" name="Slide Number Placeholder 5"/>
          <p:cNvSpPr>
            <a:spLocks noGrp="1"/>
          </p:cNvSpPr>
          <p:nvPr>
            <p:ph type="sldNum" sz="quarter" idx="12"/>
          </p:nvPr>
        </p:nvSpPr>
        <p:spPr/>
        <p:txBody>
          <a:bodyPr/>
          <a:lstStyle/>
          <a:p>
            <a:fld id="{EDEDA31E-5185-4CB0-88E0-309A957138BF}" type="slidenum">
              <a:rPr lang="en-US" smtClean="0"/>
              <a:t>4</a:t>
            </a:fld>
            <a:endParaRPr lang="en-US" dirty="0"/>
          </a:p>
        </p:txBody>
      </p:sp>
      <p:sp>
        <p:nvSpPr>
          <p:cNvPr id="7" name="Rectangle 1"/>
          <p:cNvSpPr>
            <a:spLocks noChangeArrowheads="1"/>
          </p:cNvSpPr>
          <p:nvPr/>
        </p:nvSpPr>
        <p:spPr bwMode="auto">
          <a:xfrm>
            <a:off x="1868488" y="3152775"/>
            <a:ext cx="8799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955852788"/>
              </p:ext>
            </p:extLst>
          </p:nvPr>
        </p:nvGraphicFramePr>
        <p:xfrm>
          <a:off x="838200" y="1981200"/>
          <a:ext cx="7772399" cy="4114801"/>
        </p:xfrm>
        <a:graphic>
          <a:graphicData uri="http://schemas.openxmlformats.org/drawingml/2006/table">
            <a:tbl>
              <a:tblPr firstRow="1" firstCol="1" bandRow="1">
                <a:tableStyleId>{5C22544A-7EE6-4342-B048-85BDC9FD1C3A}</a:tableStyleId>
              </a:tblPr>
              <a:tblGrid>
                <a:gridCol w="3307727"/>
                <a:gridCol w="2232336"/>
                <a:gridCol w="2232336"/>
              </a:tblGrid>
              <a:tr h="583857">
                <a:tc gridSpan="3">
                  <a:txBody>
                    <a:bodyPr/>
                    <a:lstStyle/>
                    <a:p>
                      <a:pPr marL="0" marR="0" algn="ctr">
                        <a:spcBef>
                          <a:spcPts val="0"/>
                        </a:spcBef>
                        <a:spcAft>
                          <a:spcPts val="0"/>
                        </a:spcAft>
                      </a:pPr>
                      <a:r>
                        <a:rPr lang="en-US" sz="1100">
                          <a:effectLst/>
                        </a:rPr>
                        <a:t>REMAINING</a:t>
                      </a:r>
                      <a:endParaRPr lang="en-US" sz="1200">
                        <a:effectLst/>
                        <a:latin typeface="Times New Roman" panose="02020603050405020304" pitchFamily="18" charset="0"/>
                        <a:ea typeface="Calibri" panose="020F0502020204030204" pitchFamily="34" charset="0"/>
                      </a:endParaRPr>
                    </a:p>
                  </a:txBody>
                  <a:tcPr marL="0" marR="0" marT="0" marB="0"/>
                </a:tc>
                <a:tc hMerge="1">
                  <a:txBody>
                    <a:bodyPr/>
                    <a:lstStyle/>
                    <a:p>
                      <a:endParaRPr lang="en-US"/>
                    </a:p>
                  </a:txBody>
                  <a:tcPr/>
                </a:tc>
                <a:tc hMerge="1">
                  <a:txBody>
                    <a:bodyPr/>
                    <a:lstStyle/>
                    <a:p>
                      <a:endParaRPr lang="en-US"/>
                    </a:p>
                  </a:txBody>
                  <a:tcPr/>
                </a:tc>
              </a:tr>
              <a:tr h="583857">
                <a:tc>
                  <a:txBody>
                    <a:bodyPr/>
                    <a:lstStyle/>
                    <a:p>
                      <a:pPr marL="0" marR="0" algn="ctr">
                        <a:spcBef>
                          <a:spcPts val="0"/>
                        </a:spcBef>
                        <a:spcAft>
                          <a:spcPts val="0"/>
                        </a:spcAft>
                      </a:pPr>
                      <a:r>
                        <a:rPr lang="en-US" sz="1100">
                          <a:effectLst/>
                        </a:rPr>
                        <a:t>REGION</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SINGLE PHASE</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POLYPHASE</a:t>
                      </a:r>
                      <a:endParaRPr lang="en-US" sz="1200">
                        <a:effectLst/>
                        <a:latin typeface="Times New Roman" panose="02020603050405020304" pitchFamily="18" charset="0"/>
                        <a:ea typeface="Calibri" panose="020F0502020204030204" pitchFamily="34" charset="0"/>
                      </a:endParaRPr>
                    </a:p>
                  </a:txBody>
                  <a:tcPr marL="0" marR="0" marT="0" marB="0"/>
                </a:tc>
              </a:tr>
              <a:tr h="583857">
                <a:tc>
                  <a:txBody>
                    <a:bodyPr/>
                    <a:lstStyle/>
                    <a:p>
                      <a:pPr marL="0" marR="0">
                        <a:spcBef>
                          <a:spcPts val="0"/>
                        </a:spcBef>
                        <a:spcAft>
                          <a:spcPts val="0"/>
                        </a:spcAft>
                      </a:pPr>
                      <a:r>
                        <a:rPr lang="en-US" sz="1100">
                          <a:effectLst/>
                        </a:rPr>
                        <a:t>GULF</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14</a:t>
                      </a:r>
                      <a:endParaRPr lang="en-US" sz="1200">
                        <a:effectLst/>
                        <a:latin typeface="Times New Roman" panose="02020603050405020304" pitchFamily="18" charset="0"/>
                        <a:ea typeface="Calibri" panose="020F0502020204030204" pitchFamily="34" charset="0"/>
                      </a:endParaRPr>
                    </a:p>
                  </a:txBody>
                  <a:tcPr marL="0" marR="0" marT="0" marB="0"/>
                </a:tc>
              </a:tr>
              <a:tr h="583857">
                <a:tc>
                  <a:txBody>
                    <a:bodyPr/>
                    <a:lstStyle/>
                    <a:p>
                      <a:pPr marL="0" marR="0">
                        <a:spcBef>
                          <a:spcPts val="0"/>
                        </a:spcBef>
                        <a:spcAft>
                          <a:spcPts val="0"/>
                        </a:spcAft>
                      </a:pPr>
                      <a:r>
                        <a:rPr lang="en-US" sz="1100">
                          <a:effectLst/>
                        </a:rPr>
                        <a:t>CENTRAL &amp; NORTH</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1</a:t>
                      </a:r>
                      <a:endParaRPr lang="en-US" sz="1200">
                        <a:effectLst/>
                        <a:latin typeface="Times New Roman" panose="02020603050405020304" pitchFamily="18" charset="0"/>
                        <a:ea typeface="Calibri" panose="020F0502020204030204" pitchFamily="34" charset="0"/>
                      </a:endParaRPr>
                    </a:p>
                  </a:txBody>
                  <a:tcPr marL="0" marR="0" marT="0" marB="0"/>
                </a:tc>
              </a:tr>
              <a:tr h="583857">
                <a:tc>
                  <a:txBody>
                    <a:bodyPr/>
                    <a:lstStyle/>
                    <a:p>
                      <a:pPr marL="0" marR="0">
                        <a:spcBef>
                          <a:spcPts val="0"/>
                        </a:spcBef>
                        <a:spcAft>
                          <a:spcPts val="0"/>
                        </a:spcAft>
                      </a:pPr>
                      <a:r>
                        <a:rPr lang="en-US" sz="1100">
                          <a:effectLst/>
                        </a:rPr>
                        <a:t>LEWISVILLE</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15</a:t>
                      </a:r>
                      <a:endParaRPr lang="en-US" sz="1200">
                        <a:effectLst/>
                        <a:latin typeface="Times New Roman" panose="02020603050405020304" pitchFamily="18" charset="0"/>
                        <a:ea typeface="Calibri" panose="020F0502020204030204" pitchFamily="34" charset="0"/>
                      </a:endParaRPr>
                    </a:p>
                  </a:txBody>
                  <a:tcPr marL="0" marR="0" marT="0" marB="0"/>
                </a:tc>
              </a:tr>
              <a:tr h="583857">
                <a:tc>
                  <a:txBody>
                    <a:bodyPr/>
                    <a:lstStyle/>
                    <a:p>
                      <a:pPr marL="0" marR="0">
                        <a:spcBef>
                          <a:spcPts val="0"/>
                        </a:spcBef>
                        <a:spcAft>
                          <a:spcPts val="0"/>
                        </a:spcAft>
                      </a:pPr>
                      <a:r>
                        <a:rPr lang="en-US" sz="1100">
                          <a:effectLst/>
                        </a:rPr>
                        <a:t>WEST</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r>
              <a:tr h="611659">
                <a:tc>
                  <a:txBody>
                    <a:bodyPr/>
                    <a:lstStyle/>
                    <a:p>
                      <a:pPr marL="0" marR="0">
                        <a:spcBef>
                          <a:spcPts val="0"/>
                        </a:spcBef>
                        <a:spcAft>
                          <a:spcPts val="0"/>
                        </a:spcAft>
                      </a:pPr>
                      <a:r>
                        <a:rPr lang="en-US" sz="1200">
                          <a:effectLst/>
                        </a:rPr>
                        <a:t>Totals</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2</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200" dirty="0">
                          <a:effectLst/>
                        </a:rPr>
                        <a:t>30</a:t>
                      </a:r>
                      <a:endParaRPr lang="en-US" sz="1200" dirty="0">
                        <a:effectLst/>
                        <a:latin typeface="Times New Roman" panose="02020603050405020304" pitchFamily="18" charset="0"/>
                        <a:ea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2095908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533400"/>
            <a:ext cx="7543800" cy="3047999"/>
          </a:xfrm>
        </p:spPr>
        <p:txBody>
          <a:bodyPr>
            <a:normAutofit fontScale="90000"/>
          </a:bodyPr>
          <a:lstStyle/>
          <a:p>
            <a:pPr algn="ctr"/>
            <a:r>
              <a:rPr lang="en-US" dirty="0" smtClean="0"/>
              <a:t/>
            </a:r>
            <a:br>
              <a:rPr lang="en-US" dirty="0" smtClean="0"/>
            </a:br>
            <a:r>
              <a:rPr lang="en-US" dirty="0" smtClean="0"/>
              <a:t>Questions?</a:t>
            </a:r>
            <a:br>
              <a:rPr lang="en-US" dirty="0" smtClean="0"/>
            </a:br>
            <a:r>
              <a:rPr lang="en-US" dirty="0"/>
              <a:t/>
            </a:r>
            <a:br>
              <a:rPr lang="en-US" dirty="0"/>
            </a:br>
            <a:r>
              <a:rPr lang="en-US" dirty="0" smtClean="0"/>
              <a:t>Upcoming RMS Meeting</a:t>
            </a:r>
            <a:br>
              <a:rPr lang="en-US" dirty="0" smtClean="0"/>
            </a:br>
            <a:r>
              <a:rPr lang="en-US" dirty="0" smtClean="0"/>
              <a:t>Tuesday, June 6</a:t>
            </a:r>
            <a:r>
              <a:rPr lang="en-US" baseline="30000" dirty="0" smtClean="0"/>
              <a:t>th</a:t>
            </a:r>
            <a:r>
              <a:rPr lang="en-US" dirty="0" smtClean="0"/>
              <a:t> </a:t>
            </a:r>
            <a:br>
              <a:rPr lang="en-US" dirty="0" smtClean="0"/>
            </a:br>
            <a:r>
              <a:rPr lang="en-US" dirty="0" smtClean="0"/>
              <a:t>Please join us.  </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429000" y="3648075"/>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5</a:t>
            </a:fld>
            <a:endParaRPr lang="en-US" dirty="0"/>
          </a:p>
        </p:txBody>
      </p:sp>
    </p:spTree>
    <p:extLst>
      <p:ext uri="{BB962C8B-B14F-4D97-AF65-F5344CB8AC3E}">
        <p14:creationId xmlns:p14="http://schemas.microsoft.com/office/powerpoint/2010/main" val="741379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c5f8eb12-5b27-439d-aaa6-3402af626fa3" value=""/>
</sisl>
</file>

<file path=customXml/itemProps1.xml><?xml version="1.0" encoding="utf-8"?>
<ds:datastoreItem xmlns:ds="http://schemas.openxmlformats.org/officeDocument/2006/customXml" ds:itemID="{B01B838B-465A-43C8-AC2A-78A03061D8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89</Words>
  <Application>Microsoft Office PowerPoint</Application>
  <PresentationFormat>On-screen Show (4:3)</PresentationFormat>
  <Paragraphs>57</Paragraphs>
  <Slides>5</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Arial Black</vt:lpstr>
      <vt:lpstr>Calibri</vt:lpstr>
      <vt:lpstr>Calibri Light</vt:lpstr>
      <vt:lpstr>Times New Roman</vt:lpstr>
      <vt:lpstr>Wingdings</vt:lpstr>
      <vt:lpstr>Custom Design</vt:lpstr>
      <vt:lpstr>Retrospect</vt:lpstr>
      <vt:lpstr>RMS    Update to TAC</vt:lpstr>
      <vt:lpstr>        Requesting TAC Approval for One Voting Item </vt:lpstr>
      <vt:lpstr>LP&amp;L Transition to Retail Competition  </vt:lpstr>
      <vt:lpstr>     TNMP 3G Remediation counts as included in the May 19th Market Update   Data in the Chart displays NextGen deployment based on   service area and the number of 3G meters installed in the field   (remaining to be changed out). </vt:lpstr>
      <vt:lpstr> Questions?  Upcoming RMS Meeting Tuesday, June 6th  Please join us.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2020-03-06T14:03:31Z</dcterms:created>
  <dcterms:modified xsi:type="dcterms:W3CDTF">2023-05-22T15:33:59Z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91c5e66e-451b-407e-96e6-6a377931453e</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uid="c5f8eb12-5b27-439d-aaa6-3402af626fa3" value="" /&gt;&lt;/sisl&gt;</vt:lpwstr>
  </property>
  <property fmtid="{D5CDD505-2E9C-101B-9397-08002B2CF9AE}" pid="6" name="bjDocumentSecurityLabel">
    <vt:lpwstr>AEP Public</vt:lpwstr>
  </property>
</Properties>
</file>