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9"/>
  </p:notesMasterIdLst>
  <p:handoutMasterIdLst>
    <p:handoutMasterId r:id="rId20"/>
  </p:handoutMasterIdLst>
  <p:sldIdLst>
    <p:sldId id="260" r:id="rId5"/>
    <p:sldId id="369" r:id="rId6"/>
    <p:sldId id="704" r:id="rId7"/>
    <p:sldId id="294" r:id="rId8"/>
    <p:sldId id="372" r:id="rId9"/>
    <p:sldId id="705" r:id="rId10"/>
    <p:sldId id="706" r:id="rId11"/>
    <p:sldId id="707" r:id="rId12"/>
    <p:sldId id="708" r:id="rId13"/>
    <p:sldId id="709" r:id="rId14"/>
    <p:sldId id="710" r:id="rId15"/>
    <p:sldId id="711" r:id="rId16"/>
    <p:sldId id="383" r:id="rId17"/>
    <p:sldId id="703" r:id="rId18"/>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E2E6AA-F6A1-4438-A2B9-639E65F7B9A0}" v="56" dt="2023-05-16T16:51:54.2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4" d="100"/>
          <a:sy n="64" d="100"/>
        </p:scale>
        <p:origin x="1518" y="7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5/16/2023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5/16/2023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3970061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12</a:t>
            </a:fld>
            <a:endParaRPr lang="en-US" altLang="en-US"/>
          </a:p>
        </p:txBody>
      </p:sp>
    </p:spTree>
    <p:extLst>
      <p:ext uri="{BB962C8B-B14F-4D97-AF65-F5344CB8AC3E}">
        <p14:creationId xmlns:p14="http://schemas.microsoft.com/office/powerpoint/2010/main" val="4261074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13</a:t>
            </a:fld>
            <a:endParaRPr lang="en-US" altLang="en-US"/>
          </a:p>
        </p:txBody>
      </p:sp>
    </p:spTree>
    <p:extLst>
      <p:ext uri="{BB962C8B-B14F-4D97-AF65-F5344CB8AC3E}">
        <p14:creationId xmlns:p14="http://schemas.microsoft.com/office/powerpoint/2010/main" val="29641378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491368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2016671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926853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3740673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1842715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1129399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39212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May 2023</a:t>
            </a:r>
          </a:p>
        </p:txBody>
      </p:sp>
    </p:spTree>
    <p:extLst>
      <p:ext uri="{BB962C8B-B14F-4D97-AF65-F5344CB8AC3E}">
        <p14:creationId xmlns:p14="http://schemas.microsoft.com/office/powerpoint/2010/main" val="940358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22407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229670831"/>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May 23, 2023</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NPRR1168, Related to RMGRR172, Texas SET V5.0 Continuous Service Agreements Changes [Texas SET]</a:t>
            </a:r>
            <a:endParaRPr lang="en-US" sz="1800" dirty="0"/>
          </a:p>
        </p:txBody>
      </p:sp>
      <p:sp>
        <p:nvSpPr>
          <p:cNvPr id="14339" name="Rectangle 2"/>
          <p:cNvSpPr>
            <a:spLocks noChangeArrowheads="1"/>
          </p:cNvSpPr>
          <p:nvPr/>
        </p:nvSpPr>
        <p:spPr bwMode="auto">
          <a:xfrm>
            <a:off x="190500" y="774492"/>
            <a:ext cx="8612307"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implementation of Retail Market Guide Revision Request (RMGRR) 172, Texas SET V5.0 Continuous Service Agreements Changes</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(There are no additional impacts to this NPRR beyond what was captured in the Impact Analysis for RMGRR172.)</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updates the name of the 814_18 Texas Standard Electronic Transaction (Texas SET) transaction from ‘Establish/Delete CSA Request’ to ‘Establish/Change/Delete CSA Request’ and adds new sections to the Protocols relating to administering requests to change end dates for active Continuous Service Agreements (CSAs).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4/13/23, PRS voted unanimously to recommend approval of NPRR1168 as submitted.  On 5/10/23, PRS voted to endorse and forward to TAC the 4/13/23 PRS Report and 4/25/23 Impact Analysis for NPRR1168.  There was one abstention from the IOU (Lone Star Transmission) Market Segment.</a:t>
            </a:r>
          </a:p>
        </p:txBody>
      </p:sp>
    </p:spTree>
    <p:extLst>
      <p:ext uri="{BB962C8B-B14F-4D97-AF65-F5344CB8AC3E}">
        <p14:creationId xmlns:p14="http://schemas.microsoft.com/office/powerpoint/2010/main" val="3754049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NPRR1169, Expansion of Generation Resources Qualified to Provide Firm Fuel Supply Service in Phase 2 of the Service – URGENT  [ERCOT]</a:t>
            </a:r>
            <a:endParaRPr lang="en-US" sz="1800" dirty="0"/>
          </a:p>
        </p:txBody>
      </p:sp>
      <p:sp>
        <p:nvSpPr>
          <p:cNvPr id="14339" name="Rectangle 2"/>
          <p:cNvSpPr>
            <a:spLocks noChangeArrowheads="1"/>
          </p:cNvSpPr>
          <p:nvPr/>
        </p:nvSpPr>
        <p:spPr bwMode="auto">
          <a:xfrm>
            <a:off x="190500" y="684552"/>
            <a:ext cx="8612307" cy="5863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500" b="1" dirty="0">
                <a:effectLst/>
                <a:latin typeface="+mn-lt"/>
                <a:ea typeface="Times New Roman" panose="02020603050405020304" pitchFamily="18" charset="0"/>
              </a:rPr>
              <a:t>Proposed Effective Date:  </a:t>
            </a:r>
            <a:r>
              <a:rPr lang="en-US" sz="1500" dirty="0">
                <a:effectLst/>
                <a:latin typeface="+mn-lt"/>
                <a:ea typeface="Times New Roman" panose="02020603050405020304" pitchFamily="18" charset="0"/>
              </a:rPr>
              <a:t>August 1, 2023</a:t>
            </a:r>
          </a:p>
          <a:p>
            <a:pPr marL="228600" marR="0" algn="just">
              <a:spcBef>
                <a:spcPts val="0"/>
              </a:spcBef>
              <a:spcAft>
                <a:spcPts val="0"/>
              </a:spcAft>
            </a:pPr>
            <a:r>
              <a:rPr lang="en-US" sz="1500" b="1" dirty="0">
                <a:effectLst/>
                <a:latin typeface="+mn-lt"/>
                <a:ea typeface="Times New Roman" panose="02020603050405020304" pitchFamily="18" charset="0"/>
              </a:rPr>
              <a:t>ERCOT Impact Analysis:  </a:t>
            </a:r>
            <a:r>
              <a:rPr lang="en-US" sz="1500" dirty="0">
                <a:effectLst/>
                <a:latin typeface="+mn-lt"/>
                <a:ea typeface="Times New Roman" panose="02020603050405020304" pitchFamily="18" charset="0"/>
              </a:rPr>
              <a:t>No budgetary impact; no impacts to ERCOT staffing; no impacts to ERCOT computer systems; E</a:t>
            </a:r>
            <a:r>
              <a:rPr lang="x-none" sz="1500" dirty="0">
                <a:effectLst/>
                <a:latin typeface="+mn-lt"/>
                <a:ea typeface="Times New Roman" panose="02020603050405020304" pitchFamily="18" charset="0"/>
              </a:rPr>
              <a:t>RCOT business processes </a:t>
            </a:r>
            <a:r>
              <a:rPr lang="en-US" sz="1500" dirty="0">
                <a:effectLst/>
                <a:latin typeface="+mn-lt"/>
                <a:ea typeface="Times New Roman" panose="02020603050405020304" pitchFamily="18" charset="0"/>
              </a:rPr>
              <a:t>will be updated; no impacts to ERCOT grid operations and practices.</a:t>
            </a:r>
          </a:p>
          <a:p>
            <a:pPr marL="228600" marR="0">
              <a:spcBef>
                <a:spcPts val="0"/>
              </a:spcBef>
              <a:spcAft>
                <a:spcPts val="0"/>
              </a:spcAft>
            </a:pPr>
            <a:r>
              <a:rPr lang="en-US" sz="1500" b="1" dirty="0">
                <a:effectLst/>
                <a:latin typeface="+mn-lt"/>
                <a:ea typeface="Times New Roman" panose="02020603050405020304" pitchFamily="18" charset="0"/>
              </a:rPr>
              <a:t>Revision Description:  </a:t>
            </a:r>
            <a:r>
              <a:rPr lang="en-US" sz="1500" dirty="0">
                <a:effectLst/>
                <a:latin typeface="+mn-lt"/>
                <a:ea typeface="Times New Roman" panose="02020603050405020304" pitchFamily="18" charset="0"/>
              </a:rPr>
              <a:t>This NPRR expands the qualifications by which a Generation Resource may be an FFSS Resource (FFSSR) or an alternate to include those meeting the following characteristics: the Generation Entity that owns the Generation Resource (or an Affiliate) must own and have good title to sufficient natural gas in the offsite storage facility for the offered Generation Resource to deliver the offered MW for at least the duration specified in the Request for Proposal (RFP) and must commit to maintain such quantity of gas in storage at all times during the obligation period; the Generation Entity (or an Affiliate) must either own, or have a Firm Gas Storage Agreement for, sufficient natural gas storage capacity for the offered Generation Resource to deliver the offered MW for at least the duration specified in the RFP; the Generation Entity for the Generation Resource (or an Affiliate) must have entered into a Firm Transportation Agreement on a Qualifying Pipeline; and a number of ongoing compliance obligations must be satisfied, including a requirement that the Generation Entity for the FFSSR must provide a report to ERCOT with certain information and data if the FFSSR fails to deploy due to a Force Majeure Event. Revisions in this NPRR also include categorizing certain information provided to ERCOT as Protected Information; adding definitions; and addressing requirements for recovery of replacement-fuel costs if ERCOT approves restocking of fuel after deployment of an FFSSR.</a:t>
            </a:r>
          </a:p>
          <a:p>
            <a:pPr marL="228600" marR="0">
              <a:spcBef>
                <a:spcPts val="0"/>
              </a:spcBef>
              <a:spcAft>
                <a:spcPts val="0"/>
              </a:spcAft>
            </a:pPr>
            <a:r>
              <a:rPr lang="en-US" sz="1500" b="1" dirty="0">
                <a:effectLst/>
                <a:latin typeface="+mn-lt"/>
                <a:ea typeface="Times New Roman" panose="02020603050405020304" pitchFamily="18" charset="0"/>
              </a:rPr>
              <a:t>PRS Decision:</a:t>
            </a:r>
            <a:r>
              <a:rPr lang="en-US" sz="1500" dirty="0">
                <a:effectLst/>
                <a:latin typeface="+mn-lt"/>
                <a:ea typeface="Times New Roman" panose="02020603050405020304" pitchFamily="18" charset="0"/>
              </a:rPr>
              <a:t>  On 5/10/23, PRS voted to recommend approval of NPRR1169 as amended by the 5/9/23 ERCOT comments as revised by PRS and to forward to TAC NPRR1169 and the 3/29/23 Impact Analysis.  There was one abstention from the IOU (Lone Star Transmission) Market Segment.  </a:t>
            </a:r>
          </a:p>
        </p:txBody>
      </p:sp>
    </p:spTree>
    <p:extLst>
      <p:ext uri="{BB962C8B-B14F-4D97-AF65-F5344CB8AC3E}">
        <p14:creationId xmlns:p14="http://schemas.microsoft.com/office/powerpoint/2010/main" val="353674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NPRR1177, Enhance Exceptional Fuel Cost Process – URGENT  [Constellation]</a:t>
            </a:r>
            <a:endParaRPr lang="en-US" sz="1800" dirty="0"/>
          </a:p>
        </p:txBody>
      </p:sp>
      <p:sp>
        <p:nvSpPr>
          <p:cNvPr id="14339" name="Rectangle 2"/>
          <p:cNvSpPr>
            <a:spLocks noChangeArrowheads="1"/>
          </p:cNvSpPr>
          <p:nvPr/>
        </p:nvSpPr>
        <p:spPr bwMode="auto">
          <a:xfrm>
            <a:off x="190500" y="774492"/>
            <a:ext cx="86123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August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enables Generation Resources to file Exceptional Fuel Costs that include contractual cost and pipeline-mandated costs, and enhances the process for ERCOT and the Independent Market Monitor (IMM) to verify these costs.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5/10/23, PRS voted unanimously to grant NPRR1177 Urgent status.  PRS then voted to recommend approval of NPR1177 as revised by PRS and to forward to TAC NPRR1177.  There was one opposing vote from the Consumer (Occidental) Market Segment, and three abstentions from the Consumer (Residential) and Independent Retail Electric Provider (IREP) (2) ( Reliant, Chariot Energy) Market Segments.  </a:t>
            </a:r>
          </a:p>
        </p:txBody>
      </p:sp>
    </p:spTree>
    <p:extLst>
      <p:ext uri="{BB962C8B-B14F-4D97-AF65-F5344CB8AC3E}">
        <p14:creationId xmlns:p14="http://schemas.microsoft.com/office/powerpoint/2010/main" val="871884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NPRR1178, Expectations for Resources Providing ERCOT Contingency Reserve Service – URGENT  [ERCOT]</a:t>
            </a:r>
            <a:endParaRPr lang="en-US" sz="1800" dirty="0"/>
          </a:p>
        </p:txBody>
      </p:sp>
      <p:sp>
        <p:nvSpPr>
          <p:cNvPr id="14339" name="Rectangle 2"/>
          <p:cNvSpPr>
            <a:spLocks noChangeArrowheads="1"/>
          </p:cNvSpPr>
          <p:nvPr/>
        </p:nvSpPr>
        <p:spPr bwMode="auto">
          <a:xfrm>
            <a:off x="190500" y="774492"/>
            <a:ext cx="8612307"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500" b="1" dirty="0">
                <a:effectLst/>
                <a:latin typeface="+mn-lt"/>
                <a:ea typeface="Times New Roman" panose="02020603050405020304" pitchFamily="18" charset="0"/>
              </a:rPr>
              <a:t>Proposed Effective Date:  </a:t>
            </a:r>
            <a:r>
              <a:rPr lang="en-US" sz="1500" dirty="0">
                <a:effectLst/>
                <a:latin typeface="+mn-lt"/>
                <a:ea typeface="Times New Roman" panose="02020603050405020304" pitchFamily="18" charset="0"/>
              </a:rPr>
              <a:t>August 1, 2023</a:t>
            </a:r>
          </a:p>
          <a:p>
            <a:pPr marL="228600" marR="0" algn="just">
              <a:spcBef>
                <a:spcPts val="0"/>
              </a:spcBef>
              <a:spcAft>
                <a:spcPts val="0"/>
              </a:spcAft>
            </a:pPr>
            <a:r>
              <a:rPr lang="en-US" sz="1500" b="1" dirty="0">
                <a:effectLst/>
                <a:latin typeface="+mn-lt"/>
                <a:ea typeface="Times New Roman" panose="02020603050405020304" pitchFamily="18" charset="0"/>
              </a:rPr>
              <a:t>ERCOT Impact Analysis:  </a:t>
            </a:r>
            <a:r>
              <a:rPr lang="en-US" sz="1500" dirty="0">
                <a:effectLst/>
                <a:latin typeface="+mn-lt"/>
                <a:ea typeface="Times New Roman" panose="02020603050405020304" pitchFamily="18" charset="0"/>
              </a:rPr>
              <a:t>No budgetary impact; no impacts to ERCOT staffing; no impacts to ERCOT computer systems; E</a:t>
            </a:r>
            <a:r>
              <a:rPr lang="x-none" sz="1500" dirty="0">
                <a:effectLst/>
                <a:latin typeface="+mn-lt"/>
                <a:ea typeface="Times New Roman" panose="02020603050405020304" pitchFamily="18" charset="0"/>
              </a:rPr>
              <a:t>RCOT business processes</a:t>
            </a:r>
            <a:r>
              <a:rPr lang="en-US" sz="15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500" b="1" dirty="0">
                <a:effectLst/>
                <a:latin typeface="+mn-lt"/>
                <a:ea typeface="Times New Roman" panose="02020603050405020304" pitchFamily="18" charset="0"/>
              </a:rPr>
              <a:t>Revision Description:  </a:t>
            </a:r>
            <a:r>
              <a:rPr lang="en-US" sz="1500" dirty="0">
                <a:effectLst/>
                <a:latin typeface="+mn-lt"/>
                <a:ea typeface="Times New Roman" panose="02020603050405020304" pitchFamily="18" charset="0"/>
              </a:rPr>
              <a:t>This NPRR provides clarifications and updates regarding expectations for Resources providing ECRS. First, this NPRR provides clarity on expectations for Resource Status for Load Resources, other than Controllable Load Resources, when the Resource is providing ECRS simultaneously with Responsive Reserve (RRS). Under the current Protocols, the choice of Resource Status by the Qualified Scheduling Entity (QSE) may not be apparent. Second, to align with NPRR892, Non-Spin Reserve Energy Floor Clarification, this NPRR places an offer floor on capacity for Resources providing ECRS concurrently with On-Line Non-Spinning Reserve (Non-Spin). This change ensures that On-Line capacity for providing Non-Spin is priced above the $75/MWh offer floor. NPRR892 addressed this requirement for when a Resource is providing RRS and/or Regulation Up Service (Reg-Up) in addition to On-Line Non-Spin, however the timing of that NPRR was such that ECRS was not included in the proposed language. Lastly, this NPRR updates the ECRS deployment obligation requirements for Load Resources, other than Controllable Load Resources. The proposed language makes the requirement consistent with what will be in place with the implementation of Real-Time Co-optimization (RTC) of energy and Ancillary Services and states that any response to a deployment must remain in effect until recalled by ERCOT.</a:t>
            </a:r>
          </a:p>
          <a:p>
            <a:pPr marL="228600" marR="0">
              <a:spcBef>
                <a:spcPts val="0"/>
              </a:spcBef>
              <a:spcAft>
                <a:spcPts val="0"/>
              </a:spcAft>
            </a:pPr>
            <a:r>
              <a:rPr lang="en-US" sz="1500" b="1" dirty="0">
                <a:effectLst/>
                <a:latin typeface="+mn-lt"/>
                <a:ea typeface="Times New Roman" panose="02020603050405020304" pitchFamily="18" charset="0"/>
              </a:rPr>
              <a:t>PRS Decision:</a:t>
            </a:r>
            <a:r>
              <a:rPr lang="en-US" sz="1500" dirty="0">
                <a:effectLst/>
                <a:latin typeface="+mn-lt"/>
                <a:ea typeface="Times New Roman" panose="02020603050405020304" pitchFamily="18" charset="0"/>
              </a:rPr>
              <a:t>  On 5/10/23, PRS voted unanimously to grant NPRR1178 Urgent status.  PRS then voted to recommend approval of NPRR1178 as submitted and to forward to TAC NPRR1178 and the 5/3/23 Impact Analysis.  There was one abstention from the IOU (Lone Star Transmission) Market Segment.  </a:t>
            </a:r>
          </a:p>
        </p:txBody>
      </p:sp>
    </p:spTree>
    <p:extLst>
      <p:ext uri="{BB962C8B-B14F-4D97-AF65-F5344CB8AC3E}">
        <p14:creationId xmlns:p14="http://schemas.microsoft.com/office/powerpoint/2010/main" val="2220505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229600" cy="527613"/>
          </a:xfrm>
        </p:spPr>
        <p:txBody>
          <a:bodyPr/>
          <a:lstStyle/>
          <a:p>
            <a:r>
              <a:rPr lang="en-US" sz="2200" b="1" dirty="0">
                <a:solidFill>
                  <a:schemeClr val="accent1"/>
                </a:solidFill>
              </a:rPr>
              <a:t>2023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7"/>
          <a:ext cx="8839200" cy="294436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NOGRR186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OBDRR043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OBDRR044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rgbClr val="FF0000"/>
                          </a:solidFill>
                          <a:effectLst/>
                          <a:latin typeface="Courier New" pitchFamily="49" charset="0"/>
                          <a:ea typeface="+mn-ea"/>
                          <a:cs typeface="+mn-cs"/>
                        </a:rPr>
                        <a:t>Securitization Phase 2A – Maine Invoice and Credit Exposure</a:t>
                      </a:r>
                      <a:endParaRPr kumimoji="0" lang="en-US" sz="1050" b="0" i="0" u="none" strike="sng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 </a:t>
                      </a:r>
                      <a:r>
                        <a:rPr kumimoji="0" lang="en-US" sz="1050" b="0" i="0" u="none" strike="noStrike" kern="1200" cap="none" normalizeH="0" baseline="0" dirty="0">
                          <a:ln>
                            <a:noFill/>
                          </a:ln>
                          <a:solidFill>
                            <a:schemeClr val="tx1"/>
                          </a:solidFill>
                          <a:effectLst/>
                          <a:latin typeface="Courier New" pitchFamily="49" charset="0"/>
                          <a:ea typeface="+mn-ea"/>
                          <a:cs typeface="+mn-cs"/>
                        </a:rPr>
                        <a:t>Ph2</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NPRR1112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SCR816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sngStrike" kern="1200" cap="none" normalizeH="0" baseline="0" dirty="0">
                          <a:ln>
                            <a:noFill/>
                          </a:ln>
                          <a:solidFill>
                            <a:schemeClr val="tx1"/>
                          </a:solidFill>
                          <a:effectLst/>
                          <a:latin typeface="Courier New" pitchFamily="49" charset="0"/>
                          <a:ea typeface="+mn-ea"/>
                          <a:cs typeface="+mn-cs"/>
                        </a:rPr>
                        <a:t>Securitization Phase 2A – Maine  Invoice and Credit Exposure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NPRR1092</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SCR816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3962401" y="3333897"/>
            <a:ext cx="4951770" cy="276999"/>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 – </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May 2023 – Jan. 2024</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4454"/>
            <a:ext cx="2505302" cy="46166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NPRR1096(b) – ECRS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484,825(b),826,829,841,857,879,885,904,918,930,936,941,963,965,975,987,995,1004,1006,1007,1019,1023,1026,1030,1032,1034,1057, 1077,1105, 1111,1128,1131,1136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799,805,810,813,818,819,822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50" name="TextBox 49">
            <a:extLst>
              <a:ext uri="{FF2B5EF4-FFF2-40B4-BE49-F238E27FC236}">
                <a16:creationId xmlns:a16="http://schemas.microsoft.com/office/drawing/2014/main" id="{0F180DDC-31F0-4FDE-9149-5350629C28EA}"/>
              </a:ext>
            </a:extLst>
          </p:cNvPr>
          <p:cNvSpPr txBox="1"/>
          <p:nvPr/>
        </p:nvSpPr>
        <p:spPr>
          <a:xfrm>
            <a:off x="1276786" y="1306854"/>
            <a:ext cx="370549" cy="17620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6864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56524" y="1306767"/>
            <a:ext cx="370549" cy="206210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50298" y="1304620"/>
            <a:ext cx="370549" cy="275460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37160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662477" y="1631339"/>
            <a:ext cx="416949" cy="149271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7503741" y="2747754"/>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11/15</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99709"/>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A0B95E67-5918-4A23-AE00-6AC2416D331C}"/>
              </a:ext>
            </a:extLst>
          </p:cNvPr>
          <p:cNvSpPr txBox="1">
            <a:spLocks noChangeArrowheads="1"/>
          </p:cNvSpPr>
          <p:nvPr/>
        </p:nvSpPr>
        <p:spPr bwMode="auto">
          <a:xfrm>
            <a:off x="4575456" y="24662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7/14</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49" name="TextBox 48">
            <a:extLst>
              <a:ext uri="{FF2B5EF4-FFF2-40B4-BE49-F238E27FC236}">
                <a16:creationId xmlns:a16="http://schemas.microsoft.com/office/drawing/2014/main" id="{12B2A94E-A5B3-4CF6-AAE2-12971C5EFBF2}"/>
              </a:ext>
            </a:extLst>
          </p:cNvPr>
          <p:cNvSpPr txBox="1"/>
          <p:nvPr/>
        </p:nvSpPr>
        <p:spPr>
          <a:xfrm>
            <a:off x="5676610" y="1287617"/>
            <a:ext cx="370549" cy="176971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pic>
        <p:nvPicPr>
          <p:cNvPr id="5" name="Picture 4">
            <a:extLst>
              <a:ext uri="{FF2B5EF4-FFF2-40B4-BE49-F238E27FC236}">
                <a16:creationId xmlns:a16="http://schemas.microsoft.com/office/drawing/2014/main" id="{254A7A9A-DF72-492F-B666-A36BEEF9A93F}"/>
              </a:ext>
            </a:extLst>
          </p:cNvPr>
          <p:cNvPicPr>
            <a:picLocks noChangeAspect="1"/>
          </p:cNvPicPr>
          <p:nvPr/>
        </p:nvPicPr>
        <p:blipFill>
          <a:blip r:embed="rId3"/>
          <a:stretch>
            <a:fillRect/>
          </a:stretch>
        </p:blipFill>
        <p:spPr>
          <a:xfrm>
            <a:off x="563946" y="3776025"/>
            <a:ext cx="8098531" cy="1282042"/>
          </a:xfrm>
          <a:prstGeom prst="rect">
            <a:avLst/>
          </a:prstGeom>
        </p:spPr>
      </p:pic>
      <p:cxnSp>
        <p:nvCxnSpPr>
          <p:cNvPr id="7" name="Straight Arrow Connector 6">
            <a:extLst>
              <a:ext uri="{FF2B5EF4-FFF2-40B4-BE49-F238E27FC236}">
                <a16:creationId xmlns:a16="http://schemas.microsoft.com/office/drawing/2014/main" id="{DF7388D8-8B2F-3ECC-F197-8DA8A5D84F1B}"/>
              </a:ext>
            </a:extLst>
          </p:cNvPr>
          <p:cNvCxnSpPr/>
          <p:nvPr/>
        </p:nvCxnSpPr>
        <p:spPr>
          <a:xfrm flipH="1">
            <a:off x="5867400" y="1752600"/>
            <a:ext cx="1752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A2186AC5-7D8D-5CA6-9E00-60588D3195A2}"/>
              </a:ext>
            </a:extLst>
          </p:cNvPr>
          <p:cNvCxnSpPr>
            <a:cxnSpLocks/>
          </p:cNvCxnSpPr>
          <p:nvPr/>
        </p:nvCxnSpPr>
        <p:spPr>
          <a:xfrm flipV="1">
            <a:off x="7172196" y="2514600"/>
            <a:ext cx="659466" cy="533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933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94872" y="641350"/>
            <a:ext cx="8799225"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600"/>
              </a:spcAft>
            </a:pPr>
            <a:r>
              <a:rPr lang="en-US" b="0" dirty="0"/>
              <a:t>NPRR1161, Clarify AVR Notification Requirements for IRRs [ERCOT]</a:t>
            </a:r>
          </a:p>
          <a:p>
            <a:pPr>
              <a:spcAft>
                <a:spcPts val="600"/>
              </a:spcAft>
            </a:pPr>
            <a:r>
              <a:rPr lang="en-US" b="0" dirty="0"/>
              <a:t>NPRR1163, Related to LPGRR070, Discontinuation of Interval Data Recorder (IDR) Meter Weather Sensitivity Process [ERCOT]</a:t>
            </a:r>
          </a:p>
          <a:p>
            <a:pPr>
              <a:spcAft>
                <a:spcPts val="600"/>
              </a:spcAft>
            </a:pPr>
            <a:r>
              <a:rPr lang="en-US" b="0" dirty="0"/>
              <a:t>NPRR1166, Protected Information Status of DC Tie Schedule Information [ERCOT]</a:t>
            </a:r>
          </a:p>
          <a:p>
            <a:pPr>
              <a:spcAft>
                <a:spcPts val="600"/>
              </a:spcAft>
            </a:pPr>
            <a:r>
              <a:rPr lang="en-US" b="0" dirty="0"/>
              <a:t>NPRR1167, Improvements to Firm Fuel Supply Service Based on Lessons Learned [ERCOT]</a:t>
            </a:r>
          </a:p>
          <a:p>
            <a:pPr>
              <a:spcAft>
                <a:spcPts val="600"/>
              </a:spcAft>
            </a:pPr>
            <a:r>
              <a:rPr lang="en-US" b="0" dirty="0"/>
              <a:t>NPRR1168, Related to RMGRR172, Texas SET V5.0 Continuous Service Agreements Changes [Texas SET]</a:t>
            </a:r>
          </a:p>
          <a:p>
            <a:pPr>
              <a:spcAft>
                <a:spcPts val="600"/>
              </a:spcAft>
            </a:pPr>
            <a:r>
              <a:rPr lang="en-US" b="0" dirty="0"/>
              <a:t>NPRR1169, Expansion of Generation Resources Qualified to Provide Firm Fuel Supply Service in Phase 2 of the Service – URGENT  [ERCOT]</a:t>
            </a:r>
          </a:p>
          <a:p>
            <a:pPr>
              <a:spcAft>
                <a:spcPts val="600"/>
              </a:spcAft>
            </a:pPr>
            <a:r>
              <a:rPr lang="en-US" b="0" dirty="0"/>
              <a:t>NPRR1178, Expectations for Resources Providing ERCOT Contingency Reserve Service – URGENT  [ERCOT]</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With Opposing Votes and No Impact (Vote):</a:t>
            </a:r>
          </a:p>
          <a:p>
            <a:pPr>
              <a:spcBef>
                <a:spcPts val="300"/>
              </a:spcBef>
              <a:spcAft>
                <a:spcPts val="300"/>
              </a:spcAft>
            </a:pPr>
            <a:r>
              <a:rPr lang="en-US" b="0" dirty="0"/>
              <a:t>NPRR1143, Provide ERCOT Flexibility to Determine When ESRs May Charge During an EEA Level 3 [ERCOT]</a:t>
            </a:r>
          </a:p>
          <a:p>
            <a:pPr>
              <a:spcBef>
                <a:spcPts val="300"/>
              </a:spcBef>
              <a:spcAft>
                <a:spcPts val="300"/>
              </a:spcAft>
            </a:pPr>
            <a:r>
              <a:rPr lang="en-US" b="0" dirty="0"/>
              <a:t>NPRR1177, Enhance Exceptional Fuel Cost Process – URGENT  [Constellation]</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666375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NPRR1143, Provide ERCOT Flexibility to Determine When ESRs May Charge During an EEA Level 3 [ERCOT]</a:t>
            </a:r>
            <a:endParaRPr lang="en-US" sz="1800" dirty="0"/>
          </a:p>
        </p:txBody>
      </p:sp>
      <p:sp>
        <p:nvSpPr>
          <p:cNvPr id="14339" name="Rectangle 2"/>
          <p:cNvSpPr>
            <a:spLocks noChangeArrowheads="1"/>
          </p:cNvSpPr>
          <p:nvPr/>
        </p:nvSpPr>
        <p:spPr bwMode="auto">
          <a:xfrm>
            <a:off x="190500" y="609602"/>
            <a:ext cx="8612307"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implementation of NPRR1002, BESTF-5 Energy Storage Resource Single Model Registration and Charging Restrictions in Emergency Conditions </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(There are no additional impacts to this NPRR beyond what was captured in the Impact Analysis for NPRR1002.)</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allows ERCOT the ability to decide when Energy Storage Resources (ESRs) may charge during an Energy Emergency Alert (EEA) Level 3.</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4/13/23, PRS voted to recommend approval of NPRR1143 as amended by the 9/29/22 ERCOT comments.  There was one opposing vote from the Cooperative (STEC) Market Segment, and eight abstentions from the Consumer (Occidental), Cooperative (GSEC), Independent Generator (2) (Luminant, Calpine), Independent Power Marketer (IPM) (Tenaska), and Municipal (3) (CPS Energy, GEUS, Austin Energy) Market Segments.  On 5/10/23, PRS voted to endorse and forward to TAC the 4/13/23 PRS Report and the 7/27/22 Impact Analysis for NPRR1143.  There were four abstentions from the Cooperative (2) (GESC, STEC), Independent Generator (Luminant), and Municipal (Austin Energy) Market Segments.</a:t>
            </a: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NPRR1161, Clarify AVR Notification Requirements for IRRs [ERCOT]</a:t>
            </a:r>
            <a:endParaRPr lang="en-US" sz="1800" dirty="0"/>
          </a:p>
        </p:txBody>
      </p:sp>
      <p:sp>
        <p:nvSpPr>
          <p:cNvPr id="14339" name="Rectangle 2"/>
          <p:cNvSpPr>
            <a:spLocks noChangeArrowheads="1"/>
          </p:cNvSpPr>
          <p:nvPr/>
        </p:nvSpPr>
        <p:spPr bwMode="auto">
          <a:xfrm>
            <a:off x="190500" y="774492"/>
            <a:ext cx="861230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August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clarifies that Intermittent Renewable Resources (IRRs), who remain synchronized to the ERCOT System but are not able to provide Reactive Power when not providing real power, do not have to notify ERCOT other than the Real-Time telemetered status.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3/8/23, PRS voted unanimously to recommend approval of NPRR1161 as submitted.  On 4/13/23 PRS voted unanimously to endorse and forward to TAC the 3/8/23 PRS Report as revised by PRS and the 2/7/23 Impact Analysis for NPRR1161.</a:t>
            </a:r>
          </a:p>
        </p:txBody>
      </p:sp>
    </p:spTree>
    <p:extLst>
      <p:ext uri="{BB962C8B-B14F-4D97-AF65-F5344CB8AC3E}">
        <p14:creationId xmlns:p14="http://schemas.microsoft.com/office/powerpoint/2010/main" val="4118422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NPRR1163, Related to LPGRR070, Discontinuation of Interval Data Recorder (IDR) Meter Weather Sensitivity Process [ERCOT]</a:t>
            </a:r>
            <a:endParaRPr lang="en-US" sz="1800" dirty="0"/>
          </a:p>
        </p:txBody>
      </p:sp>
      <p:sp>
        <p:nvSpPr>
          <p:cNvPr id="14339" name="Rectangle 2"/>
          <p:cNvSpPr>
            <a:spLocks noChangeArrowheads="1"/>
          </p:cNvSpPr>
          <p:nvPr/>
        </p:nvSpPr>
        <p:spPr bwMode="auto">
          <a:xfrm>
            <a:off x="190500" y="774492"/>
            <a:ext cx="8612307"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implementation of LPGRR070, Discontinuation of Interval Data Recorder (IDR) Meter Weather Sensitivity Process </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(There are no additional impacts to this NPRR beyond what was captured in the Impact Analysis for LPGRR070.)</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discontinues the process of evaluating Interval Data Recorder (IDR) Meters to determine if they are Weather Sensitive (WS), in alignment with LPGRR070.</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4/13/23, PRS voted unanimously to recommend approval of NPRR1163 as amended by the 3/28/23 ERCOT comments.  On 5/10/23, PRS voted to endorse and forward to TAC the 4/13/23 PRS Report and the 2/14/23 Impact Analysis for NPRR1163.  There was one abstention from the Investor Owned Utility (IOU) (Lone Star Transmission) Market Segment.</a:t>
            </a:r>
          </a:p>
        </p:txBody>
      </p:sp>
    </p:spTree>
    <p:extLst>
      <p:ext uri="{BB962C8B-B14F-4D97-AF65-F5344CB8AC3E}">
        <p14:creationId xmlns:p14="http://schemas.microsoft.com/office/powerpoint/2010/main" val="4071364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NPRR1166, Protected Information Status of DC Tie Schedule Information [ERCOT]</a:t>
            </a:r>
            <a:endParaRPr lang="en-US" sz="1800" dirty="0"/>
          </a:p>
        </p:txBody>
      </p:sp>
      <p:sp>
        <p:nvSpPr>
          <p:cNvPr id="14339" name="Rectangle 2"/>
          <p:cNvSpPr>
            <a:spLocks noChangeArrowheads="1"/>
          </p:cNvSpPr>
          <p:nvPr/>
        </p:nvSpPr>
        <p:spPr bwMode="auto">
          <a:xfrm>
            <a:off x="190500" y="774492"/>
            <a:ext cx="8612307"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cs typeface="Times New Roman" panose="02020603050405020304" pitchFamily="18" charset="0"/>
              </a:rPr>
              <a:t>Proposed Effective Date:  </a:t>
            </a:r>
            <a:r>
              <a:rPr lang="en-US" sz="1800" dirty="0">
                <a:effectLst/>
                <a:latin typeface="+mn-lt"/>
                <a:ea typeface="Times New Roman" panose="02020603050405020304" pitchFamily="18" charset="0"/>
                <a:cs typeface="Times New Roman" panose="02020603050405020304" pitchFamily="18" charset="0"/>
              </a:rPr>
              <a:t>August 1, 2023</a:t>
            </a:r>
          </a:p>
          <a:p>
            <a:pPr marL="228600" marR="0" algn="just">
              <a:spcBef>
                <a:spcPts val="0"/>
              </a:spcBef>
              <a:spcAft>
                <a:spcPts val="0"/>
              </a:spcAft>
            </a:pPr>
            <a:r>
              <a:rPr lang="en-US" sz="1800" b="1" dirty="0">
                <a:effectLst/>
                <a:latin typeface="+mn-lt"/>
                <a:ea typeface="Times New Roman" panose="02020603050405020304" pitchFamily="18" charset="0"/>
                <a:cs typeface="Times New Roman" panose="02020603050405020304" pitchFamily="18" charset="0"/>
              </a:rPr>
              <a:t>ERCOT Impact Analysis:  </a:t>
            </a:r>
            <a:r>
              <a:rPr lang="en-US" sz="1800" dirty="0">
                <a:effectLst/>
                <a:latin typeface="+mn-lt"/>
                <a:ea typeface="Times New Roman" panose="02020603050405020304" pitchFamily="18" charset="0"/>
                <a:cs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cs typeface="Times New Roman" panose="02020603050405020304" pitchFamily="18" charset="0"/>
              </a:rPr>
              <a:t>RCOT business processes</a:t>
            </a:r>
            <a:r>
              <a:rPr lang="en-US" sz="1800" dirty="0">
                <a:effectLst/>
                <a:latin typeface="+mn-lt"/>
                <a:ea typeface="Times New Roman" panose="02020603050405020304" pitchFamily="18" charset="0"/>
                <a:cs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cs typeface="Times New Roman" panose="02020603050405020304" pitchFamily="18" charset="0"/>
              </a:rPr>
              <a:t>Revision Description:  </a:t>
            </a:r>
            <a:r>
              <a:rPr lang="en-US" sz="1800" dirty="0">
                <a:effectLst/>
                <a:latin typeface="+mn-lt"/>
                <a:ea typeface="Times New Roman" panose="02020603050405020304" pitchFamily="18" charset="0"/>
                <a:cs typeface="Times New Roman" panose="02020603050405020304" pitchFamily="18" charset="0"/>
              </a:rPr>
              <a:t>This NPRR changes the expiration date for the Protected Information status of Direct Current  Tie (DC Tie) Schedule information from 60 days after the applicable Operating Day to the date on which ERCOT files the report with the Public Utility Commission of Texas (PUCT) that is required by P.U.C. S</a:t>
            </a:r>
            <a:r>
              <a:rPr lang="en-US" sz="1800" cap="small" dirty="0">
                <a:effectLst/>
                <a:latin typeface="+mn-lt"/>
                <a:ea typeface="Times New Roman" panose="02020603050405020304" pitchFamily="18" charset="0"/>
                <a:cs typeface="Times New Roman" panose="02020603050405020304" pitchFamily="18" charset="0"/>
              </a:rPr>
              <a:t>ubst</a:t>
            </a:r>
            <a:r>
              <a:rPr lang="en-US" sz="1800" dirty="0">
                <a:effectLst/>
                <a:latin typeface="+mn-lt"/>
                <a:ea typeface="Times New Roman" panose="02020603050405020304" pitchFamily="18" charset="0"/>
                <a:cs typeface="Times New Roman" panose="02020603050405020304" pitchFamily="18" charset="0"/>
              </a:rPr>
              <a:t>. R. 25.192, Transmission Rates for Export from ERCOT, relating to  energy imported and exported over DC Ties interconnected to the ERCOT System. This brings the ERCOT Protocols into alignment with current PUCT Rules.</a:t>
            </a:r>
          </a:p>
          <a:p>
            <a:pPr marL="228600" marR="0">
              <a:spcBef>
                <a:spcPts val="0"/>
              </a:spcBef>
              <a:spcAft>
                <a:spcPts val="0"/>
              </a:spcAft>
            </a:pPr>
            <a:r>
              <a:rPr lang="en-US" sz="1800" b="1" dirty="0">
                <a:effectLst/>
                <a:latin typeface="+mn-lt"/>
                <a:ea typeface="Times New Roman" panose="02020603050405020304" pitchFamily="18" charset="0"/>
                <a:cs typeface="Times New Roman" panose="02020603050405020304" pitchFamily="18" charset="0"/>
              </a:rPr>
              <a:t>PRS Decision:</a:t>
            </a:r>
            <a:r>
              <a:rPr lang="en-US" sz="1800" dirty="0">
                <a:effectLst/>
                <a:latin typeface="+mn-lt"/>
                <a:ea typeface="Times New Roman" panose="02020603050405020304" pitchFamily="18" charset="0"/>
                <a:cs typeface="Times New Roman" panose="02020603050405020304" pitchFamily="18" charset="0"/>
              </a:rPr>
              <a:t>  On 4/13/23, PRS voted unanimously to recommend approval of NPRR1166 as submitted.  On 5/10/23, PRS voted to endorse and forward to TAC the 4/13/23 PRS Report and the 3/7/23 Impact Analysis for NPRR1166.  There was one abstention from the IOU (Lone Star Transmission) Market Segment.  </a:t>
            </a:r>
          </a:p>
        </p:txBody>
      </p:sp>
    </p:spTree>
    <p:extLst>
      <p:ext uri="{BB962C8B-B14F-4D97-AF65-F5344CB8AC3E}">
        <p14:creationId xmlns:p14="http://schemas.microsoft.com/office/powerpoint/2010/main" val="3378417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NPRR1167, Improvements to Firm Fuel Supply Service Based on Lessons Learned [ERCOT]</a:t>
            </a:r>
            <a:endParaRPr lang="en-US" sz="1800" dirty="0"/>
          </a:p>
        </p:txBody>
      </p:sp>
      <p:sp>
        <p:nvSpPr>
          <p:cNvPr id="14339" name="Rectangle 2"/>
          <p:cNvSpPr>
            <a:spLocks noChangeArrowheads="1"/>
          </p:cNvSpPr>
          <p:nvPr/>
        </p:nvSpPr>
        <p:spPr bwMode="auto">
          <a:xfrm>
            <a:off x="70288" y="699542"/>
            <a:ext cx="8852732"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400" b="1" dirty="0">
                <a:effectLst/>
                <a:latin typeface="+mn-lt"/>
                <a:ea typeface="Times New Roman" panose="02020603050405020304" pitchFamily="18" charset="0"/>
              </a:rPr>
              <a:t>Proposed Effective Date:  </a:t>
            </a:r>
            <a:r>
              <a:rPr lang="en-US" sz="1400" dirty="0">
                <a:effectLst/>
                <a:latin typeface="+mn-lt"/>
                <a:ea typeface="Times New Roman" panose="02020603050405020304" pitchFamily="18" charset="0"/>
              </a:rPr>
              <a:t>August 1, 2023</a:t>
            </a:r>
          </a:p>
          <a:p>
            <a:pPr marL="228600" marR="0" algn="just">
              <a:spcBef>
                <a:spcPts val="0"/>
              </a:spcBef>
              <a:spcAft>
                <a:spcPts val="0"/>
              </a:spcAft>
            </a:pPr>
            <a:r>
              <a:rPr lang="en-US" sz="1400" b="1" dirty="0">
                <a:effectLst/>
                <a:latin typeface="+mn-lt"/>
                <a:ea typeface="Times New Roman" panose="02020603050405020304" pitchFamily="18" charset="0"/>
              </a:rPr>
              <a:t>ERCOT Impact Analysis:  </a:t>
            </a:r>
            <a:r>
              <a:rPr lang="en-US" sz="1400" dirty="0">
                <a:effectLst/>
                <a:latin typeface="+mn-lt"/>
                <a:ea typeface="Times New Roman" panose="02020603050405020304" pitchFamily="18" charset="0"/>
              </a:rPr>
              <a:t>No budgetary impact; no impacts to ERCOT staffing; no impacts to ERCOT computer systems; E</a:t>
            </a:r>
            <a:r>
              <a:rPr lang="x-none" sz="1400" dirty="0">
                <a:effectLst/>
                <a:latin typeface="+mn-lt"/>
                <a:ea typeface="Times New Roman" panose="02020603050405020304" pitchFamily="18" charset="0"/>
              </a:rPr>
              <a:t>RCOT business processes </a:t>
            </a:r>
            <a:r>
              <a:rPr lang="en-US" sz="1400" dirty="0">
                <a:effectLst/>
                <a:latin typeface="+mn-lt"/>
                <a:ea typeface="Times New Roman" panose="02020603050405020304" pitchFamily="18" charset="0"/>
              </a:rPr>
              <a:t>will be updated; no impacts to ERCOT grid operations and practices.</a:t>
            </a:r>
          </a:p>
          <a:p>
            <a:pPr marL="228600" marR="0">
              <a:spcBef>
                <a:spcPts val="0"/>
              </a:spcBef>
              <a:spcAft>
                <a:spcPts val="0"/>
              </a:spcAft>
            </a:pPr>
            <a:r>
              <a:rPr lang="en-US" sz="1400" b="1" dirty="0">
                <a:effectLst/>
                <a:latin typeface="+mn-lt"/>
                <a:ea typeface="Times New Roman" panose="02020603050405020304" pitchFamily="18" charset="0"/>
              </a:rPr>
              <a:t>Revision Description:  </a:t>
            </a:r>
            <a:r>
              <a:rPr lang="en-US" sz="1400" dirty="0">
                <a:effectLst/>
                <a:latin typeface="+mn-lt"/>
                <a:ea typeface="Times New Roman" panose="02020603050405020304" pitchFamily="18" charset="0"/>
              </a:rPr>
              <a:t>This NPRR implements several improvements to Firm Fuel Supply Service (FFSS).  Specific changes include: amending the definition of an Availability Plan to include a requirement that, in cases where a Resource is required to have a submitted Availability Plan and has a change in availability, the Availability Plan must be updated within 60 minutes of that change in availability; adding more detailed direction to incorporate the concept of having an alternate Generation Resource that may be designated to become the FFSS Resource (FFSSR) in providing FFSS; adding a requirement for ERCOT to post a disclosure report of FFSS offers after each procurement period, in alignment with the expiration of confidentiality captured in the first FFSS Request for Proposal (RFP); clarifying language regarding procedures for communication between ERCOT and Qualified Scheduling Entities (QSEs) regarding restocking of fuel post deployment of FFSS; changing the directive for ERCOT to report to the TAC or its designated subcommittee within 30 days  at the end of the obligation period (March 15) if deployment(s) occurred instead of within 45 days of each deployment; incorporating requirements for FFSS that were previously only captured in the FFSS RFP; enhancing language and processes around the qualification process, including moving the obligation to test prospective FFSSRs (both primary or alternate Generation Resources) to be prior to the FFSS procurement process. Results from this test will then be used to limit the MW quantity that the QSE can offer for that Resource into the FFSS procurement process; and introducing language and processes for disqualification and decertification of a generator in being an FFSSR, including a process for remediation and recertification.</a:t>
            </a:r>
          </a:p>
          <a:p>
            <a:pPr marL="228600" marR="0">
              <a:spcBef>
                <a:spcPts val="0"/>
              </a:spcBef>
              <a:spcAft>
                <a:spcPts val="0"/>
              </a:spcAft>
            </a:pPr>
            <a:r>
              <a:rPr lang="en-US" sz="1400" b="1" dirty="0">
                <a:effectLst/>
                <a:latin typeface="+mn-lt"/>
                <a:ea typeface="Times New Roman" panose="02020603050405020304" pitchFamily="18" charset="0"/>
              </a:rPr>
              <a:t>PRS Decision:</a:t>
            </a:r>
            <a:r>
              <a:rPr lang="en-US" sz="1400" dirty="0">
                <a:effectLst/>
                <a:latin typeface="+mn-lt"/>
                <a:ea typeface="Times New Roman" panose="02020603050405020304" pitchFamily="18" charset="0"/>
              </a:rPr>
              <a:t>  On 4/13/23, PRS voted unanimously to recommend approval of NPRR1167 as amended by the 3/15/23 LCRA comments.  On 5/10/23, PRS voted to endorse and forward to TAC the 4/13/23 PRS Report as amended by the 4/28/23 ERCOT comments as revised by PRS and 3/8/23 Impact Analysis for NPRR1167.  There was one abstention from the IOU (Lone Star Transmission) Market Segment.  </a:t>
            </a:r>
          </a:p>
        </p:txBody>
      </p:sp>
    </p:spTree>
    <p:extLst>
      <p:ext uri="{BB962C8B-B14F-4D97-AF65-F5344CB8AC3E}">
        <p14:creationId xmlns:p14="http://schemas.microsoft.com/office/powerpoint/2010/main" val="770985582"/>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9686</TotalTime>
  <Words>2887</Words>
  <Application>Microsoft Office PowerPoint</Application>
  <PresentationFormat>On-screen Show (4:3)</PresentationFormat>
  <Paragraphs>268</Paragraphs>
  <Slides>14</Slides>
  <Notes>13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Arial</vt:lpstr>
      <vt:lpstr>Calibri</vt:lpstr>
      <vt:lpstr>Courier New</vt:lpstr>
      <vt:lpstr>Custom Design</vt:lpstr>
      <vt:lpstr>Office Theme</vt:lpstr>
      <vt:lpstr>PowerPoint Presentation</vt:lpstr>
      <vt:lpstr>Summary of PRS Update</vt:lpstr>
      <vt:lpstr>Summary of PRS Update</vt:lpstr>
      <vt:lpstr>Appendix</vt:lpstr>
      <vt:lpstr>NPRR1143, Provide ERCOT Flexibility to Determine When ESRs May Charge During an EEA Level 3 [ERCOT]</vt:lpstr>
      <vt:lpstr>NPRR1161, Clarify AVR Notification Requirements for IRRs [ERCOT]</vt:lpstr>
      <vt:lpstr>NPRR1163, Related to LPGRR070, Discontinuation of Interval Data Recorder (IDR) Meter Weather Sensitivity Process [ERCOT]</vt:lpstr>
      <vt:lpstr>NPRR1166, Protected Information Status of DC Tie Schedule Information [ERCOT]</vt:lpstr>
      <vt:lpstr>NPRR1167, Improvements to Firm Fuel Supply Service Based on Lessons Learned [ERCOT]</vt:lpstr>
      <vt:lpstr>NPRR1168, Related to RMGRR172, Texas SET V5.0 Continuous Service Agreements Changes [Texas SET]</vt:lpstr>
      <vt:lpstr>NPRR1169, Expansion of Generation Resources Qualified to Provide Firm Fuel Supply Service in Phase 2 of the Service – URGENT  [ERCOT]</vt:lpstr>
      <vt:lpstr>NPRR1177, Enhance Exceptional Fuel Cost Process – URGENT  [Constellation]</vt:lpstr>
      <vt:lpstr>NPRR1178, Expectations for Resources Providing ERCOT Contingency Reserve Service – URGENT  [ERCOT]</vt:lpstr>
      <vt:lpstr>2023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591</cp:revision>
  <cp:lastPrinted>2013-01-30T23:16:36Z</cp:lastPrinted>
  <dcterms:created xsi:type="dcterms:W3CDTF">2010-04-12T23:12:02Z</dcterms:created>
  <dcterms:modified xsi:type="dcterms:W3CDTF">2023-05-16T23:50:38Z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