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0" r:id="rId4"/>
  </p:sldMasterIdLst>
  <p:notesMasterIdLst>
    <p:notesMasterId r:id="rId15"/>
  </p:notesMasterIdLst>
  <p:sldIdLst>
    <p:sldId id="256" r:id="rId5"/>
    <p:sldId id="257" r:id="rId6"/>
    <p:sldId id="271" r:id="rId7"/>
    <p:sldId id="265" r:id="rId8"/>
    <p:sldId id="270" r:id="rId9"/>
    <p:sldId id="268" r:id="rId10"/>
    <p:sldId id="269" r:id="rId11"/>
    <p:sldId id="267" r:id="rId12"/>
    <p:sldId id="266" r:id="rId13"/>
    <p:sldId id="260" r:id="rId14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45DE70-38F4-4B76-94AB-740294717C71}" v="2" dt="2023-05-16T13:19:39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85830" autoAdjust="0"/>
  </p:normalViewPr>
  <p:slideViewPr>
    <p:cSldViewPr snapToGrid="0">
      <p:cViewPr varScale="1">
        <p:scale>
          <a:sx n="90" d="100"/>
          <a:sy n="90" d="100"/>
        </p:scale>
        <p:origin x="10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94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86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10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74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1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83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t"/>
            <a:endParaRPr lang="en-US" sz="1100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5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OGRR215" TargetMode="External"/><Relationship Id="rId3" Type="http://schemas.openxmlformats.org/officeDocument/2006/relationships/hyperlink" Target="https://www.ercot.com/mktrules/issues/NPRR1067" TargetMode="External"/><Relationship Id="rId7" Type="http://schemas.openxmlformats.org/officeDocument/2006/relationships/hyperlink" Target="https://www.ercot.com/mktrules/issues/NPRR116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46" TargetMode="External"/><Relationship Id="rId11" Type="http://schemas.openxmlformats.org/officeDocument/2006/relationships/hyperlink" Target="https://www.ercot.com/mktrules/issues/VCMRR035" TargetMode="External"/><Relationship Id="rId5" Type="http://schemas.openxmlformats.org/officeDocument/2006/relationships/hyperlink" Target="https://www.ercot.com/mktrules/issues/NPRR1143" TargetMode="External"/><Relationship Id="rId10" Type="http://schemas.openxmlformats.org/officeDocument/2006/relationships/hyperlink" Target="https://www.ercot.com/mktrules/issues/VCMRR034" TargetMode="External"/><Relationship Id="rId4" Type="http://schemas.openxmlformats.org/officeDocument/2006/relationships/hyperlink" Target="https://www.ercot.com/mktrules/issues/NPRR1070" TargetMode="External"/><Relationship Id="rId9" Type="http://schemas.openxmlformats.org/officeDocument/2006/relationships/hyperlink" Target="https://www.ercot.com/mktrules/issues/VCMRR03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May 23,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68601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June 7</a:t>
            </a:r>
            <a:r>
              <a:rPr lang="en-US" sz="80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633999" y="640081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Overview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Previous meetings – April 6, May 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Voting Items for TAC Approval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Revision Requests Under WMS Review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WMS Administrative Items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Discussion Items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Voting Items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499739"/>
              </p:ext>
            </p:extLst>
          </p:nvPr>
        </p:nvGraphicFramePr>
        <p:xfrm>
          <a:off x="4746359" y="1415401"/>
          <a:ext cx="6797675" cy="26195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97675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26195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Voting Items: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 WMS Goals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VCMRR031, Clarification Related to Variable Costs in Fuel Adders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658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Meeting Overview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708055"/>
              </p:ext>
            </p:extLst>
          </p:nvPr>
        </p:nvGraphicFramePr>
        <p:xfrm>
          <a:off x="4746359" y="1415401"/>
          <a:ext cx="6797675" cy="294508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97675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26195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April 6 Meeting Highlights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Approved 2023 WMS Goals as revised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Voted to Disband Market Credit Working Group (MCWG)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Requested PRS continue to table NPRR1162 for further review by WMWG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NPRR1167 (with LCRA comments)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Approved VCMRR031 as submitted</a:t>
                      </a: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Meeting Overview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040470"/>
              </p:ext>
            </p:extLst>
          </p:nvPr>
        </p:nvGraphicFramePr>
        <p:xfrm>
          <a:off x="4746359" y="1415401"/>
          <a:ext cx="6797675" cy="26195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97675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26195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 3 Meeting Highlights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Dana Showalter, Plus Power, as Resource Cost Working Group Chair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Endorsed OBDRR045 as submitted</a:t>
                      </a: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866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F01CD-F6DF-42D6-9BD9-78AA0610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WMS Working Group Leadership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0BE7855-58D1-3CD0-BD93-81FB0C6F3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813001"/>
              </p:ext>
            </p:extLst>
          </p:nvPr>
        </p:nvGraphicFramePr>
        <p:xfrm>
          <a:off x="4565072" y="1224116"/>
          <a:ext cx="7310222" cy="4712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038680" imgH="3248059" progId="Excel.Sheet.12">
                  <p:embed/>
                </p:oleObj>
              </mc:Choice>
              <mc:Fallback>
                <p:oleObj name="Worksheet" r:id="rId3" imgW="5038680" imgH="3248059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0BE7855-58D1-3CD0-BD93-81FB0C6F3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5072" y="1224116"/>
                        <a:ext cx="7310222" cy="4712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36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Discussion Items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867311"/>
              </p:ext>
            </p:extLst>
          </p:nvPr>
        </p:nvGraphicFramePr>
        <p:xfrm>
          <a:off x="4513665" y="1047135"/>
          <a:ext cx="7185966" cy="34658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185966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34658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Fuel Adders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Pending NPRRs 1172 and 1177 and related VCMRRs were discussed on May 3. 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Related issues assigned to WMWG and RCWG. 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Workshop under consideration.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57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591382"/>
            <a:ext cx="6413663" cy="5646208"/>
          </a:xfrm>
        </p:spPr>
        <p:txBody>
          <a:bodyPr anchor="ctr">
            <a:noAutofit/>
          </a:bodyPr>
          <a:lstStyle/>
          <a:p>
            <a:pPr marL="0">
              <a:buNone/>
            </a:pPr>
            <a:r>
              <a:rPr lang="en-US" i="0" dirty="0">
                <a:effectLst/>
                <a:latin typeface="Roboto" panose="02000000000000000000" pitchFamily="2" charset="0"/>
              </a:rPr>
              <a:t>Revision Requests Tabled at PRS or ROS and Referred to WMS</a:t>
            </a:r>
            <a:endParaRPr lang="en-US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3"/>
              </a:rPr>
              <a:t>NPRR1067</a:t>
            </a:r>
            <a:r>
              <a:rPr lang="en-US" sz="2000" dirty="0"/>
              <a:t>, Market Entry Qualifications, Continued Participation Requirements, and Credit Risk Assessment  </a:t>
            </a:r>
            <a:r>
              <a:rPr lang="en-US" sz="2000" dirty="0">
                <a:solidFill>
                  <a:srgbClr val="FF0000"/>
                </a:solidFill>
              </a:rPr>
              <a:t>Assigned to CSFG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4"/>
              </a:rPr>
              <a:t>NPRR1070</a:t>
            </a:r>
            <a:r>
              <a:rPr lang="en-US" sz="2000" dirty="0"/>
              <a:t>, Planning Criteria for GTC Exit Solutions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b="1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5"/>
              </a:rPr>
              <a:t>NPRR1143</a:t>
            </a:r>
            <a:r>
              <a:rPr lang="en-US" sz="2000" dirty="0"/>
              <a:t>, Provide ERCOT Flexibility to Determine When ESRs May Charge During an EEA Level 3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6"/>
              </a:rPr>
              <a:t>NPRR1146</a:t>
            </a:r>
            <a:r>
              <a:rPr lang="en-US" sz="2000" dirty="0"/>
              <a:t>, Credit Changes to Appropriately Reflect TAO Exposure  </a:t>
            </a:r>
            <a:r>
              <a:rPr lang="en-US" sz="2000" dirty="0">
                <a:solidFill>
                  <a:srgbClr val="FF0000"/>
                </a:solidFill>
              </a:rPr>
              <a:t>Assigned to CSFG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7"/>
              </a:rPr>
              <a:t>NPRR1162</a:t>
            </a:r>
            <a:r>
              <a:rPr lang="en-US" sz="2000" dirty="0"/>
              <a:t>, Single Agent Designation for a QSE and its Sub-QSEs for Voice Communications over the ERCOT WAN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8"/>
              </a:rPr>
              <a:t>NOGRR215</a:t>
            </a:r>
            <a:r>
              <a:rPr lang="en-US" sz="2000" dirty="0"/>
              <a:t>, Limit Use of Remedial Action Schemes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marL="0" indent="0">
              <a:buNone/>
            </a:pPr>
            <a:r>
              <a:rPr lang="en-US" b="0" i="0" dirty="0">
                <a:effectLst/>
                <a:latin typeface="Roboto" panose="02000000000000000000" pitchFamily="2" charset="0"/>
              </a:rPr>
              <a:t>WMS Revision Requests Tabled at WMS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9"/>
              </a:rPr>
              <a:t>VCMRR033</a:t>
            </a:r>
            <a:r>
              <a:rPr lang="en-US" sz="2000" dirty="0"/>
              <a:t>, Excluding Exceptional Fuel Costs from Fuel Adders 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10"/>
              </a:rPr>
              <a:t>VCMRR034</a:t>
            </a:r>
            <a:r>
              <a:rPr lang="en-US" sz="2000" dirty="0"/>
              <a:t>, Excluding RUC Approved Fuel Costs from Fuel Adders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11"/>
              </a:rPr>
              <a:t>VCMRR035</a:t>
            </a:r>
            <a:r>
              <a:rPr lang="en-US" sz="2000" dirty="0"/>
              <a:t>, Allow Verified Contractual Costs in Fuel Adder Calculation (WMWG) </a:t>
            </a:r>
            <a:r>
              <a:rPr lang="en-US" sz="2000" dirty="0">
                <a:solidFill>
                  <a:srgbClr val="FF0000"/>
                </a:solidFill>
              </a:rPr>
              <a:t>Tabled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F01CD-F6DF-42D6-9BD9-78AA0610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Open Action Item Updates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3" name="Content Placeholder 8">
            <a:extLst>
              <a:ext uri="{FF2B5EF4-FFF2-40B4-BE49-F238E27FC236}">
                <a16:creationId xmlns:a16="http://schemas.microsoft.com/office/drawing/2014/main" id="{CC204DC0-B329-AD16-985E-52896012CE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545305"/>
              </p:ext>
            </p:extLst>
          </p:nvPr>
        </p:nvGraphicFramePr>
        <p:xfrm>
          <a:off x="4212214" y="95947"/>
          <a:ext cx="7785517" cy="657615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785517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657615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38B3432-1101-470B-C87B-B34165C1B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214" y="426074"/>
            <a:ext cx="7620801" cy="591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441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60b3afc9-a72a-4286-a1f6-3c61aad5d6c4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23429</TotalTime>
  <Words>329</Words>
  <Application>Microsoft Office PowerPoint</Application>
  <PresentationFormat>Widescreen</PresentationFormat>
  <Paragraphs>54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Roboto</vt:lpstr>
      <vt:lpstr>Wingdings</vt:lpstr>
      <vt:lpstr>Retrospect</vt:lpstr>
      <vt:lpstr>Worksheet</vt:lpstr>
      <vt:lpstr>WMS Report</vt:lpstr>
      <vt:lpstr>Overview</vt:lpstr>
      <vt:lpstr>Voting Items</vt:lpstr>
      <vt:lpstr>Meeting Overview</vt:lpstr>
      <vt:lpstr>Meeting Overview</vt:lpstr>
      <vt:lpstr>WMS Working Group Leadership</vt:lpstr>
      <vt:lpstr>Discussion Items</vt:lpstr>
      <vt:lpstr>Revision Requests Under WMS Review</vt:lpstr>
      <vt:lpstr>Open Action Item Updates</vt:lpstr>
      <vt:lpstr>Next Meeting   June 7th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201</cp:revision>
  <cp:lastPrinted>2023-01-18T21:52:04Z</cp:lastPrinted>
  <dcterms:created xsi:type="dcterms:W3CDTF">2021-01-14T19:13:08Z</dcterms:created>
  <dcterms:modified xsi:type="dcterms:W3CDTF">2023-05-16T22:00:20Z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