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62" r:id="rId5"/>
  </p:sldMasterIdLst>
  <p:notesMasterIdLst>
    <p:notesMasterId r:id="rId18"/>
  </p:notesMasterIdLst>
  <p:handoutMasterIdLst>
    <p:handoutMasterId r:id="rId19"/>
  </p:handoutMasterIdLst>
  <p:sldIdLst>
    <p:sldId id="260" r:id="rId6"/>
    <p:sldId id="399" r:id="rId7"/>
    <p:sldId id="2556" r:id="rId8"/>
    <p:sldId id="2557" r:id="rId9"/>
    <p:sldId id="2560" r:id="rId10"/>
    <p:sldId id="400" r:id="rId11"/>
    <p:sldId id="2561" r:id="rId12"/>
    <p:sldId id="2562" r:id="rId13"/>
    <p:sldId id="2563" r:id="rId14"/>
    <p:sldId id="2555" r:id="rId15"/>
    <p:sldId id="2559" r:id="rId16"/>
    <p:sldId id="25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D3F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E567CC-71B9-465F-88BC-DAE56CDF8CC3}" v="1" dt="2023-02-17T22:20:12.9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6357" autoAdjust="0"/>
  </p:normalViewPr>
  <p:slideViewPr>
    <p:cSldViewPr showGuides="1">
      <p:cViewPr varScale="1">
        <p:scale>
          <a:sx n="86" d="100"/>
          <a:sy n="86" d="100"/>
        </p:scale>
        <p:origin x="492" y="78"/>
      </p:cViewPr>
      <p:guideLst>
        <p:guide orient="horz" pos="2160"/>
        <p:guide pos="2880"/>
      </p:guideLst>
    </p:cSldViewPr>
  </p:slideViewPr>
  <p:notesTextViewPr>
    <p:cViewPr>
      <p:scale>
        <a:sx n="3" d="2"/>
        <a:sy n="3" d="2"/>
      </p:scale>
      <p:origin x="0" y="0"/>
    </p:cViewPr>
  </p:notesTextViewPr>
  <p:notesViewPr>
    <p:cSldViewPr showGuides="1">
      <p:cViewPr varScale="1">
        <p:scale>
          <a:sx n="97" d="100"/>
          <a:sy n="97" d="100"/>
        </p:scale>
        <p:origin x="357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5/19/2023</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5/19/2023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a:t>
            </a:fld>
            <a:endParaRPr lang="en-US" dirty="0"/>
          </a:p>
        </p:txBody>
      </p:sp>
    </p:spTree>
    <p:extLst>
      <p:ext uri="{BB962C8B-B14F-4D97-AF65-F5344CB8AC3E}">
        <p14:creationId xmlns:p14="http://schemas.microsoft.com/office/powerpoint/2010/main" val="2195196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38242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8111944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6999"/>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11" name="TextBox 10">
            <a:extLst>
              <a:ext uri="{FF2B5EF4-FFF2-40B4-BE49-F238E27FC236}">
                <a16:creationId xmlns:a16="http://schemas.microsoft.com/office/drawing/2014/main" id="{51669BDC-F321-4E0E-A3DB-2EA01CE18A28}"/>
              </a:ext>
            </a:extLst>
          </p:cNvPr>
          <p:cNvSpPr txBox="1"/>
          <p:nvPr userDrawn="1"/>
        </p:nvSpPr>
        <p:spPr>
          <a:xfrm>
            <a:off x="54675" y="6457890"/>
            <a:ext cx="2840925" cy="400110"/>
          </a:xfrm>
          <a:prstGeom prst="rect">
            <a:avLst/>
          </a:prstGeom>
          <a:noFill/>
        </p:spPr>
        <p:txBody>
          <a:bodyPr wrap="square" rtlCol="0">
            <a:spAutoFit/>
          </a:bodyPr>
          <a:lstStyle/>
          <a:p>
            <a:pPr algn="l"/>
            <a:endParaRPr lang="en-US" sz="1000" b="0" baseline="0" dirty="0">
              <a:solidFill>
                <a:schemeClr val="tx1"/>
              </a:solidFill>
            </a:endParaRPr>
          </a:p>
          <a:p>
            <a:pPr algn="l"/>
            <a:r>
              <a:rPr lang="en-US" sz="1000" b="0" baseline="0" dirty="0">
                <a:solidFill>
                  <a:schemeClr val="tx1"/>
                </a:solidFill>
              </a:rPr>
              <a:t>ERCOT Public</a:t>
            </a:r>
            <a:endParaRPr lang="en-US" sz="1000" b="0" dirty="0">
              <a:solidFill>
                <a:schemeClr val="tx1"/>
              </a:solidFill>
            </a:endParaRPr>
          </a:p>
        </p:txBody>
      </p:sp>
    </p:spTree>
    <p:extLst>
      <p:ext uri="{BB962C8B-B14F-4D97-AF65-F5344CB8AC3E}">
        <p14:creationId xmlns:p14="http://schemas.microsoft.com/office/powerpoint/2010/main" val="3151949200"/>
      </p:ext>
    </p:extLst>
  </p:cSld>
  <p:clrMap bg1="lt1" tx1="dk1" bg2="lt2" tx2="dk2" accent1="accent1" accent2="accent2" accent3="accent3" accent4="accent4" accent5="accent5" accent6="accent6" hlink="hlink" folHlink="folHlink"/>
  <p:sldLayoutIdLst>
    <p:sldLayoutId id="2147483663" r:id="rId1"/>
    <p:sldLayoutId id="2147483664"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05200" y="2209800"/>
            <a:ext cx="5553740" cy="2185214"/>
          </a:xfrm>
          <a:prstGeom prst="rect">
            <a:avLst/>
          </a:prstGeom>
          <a:noFill/>
        </p:spPr>
        <p:txBody>
          <a:bodyPr wrap="square" rtlCol="0">
            <a:spAutoFit/>
          </a:bodyPr>
          <a:lstStyle/>
          <a:p>
            <a:pPr algn="l"/>
            <a:r>
              <a:rPr lang="en-US" sz="2800" dirty="0"/>
              <a:t>CDR and SARA Review</a:t>
            </a:r>
          </a:p>
          <a:p>
            <a:endParaRPr lang="en-US" dirty="0"/>
          </a:p>
          <a:p>
            <a:r>
              <a:rPr lang="en-US" i="1" dirty="0"/>
              <a:t>Pete Warnken</a:t>
            </a:r>
          </a:p>
          <a:p>
            <a:r>
              <a:rPr lang="en-US" dirty="0"/>
              <a:t>Resource Adequacy</a:t>
            </a:r>
          </a:p>
          <a:p>
            <a:endParaRPr lang="en-US" dirty="0"/>
          </a:p>
          <a:p>
            <a:r>
              <a:rPr lang="en-US" dirty="0"/>
              <a:t>ERCOT Public</a:t>
            </a:r>
          </a:p>
          <a:p>
            <a:r>
              <a:rPr lang="en-US" dirty="0"/>
              <a:t>May 19, 2023</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E100-D32A-4264-B2A1-5A3DE26C1FE6}"/>
              </a:ext>
            </a:extLst>
          </p:cNvPr>
          <p:cNvSpPr>
            <a:spLocks noGrp="1"/>
          </p:cNvSpPr>
          <p:nvPr>
            <p:ph type="title"/>
          </p:nvPr>
        </p:nvSpPr>
        <p:spPr>
          <a:xfrm>
            <a:off x="381000" y="243682"/>
            <a:ext cx="8458200" cy="518318"/>
          </a:xfrm>
        </p:spPr>
        <p:txBody>
          <a:bodyPr/>
          <a:lstStyle/>
          <a:p>
            <a:r>
              <a:rPr lang="en-US" dirty="0"/>
              <a:t>Large Flexible Loads</a:t>
            </a:r>
          </a:p>
        </p:txBody>
      </p:sp>
      <p:sp>
        <p:nvSpPr>
          <p:cNvPr id="4" name="Slide Number Placeholder 3">
            <a:extLst>
              <a:ext uri="{FF2B5EF4-FFF2-40B4-BE49-F238E27FC236}">
                <a16:creationId xmlns:a16="http://schemas.microsoft.com/office/drawing/2014/main" id="{93E72E79-B904-4747-BDE9-9E404F4B0937}"/>
              </a:ext>
            </a:extLst>
          </p:cNvPr>
          <p:cNvSpPr>
            <a:spLocks noGrp="1"/>
          </p:cNvSpPr>
          <p:nvPr>
            <p:ph type="sldNum" sz="quarter" idx="4"/>
          </p:nvPr>
        </p:nvSpPr>
        <p:spPr/>
        <p:txBody>
          <a:bodyPr/>
          <a:lstStyle/>
          <a:p>
            <a:fld id="{1D93BD3E-1E9A-4970-A6F7-E7AC52762E0C}" type="slidenum">
              <a:rPr lang="en-US" smtClean="0"/>
              <a:pPr/>
              <a:t>10</a:t>
            </a:fld>
            <a:endParaRPr lang="en-US" dirty="0"/>
          </a:p>
        </p:txBody>
      </p:sp>
      <p:sp>
        <p:nvSpPr>
          <p:cNvPr id="22" name="Content Placeholder 4">
            <a:extLst>
              <a:ext uri="{FF2B5EF4-FFF2-40B4-BE49-F238E27FC236}">
                <a16:creationId xmlns:a16="http://schemas.microsoft.com/office/drawing/2014/main" id="{B5488D4A-3D7C-41A3-9DBF-F7406208C401}"/>
              </a:ext>
            </a:extLst>
          </p:cNvPr>
          <p:cNvSpPr txBox="1">
            <a:spLocks/>
          </p:cNvSpPr>
          <p:nvPr/>
        </p:nvSpPr>
        <p:spPr>
          <a:xfrm>
            <a:off x="342900" y="914400"/>
            <a:ext cx="8458200" cy="3711272"/>
          </a:xfrm>
          <a:prstGeom prst="rect">
            <a:avLst/>
          </a:prstGeom>
        </p:spPr>
        <p:txBody>
          <a:bodyPr wrap="square">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450"/>
              </a:spcBef>
              <a:spcAft>
                <a:spcPts val="0"/>
              </a:spcAft>
              <a:buClrTx/>
              <a:buSzTx/>
              <a:buFont typeface="Arial" panose="020B0604020202020204" pitchFamily="34" charset="0"/>
              <a:buChar char="•"/>
              <a:tabLst/>
              <a:defRPr/>
            </a:pPr>
            <a:r>
              <a:rPr lang="en-US" sz="2200" dirty="0">
                <a:latin typeface="Arial" panose="020B0604020202020204"/>
              </a:rPr>
              <a:t>For the peak demand forecast, 220 MW is the amount of stand-alone LFLs that are not expected to be curtailed for the summer peak demand hour</a:t>
            </a:r>
          </a:p>
          <a:p>
            <a:pPr lvl="1" indent="-342900">
              <a:spcBef>
                <a:spcPts val="450"/>
              </a:spcBef>
              <a:buFont typeface="Arial" panose="020B0604020202020204" pitchFamily="34" charset="0"/>
              <a:buChar char="‒"/>
              <a:defRPr/>
            </a:pPr>
            <a:r>
              <a:rPr lang="en-US" sz="2000" dirty="0">
                <a:latin typeface="Arial" panose="020B0604020202020204"/>
              </a:rPr>
              <a:t>Methodology description from the </a:t>
            </a:r>
            <a:r>
              <a:rPr lang="en-US" sz="2000" i="1" dirty="0">
                <a:latin typeface="Arial" panose="020B0604020202020204"/>
              </a:rPr>
              <a:t>Long-Term Hourly Peak Demand and Energy Forecast</a:t>
            </a:r>
            <a:r>
              <a:rPr lang="en-US" sz="2000" dirty="0">
                <a:latin typeface="Arial" panose="020B0604020202020204"/>
              </a:rPr>
              <a:t> methodology document:</a:t>
            </a:r>
          </a:p>
          <a:p>
            <a:pPr lvl="1" indent="-342900">
              <a:spcBef>
                <a:spcPts val="450"/>
              </a:spcBef>
              <a:buFont typeface="Arial" panose="020B0604020202020204" pitchFamily="34" charset="0"/>
              <a:buChar char="‒"/>
              <a:defRPr/>
            </a:pPr>
            <a:endParaRPr lang="en-US" sz="1600" dirty="0">
              <a:latin typeface="Arial" panose="020B0604020202020204"/>
            </a:endParaRPr>
          </a:p>
          <a:p>
            <a:pPr lvl="1" indent="-342900">
              <a:spcBef>
                <a:spcPts val="450"/>
              </a:spcBef>
              <a:buFont typeface="Arial" panose="020B0604020202020204" pitchFamily="34" charset="0"/>
              <a:buChar char="‒"/>
              <a:defRPr/>
            </a:pPr>
            <a:endParaRPr lang="en-US" sz="1600" dirty="0">
              <a:latin typeface="Arial" panose="020B0604020202020204"/>
            </a:endParaRPr>
          </a:p>
          <a:p>
            <a:pPr lvl="1" indent="-342900">
              <a:spcBef>
                <a:spcPts val="450"/>
              </a:spcBef>
              <a:buFont typeface="Arial" panose="020B0604020202020204" pitchFamily="34" charset="0"/>
              <a:buChar char="‒"/>
              <a:defRPr/>
            </a:pPr>
            <a:endParaRPr lang="en-US" sz="1600" dirty="0">
              <a:latin typeface="Arial" panose="020B0604020202020204"/>
            </a:endParaRPr>
          </a:p>
          <a:p>
            <a:pPr lvl="1" indent="-342900">
              <a:spcBef>
                <a:spcPts val="450"/>
              </a:spcBef>
              <a:buFont typeface="Arial" panose="020B0604020202020204" pitchFamily="34" charset="0"/>
              <a:buChar char="‒"/>
              <a:defRPr/>
            </a:pPr>
            <a:endParaRPr lang="en-US" sz="1600" dirty="0">
              <a:latin typeface="Arial" panose="020B0604020202020204"/>
            </a:endParaRPr>
          </a:p>
          <a:p>
            <a:pPr lvl="1" indent="-342900">
              <a:spcBef>
                <a:spcPts val="450"/>
              </a:spcBef>
              <a:buFont typeface="Arial" panose="020B0604020202020204" pitchFamily="34" charset="0"/>
              <a:buChar char="‒"/>
              <a:defRPr/>
            </a:pPr>
            <a:endParaRPr lang="en-US" sz="1600" dirty="0">
              <a:latin typeface="Arial" panose="020B0604020202020204"/>
            </a:endParaRPr>
          </a:p>
          <a:p>
            <a:pPr lvl="1" indent="-342900">
              <a:spcBef>
                <a:spcPts val="450"/>
              </a:spcBef>
              <a:buFont typeface="Arial" panose="020B0604020202020204" pitchFamily="34" charset="0"/>
              <a:buChar char="‒"/>
              <a:defRPr/>
            </a:pPr>
            <a:r>
              <a:rPr lang="en-US" sz="2000" dirty="0">
                <a:latin typeface="Arial" panose="020B0604020202020204"/>
              </a:rPr>
              <a:t>220 MW = (1,500 MW + 700 MW growth by Summer 2023) x 10%</a:t>
            </a:r>
          </a:p>
        </p:txBody>
      </p:sp>
      <p:pic>
        <p:nvPicPr>
          <p:cNvPr id="5" name="Picture 4">
            <a:extLst>
              <a:ext uri="{FF2B5EF4-FFF2-40B4-BE49-F238E27FC236}">
                <a16:creationId xmlns:a16="http://schemas.microsoft.com/office/drawing/2014/main" id="{4555D856-1BE0-3885-E053-143D3DE50E65}"/>
              </a:ext>
            </a:extLst>
          </p:cNvPr>
          <p:cNvPicPr>
            <a:picLocks noChangeAspect="1"/>
          </p:cNvPicPr>
          <p:nvPr/>
        </p:nvPicPr>
        <p:blipFill>
          <a:blip r:embed="rId2"/>
          <a:stretch>
            <a:fillRect/>
          </a:stretch>
        </p:blipFill>
        <p:spPr>
          <a:xfrm>
            <a:off x="1219198" y="2759390"/>
            <a:ext cx="6905203" cy="1264067"/>
          </a:xfrm>
          <a:prstGeom prst="rect">
            <a:avLst/>
          </a:prstGeom>
          <a:solidFill>
            <a:srgbClr val="FF0000"/>
          </a:solidFill>
          <a:ln w="25400">
            <a:solidFill>
              <a:schemeClr val="tx1"/>
            </a:solidFill>
          </a:ln>
        </p:spPr>
      </p:pic>
      <p:sp>
        <p:nvSpPr>
          <p:cNvPr id="6" name="Content Placeholder 4">
            <a:extLst>
              <a:ext uri="{FF2B5EF4-FFF2-40B4-BE49-F238E27FC236}">
                <a16:creationId xmlns:a16="http://schemas.microsoft.com/office/drawing/2014/main" id="{4A430124-57C6-82B0-D15A-F8B5BCF93F3D}"/>
              </a:ext>
            </a:extLst>
          </p:cNvPr>
          <p:cNvSpPr txBox="1">
            <a:spLocks/>
          </p:cNvSpPr>
          <p:nvPr/>
        </p:nvSpPr>
        <p:spPr>
          <a:xfrm>
            <a:off x="430174" y="4900274"/>
            <a:ext cx="8458200" cy="1015663"/>
          </a:xfrm>
          <a:prstGeom prst="rect">
            <a:avLst/>
          </a:prstGeom>
        </p:spPr>
        <p:txBody>
          <a:bodyPr wrap="square">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450"/>
              </a:spcBef>
              <a:spcAft>
                <a:spcPts val="0"/>
              </a:spcAft>
              <a:buClrTx/>
              <a:buSzTx/>
              <a:buFont typeface="Arial" panose="020B0604020202020204" pitchFamily="34" charset="0"/>
              <a:buChar char="•"/>
              <a:tabLst/>
              <a:defRPr/>
            </a:pPr>
            <a:r>
              <a:rPr lang="en-US" sz="2000" dirty="0">
                <a:latin typeface="Arial" panose="020B0604020202020204"/>
              </a:rPr>
              <a:t>Due to more recent information regarding LFL interconnections and behavior, ERCOT decided to update both the stand-alone and co-located using the same interim methodology for consistency</a:t>
            </a:r>
          </a:p>
        </p:txBody>
      </p:sp>
    </p:spTree>
    <p:extLst>
      <p:ext uri="{BB962C8B-B14F-4D97-AF65-F5344CB8AC3E}">
        <p14:creationId xmlns:p14="http://schemas.microsoft.com/office/powerpoint/2010/main" val="2283133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E100-D32A-4264-B2A1-5A3DE26C1FE6}"/>
              </a:ext>
            </a:extLst>
          </p:cNvPr>
          <p:cNvSpPr>
            <a:spLocks noGrp="1"/>
          </p:cNvSpPr>
          <p:nvPr>
            <p:ph type="title"/>
          </p:nvPr>
        </p:nvSpPr>
        <p:spPr>
          <a:xfrm>
            <a:off x="381000" y="243682"/>
            <a:ext cx="8458200" cy="518318"/>
          </a:xfrm>
        </p:spPr>
        <p:txBody>
          <a:bodyPr/>
          <a:lstStyle/>
          <a:p>
            <a:r>
              <a:rPr lang="en-US" dirty="0"/>
              <a:t>Large Flexible Loads, continued</a:t>
            </a:r>
          </a:p>
        </p:txBody>
      </p:sp>
      <p:sp>
        <p:nvSpPr>
          <p:cNvPr id="4" name="Slide Number Placeholder 3">
            <a:extLst>
              <a:ext uri="{FF2B5EF4-FFF2-40B4-BE49-F238E27FC236}">
                <a16:creationId xmlns:a16="http://schemas.microsoft.com/office/drawing/2014/main" id="{93E72E79-B904-4747-BDE9-9E404F4B0937}"/>
              </a:ext>
            </a:extLst>
          </p:cNvPr>
          <p:cNvSpPr>
            <a:spLocks noGrp="1"/>
          </p:cNvSpPr>
          <p:nvPr>
            <p:ph type="sldNum" sz="quarter" idx="4"/>
          </p:nvPr>
        </p:nvSpPr>
        <p:spPr/>
        <p:txBody>
          <a:bodyPr/>
          <a:lstStyle/>
          <a:p>
            <a:fld id="{1D93BD3E-1E9A-4970-A6F7-E7AC52762E0C}" type="slidenum">
              <a:rPr lang="en-US" smtClean="0"/>
              <a:pPr/>
              <a:t>11</a:t>
            </a:fld>
            <a:endParaRPr lang="en-US" dirty="0"/>
          </a:p>
        </p:txBody>
      </p:sp>
      <p:sp>
        <p:nvSpPr>
          <p:cNvPr id="22" name="Content Placeholder 4">
            <a:extLst>
              <a:ext uri="{FF2B5EF4-FFF2-40B4-BE49-F238E27FC236}">
                <a16:creationId xmlns:a16="http://schemas.microsoft.com/office/drawing/2014/main" id="{B5488D4A-3D7C-41A3-9DBF-F7406208C401}"/>
              </a:ext>
            </a:extLst>
          </p:cNvPr>
          <p:cNvSpPr txBox="1">
            <a:spLocks/>
          </p:cNvSpPr>
          <p:nvPr/>
        </p:nvSpPr>
        <p:spPr>
          <a:xfrm>
            <a:off x="342900" y="801666"/>
            <a:ext cx="8724900" cy="5652830"/>
          </a:xfrm>
          <a:prstGeom prst="rect">
            <a:avLst/>
          </a:prstGeom>
        </p:spPr>
        <p:txBody>
          <a:bodyPr wrap="square">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450"/>
              </a:spcBef>
              <a:spcAft>
                <a:spcPts val="0"/>
              </a:spcAft>
              <a:buClrTx/>
              <a:buSzTx/>
              <a:buNone/>
              <a:tabLst/>
              <a:defRPr/>
            </a:pPr>
            <a:r>
              <a:rPr lang="en-US" sz="2400" dirty="0">
                <a:latin typeface="Arial" panose="020B0604020202020204"/>
              </a:rPr>
              <a:t>Interim methodology applied to all LFLs:</a:t>
            </a:r>
          </a:p>
          <a:p>
            <a:pPr>
              <a:spcBef>
                <a:spcPts val="450"/>
              </a:spcBef>
              <a:defRPr/>
            </a:pPr>
            <a:r>
              <a:rPr lang="en-US" sz="2200" dirty="0">
                <a:latin typeface="Arial" panose="020B0604020202020204"/>
              </a:rPr>
              <a:t>Determined the 20 hours over each of the past three years with the lowest average Physical Responsive Capability</a:t>
            </a:r>
          </a:p>
          <a:p>
            <a:pPr>
              <a:spcBef>
                <a:spcPts val="450"/>
              </a:spcBef>
              <a:defRPr/>
            </a:pPr>
            <a:r>
              <a:rPr lang="en-US" sz="2200" dirty="0">
                <a:latin typeface="Arial" panose="020B0604020202020204"/>
              </a:rPr>
              <a:t>For each hour, compared the LFL’s historical Load Zone price with the Bitcoin mining breakeven cost</a:t>
            </a:r>
          </a:p>
          <a:p>
            <a:pPr marL="685800" lvl="1">
              <a:spcBef>
                <a:spcPts val="450"/>
              </a:spcBef>
              <a:defRPr/>
            </a:pPr>
            <a:r>
              <a:rPr lang="en-US" sz="1800" baseline="0" dirty="0">
                <a:solidFill>
                  <a:schemeClr val="dk1"/>
                </a:solidFill>
                <a:latin typeface="Arial" panose="020B0604020202020204" pitchFamily="34" charset="0"/>
                <a:ea typeface="+mn-ea"/>
                <a:cs typeface="Arial" panose="020B0604020202020204" pitchFamily="34" charset="0"/>
              </a:rPr>
              <a:t>If the market price is </a:t>
            </a:r>
            <a:r>
              <a:rPr lang="en-US" sz="1800" u="sng" baseline="0" dirty="0">
                <a:solidFill>
                  <a:schemeClr val="dk1"/>
                </a:solidFill>
                <a:latin typeface="Arial" panose="020B0604020202020204" pitchFamily="34" charset="0"/>
                <a:ea typeface="+mn-ea"/>
                <a:cs typeface="Arial" panose="020B0604020202020204" pitchFamily="34" charset="0"/>
              </a:rPr>
              <a:t>lower</a:t>
            </a:r>
            <a:r>
              <a:rPr lang="en-US" sz="1800" baseline="0" dirty="0">
                <a:solidFill>
                  <a:schemeClr val="dk1"/>
                </a:solidFill>
                <a:latin typeface="Arial" panose="020B0604020202020204" pitchFamily="34" charset="0"/>
                <a:ea typeface="+mn-ea"/>
                <a:cs typeface="Arial" panose="020B0604020202020204" pitchFamily="34" charset="0"/>
              </a:rPr>
              <a:t> than the breakeven cost, then the load's peak summer consumption is the maximum observed consumption at the site according to internal project tracking</a:t>
            </a:r>
          </a:p>
          <a:p>
            <a:pPr marL="685800" lvl="1">
              <a:spcBef>
                <a:spcPts val="450"/>
              </a:spcBef>
              <a:defRPr/>
            </a:pPr>
            <a:r>
              <a:rPr lang="en-US" sz="1800" baseline="0" dirty="0">
                <a:solidFill>
                  <a:schemeClr val="dk1"/>
                </a:solidFill>
                <a:latin typeface="Arial" panose="020B0604020202020204" pitchFamily="34" charset="0"/>
                <a:ea typeface="+mn-ea"/>
                <a:cs typeface="Arial" panose="020B0604020202020204" pitchFamily="34" charset="0"/>
              </a:rPr>
              <a:t>If the market price is </a:t>
            </a:r>
            <a:r>
              <a:rPr lang="en-US" sz="1800" u="sng" baseline="0" dirty="0">
                <a:solidFill>
                  <a:schemeClr val="dk1"/>
                </a:solidFill>
                <a:latin typeface="Arial" panose="020B0604020202020204" pitchFamily="34" charset="0"/>
                <a:ea typeface="+mn-ea"/>
                <a:cs typeface="Arial" panose="020B0604020202020204" pitchFamily="34" charset="0"/>
              </a:rPr>
              <a:t>higher</a:t>
            </a:r>
            <a:r>
              <a:rPr lang="en-US" sz="1800" baseline="0" dirty="0">
                <a:solidFill>
                  <a:schemeClr val="dk1"/>
                </a:solidFill>
                <a:latin typeface="Arial" panose="020B0604020202020204" pitchFamily="34" charset="0"/>
                <a:ea typeface="+mn-ea"/>
                <a:cs typeface="Arial" panose="020B0604020202020204" pitchFamily="34" charset="0"/>
              </a:rPr>
              <a:t> than the breakeven cost, then the LFL was assumed to be fully curtailed except for 3% of the load's maximum capability</a:t>
            </a:r>
          </a:p>
          <a:p>
            <a:pPr>
              <a:spcBef>
                <a:spcPts val="450"/>
              </a:spcBef>
              <a:defRPr/>
            </a:pPr>
            <a:r>
              <a:rPr lang="en-US" sz="2200" dirty="0">
                <a:solidFill>
                  <a:schemeClr val="dk1"/>
                </a:solidFill>
                <a:latin typeface="Arial" panose="020B0604020202020204" pitchFamily="34" charset="0"/>
                <a:cs typeface="Arial" panose="020B0604020202020204" pitchFamily="34" charset="0"/>
              </a:rPr>
              <a:t>Average the consumption values for the 60 low PRC hours</a:t>
            </a:r>
            <a:endParaRPr lang="en-US" sz="2200" baseline="0" dirty="0">
              <a:solidFill>
                <a:schemeClr val="dk1"/>
              </a:solidFill>
              <a:latin typeface="Arial" panose="020B0604020202020204" pitchFamily="34" charset="0"/>
              <a:ea typeface="+mn-ea"/>
              <a:cs typeface="Arial" panose="020B0604020202020204" pitchFamily="34" charset="0"/>
            </a:endParaRPr>
          </a:p>
          <a:p>
            <a:pPr>
              <a:spcBef>
                <a:spcPts val="450"/>
              </a:spcBef>
              <a:defRPr/>
            </a:pPr>
            <a:r>
              <a:rPr lang="en-US" sz="2200" dirty="0">
                <a:solidFill>
                  <a:schemeClr val="dk1"/>
                </a:solidFill>
                <a:latin typeface="Arial" panose="020B0604020202020204" pitchFamily="34" charset="0"/>
                <a:cs typeface="Arial" panose="020B0604020202020204" pitchFamily="34" charset="0"/>
              </a:rPr>
              <a:t>Resulting amounts are: 837 MW for stand-alone, 488 for co-located – total of 1,325 MW</a:t>
            </a:r>
          </a:p>
          <a:p>
            <a:pPr>
              <a:spcBef>
                <a:spcPts val="450"/>
              </a:spcBef>
              <a:defRPr/>
            </a:pPr>
            <a:r>
              <a:rPr lang="en-US" sz="2200" dirty="0">
                <a:solidFill>
                  <a:schemeClr val="dk1"/>
                </a:solidFill>
                <a:latin typeface="Arial" panose="020B0604020202020204" pitchFamily="34" charset="0"/>
                <a:cs typeface="Arial" panose="020B0604020202020204" pitchFamily="34" charset="0"/>
              </a:rPr>
              <a:t>Since the demand forecast includes 220 MW, this amount is deducted from 1,325 MW to avoid double-counting (1,150 MW)</a:t>
            </a:r>
          </a:p>
          <a:p>
            <a:pPr marL="285750">
              <a:spcBef>
                <a:spcPts val="450"/>
              </a:spcBef>
              <a:defRPr/>
            </a:pPr>
            <a:endParaRPr lang="en-US" sz="1600" dirty="0">
              <a:latin typeface="Arial" panose="020B0604020202020204"/>
            </a:endParaRPr>
          </a:p>
        </p:txBody>
      </p:sp>
    </p:spTree>
    <p:extLst>
      <p:ext uri="{BB962C8B-B14F-4D97-AF65-F5344CB8AC3E}">
        <p14:creationId xmlns:p14="http://schemas.microsoft.com/office/powerpoint/2010/main" val="883238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E100-D32A-4264-B2A1-5A3DE26C1FE6}"/>
              </a:ext>
            </a:extLst>
          </p:cNvPr>
          <p:cNvSpPr>
            <a:spLocks noGrp="1"/>
          </p:cNvSpPr>
          <p:nvPr>
            <p:ph type="title"/>
          </p:nvPr>
        </p:nvSpPr>
        <p:spPr>
          <a:xfrm>
            <a:off x="381000" y="243682"/>
            <a:ext cx="8458200" cy="518318"/>
          </a:xfrm>
        </p:spPr>
        <p:txBody>
          <a:bodyPr/>
          <a:lstStyle/>
          <a:p>
            <a:r>
              <a:rPr lang="en-US" dirty="0"/>
              <a:t>Battery Storage Capacity Contribution</a:t>
            </a:r>
          </a:p>
        </p:txBody>
      </p:sp>
      <p:sp>
        <p:nvSpPr>
          <p:cNvPr id="4" name="Slide Number Placeholder 3">
            <a:extLst>
              <a:ext uri="{FF2B5EF4-FFF2-40B4-BE49-F238E27FC236}">
                <a16:creationId xmlns:a16="http://schemas.microsoft.com/office/drawing/2014/main" id="{93E72E79-B904-4747-BDE9-9E404F4B0937}"/>
              </a:ext>
            </a:extLst>
          </p:cNvPr>
          <p:cNvSpPr>
            <a:spLocks noGrp="1"/>
          </p:cNvSpPr>
          <p:nvPr>
            <p:ph type="sldNum" sz="quarter" idx="4"/>
          </p:nvPr>
        </p:nvSpPr>
        <p:spPr/>
        <p:txBody>
          <a:bodyPr/>
          <a:lstStyle/>
          <a:p>
            <a:fld id="{1D93BD3E-1E9A-4970-A6F7-E7AC52762E0C}" type="slidenum">
              <a:rPr lang="en-US" smtClean="0"/>
              <a:pPr/>
              <a:t>12</a:t>
            </a:fld>
            <a:endParaRPr lang="en-US" dirty="0"/>
          </a:p>
        </p:txBody>
      </p:sp>
      <p:sp>
        <p:nvSpPr>
          <p:cNvPr id="22" name="Content Placeholder 4">
            <a:extLst>
              <a:ext uri="{FF2B5EF4-FFF2-40B4-BE49-F238E27FC236}">
                <a16:creationId xmlns:a16="http://schemas.microsoft.com/office/drawing/2014/main" id="{B5488D4A-3D7C-41A3-9DBF-F7406208C401}"/>
              </a:ext>
            </a:extLst>
          </p:cNvPr>
          <p:cNvSpPr txBox="1">
            <a:spLocks/>
          </p:cNvSpPr>
          <p:nvPr/>
        </p:nvSpPr>
        <p:spPr>
          <a:xfrm>
            <a:off x="342900" y="889348"/>
            <a:ext cx="8496300" cy="3852337"/>
          </a:xfrm>
          <a:prstGeom prst="rect">
            <a:avLst/>
          </a:prstGeom>
        </p:spPr>
        <p:txBody>
          <a:bodyPr wrap="square">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450"/>
              </a:spcBef>
              <a:defRPr/>
            </a:pPr>
            <a:r>
              <a:rPr lang="en-US" sz="2200" dirty="0">
                <a:latin typeface="Arial" panose="020B0604020202020204"/>
              </a:rPr>
              <a:t>Battery storage capacity contribution, 447 MW, based on SCED interval analysis of available discharge energy (minimum of State of Charge and High Ancillary Service Limit (HASL) for the 2022 summer hours that are expected to experience the most discharging, HE16-HE19</a:t>
            </a:r>
          </a:p>
          <a:p>
            <a:pPr marL="685800" lvl="1">
              <a:spcBef>
                <a:spcPts val="450"/>
              </a:spcBef>
              <a:defRPr/>
            </a:pPr>
            <a:r>
              <a:rPr lang="en-US" sz="1800" dirty="0">
                <a:latin typeface="Arial" panose="020B0604020202020204"/>
              </a:rPr>
              <a:t>Not confident that the capacity contribution increases linearly with the large increase in installed capacity since the summer 2022 SARA—1,509 MW; as a result, did not scale-up the value based on expected summer 2023 capacity levels</a:t>
            </a:r>
          </a:p>
          <a:p>
            <a:pPr marL="685800" lvl="1">
              <a:spcBef>
                <a:spcPts val="450"/>
              </a:spcBef>
              <a:defRPr/>
            </a:pPr>
            <a:r>
              <a:rPr lang="en-US" sz="1800" dirty="0">
                <a:latin typeface="Arial" panose="020B0604020202020204"/>
              </a:rPr>
              <a:t>Battery storage energy is also accounted for in Responsive Reserve Service included as an EEA resource (Fast Frequency Response and some Primary Frequency Response)</a:t>
            </a:r>
          </a:p>
        </p:txBody>
      </p:sp>
    </p:spTree>
    <p:extLst>
      <p:ext uri="{BB962C8B-B14F-4D97-AF65-F5344CB8AC3E}">
        <p14:creationId xmlns:p14="http://schemas.microsoft.com/office/powerpoint/2010/main" val="3775943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sz="3200" dirty="0"/>
              <a:t>Capacity, Demand and Reserves Report</a:t>
            </a:r>
          </a:p>
        </p:txBody>
      </p:sp>
    </p:spTree>
    <p:extLst>
      <p:ext uri="{BB962C8B-B14F-4D97-AF65-F5344CB8AC3E}">
        <p14:creationId xmlns:p14="http://schemas.microsoft.com/office/powerpoint/2010/main" val="2259179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E100-D32A-4264-B2A1-5A3DE26C1FE6}"/>
              </a:ext>
            </a:extLst>
          </p:cNvPr>
          <p:cNvSpPr>
            <a:spLocks noGrp="1"/>
          </p:cNvSpPr>
          <p:nvPr>
            <p:ph type="title"/>
          </p:nvPr>
        </p:nvSpPr>
        <p:spPr>
          <a:xfrm>
            <a:off x="381000" y="243682"/>
            <a:ext cx="8458200" cy="823118"/>
          </a:xfrm>
        </p:spPr>
        <p:txBody>
          <a:bodyPr/>
          <a:lstStyle/>
          <a:p>
            <a:r>
              <a:rPr lang="en-US" dirty="0"/>
              <a:t>Summer 2024 Reserve Margin, Component Changes</a:t>
            </a:r>
            <a:br>
              <a:rPr lang="en-US" sz="1800" dirty="0"/>
            </a:br>
            <a:r>
              <a:rPr lang="en-US" sz="1800" dirty="0"/>
              <a:t>November 2022 CDR to May 2023 CDR </a:t>
            </a:r>
          </a:p>
        </p:txBody>
      </p:sp>
      <p:sp>
        <p:nvSpPr>
          <p:cNvPr id="4" name="Slide Number Placeholder 3">
            <a:extLst>
              <a:ext uri="{FF2B5EF4-FFF2-40B4-BE49-F238E27FC236}">
                <a16:creationId xmlns:a16="http://schemas.microsoft.com/office/drawing/2014/main" id="{93E72E79-B904-4747-BDE9-9E404F4B0937}"/>
              </a:ext>
            </a:extLst>
          </p:cNvPr>
          <p:cNvSpPr>
            <a:spLocks noGrp="1"/>
          </p:cNvSpPr>
          <p:nvPr>
            <p:ph type="sldNum" sz="quarter" idx="4"/>
          </p:nvPr>
        </p:nvSpPr>
        <p:spPr/>
        <p:txBody>
          <a:bodyPr/>
          <a:lstStyle/>
          <a:p>
            <a:fld id="{1D93BD3E-1E9A-4970-A6F7-E7AC52762E0C}" type="slidenum">
              <a:rPr lang="en-US" smtClean="0"/>
              <a:pPr/>
              <a:t>3</a:t>
            </a:fld>
            <a:endParaRPr lang="en-US" dirty="0"/>
          </a:p>
        </p:txBody>
      </p:sp>
      <p:pic>
        <p:nvPicPr>
          <p:cNvPr id="5" name="Picture 4">
            <a:extLst>
              <a:ext uri="{FF2B5EF4-FFF2-40B4-BE49-F238E27FC236}">
                <a16:creationId xmlns:a16="http://schemas.microsoft.com/office/drawing/2014/main" id="{E33A934E-7A45-BBEE-9C55-1A7F21970E86}"/>
              </a:ext>
            </a:extLst>
          </p:cNvPr>
          <p:cNvPicPr>
            <a:picLocks noChangeAspect="1"/>
          </p:cNvPicPr>
          <p:nvPr/>
        </p:nvPicPr>
        <p:blipFill>
          <a:blip r:embed="rId2"/>
          <a:stretch>
            <a:fillRect/>
          </a:stretch>
        </p:blipFill>
        <p:spPr>
          <a:xfrm>
            <a:off x="381000" y="1280160"/>
            <a:ext cx="8340177" cy="4756068"/>
          </a:xfrm>
          <a:prstGeom prst="rect">
            <a:avLst/>
          </a:prstGeom>
        </p:spPr>
      </p:pic>
    </p:spTree>
    <p:extLst>
      <p:ext uri="{BB962C8B-B14F-4D97-AF65-F5344CB8AC3E}">
        <p14:creationId xmlns:p14="http://schemas.microsoft.com/office/powerpoint/2010/main" val="2373195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E100-D32A-4264-B2A1-5A3DE26C1FE6}"/>
              </a:ext>
            </a:extLst>
          </p:cNvPr>
          <p:cNvSpPr>
            <a:spLocks noGrp="1"/>
          </p:cNvSpPr>
          <p:nvPr>
            <p:ph type="title"/>
          </p:nvPr>
        </p:nvSpPr>
        <p:spPr>
          <a:xfrm>
            <a:off x="381000" y="243682"/>
            <a:ext cx="8458200" cy="518318"/>
          </a:xfrm>
        </p:spPr>
        <p:txBody>
          <a:bodyPr/>
          <a:lstStyle/>
          <a:p>
            <a:r>
              <a:rPr lang="en-US" dirty="0"/>
              <a:t>CDR Highlights</a:t>
            </a:r>
          </a:p>
        </p:txBody>
      </p:sp>
      <p:sp>
        <p:nvSpPr>
          <p:cNvPr id="4" name="Slide Number Placeholder 3">
            <a:extLst>
              <a:ext uri="{FF2B5EF4-FFF2-40B4-BE49-F238E27FC236}">
                <a16:creationId xmlns:a16="http://schemas.microsoft.com/office/drawing/2014/main" id="{93E72E79-B904-4747-BDE9-9E404F4B0937}"/>
              </a:ext>
            </a:extLst>
          </p:cNvPr>
          <p:cNvSpPr>
            <a:spLocks noGrp="1"/>
          </p:cNvSpPr>
          <p:nvPr>
            <p:ph type="sldNum" sz="quarter" idx="4"/>
          </p:nvPr>
        </p:nvSpPr>
        <p:spPr/>
        <p:txBody>
          <a:bodyPr/>
          <a:lstStyle/>
          <a:p>
            <a:fld id="{1D93BD3E-1E9A-4970-A6F7-E7AC52762E0C}" type="slidenum">
              <a:rPr lang="en-US" smtClean="0"/>
              <a:pPr/>
              <a:t>4</a:t>
            </a:fld>
            <a:endParaRPr lang="en-US" dirty="0"/>
          </a:p>
        </p:txBody>
      </p:sp>
      <p:sp>
        <p:nvSpPr>
          <p:cNvPr id="22" name="Content Placeholder 4">
            <a:extLst>
              <a:ext uri="{FF2B5EF4-FFF2-40B4-BE49-F238E27FC236}">
                <a16:creationId xmlns:a16="http://schemas.microsoft.com/office/drawing/2014/main" id="{B5488D4A-3D7C-41A3-9DBF-F7406208C401}"/>
              </a:ext>
            </a:extLst>
          </p:cNvPr>
          <p:cNvSpPr txBox="1">
            <a:spLocks/>
          </p:cNvSpPr>
          <p:nvPr/>
        </p:nvSpPr>
        <p:spPr>
          <a:xfrm>
            <a:off x="342900" y="889348"/>
            <a:ext cx="8496300" cy="5614357"/>
          </a:xfrm>
          <a:prstGeom prst="rect">
            <a:avLst/>
          </a:prstGeom>
        </p:spPr>
        <p:txBody>
          <a:bodyPr wrap="square">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450"/>
              </a:spcBef>
              <a:defRPr/>
            </a:pPr>
            <a:r>
              <a:rPr lang="en-US" sz="2200" dirty="0">
                <a:latin typeface="Arial" panose="020B0604020202020204"/>
              </a:rPr>
              <a:t>As a longer-term planning assumption, Large Flexible Loads do not consume power during the peak load hours (i.e., are fully curtailable when needed by ERCOT)</a:t>
            </a:r>
          </a:p>
          <a:p>
            <a:pPr>
              <a:spcBef>
                <a:spcPts val="450"/>
              </a:spcBef>
              <a:defRPr/>
            </a:pPr>
            <a:r>
              <a:rPr lang="en-US" sz="2200" dirty="0">
                <a:latin typeface="Arial" panose="020B0604020202020204"/>
              </a:rPr>
              <a:t>The owner of one of the Kiamichi Switchable Generation Resource (150 MW) notified ERCOT that the unit would be serving SPP</a:t>
            </a:r>
          </a:p>
          <a:p>
            <a:pPr>
              <a:spcBef>
                <a:spcPts val="450"/>
              </a:spcBef>
              <a:defRPr/>
            </a:pPr>
            <a:r>
              <a:rPr lang="en-US" sz="2200" dirty="0">
                <a:latin typeface="Arial" panose="020B0604020202020204"/>
              </a:rPr>
              <a:t>Includes a new supplemental tab that compares Reserve Margin calculations with a 9 PM version that accounts for lower solar production, lower load, and higher wind</a:t>
            </a:r>
          </a:p>
          <a:p>
            <a:pPr marL="685800" lvl="1">
              <a:spcBef>
                <a:spcPts val="450"/>
              </a:spcBef>
              <a:defRPr/>
            </a:pPr>
            <a:r>
              <a:rPr lang="en-US" sz="1800" dirty="0">
                <a:latin typeface="Arial" panose="020B0604020202020204"/>
              </a:rPr>
              <a:t>The 9 PM Reserve Margin is 8.8 percentage points lower than the traditional 5 PM Reserve Margin</a:t>
            </a:r>
          </a:p>
          <a:p>
            <a:pPr>
              <a:spcBef>
                <a:spcPts val="450"/>
              </a:spcBef>
              <a:defRPr/>
            </a:pPr>
            <a:r>
              <a:rPr lang="en-US" sz="2200" dirty="0">
                <a:latin typeface="Arial" panose="020B0604020202020204"/>
              </a:rPr>
              <a:t>Two new planned natural gas projects became eligible for CDR inclusion since the November 2022 CDR (Remy Jade II Power Station – 104 MW, and Sky Sealy – 129 MW). Current CDR eligible planned thermal projects total 1,568 MW</a:t>
            </a:r>
          </a:p>
          <a:p>
            <a:pPr marL="285750">
              <a:spcBef>
                <a:spcPts val="450"/>
              </a:spcBef>
              <a:defRPr/>
            </a:pPr>
            <a:endParaRPr lang="en-US" sz="1600" dirty="0">
              <a:latin typeface="Arial" panose="020B0604020202020204"/>
            </a:endParaRPr>
          </a:p>
        </p:txBody>
      </p:sp>
    </p:spTree>
    <p:extLst>
      <p:ext uri="{BB962C8B-B14F-4D97-AF65-F5344CB8AC3E}">
        <p14:creationId xmlns:p14="http://schemas.microsoft.com/office/powerpoint/2010/main" val="943478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E100-D32A-4264-B2A1-5A3DE26C1FE6}"/>
              </a:ext>
            </a:extLst>
          </p:cNvPr>
          <p:cNvSpPr>
            <a:spLocks noGrp="1"/>
          </p:cNvSpPr>
          <p:nvPr>
            <p:ph type="title"/>
          </p:nvPr>
        </p:nvSpPr>
        <p:spPr>
          <a:xfrm>
            <a:off x="381000" y="243682"/>
            <a:ext cx="8458200" cy="518318"/>
          </a:xfrm>
        </p:spPr>
        <p:txBody>
          <a:bodyPr/>
          <a:lstStyle/>
          <a:p>
            <a:r>
              <a:rPr lang="en-US" dirty="0"/>
              <a:t>CDR Highlights, continued</a:t>
            </a:r>
          </a:p>
        </p:txBody>
      </p:sp>
      <p:sp>
        <p:nvSpPr>
          <p:cNvPr id="4" name="Slide Number Placeholder 3">
            <a:extLst>
              <a:ext uri="{FF2B5EF4-FFF2-40B4-BE49-F238E27FC236}">
                <a16:creationId xmlns:a16="http://schemas.microsoft.com/office/drawing/2014/main" id="{93E72E79-B904-4747-BDE9-9E404F4B0937}"/>
              </a:ext>
            </a:extLst>
          </p:cNvPr>
          <p:cNvSpPr>
            <a:spLocks noGrp="1"/>
          </p:cNvSpPr>
          <p:nvPr>
            <p:ph type="sldNum" sz="quarter" idx="4"/>
          </p:nvPr>
        </p:nvSpPr>
        <p:spPr/>
        <p:txBody>
          <a:bodyPr/>
          <a:lstStyle/>
          <a:p>
            <a:fld id="{1D93BD3E-1E9A-4970-A6F7-E7AC52762E0C}" type="slidenum">
              <a:rPr lang="en-US" smtClean="0"/>
              <a:pPr/>
              <a:t>5</a:t>
            </a:fld>
            <a:endParaRPr lang="en-US" dirty="0"/>
          </a:p>
        </p:txBody>
      </p:sp>
      <p:sp>
        <p:nvSpPr>
          <p:cNvPr id="22" name="Content Placeholder 4">
            <a:extLst>
              <a:ext uri="{FF2B5EF4-FFF2-40B4-BE49-F238E27FC236}">
                <a16:creationId xmlns:a16="http://schemas.microsoft.com/office/drawing/2014/main" id="{B5488D4A-3D7C-41A3-9DBF-F7406208C401}"/>
              </a:ext>
            </a:extLst>
          </p:cNvPr>
          <p:cNvSpPr txBox="1">
            <a:spLocks/>
          </p:cNvSpPr>
          <p:nvPr/>
        </p:nvSpPr>
        <p:spPr>
          <a:xfrm>
            <a:off x="342900" y="889348"/>
            <a:ext cx="8496300" cy="3798476"/>
          </a:xfrm>
          <a:prstGeom prst="rect">
            <a:avLst/>
          </a:prstGeom>
        </p:spPr>
        <p:txBody>
          <a:bodyPr wrap="square">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450"/>
              </a:spcBef>
              <a:defRPr/>
            </a:pPr>
            <a:r>
              <a:rPr lang="en-US" sz="2000" dirty="0">
                <a:latin typeface="Arial" panose="020B0604020202020204"/>
              </a:rPr>
              <a:t>On the Horizon: U.S. EPA pending/proposed regs that may impact the availability of fossil-fueled generation units:</a:t>
            </a:r>
          </a:p>
          <a:p>
            <a:pPr marL="685800" lvl="1">
              <a:spcBef>
                <a:spcPts val="450"/>
              </a:spcBef>
              <a:defRPr/>
            </a:pPr>
            <a:r>
              <a:rPr lang="en-US" sz="1800" dirty="0">
                <a:latin typeface="Arial" panose="020B0604020202020204"/>
              </a:rPr>
              <a:t>Federal Implementation Plan (FIP) for interstate transport of ozone-forming emissions (“Good Neighbor Plan”)</a:t>
            </a:r>
          </a:p>
          <a:p>
            <a:pPr marL="685800" lvl="1">
              <a:spcBef>
                <a:spcPts val="450"/>
              </a:spcBef>
              <a:defRPr/>
            </a:pPr>
            <a:r>
              <a:rPr lang="en-US" sz="1800" dirty="0">
                <a:latin typeface="Arial" panose="020B0604020202020204"/>
              </a:rPr>
              <a:t>Coal Combustion Residuals Standards</a:t>
            </a:r>
          </a:p>
          <a:p>
            <a:pPr marL="685800" lvl="1">
              <a:spcBef>
                <a:spcPts val="450"/>
              </a:spcBef>
              <a:defRPr/>
            </a:pPr>
            <a:r>
              <a:rPr lang="en-US" sz="1800" dirty="0">
                <a:latin typeface="Arial" panose="020B0604020202020204"/>
              </a:rPr>
              <a:t>Mercury and Air Toxics Standards</a:t>
            </a:r>
          </a:p>
          <a:p>
            <a:pPr marL="685800" lvl="1">
              <a:spcBef>
                <a:spcPts val="450"/>
              </a:spcBef>
              <a:defRPr/>
            </a:pPr>
            <a:r>
              <a:rPr lang="en-US" sz="1800" dirty="0">
                <a:latin typeface="Arial" panose="020B0604020202020204"/>
              </a:rPr>
              <a:t>Proposal to implement SO</a:t>
            </a:r>
            <a:r>
              <a:rPr lang="en-US" sz="1800" baseline="-25000" dirty="0">
                <a:latin typeface="Arial" panose="020B0604020202020204"/>
              </a:rPr>
              <a:t>2</a:t>
            </a:r>
            <a:r>
              <a:rPr lang="en-US" sz="1800" dirty="0">
                <a:latin typeface="Arial" panose="020B0604020202020204"/>
              </a:rPr>
              <a:t> Best Available Retrofit Technology (BART) requirements for certain Texas generation units under the Regional Haze rule</a:t>
            </a:r>
          </a:p>
          <a:p>
            <a:pPr marL="685800" lvl="1">
              <a:spcBef>
                <a:spcPts val="450"/>
              </a:spcBef>
              <a:defRPr/>
            </a:pPr>
            <a:r>
              <a:rPr lang="en-US" sz="1800" dirty="0">
                <a:latin typeface="Arial" panose="020B0604020202020204"/>
              </a:rPr>
              <a:t>EPA proposed rule to control Greenhouse Gas emissions through changes to New Source Performance Standards and emission guidelines for existing generation units (issued May 8, 2023)</a:t>
            </a:r>
            <a:endParaRPr lang="en-US" sz="1600" dirty="0">
              <a:latin typeface="Arial" panose="020B0604020202020204"/>
            </a:endParaRPr>
          </a:p>
        </p:txBody>
      </p:sp>
    </p:spTree>
    <p:extLst>
      <p:ext uri="{BB962C8B-B14F-4D97-AF65-F5344CB8AC3E}">
        <p14:creationId xmlns:p14="http://schemas.microsoft.com/office/powerpoint/2010/main" val="2394524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sz="3200" dirty="0"/>
              <a:t>Summer 2023 Seasonal Assessment of Resource Adequacy (SARA) Report</a:t>
            </a:r>
          </a:p>
        </p:txBody>
      </p:sp>
    </p:spTree>
    <p:extLst>
      <p:ext uri="{BB962C8B-B14F-4D97-AF65-F5344CB8AC3E}">
        <p14:creationId xmlns:p14="http://schemas.microsoft.com/office/powerpoint/2010/main" val="3761471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E100-D32A-4264-B2A1-5A3DE26C1FE6}"/>
              </a:ext>
            </a:extLst>
          </p:cNvPr>
          <p:cNvSpPr>
            <a:spLocks noGrp="1"/>
          </p:cNvSpPr>
          <p:nvPr>
            <p:ph type="title"/>
          </p:nvPr>
        </p:nvSpPr>
        <p:spPr>
          <a:xfrm>
            <a:off x="381000" y="243682"/>
            <a:ext cx="8458200" cy="518318"/>
          </a:xfrm>
        </p:spPr>
        <p:txBody>
          <a:bodyPr/>
          <a:lstStyle/>
          <a:p>
            <a:r>
              <a:rPr lang="en-US" dirty="0"/>
              <a:t>Base and Risk Scenarios</a:t>
            </a:r>
          </a:p>
        </p:txBody>
      </p:sp>
      <p:sp>
        <p:nvSpPr>
          <p:cNvPr id="4" name="Slide Number Placeholder 3">
            <a:extLst>
              <a:ext uri="{FF2B5EF4-FFF2-40B4-BE49-F238E27FC236}">
                <a16:creationId xmlns:a16="http://schemas.microsoft.com/office/drawing/2014/main" id="{93E72E79-B904-4747-BDE9-9E404F4B0937}"/>
              </a:ext>
            </a:extLst>
          </p:cNvPr>
          <p:cNvSpPr>
            <a:spLocks noGrp="1"/>
          </p:cNvSpPr>
          <p:nvPr>
            <p:ph type="sldNum" sz="quarter" idx="4"/>
          </p:nvPr>
        </p:nvSpPr>
        <p:spPr/>
        <p:txBody>
          <a:bodyPr/>
          <a:lstStyle/>
          <a:p>
            <a:fld id="{1D93BD3E-1E9A-4970-A6F7-E7AC52762E0C}" type="slidenum">
              <a:rPr lang="en-US" smtClean="0"/>
              <a:pPr/>
              <a:t>7</a:t>
            </a:fld>
            <a:endParaRPr lang="en-US" dirty="0"/>
          </a:p>
        </p:txBody>
      </p:sp>
      <p:pic>
        <p:nvPicPr>
          <p:cNvPr id="7" name="Picture 6">
            <a:extLst>
              <a:ext uri="{FF2B5EF4-FFF2-40B4-BE49-F238E27FC236}">
                <a16:creationId xmlns:a16="http://schemas.microsoft.com/office/drawing/2014/main" id="{55D82BDA-22F1-88EF-7D67-7D6F046BBA01}"/>
              </a:ext>
            </a:extLst>
          </p:cNvPr>
          <p:cNvPicPr>
            <a:picLocks noChangeAspect="1"/>
          </p:cNvPicPr>
          <p:nvPr/>
        </p:nvPicPr>
        <p:blipFill>
          <a:blip r:embed="rId2"/>
          <a:stretch>
            <a:fillRect/>
          </a:stretch>
        </p:blipFill>
        <p:spPr>
          <a:xfrm>
            <a:off x="336587" y="1752600"/>
            <a:ext cx="8539056" cy="2952358"/>
          </a:xfrm>
          <a:prstGeom prst="rect">
            <a:avLst/>
          </a:prstGeom>
        </p:spPr>
      </p:pic>
    </p:spTree>
    <p:extLst>
      <p:ext uri="{BB962C8B-B14F-4D97-AF65-F5344CB8AC3E}">
        <p14:creationId xmlns:p14="http://schemas.microsoft.com/office/powerpoint/2010/main" val="2199831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E100-D32A-4264-B2A1-5A3DE26C1FE6}"/>
              </a:ext>
            </a:extLst>
          </p:cNvPr>
          <p:cNvSpPr>
            <a:spLocks noGrp="1"/>
          </p:cNvSpPr>
          <p:nvPr>
            <p:ph type="title"/>
          </p:nvPr>
        </p:nvSpPr>
        <p:spPr>
          <a:xfrm>
            <a:off x="381000" y="243682"/>
            <a:ext cx="8458200" cy="518318"/>
          </a:xfrm>
        </p:spPr>
        <p:txBody>
          <a:bodyPr/>
          <a:lstStyle/>
          <a:p>
            <a:r>
              <a:rPr lang="en-US" dirty="0"/>
              <a:t>Base Scenario – Waterfall Chart</a:t>
            </a:r>
          </a:p>
        </p:txBody>
      </p:sp>
      <p:sp>
        <p:nvSpPr>
          <p:cNvPr id="4" name="Slide Number Placeholder 3">
            <a:extLst>
              <a:ext uri="{FF2B5EF4-FFF2-40B4-BE49-F238E27FC236}">
                <a16:creationId xmlns:a16="http://schemas.microsoft.com/office/drawing/2014/main" id="{93E72E79-B904-4747-BDE9-9E404F4B0937}"/>
              </a:ext>
            </a:extLst>
          </p:cNvPr>
          <p:cNvSpPr>
            <a:spLocks noGrp="1"/>
          </p:cNvSpPr>
          <p:nvPr>
            <p:ph type="sldNum" sz="quarter" idx="4"/>
          </p:nvPr>
        </p:nvSpPr>
        <p:spPr/>
        <p:txBody>
          <a:bodyPr/>
          <a:lstStyle/>
          <a:p>
            <a:fld id="{1D93BD3E-1E9A-4970-A6F7-E7AC52762E0C}" type="slidenum">
              <a:rPr lang="en-US" smtClean="0"/>
              <a:pPr/>
              <a:t>8</a:t>
            </a:fld>
            <a:endParaRPr lang="en-US" dirty="0"/>
          </a:p>
        </p:txBody>
      </p:sp>
      <p:pic>
        <p:nvPicPr>
          <p:cNvPr id="8" name="Picture 7">
            <a:extLst>
              <a:ext uri="{FF2B5EF4-FFF2-40B4-BE49-F238E27FC236}">
                <a16:creationId xmlns:a16="http://schemas.microsoft.com/office/drawing/2014/main" id="{7F4C7DCC-732A-518F-E285-5BAC4E6F25AC}"/>
              </a:ext>
            </a:extLst>
          </p:cNvPr>
          <p:cNvPicPr>
            <a:picLocks noChangeAspect="1"/>
          </p:cNvPicPr>
          <p:nvPr/>
        </p:nvPicPr>
        <p:blipFill>
          <a:blip r:embed="rId2"/>
          <a:stretch>
            <a:fillRect/>
          </a:stretch>
        </p:blipFill>
        <p:spPr>
          <a:xfrm>
            <a:off x="576255" y="733425"/>
            <a:ext cx="7991490" cy="5391150"/>
          </a:xfrm>
          <a:prstGeom prst="rect">
            <a:avLst/>
          </a:prstGeom>
        </p:spPr>
      </p:pic>
    </p:spTree>
    <p:extLst>
      <p:ext uri="{BB962C8B-B14F-4D97-AF65-F5344CB8AC3E}">
        <p14:creationId xmlns:p14="http://schemas.microsoft.com/office/powerpoint/2010/main" val="2073005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E100-D32A-4264-B2A1-5A3DE26C1FE6}"/>
              </a:ext>
            </a:extLst>
          </p:cNvPr>
          <p:cNvSpPr>
            <a:spLocks noGrp="1"/>
          </p:cNvSpPr>
          <p:nvPr>
            <p:ph type="title"/>
          </p:nvPr>
        </p:nvSpPr>
        <p:spPr>
          <a:xfrm>
            <a:off x="381000" y="243682"/>
            <a:ext cx="8458200" cy="518318"/>
          </a:xfrm>
        </p:spPr>
        <p:txBody>
          <a:bodyPr/>
          <a:lstStyle/>
          <a:p>
            <a:r>
              <a:rPr lang="en-US" dirty="0"/>
              <a:t>Most Extreme Scenario – Waterfall Chart</a:t>
            </a:r>
          </a:p>
        </p:txBody>
      </p:sp>
      <p:sp>
        <p:nvSpPr>
          <p:cNvPr id="4" name="Slide Number Placeholder 3">
            <a:extLst>
              <a:ext uri="{FF2B5EF4-FFF2-40B4-BE49-F238E27FC236}">
                <a16:creationId xmlns:a16="http://schemas.microsoft.com/office/drawing/2014/main" id="{93E72E79-B904-4747-BDE9-9E404F4B0937}"/>
              </a:ext>
            </a:extLst>
          </p:cNvPr>
          <p:cNvSpPr>
            <a:spLocks noGrp="1"/>
          </p:cNvSpPr>
          <p:nvPr>
            <p:ph type="sldNum" sz="quarter" idx="4"/>
          </p:nvPr>
        </p:nvSpPr>
        <p:spPr/>
        <p:txBody>
          <a:bodyPr/>
          <a:lstStyle/>
          <a:p>
            <a:fld id="{1D93BD3E-1E9A-4970-A6F7-E7AC52762E0C}" type="slidenum">
              <a:rPr lang="en-US" smtClean="0"/>
              <a:pPr/>
              <a:t>9</a:t>
            </a:fld>
            <a:endParaRPr lang="en-US" dirty="0"/>
          </a:p>
        </p:txBody>
      </p:sp>
      <p:pic>
        <p:nvPicPr>
          <p:cNvPr id="3" name="Picture 2">
            <a:extLst>
              <a:ext uri="{FF2B5EF4-FFF2-40B4-BE49-F238E27FC236}">
                <a16:creationId xmlns:a16="http://schemas.microsoft.com/office/drawing/2014/main" id="{E2BB9B27-C5D3-DB30-285F-D7328AA87C5D}"/>
              </a:ext>
            </a:extLst>
          </p:cNvPr>
          <p:cNvPicPr>
            <a:picLocks noChangeAspect="1"/>
          </p:cNvPicPr>
          <p:nvPr/>
        </p:nvPicPr>
        <p:blipFill>
          <a:blip r:embed="rId2"/>
          <a:stretch>
            <a:fillRect/>
          </a:stretch>
        </p:blipFill>
        <p:spPr>
          <a:xfrm>
            <a:off x="674826" y="774219"/>
            <a:ext cx="7870547" cy="5309561"/>
          </a:xfrm>
          <a:prstGeom prst="rect">
            <a:avLst/>
          </a:prstGeom>
        </p:spPr>
      </p:pic>
    </p:spTree>
    <p:extLst>
      <p:ext uri="{BB962C8B-B14F-4D97-AF65-F5344CB8AC3E}">
        <p14:creationId xmlns:p14="http://schemas.microsoft.com/office/powerpoint/2010/main" val="2789175030"/>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2" ma:contentTypeDescription="Create a new document." ma:contentTypeScope="" ma:versionID="63b4750df494f1e899998ba0dd64b591">
  <xsd:schema xmlns:xsd="http://www.w3.org/2001/XMLSchema" xmlns:xs="http://www.w3.org/2001/XMLSchema" xmlns:p="http://schemas.microsoft.com/office/2006/metadata/properties" xmlns:ns2="c34af464-7aa1-4edd-9be4-83dffc1cb926" targetNamespace="http://schemas.microsoft.com/office/2006/metadata/properties" ma:root="true" ma:fieldsID="26b17897b0dee42c4ef932dfddf4050e"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63D459-1C05-483F-85D1-C9E478EC32CC}">
  <ds:schemaRefs>
    <ds:schemaRef ds:uri="http://www.w3.org/XML/1998/namespace"/>
    <ds:schemaRef ds:uri="http://schemas.microsoft.com/office/2006/metadata/properties"/>
    <ds:schemaRef ds:uri="http://purl.org/dc/elements/1.1/"/>
    <ds:schemaRef ds:uri="c34af464-7aa1-4edd-9be4-83dffc1cb926"/>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39968CB8-5FF8-44D7-A459-A3FC34AC4F77}">
  <ds:schemaRefs>
    <ds:schemaRef ds:uri="http://schemas.microsoft.com/sharepoint/v3/contenttype/forms"/>
  </ds:schemaRefs>
</ds:datastoreItem>
</file>

<file path=customXml/itemProps3.xml><?xml version="1.0" encoding="utf-8"?>
<ds:datastoreItem xmlns:ds="http://schemas.openxmlformats.org/officeDocument/2006/customXml" ds:itemID="{1D4020FB-76D3-4767-8F2F-518097B806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34607</TotalTime>
  <Words>677</Words>
  <Application>Microsoft Office PowerPoint</Application>
  <PresentationFormat>On-screen Show (4:3)</PresentationFormat>
  <Paragraphs>59</Paragraphs>
  <Slides>12</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vt:i4>
      </vt:variant>
    </vt:vector>
  </HeadingPairs>
  <TitlesOfParts>
    <vt:vector size="16" baseType="lpstr">
      <vt:lpstr>Arial</vt:lpstr>
      <vt:lpstr>Calibri</vt:lpstr>
      <vt:lpstr>1_Custom Design</vt:lpstr>
      <vt:lpstr>1_Office Theme</vt:lpstr>
      <vt:lpstr>PowerPoint Presentation</vt:lpstr>
      <vt:lpstr>Capacity, Demand and Reserves Report</vt:lpstr>
      <vt:lpstr>Summer 2024 Reserve Margin, Component Changes November 2022 CDR to May 2023 CDR </vt:lpstr>
      <vt:lpstr>CDR Highlights</vt:lpstr>
      <vt:lpstr>CDR Highlights, continued</vt:lpstr>
      <vt:lpstr>Summer 2023 Seasonal Assessment of Resource Adequacy (SARA) Report</vt:lpstr>
      <vt:lpstr>Base and Risk Scenarios</vt:lpstr>
      <vt:lpstr>Base Scenario – Waterfall Chart</vt:lpstr>
      <vt:lpstr>Most Extreme Scenario – Waterfall Chart</vt:lpstr>
      <vt:lpstr>Large Flexible Loads</vt:lpstr>
      <vt:lpstr>Large Flexible Loads, continued</vt:lpstr>
      <vt:lpstr>Battery Storage Capacity Contribution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Warnken, Pete</cp:lastModifiedBy>
  <cp:revision>111</cp:revision>
  <cp:lastPrinted>2022-12-07T20:17:39Z</cp:lastPrinted>
  <dcterms:created xsi:type="dcterms:W3CDTF">2016-01-21T15:20:31Z</dcterms:created>
  <dcterms:modified xsi:type="dcterms:W3CDTF">2023-05-19T21:04:28Z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