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703" r:id="rId10"/>
    <p:sldId id="356" r:id="rId11"/>
    <p:sldId id="704" r:id="rId12"/>
    <p:sldId id="294" r:id="rId13"/>
    <p:sldId id="267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0BE39B-3C2F-4A18-9B82-D908437E9670}" v="8" dt="2023-05-09T14:49:38.6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30" d="100"/>
          <a:sy n="130" d="100"/>
        </p:scale>
        <p:origin x="1650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76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May 10, 2023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7724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2023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Options for Revision Requests with Impacts</a:t>
            </a:r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600" i="1" dirty="0"/>
              <a:t>None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Weekly ECRS Readiness meetings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planned for 5/18/2023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4876800"/>
          </a:xfrm>
        </p:spPr>
        <p:txBody>
          <a:bodyPr/>
          <a:lstStyle/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June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R3</a:t>
            </a:r>
            <a:r>
              <a:rPr lang="en-US" sz="1600" dirty="0">
                <a:latin typeface="Arial" panose="020B0604020202020204" pitchFamily="34" charset="0"/>
              </a:rPr>
              <a:t> – 6/6/2023-6/8/2023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NPRR863	</a:t>
            </a:r>
            <a:r>
              <a:rPr lang="en-US" sz="1400" kern="0" dirty="0"/>
              <a:t>– Creation of ERCOT Contingency Reserve Service (ECRS) and Revisions to 			Responsive Reserve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NPRR992	</a:t>
            </a:r>
            <a:r>
              <a:rPr lang="en-US" sz="1400" kern="0" dirty="0"/>
              <a:t>– Updated Day-Ahead Liability for NPRR863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NPRR1015	</a:t>
            </a:r>
            <a:r>
              <a:rPr lang="en-US" sz="1400" kern="0" dirty="0"/>
              <a:t>–</a:t>
            </a:r>
            <a:r>
              <a:rPr lang="en-US" sz="1400" dirty="0"/>
              <a:t> </a:t>
            </a:r>
            <a:r>
              <a:rPr lang="en-US" sz="1400" kern="0" dirty="0"/>
              <a:t>Clarification of DAM implementation of NPRR863 Phase 2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NPRR1085	</a:t>
            </a:r>
            <a:r>
              <a:rPr lang="en-US" sz="1400" kern="0" dirty="0"/>
              <a:t>– Ensuring Continuous Validity of PRC and Dispatch through Timely Changes to 		Resource Telemetry and COPs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NPRR1096(b)	</a:t>
            </a:r>
            <a:r>
              <a:rPr lang="en-US" sz="1400" kern="0" dirty="0"/>
              <a:t>– Require Sustained Two-Hour Capability for ECRS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kern="0" dirty="0"/>
              <a:t>NPRR1148	– Language Cleanup Related to ERCOT Contingency Reserve Service (ECRS)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kern="0" dirty="0"/>
              <a:t>OBDRR043	– Related to NPRR1148, Language Cleanup Related to ECRS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kern="0" dirty="0"/>
              <a:t>OBDRR044	– Related to NPRR1085, Ensuring Continuous Validity of PRC and Dispatch 			through Timely Changes to Resource Telemetry and COPs</a:t>
            </a:r>
          </a:p>
          <a:p>
            <a:pPr lvl="2">
              <a:tabLst>
                <a:tab pos="1889125" algn="l"/>
                <a:tab pos="2225675" algn="l"/>
                <a:tab pos="7199313" algn="l"/>
              </a:tabLst>
            </a:pPr>
            <a:endParaRPr lang="en-US" sz="1800" kern="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July Off-Cycle Release – 7/14/2023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SCR789 Phase 2 – Update NMMS Topology Processor to PSS/E 35</a:t>
            </a:r>
            <a:endParaRPr lang="en-US" sz="1300" kern="0" dirty="0"/>
          </a:p>
          <a:p>
            <a:pPr lvl="2">
              <a:tabLst>
                <a:tab pos="1889125" algn="l"/>
                <a:tab pos="2225675" algn="l"/>
                <a:tab pos="7199313" algn="l"/>
              </a:tabLst>
            </a:pPr>
            <a:endParaRPr lang="en-US" sz="1800" kern="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July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R4</a:t>
            </a:r>
            <a:r>
              <a:rPr lang="en-US" sz="1600" dirty="0">
                <a:latin typeface="Arial" panose="020B0604020202020204" pitchFamily="34" charset="0"/>
              </a:rPr>
              <a:t> – 7/25/2023-7/27/2023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Securitization Phase 2A – Maine  Invoice and Credit Exposure</a:t>
            </a:r>
            <a:endParaRPr lang="en-US" sz="13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2023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0108861"/>
              </p:ext>
            </p:extLst>
          </p:nvPr>
        </p:nvGraphicFramePr>
        <p:xfrm>
          <a:off x="160280" y="798447"/>
          <a:ext cx="8839200" cy="294436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1/31 – 2/2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 – 3/30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6/6 – 6/8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 – 7/27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10/3 – 10/5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12/5 – 12/7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NPRR1020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Phase 2A – Maine Invoice and Credit Exposure</a:t>
                      </a:r>
                      <a:endParaRPr kumimoji="0" lang="en-US" sz="105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 </a:t>
                      </a: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Phase 2A – Maine  Invoice and Credit Exposure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EMS Upgrade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1" y="3333897"/>
            <a:ext cx="495177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Upgrade Freeze – </a:t>
            </a:r>
            <a:r>
              <a:rPr lang="en-US" sz="1200" b="0" dirty="0"/>
              <a:t>May 2023 – Jan. 2024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4454"/>
            <a:ext cx="2505302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NPRR1020(a) – EPS Metering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 Provision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NPRR1096(b) – ECRS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888894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484,825(b),826,829,841,857,879,885,904,918,930,936,941,963,965,975,987,995,1004,1006,1007,1019,1023,1026,1030,1032,1034,1057, 1077,1105, 1111,1128,1131,1136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799,805,810,813,818,819,822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0F180DDC-31F0-4FDE-9149-5350629C28EA}"/>
              </a:ext>
            </a:extLst>
          </p:cNvPr>
          <p:cNvSpPr txBox="1"/>
          <p:nvPr/>
        </p:nvSpPr>
        <p:spPr>
          <a:xfrm>
            <a:off x="1276786" y="1306854"/>
            <a:ext cx="370549" cy="176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68642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3FABC49-64BA-4341-9620-8FAE27F64974}"/>
              </a:ext>
            </a:extLst>
          </p:cNvPr>
          <p:cNvSpPr txBox="1"/>
          <p:nvPr/>
        </p:nvSpPr>
        <p:spPr>
          <a:xfrm>
            <a:off x="4256524" y="1306767"/>
            <a:ext cx="37054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50298" y="1304620"/>
            <a:ext cx="370549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371600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8662477" y="1631339"/>
            <a:ext cx="416949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086159DC-2D1C-470F-8874-21F198816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3741" y="2747754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99709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A0B95E67-5918-4A23-AE00-6AC2416D3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456" y="24662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7/14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B2A94E-A5B3-4CF6-AAE2-12971C5EFBF2}"/>
              </a:ext>
            </a:extLst>
          </p:cNvPr>
          <p:cNvSpPr txBox="1"/>
          <p:nvPr/>
        </p:nvSpPr>
        <p:spPr>
          <a:xfrm>
            <a:off x="5676610" y="1287617"/>
            <a:ext cx="370549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4A7A9A-DF72-492F-B666-A36BEEF9A9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946" y="3776025"/>
            <a:ext cx="8098531" cy="1282042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F7388D8-8B2F-3ECC-F197-8DA8A5D84F1B}"/>
              </a:ext>
            </a:extLst>
          </p:cNvPr>
          <p:cNvCxnSpPr/>
          <p:nvPr/>
        </p:nvCxnSpPr>
        <p:spPr>
          <a:xfrm flipH="1">
            <a:off x="5867400" y="1752600"/>
            <a:ext cx="1752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2186AC5-7D8D-5CA6-9E00-60588D3195A2}"/>
              </a:ext>
            </a:extLst>
          </p:cNvPr>
          <p:cNvCxnSpPr>
            <a:cxnSpLocks/>
          </p:cNvCxnSpPr>
          <p:nvPr/>
        </p:nvCxnSpPr>
        <p:spPr>
          <a:xfrm flipV="1">
            <a:off x="7172196" y="2514600"/>
            <a:ext cx="659466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93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470607"/>
              </p:ext>
            </p:extLst>
          </p:nvPr>
        </p:nvGraphicFramePr>
        <p:xfrm>
          <a:off x="152400" y="784283"/>
          <a:ext cx="8839200" cy="5296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NPRR1095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Texas SET V5.0 Changes</a:t>
                      </a:r>
                    </a:p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MarkeTrak Validation Revisions Aligning w/TX SET 5.0</a:t>
                      </a:r>
                    </a:p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Mass System “County Name” File Updates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Execution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Expected completion in late 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756942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restart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FFR Procurement up to FFR Limit Without Proration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580647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6628470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Updates to Language Regarding a QSE Moving Ancillary Service Responsibility Between Resources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3358198"/>
                  </a:ext>
                </a:extLst>
              </a:tr>
              <a:tr h="3133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NPRR1149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of Systematic Ancillary Service Failed Quantity Charges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Mid-2023 </a:t>
                      </a:r>
                      <a:r>
                        <a:rPr lang="en-US" sz="1200" b="0" i="0" u="none" strike="noStrike" baseline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start target</a:t>
                      </a:r>
                      <a:endParaRPr lang="en-US" sz="1200" b="0" i="0" u="none" strike="noStrike" baseline="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8395692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SCR819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Improving IRR Control to Manage GTC Stability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Late</a:t>
                      </a: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2023 </a:t>
                      </a: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start</a:t>
                      </a: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4213093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Initiation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Project started in April 2023 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Go-Live target is 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662761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Daily Energy Storage Integration Report and Dashboard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Evaluating 2023 project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4855098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34156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8DC86-0BFA-4A88-962B-7A06F8E679C1}"/>
              </a:ext>
            </a:extLst>
          </p:cNvPr>
          <p:cNvSpPr txBox="1">
            <a:spLocks/>
          </p:cNvSpPr>
          <p:nvPr/>
        </p:nvSpPr>
        <p:spPr>
          <a:xfrm>
            <a:off x="7581020" y="340380"/>
            <a:ext cx="1275272" cy="325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Page 1 of 2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183231"/>
              </p:ext>
            </p:extLst>
          </p:nvPr>
        </p:nvGraphicFramePr>
        <p:xfrm>
          <a:off x="152400" y="782082"/>
          <a:ext cx="8839200" cy="5399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267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Postings Gray-boxed in Section 3.2.5(4)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 of Resource and Load Information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Potential implementation of the gray box in this section, specifically the increasing of granularity for SCED disclosure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Evaluating a 2023 start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NPRR1002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RRGRR023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BESTF-5 ESR Single Model Registration and Charging Restrictions in Emergency Conditions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Q2 2023 start candidate for next bundle of RIOO enhancements</a:t>
                      </a:r>
                      <a:endPara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0075680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NPRR1164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RRGRR033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Black Start and Isochronous Control Capable Identification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Q2 2023 start candidate for next bundle of RIOO enhancements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Still in stakeholder process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6582386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RRGRR032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Communicate Operating Limitations during Cold and Hot Weather Conditions</a:t>
                      </a:r>
                      <a:endParaRPr lang="en-US" sz="100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Q2 2023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start candidate for next bundle of RIOO enhancements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086766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Fee Schedule Changes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Q2 2023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start candidate for next bundle of RIOO enhancements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6655977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PGRR103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 Time Limit for Generator Commissioning Following Approval to Synchronize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Q2 2023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start candidate for next bundle of RIOO enhancements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Still in stakeholder process</a:t>
                      </a:r>
                      <a:endParaRPr kumimoji="0" lang="en-US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0655210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0" y="6356269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8DC86-0BFA-4A88-962B-7A06F8E679C1}"/>
              </a:ext>
            </a:extLst>
          </p:cNvPr>
          <p:cNvSpPr txBox="1">
            <a:spLocks/>
          </p:cNvSpPr>
          <p:nvPr/>
        </p:nvSpPr>
        <p:spPr>
          <a:xfrm>
            <a:off x="7581020" y="340380"/>
            <a:ext cx="1275272" cy="325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Page 2 of 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81574CF-9DD2-48CF-8E51-2D1EE57F9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6161" y="1981200"/>
            <a:ext cx="3478739" cy="106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10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884904"/>
              </p:ext>
            </p:extLst>
          </p:nvPr>
        </p:nvGraphicFramePr>
        <p:xfrm>
          <a:off x="89933" y="1208166"/>
          <a:ext cx="8955921" cy="1146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127199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961141"/>
              </p:ext>
            </p:extLst>
          </p:nvPr>
        </p:nvGraphicFramePr>
        <p:xfrm>
          <a:off x="3769749" y="990600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075365" y="6095812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2023 Rank in Business Strategy 	= 3800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360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1143000"/>
            <a:ext cx="7086600" cy="17526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TWG meeting planned for 4/27/2023 was canceled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Weekly ECRS Readiness meetings held on Tuesday’s at 10am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meeting planned for 5/18/2023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466872</TotalTime>
  <Words>1011</Words>
  <Application>Microsoft Office PowerPoint</Application>
  <PresentationFormat>On-screen Show (4:3)</PresentationFormat>
  <Paragraphs>346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2023 Release Targets – Approved NPRRs / SCRs / xGRRs </vt:lpstr>
      <vt:lpstr>Additional Project Status Information</vt:lpstr>
      <vt:lpstr>Additional Project Status Information</vt:lpstr>
      <vt:lpstr>Priority / Rank Options for Revision Requests with Impacts</vt:lpstr>
      <vt:lpstr>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Tirupati, Venkata</cp:lastModifiedBy>
  <cp:revision>3112</cp:revision>
  <cp:lastPrinted>2022-08-13T23:36:00Z</cp:lastPrinted>
  <dcterms:created xsi:type="dcterms:W3CDTF">2016-01-21T15:20:31Z</dcterms:created>
  <dcterms:modified xsi:type="dcterms:W3CDTF">2023-05-18T14:20:23Z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