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338" r:id="rId6"/>
    <p:sldId id="312" r:id="rId7"/>
    <p:sldId id="340" r:id="rId8"/>
    <p:sldId id="313" r:id="rId9"/>
    <p:sldId id="344" r:id="rId10"/>
    <p:sldId id="341" r:id="rId11"/>
    <p:sldId id="342" r:id="rId12"/>
    <p:sldId id="343" r:id="rId13"/>
    <p:sldId id="315" r:id="rId14"/>
    <p:sldId id="305"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E6A1C6D-95E2-9F58-4E53-AFEA81F9AAB2}" name="Solis, Stephen" initials="SS" userId="S::Stephen.Solis@ercot.com::4217e5b7-af20-42de-818f-e9ca39127043" providerId="AD"/>
  <p188:author id="{CDF5FEB7-78D3-4C15-478A-589B231CF4D8}" name="Shun Hsien (Fred) Huang" initials="SH" userId="Shun Hsien (Fred) Huang"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45" autoAdjust="0"/>
  </p:normalViewPr>
  <p:slideViewPr>
    <p:cSldViewPr showGuides="1">
      <p:cViewPr varScale="1">
        <p:scale>
          <a:sx n="89" d="100"/>
          <a:sy n="89" d="100"/>
        </p:scale>
        <p:origin x="780"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CD0401-CB6E-458F-A15C-DA208FABED9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DA088AC-727B-4EFF-B939-5F26A3A39CE8}">
      <dgm:prSet phldrT="[Text]"/>
      <dgm:spPr/>
      <dgm:t>
        <a:bodyPr/>
        <a:lstStyle/>
        <a:p>
          <a:r>
            <a:rPr lang="en-US" dirty="0"/>
            <a:t>Pre-2014 IBRs</a:t>
          </a:r>
        </a:p>
      </dgm:t>
    </dgm:pt>
    <dgm:pt modelId="{A2DD75C8-5CD1-4782-AA24-D283860A0E19}" type="parTrans" cxnId="{B5018082-DEEF-48A7-9775-8C8B7290DBED}">
      <dgm:prSet/>
      <dgm:spPr/>
      <dgm:t>
        <a:bodyPr/>
        <a:lstStyle/>
        <a:p>
          <a:endParaRPr lang="en-US"/>
        </a:p>
      </dgm:t>
    </dgm:pt>
    <dgm:pt modelId="{3D81B735-61CC-491A-B08C-C96178CF9E1F}" type="sibTrans" cxnId="{B5018082-DEEF-48A7-9775-8C8B7290DBED}">
      <dgm:prSet/>
      <dgm:spPr/>
      <dgm:t>
        <a:bodyPr/>
        <a:lstStyle/>
        <a:p>
          <a:endParaRPr lang="en-US"/>
        </a:p>
      </dgm:t>
    </dgm:pt>
    <dgm:pt modelId="{F310E783-DEB8-4AE3-9A4F-4C0B159E942D}">
      <dgm:prSet phldrT="[Text]"/>
      <dgm:spPr/>
      <dgm:t>
        <a:bodyPr/>
        <a:lstStyle/>
        <a:p>
          <a:r>
            <a:rPr lang="en-US" dirty="0"/>
            <a:t>Must comply with current VRT curves and requirements</a:t>
          </a:r>
        </a:p>
      </dgm:t>
    </dgm:pt>
    <dgm:pt modelId="{2604E78B-2D90-489A-871D-6C5CF3BD6A94}" type="parTrans" cxnId="{97F1E7D7-7C71-4DAC-BC37-54B16CDA4884}">
      <dgm:prSet/>
      <dgm:spPr/>
      <dgm:t>
        <a:bodyPr/>
        <a:lstStyle/>
        <a:p>
          <a:endParaRPr lang="en-US"/>
        </a:p>
      </dgm:t>
    </dgm:pt>
    <dgm:pt modelId="{1EB38304-933F-4300-9182-35098D939344}" type="sibTrans" cxnId="{97F1E7D7-7C71-4DAC-BC37-54B16CDA4884}">
      <dgm:prSet/>
      <dgm:spPr/>
      <dgm:t>
        <a:bodyPr/>
        <a:lstStyle/>
        <a:p>
          <a:endParaRPr lang="en-US"/>
        </a:p>
      </dgm:t>
    </dgm:pt>
    <dgm:pt modelId="{CE15E19B-ED3E-4867-89E1-7E3325937B89}">
      <dgm:prSet phldrT="[Text]"/>
      <dgm:spPr/>
      <dgm:t>
        <a:bodyPr/>
        <a:lstStyle/>
        <a:p>
          <a:r>
            <a:rPr lang="en-US" dirty="0"/>
            <a:t>2014 – 2023 IBRs</a:t>
          </a:r>
        </a:p>
      </dgm:t>
    </dgm:pt>
    <dgm:pt modelId="{652CBC8A-47B3-4551-89D0-E636D74B8661}" type="parTrans" cxnId="{D6E68384-F3FE-43A6-8FD9-221881023D38}">
      <dgm:prSet/>
      <dgm:spPr/>
      <dgm:t>
        <a:bodyPr/>
        <a:lstStyle/>
        <a:p>
          <a:endParaRPr lang="en-US"/>
        </a:p>
      </dgm:t>
    </dgm:pt>
    <dgm:pt modelId="{42B21AC6-1D29-4D1E-B970-8AC48CCA3AA5}" type="sibTrans" cxnId="{D6E68384-F3FE-43A6-8FD9-221881023D38}">
      <dgm:prSet/>
      <dgm:spPr/>
      <dgm:t>
        <a:bodyPr/>
        <a:lstStyle/>
        <a:p>
          <a:endParaRPr lang="en-US"/>
        </a:p>
      </dgm:t>
    </dgm:pt>
    <dgm:pt modelId="{46306754-5276-4002-8F63-2A9FA5298DFD}">
      <dgm:prSet phldrT="[Text]"/>
      <dgm:spPr/>
      <dgm:t>
        <a:bodyPr/>
        <a:lstStyle/>
        <a:p>
          <a:r>
            <a:rPr lang="en-US" dirty="0"/>
            <a:t>Must comply with current VRT curves and requirements</a:t>
          </a:r>
        </a:p>
      </dgm:t>
    </dgm:pt>
    <dgm:pt modelId="{5C49F59F-5682-42F1-8A03-46C293930CC9}" type="parTrans" cxnId="{846427D7-9E7A-4542-B765-1E544D11F69F}">
      <dgm:prSet/>
      <dgm:spPr/>
      <dgm:t>
        <a:bodyPr/>
        <a:lstStyle/>
        <a:p>
          <a:endParaRPr lang="en-US"/>
        </a:p>
      </dgm:t>
    </dgm:pt>
    <dgm:pt modelId="{7C1DA914-11FA-447F-AF81-374556112C7A}" type="sibTrans" cxnId="{846427D7-9E7A-4542-B765-1E544D11F69F}">
      <dgm:prSet/>
      <dgm:spPr/>
      <dgm:t>
        <a:bodyPr/>
        <a:lstStyle/>
        <a:p>
          <a:endParaRPr lang="en-US"/>
        </a:p>
      </dgm:t>
    </dgm:pt>
    <dgm:pt modelId="{3F66E2C5-28D8-42F5-A1AC-CBDDA365801B}">
      <dgm:prSet phldrT="[Text]"/>
      <dgm:spPr/>
      <dgm:t>
        <a:bodyPr/>
        <a:lstStyle/>
        <a:p>
          <a:r>
            <a:rPr lang="en-US" dirty="0"/>
            <a:t>2023 - future IBRs</a:t>
          </a:r>
        </a:p>
      </dgm:t>
    </dgm:pt>
    <dgm:pt modelId="{B4EEDFE2-22FA-4624-A811-123BE0A42215}" type="parTrans" cxnId="{DDAB0CF8-EB99-43E8-9F56-C539E57D8564}">
      <dgm:prSet/>
      <dgm:spPr/>
      <dgm:t>
        <a:bodyPr/>
        <a:lstStyle/>
        <a:p>
          <a:endParaRPr lang="en-US"/>
        </a:p>
      </dgm:t>
    </dgm:pt>
    <dgm:pt modelId="{A151F355-D014-461C-B2E0-B34A629931E6}" type="sibTrans" cxnId="{DDAB0CF8-EB99-43E8-9F56-C539E57D8564}">
      <dgm:prSet/>
      <dgm:spPr/>
      <dgm:t>
        <a:bodyPr/>
        <a:lstStyle/>
        <a:p>
          <a:endParaRPr lang="en-US"/>
        </a:p>
      </dgm:t>
    </dgm:pt>
    <dgm:pt modelId="{80EBA48E-5BF7-4C1A-A4D4-AA4D0BF546BC}">
      <dgm:prSet phldrT="[Text]"/>
      <dgm:spPr/>
      <dgm:t>
        <a:bodyPr/>
        <a:lstStyle/>
        <a:p>
          <a:r>
            <a:rPr lang="en-US" dirty="0"/>
            <a:t>Must comply with IEEE 2800 curves and requirements</a:t>
          </a:r>
        </a:p>
      </dgm:t>
    </dgm:pt>
    <dgm:pt modelId="{856D7B38-1AAF-4AEF-B222-3264178F100E}" type="parTrans" cxnId="{464BFB6A-D220-4B3E-BF3D-89FA480FEA32}">
      <dgm:prSet/>
      <dgm:spPr/>
      <dgm:t>
        <a:bodyPr/>
        <a:lstStyle/>
        <a:p>
          <a:endParaRPr lang="en-US"/>
        </a:p>
      </dgm:t>
    </dgm:pt>
    <dgm:pt modelId="{D2302351-00A8-4B3E-B5AB-E9F7AAB7AD00}" type="sibTrans" cxnId="{464BFB6A-D220-4B3E-BF3D-89FA480FEA32}">
      <dgm:prSet/>
      <dgm:spPr/>
      <dgm:t>
        <a:bodyPr/>
        <a:lstStyle/>
        <a:p>
          <a:endParaRPr lang="en-US"/>
        </a:p>
      </dgm:t>
    </dgm:pt>
    <dgm:pt modelId="{5C571252-8431-4B42-BE43-8D8DE3D6E986}" type="pres">
      <dgm:prSet presAssocID="{31CD0401-CB6E-458F-A15C-DA208FABED99}" presName="Name0" presStyleCnt="0">
        <dgm:presLayoutVars>
          <dgm:dir/>
          <dgm:animLvl val="lvl"/>
          <dgm:resizeHandles val="exact"/>
        </dgm:presLayoutVars>
      </dgm:prSet>
      <dgm:spPr/>
    </dgm:pt>
    <dgm:pt modelId="{2F057D3F-E299-4A15-8826-D93161DBF304}" type="pres">
      <dgm:prSet presAssocID="{4DA088AC-727B-4EFF-B939-5F26A3A39CE8}" presName="composite" presStyleCnt="0"/>
      <dgm:spPr/>
    </dgm:pt>
    <dgm:pt modelId="{529E573C-3BBB-437F-A57C-BA4970D5E410}" type="pres">
      <dgm:prSet presAssocID="{4DA088AC-727B-4EFF-B939-5F26A3A39CE8}" presName="parTx" presStyleLbl="alignNode1" presStyleIdx="0" presStyleCnt="3">
        <dgm:presLayoutVars>
          <dgm:chMax val="0"/>
          <dgm:chPref val="0"/>
          <dgm:bulletEnabled val="1"/>
        </dgm:presLayoutVars>
      </dgm:prSet>
      <dgm:spPr/>
    </dgm:pt>
    <dgm:pt modelId="{DB9635DE-4123-4E1F-8043-084C3096996A}" type="pres">
      <dgm:prSet presAssocID="{4DA088AC-727B-4EFF-B939-5F26A3A39CE8}" presName="desTx" presStyleLbl="alignAccFollowNode1" presStyleIdx="0" presStyleCnt="3">
        <dgm:presLayoutVars>
          <dgm:bulletEnabled val="1"/>
        </dgm:presLayoutVars>
      </dgm:prSet>
      <dgm:spPr/>
    </dgm:pt>
    <dgm:pt modelId="{B3221DF1-5540-4858-B41E-8A70C24CD00E}" type="pres">
      <dgm:prSet presAssocID="{3D81B735-61CC-491A-B08C-C96178CF9E1F}" presName="space" presStyleCnt="0"/>
      <dgm:spPr/>
    </dgm:pt>
    <dgm:pt modelId="{D7638848-B554-4E92-9AA2-9A56B3983854}" type="pres">
      <dgm:prSet presAssocID="{CE15E19B-ED3E-4867-89E1-7E3325937B89}" presName="composite" presStyleCnt="0"/>
      <dgm:spPr/>
    </dgm:pt>
    <dgm:pt modelId="{4DA4BF8B-E9C9-4417-9266-450562D5A3F1}" type="pres">
      <dgm:prSet presAssocID="{CE15E19B-ED3E-4867-89E1-7E3325937B89}" presName="parTx" presStyleLbl="alignNode1" presStyleIdx="1" presStyleCnt="3">
        <dgm:presLayoutVars>
          <dgm:chMax val="0"/>
          <dgm:chPref val="0"/>
          <dgm:bulletEnabled val="1"/>
        </dgm:presLayoutVars>
      </dgm:prSet>
      <dgm:spPr/>
    </dgm:pt>
    <dgm:pt modelId="{03C4D967-360A-4507-B3D1-A6BC77DDF5B3}" type="pres">
      <dgm:prSet presAssocID="{CE15E19B-ED3E-4867-89E1-7E3325937B89}" presName="desTx" presStyleLbl="alignAccFollowNode1" presStyleIdx="1" presStyleCnt="3">
        <dgm:presLayoutVars>
          <dgm:bulletEnabled val="1"/>
        </dgm:presLayoutVars>
      </dgm:prSet>
      <dgm:spPr/>
    </dgm:pt>
    <dgm:pt modelId="{8AEE3BA7-1842-44C4-9EEE-3B75102C1FFC}" type="pres">
      <dgm:prSet presAssocID="{42B21AC6-1D29-4D1E-B970-8AC48CCA3AA5}" presName="space" presStyleCnt="0"/>
      <dgm:spPr/>
    </dgm:pt>
    <dgm:pt modelId="{1FF924F5-F441-4D68-8BAA-10E7334AA688}" type="pres">
      <dgm:prSet presAssocID="{3F66E2C5-28D8-42F5-A1AC-CBDDA365801B}" presName="composite" presStyleCnt="0"/>
      <dgm:spPr/>
    </dgm:pt>
    <dgm:pt modelId="{CD615FC9-2F86-420B-A2BC-880FCE6D2035}" type="pres">
      <dgm:prSet presAssocID="{3F66E2C5-28D8-42F5-A1AC-CBDDA365801B}" presName="parTx" presStyleLbl="alignNode1" presStyleIdx="2" presStyleCnt="3">
        <dgm:presLayoutVars>
          <dgm:chMax val="0"/>
          <dgm:chPref val="0"/>
          <dgm:bulletEnabled val="1"/>
        </dgm:presLayoutVars>
      </dgm:prSet>
      <dgm:spPr/>
    </dgm:pt>
    <dgm:pt modelId="{119F0457-6652-44D2-B80C-A67EB20D2143}" type="pres">
      <dgm:prSet presAssocID="{3F66E2C5-28D8-42F5-A1AC-CBDDA365801B}" presName="desTx" presStyleLbl="alignAccFollowNode1" presStyleIdx="2" presStyleCnt="3">
        <dgm:presLayoutVars>
          <dgm:bulletEnabled val="1"/>
        </dgm:presLayoutVars>
      </dgm:prSet>
      <dgm:spPr/>
    </dgm:pt>
  </dgm:ptLst>
  <dgm:cxnLst>
    <dgm:cxn modelId="{002A8827-BB4C-4F42-93E4-C2629E9E1C37}" type="presOf" srcId="{80EBA48E-5BF7-4C1A-A4D4-AA4D0BF546BC}" destId="{119F0457-6652-44D2-B80C-A67EB20D2143}" srcOrd="0" destOrd="0" presId="urn:microsoft.com/office/officeart/2005/8/layout/hList1"/>
    <dgm:cxn modelId="{E0782E5F-3AA3-473C-A326-8D7E018D12D3}" type="presOf" srcId="{CE15E19B-ED3E-4867-89E1-7E3325937B89}" destId="{4DA4BF8B-E9C9-4417-9266-450562D5A3F1}" srcOrd="0" destOrd="0" presId="urn:microsoft.com/office/officeart/2005/8/layout/hList1"/>
    <dgm:cxn modelId="{0AA9D644-65AC-4863-B628-72A83281447E}" type="presOf" srcId="{46306754-5276-4002-8F63-2A9FA5298DFD}" destId="{03C4D967-360A-4507-B3D1-A6BC77DDF5B3}" srcOrd="0" destOrd="0" presId="urn:microsoft.com/office/officeart/2005/8/layout/hList1"/>
    <dgm:cxn modelId="{464BFB6A-D220-4B3E-BF3D-89FA480FEA32}" srcId="{3F66E2C5-28D8-42F5-A1AC-CBDDA365801B}" destId="{80EBA48E-5BF7-4C1A-A4D4-AA4D0BF546BC}" srcOrd="0" destOrd="0" parTransId="{856D7B38-1AAF-4AEF-B222-3264178F100E}" sibTransId="{D2302351-00A8-4B3E-B5AB-E9F7AAB7AD00}"/>
    <dgm:cxn modelId="{B5018082-DEEF-48A7-9775-8C8B7290DBED}" srcId="{31CD0401-CB6E-458F-A15C-DA208FABED99}" destId="{4DA088AC-727B-4EFF-B939-5F26A3A39CE8}" srcOrd="0" destOrd="0" parTransId="{A2DD75C8-5CD1-4782-AA24-D283860A0E19}" sibTransId="{3D81B735-61CC-491A-B08C-C96178CF9E1F}"/>
    <dgm:cxn modelId="{D6E68384-F3FE-43A6-8FD9-221881023D38}" srcId="{31CD0401-CB6E-458F-A15C-DA208FABED99}" destId="{CE15E19B-ED3E-4867-89E1-7E3325937B89}" srcOrd="1" destOrd="0" parTransId="{652CBC8A-47B3-4551-89D0-E636D74B8661}" sibTransId="{42B21AC6-1D29-4D1E-B970-8AC48CCA3AA5}"/>
    <dgm:cxn modelId="{02250790-DC5C-4468-951E-47D7914FB910}" type="presOf" srcId="{4DA088AC-727B-4EFF-B939-5F26A3A39CE8}" destId="{529E573C-3BBB-437F-A57C-BA4970D5E410}" srcOrd="0" destOrd="0" presId="urn:microsoft.com/office/officeart/2005/8/layout/hList1"/>
    <dgm:cxn modelId="{93781A9E-D9E4-4FB4-8BB2-8D67CC098995}" type="presOf" srcId="{31CD0401-CB6E-458F-A15C-DA208FABED99}" destId="{5C571252-8431-4B42-BE43-8D8DE3D6E986}" srcOrd="0" destOrd="0" presId="urn:microsoft.com/office/officeart/2005/8/layout/hList1"/>
    <dgm:cxn modelId="{27365CA8-5623-488D-8794-E92C96B78CA3}" type="presOf" srcId="{F310E783-DEB8-4AE3-9A4F-4C0B159E942D}" destId="{DB9635DE-4123-4E1F-8043-084C3096996A}" srcOrd="0" destOrd="0" presId="urn:microsoft.com/office/officeart/2005/8/layout/hList1"/>
    <dgm:cxn modelId="{523087B4-0445-499B-B0F8-21D3F4AB69DA}" type="presOf" srcId="{3F66E2C5-28D8-42F5-A1AC-CBDDA365801B}" destId="{CD615FC9-2F86-420B-A2BC-880FCE6D2035}" srcOrd="0" destOrd="0" presId="urn:microsoft.com/office/officeart/2005/8/layout/hList1"/>
    <dgm:cxn modelId="{846427D7-9E7A-4542-B765-1E544D11F69F}" srcId="{CE15E19B-ED3E-4867-89E1-7E3325937B89}" destId="{46306754-5276-4002-8F63-2A9FA5298DFD}" srcOrd="0" destOrd="0" parTransId="{5C49F59F-5682-42F1-8A03-46C293930CC9}" sibTransId="{7C1DA914-11FA-447F-AF81-374556112C7A}"/>
    <dgm:cxn modelId="{97F1E7D7-7C71-4DAC-BC37-54B16CDA4884}" srcId="{4DA088AC-727B-4EFF-B939-5F26A3A39CE8}" destId="{F310E783-DEB8-4AE3-9A4F-4C0B159E942D}" srcOrd="0" destOrd="0" parTransId="{2604E78B-2D90-489A-871D-6C5CF3BD6A94}" sibTransId="{1EB38304-933F-4300-9182-35098D939344}"/>
    <dgm:cxn modelId="{DDAB0CF8-EB99-43E8-9F56-C539E57D8564}" srcId="{31CD0401-CB6E-458F-A15C-DA208FABED99}" destId="{3F66E2C5-28D8-42F5-A1AC-CBDDA365801B}" srcOrd="2" destOrd="0" parTransId="{B4EEDFE2-22FA-4624-A811-123BE0A42215}" sibTransId="{A151F355-D014-461C-B2E0-B34A629931E6}"/>
    <dgm:cxn modelId="{345CFD24-0CA0-4BE4-90C0-7CA23643696D}" type="presParOf" srcId="{5C571252-8431-4B42-BE43-8D8DE3D6E986}" destId="{2F057D3F-E299-4A15-8826-D93161DBF304}" srcOrd="0" destOrd="0" presId="urn:microsoft.com/office/officeart/2005/8/layout/hList1"/>
    <dgm:cxn modelId="{137362B8-0FD4-4ACE-93BF-37986DDFADD1}" type="presParOf" srcId="{2F057D3F-E299-4A15-8826-D93161DBF304}" destId="{529E573C-3BBB-437F-A57C-BA4970D5E410}" srcOrd="0" destOrd="0" presId="urn:microsoft.com/office/officeart/2005/8/layout/hList1"/>
    <dgm:cxn modelId="{AF218FCD-F5D0-4108-95A8-4365786EAA55}" type="presParOf" srcId="{2F057D3F-E299-4A15-8826-D93161DBF304}" destId="{DB9635DE-4123-4E1F-8043-084C3096996A}" srcOrd="1" destOrd="0" presId="urn:microsoft.com/office/officeart/2005/8/layout/hList1"/>
    <dgm:cxn modelId="{87F7C43A-B932-4C41-AC2D-98902F36E293}" type="presParOf" srcId="{5C571252-8431-4B42-BE43-8D8DE3D6E986}" destId="{B3221DF1-5540-4858-B41E-8A70C24CD00E}" srcOrd="1" destOrd="0" presId="urn:microsoft.com/office/officeart/2005/8/layout/hList1"/>
    <dgm:cxn modelId="{CE9C7523-2B17-4648-B24B-F68841ECDDA8}" type="presParOf" srcId="{5C571252-8431-4B42-BE43-8D8DE3D6E986}" destId="{D7638848-B554-4E92-9AA2-9A56B3983854}" srcOrd="2" destOrd="0" presId="urn:microsoft.com/office/officeart/2005/8/layout/hList1"/>
    <dgm:cxn modelId="{A5ECD92D-7565-4B72-9AFE-5A6531AF7EC9}" type="presParOf" srcId="{D7638848-B554-4E92-9AA2-9A56B3983854}" destId="{4DA4BF8B-E9C9-4417-9266-450562D5A3F1}" srcOrd="0" destOrd="0" presId="urn:microsoft.com/office/officeart/2005/8/layout/hList1"/>
    <dgm:cxn modelId="{3F0A3D39-26E4-4EFD-BCEC-9EF637F21012}" type="presParOf" srcId="{D7638848-B554-4E92-9AA2-9A56B3983854}" destId="{03C4D967-360A-4507-B3D1-A6BC77DDF5B3}" srcOrd="1" destOrd="0" presId="urn:microsoft.com/office/officeart/2005/8/layout/hList1"/>
    <dgm:cxn modelId="{1AB2C14E-E64F-4391-8718-7E79BFD88EB1}" type="presParOf" srcId="{5C571252-8431-4B42-BE43-8D8DE3D6E986}" destId="{8AEE3BA7-1842-44C4-9EEE-3B75102C1FFC}" srcOrd="3" destOrd="0" presId="urn:microsoft.com/office/officeart/2005/8/layout/hList1"/>
    <dgm:cxn modelId="{767EFD57-9930-4071-8EF4-3D028AAE1304}" type="presParOf" srcId="{5C571252-8431-4B42-BE43-8D8DE3D6E986}" destId="{1FF924F5-F441-4D68-8BAA-10E7334AA688}" srcOrd="4" destOrd="0" presId="urn:microsoft.com/office/officeart/2005/8/layout/hList1"/>
    <dgm:cxn modelId="{B184494C-32A4-4762-A5A4-366FA89FA020}" type="presParOf" srcId="{1FF924F5-F441-4D68-8BAA-10E7334AA688}" destId="{CD615FC9-2F86-420B-A2BC-880FCE6D2035}" srcOrd="0" destOrd="0" presId="urn:microsoft.com/office/officeart/2005/8/layout/hList1"/>
    <dgm:cxn modelId="{197835B3-0795-4AA3-9DE2-5D5315D64015}" type="presParOf" srcId="{1FF924F5-F441-4D68-8BAA-10E7334AA688}" destId="{119F0457-6652-44D2-B80C-A67EB20D214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92DDF3-7D53-493F-B9C0-6C53A8ECF9A0}" type="doc">
      <dgm:prSet loTypeId="urn:microsoft.com/office/officeart/2005/8/layout/hProcess11" loCatId="process" qsTypeId="urn:microsoft.com/office/officeart/2005/8/quickstyle/simple1" qsCatId="simple" csTypeId="urn:microsoft.com/office/officeart/2005/8/colors/accent1_2" csCatId="accent1" phldr="1"/>
      <dgm:spPr/>
    </dgm:pt>
    <dgm:pt modelId="{E9451E8F-DFD2-40E6-92EE-5D55A85FD016}">
      <dgm:prSet phldrT="[Text]" custT="1"/>
      <dgm:spPr/>
      <dgm:t>
        <a:bodyPr/>
        <a:lstStyle/>
        <a:p>
          <a:r>
            <a:rPr lang="en-US" sz="900" dirty="0"/>
            <a:t>NOGRR 245 passed – All new IBRs comply with IEEE 2800</a:t>
          </a:r>
        </a:p>
      </dgm:t>
    </dgm:pt>
    <dgm:pt modelId="{501E7C93-B62A-47FF-87F2-00EAAF6C5C55}" type="parTrans" cxnId="{7723F1BB-4EB7-4E35-BAC9-575BD5D5FE6E}">
      <dgm:prSet/>
      <dgm:spPr/>
      <dgm:t>
        <a:bodyPr/>
        <a:lstStyle/>
        <a:p>
          <a:endParaRPr lang="en-US" sz="900"/>
        </a:p>
      </dgm:t>
    </dgm:pt>
    <dgm:pt modelId="{BCCD1A5B-1DD3-4B65-B65A-87C593BF19FE}" type="sibTrans" cxnId="{7723F1BB-4EB7-4E35-BAC9-575BD5D5FE6E}">
      <dgm:prSet/>
      <dgm:spPr/>
      <dgm:t>
        <a:bodyPr/>
        <a:lstStyle/>
        <a:p>
          <a:endParaRPr lang="en-US" sz="900"/>
        </a:p>
      </dgm:t>
    </dgm:pt>
    <dgm:pt modelId="{3A9183A5-F548-4459-BA70-39E87C7A7383}">
      <dgm:prSet phldrT="[Text]" custT="1"/>
      <dgm:spPr/>
      <dgm:t>
        <a:bodyPr/>
        <a:lstStyle/>
        <a:p>
          <a:r>
            <a:rPr lang="en-US" sz="900" dirty="0"/>
            <a:t>3/1/24 - Pre-2014 IBRs able to comply or retrofit?</a:t>
          </a:r>
        </a:p>
      </dgm:t>
    </dgm:pt>
    <dgm:pt modelId="{0D1D447A-02C3-4954-89D2-077C239238F3}" type="parTrans" cxnId="{34434D94-0AC6-45D4-8CE6-9F8F15875FC8}">
      <dgm:prSet/>
      <dgm:spPr/>
      <dgm:t>
        <a:bodyPr/>
        <a:lstStyle/>
        <a:p>
          <a:endParaRPr lang="en-US" sz="900"/>
        </a:p>
      </dgm:t>
    </dgm:pt>
    <dgm:pt modelId="{75A3E4B9-F8C2-4507-BD45-6AC58748D309}" type="sibTrans" cxnId="{34434D94-0AC6-45D4-8CE6-9F8F15875FC8}">
      <dgm:prSet/>
      <dgm:spPr/>
      <dgm:t>
        <a:bodyPr/>
        <a:lstStyle/>
        <a:p>
          <a:endParaRPr lang="en-US" sz="900"/>
        </a:p>
      </dgm:t>
    </dgm:pt>
    <dgm:pt modelId="{593ED9F3-9FCE-4B34-A309-FA6C559AC4E8}">
      <dgm:prSet phldrT="[Text]" custT="1"/>
      <dgm:spPr/>
      <dgm:t>
        <a:bodyPr/>
        <a:lstStyle/>
        <a:p>
          <a:r>
            <a:rPr lang="en-US" sz="900" dirty="0"/>
            <a:t>12/31/25 maximize capability and comply with NOGRR 245 with current VRT curves</a:t>
          </a:r>
        </a:p>
      </dgm:t>
    </dgm:pt>
    <dgm:pt modelId="{20564A83-7C47-489A-A4FF-5462ADB79080}" type="parTrans" cxnId="{D21F7F69-1103-4FBC-9F6A-4AF8BA2966FF}">
      <dgm:prSet/>
      <dgm:spPr/>
      <dgm:t>
        <a:bodyPr/>
        <a:lstStyle/>
        <a:p>
          <a:endParaRPr lang="en-US" sz="900"/>
        </a:p>
      </dgm:t>
    </dgm:pt>
    <dgm:pt modelId="{BBF7DF77-E79E-4522-AF8B-A33D7F6628F7}" type="sibTrans" cxnId="{D21F7F69-1103-4FBC-9F6A-4AF8BA2966FF}">
      <dgm:prSet/>
      <dgm:spPr/>
      <dgm:t>
        <a:bodyPr/>
        <a:lstStyle/>
        <a:p>
          <a:endParaRPr lang="en-US" sz="900"/>
        </a:p>
      </dgm:t>
    </dgm:pt>
    <dgm:pt modelId="{F89E6E22-93A8-4098-9596-927B6FCE0109}" type="pres">
      <dgm:prSet presAssocID="{4392DDF3-7D53-493F-B9C0-6C53A8ECF9A0}" presName="Name0" presStyleCnt="0">
        <dgm:presLayoutVars>
          <dgm:dir/>
          <dgm:resizeHandles val="exact"/>
        </dgm:presLayoutVars>
      </dgm:prSet>
      <dgm:spPr/>
    </dgm:pt>
    <dgm:pt modelId="{A975AEA3-B401-4E31-9B66-83EE0BF040BF}" type="pres">
      <dgm:prSet presAssocID="{4392DDF3-7D53-493F-B9C0-6C53A8ECF9A0}" presName="arrow" presStyleLbl="bgShp" presStyleIdx="0" presStyleCnt="1"/>
      <dgm:spPr/>
    </dgm:pt>
    <dgm:pt modelId="{3D3DDCCE-C27C-4EF6-9215-8B87A109906F}" type="pres">
      <dgm:prSet presAssocID="{4392DDF3-7D53-493F-B9C0-6C53A8ECF9A0}" presName="points" presStyleCnt="0"/>
      <dgm:spPr/>
    </dgm:pt>
    <dgm:pt modelId="{87850FAF-BD8A-454F-B812-C92313CEAACC}" type="pres">
      <dgm:prSet presAssocID="{E9451E8F-DFD2-40E6-92EE-5D55A85FD016}" presName="compositeA" presStyleCnt="0"/>
      <dgm:spPr/>
    </dgm:pt>
    <dgm:pt modelId="{01842FAB-50E4-444E-A213-8CE35C21A637}" type="pres">
      <dgm:prSet presAssocID="{E9451E8F-DFD2-40E6-92EE-5D55A85FD016}" presName="textA" presStyleLbl="revTx" presStyleIdx="0" presStyleCnt="3" custLinFactY="25560" custLinFactNeighborX="-4014" custLinFactNeighborY="100000">
        <dgm:presLayoutVars>
          <dgm:bulletEnabled val="1"/>
        </dgm:presLayoutVars>
      </dgm:prSet>
      <dgm:spPr/>
    </dgm:pt>
    <dgm:pt modelId="{6107B8D1-516B-43E3-8C7A-C8C896D36FA5}" type="pres">
      <dgm:prSet presAssocID="{E9451E8F-DFD2-40E6-92EE-5D55A85FD016}" presName="circleA" presStyleLbl="node1" presStyleIdx="0" presStyleCnt="3"/>
      <dgm:spPr/>
    </dgm:pt>
    <dgm:pt modelId="{7971D5C5-C736-4797-8E29-8482E1F03E17}" type="pres">
      <dgm:prSet presAssocID="{E9451E8F-DFD2-40E6-92EE-5D55A85FD016}" presName="spaceA" presStyleCnt="0"/>
      <dgm:spPr/>
    </dgm:pt>
    <dgm:pt modelId="{AEFBBF6D-F7BE-4047-86C1-D6AB9F06D59A}" type="pres">
      <dgm:prSet presAssocID="{BCCD1A5B-1DD3-4B65-B65A-87C593BF19FE}" presName="space" presStyleCnt="0"/>
      <dgm:spPr/>
    </dgm:pt>
    <dgm:pt modelId="{E81CCB5F-B49A-464E-A17B-7BF2B09019C6}" type="pres">
      <dgm:prSet presAssocID="{3A9183A5-F548-4459-BA70-39E87C7A7383}" presName="compositeB" presStyleCnt="0"/>
      <dgm:spPr/>
    </dgm:pt>
    <dgm:pt modelId="{F181252D-D9EC-48CF-8C94-E785ABBF61A2}" type="pres">
      <dgm:prSet presAssocID="{3A9183A5-F548-4459-BA70-39E87C7A7383}" presName="textB" presStyleLbl="revTx" presStyleIdx="1" presStyleCnt="3">
        <dgm:presLayoutVars>
          <dgm:bulletEnabled val="1"/>
        </dgm:presLayoutVars>
      </dgm:prSet>
      <dgm:spPr/>
    </dgm:pt>
    <dgm:pt modelId="{C19235DF-A271-4033-8490-87B6313A7B28}" type="pres">
      <dgm:prSet presAssocID="{3A9183A5-F548-4459-BA70-39E87C7A7383}" presName="circleB" presStyleLbl="node1" presStyleIdx="1" presStyleCnt="3"/>
      <dgm:spPr/>
    </dgm:pt>
    <dgm:pt modelId="{13C1654B-293E-4358-AB3B-9C328465B0FD}" type="pres">
      <dgm:prSet presAssocID="{3A9183A5-F548-4459-BA70-39E87C7A7383}" presName="spaceB" presStyleCnt="0"/>
      <dgm:spPr/>
    </dgm:pt>
    <dgm:pt modelId="{A51F6E73-189A-42DF-BEBB-7EB0BCEBD00C}" type="pres">
      <dgm:prSet presAssocID="{75A3E4B9-F8C2-4507-BD45-6AC58748D309}" presName="space" presStyleCnt="0"/>
      <dgm:spPr/>
    </dgm:pt>
    <dgm:pt modelId="{90C94723-33E4-425C-893D-A41AB4A40B41}" type="pres">
      <dgm:prSet presAssocID="{593ED9F3-9FCE-4B34-A309-FA6C559AC4E8}" presName="compositeA" presStyleCnt="0"/>
      <dgm:spPr/>
    </dgm:pt>
    <dgm:pt modelId="{2536FC77-A258-46A5-85FC-449D682FAB31}" type="pres">
      <dgm:prSet presAssocID="{593ED9F3-9FCE-4B34-A309-FA6C559AC4E8}" presName="textA" presStyleLbl="revTx" presStyleIdx="2" presStyleCnt="3" custLinFactY="19293" custLinFactNeighborX="2517" custLinFactNeighborY="100000">
        <dgm:presLayoutVars>
          <dgm:bulletEnabled val="1"/>
        </dgm:presLayoutVars>
      </dgm:prSet>
      <dgm:spPr/>
    </dgm:pt>
    <dgm:pt modelId="{B0AFBB84-3A90-40A5-949E-77C6E7C653CF}" type="pres">
      <dgm:prSet presAssocID="{593ED9F3-9FCE-4B34-A309-FA6C559AC4E8}" presName="circleA" presStyleLbl="node1" presStyleIdx="2" presStyleCnt="3"/>
      <dgm:spPr/>
    </dgm:pt>
    <dgm:pt modelId="{131F4AC9-87ED-460A-B9BD-2F8481920183}" type="pres">
      <dgm:prSet presAssocID="{593ED9F3-9FCE-4B34-A309-FA6C559AC4E8}" presName="spaceA" presStyleCnt="0"/>
      <dgm:spPr/>
    </dgm:pt>
  </dgm:ptLst>
  <dgm:cxnLst>
    <dgm:cxn modelId="{D21F7F69-1103-4FBC-9F6A-4AF8BA2966FF}" srcId="{4392DDF3-7D53-493F-B9C0-6C53A8ECF9A0}" destId="{593ED9F3-9FCE-4B34-A309-FA6C559AC4E8}" srcOrd="2" destOrd="0" parTransId="{20564A83-7C47-489A-A4FF-5462ADB79080}" sibTransId="{BBF7DF77-E79E-4522-AF8B-A33D7F6628F7}"/>
    <dgm:cxn modelId="{34434D94-0AC6-45D4-8CE6-9F8F15875FC8}" srcId="{4392DDF3-7D53-493F-B9C0-6C53A8ECF9A0}" destId="{3A9183A5-F548-4459-BA70-39E87C7A7383}" srcOrd="1" destOrd="0" parTransId="{0D1D447A-02C3-4954-89D2-077C239238F3}" sibTransId="{75A3E4B9-F8C2-4507-BD45-6AC58748D309}"/>
    <dgm:cxn modelId="{DDF45B96-D486-4D40-9838-1F3C64387945}" type="presOf" srcId="{3A9183A5-F548-4459-BA70-39E87C7A7383}" destId="{F181252D-D9EC-48CF-8C94-E785ABBF61A2}" srcOrd="0" destOrd="0" presId="urn:microsoft.com/office/officeart/2005/8/layout/hProcess11"/>
    <dgm:cxn modelId="{EE8D59A0-FDD0-427E-94BC-D744EC08F288}" type="presOf" srcId="{E9451E8F-DFD2-40E6-92EE-5D55A85FD016}" destId="{01842FAB-50E4-444E-A213-8CE35C21A637}" srcOrd="0" destOrd="0" presId="urn:microsoft.com/office/officeart/2005/8/layout/hProcess11"/>
    <dgm:cxn modelId="{F454C4B3-95DB-454D-A07C-4F7B49F0E2B1}" type="presOf" srcId="{593ED9F3-9FCE-4B34-A309-FA6C559AC4E8}" destId="{2536FC77-A258-46A5-85FC-449D682FAB31}" srcOrd="0" destOrd="0" presId="urn:microsoft.com/office/officeart/2005/8/layout/hProcess11"/>
    <dgm:cxn modelId="{7723F1BB-4EB7-4E35-BAC9-575BD5D5FE6E}" srcId="{4392DDF3-7D53-493F-B9C0-6C53A8ECF9A0}" destId="{E9451E8F-DFD2-40E6-92EE-5D55A85FD016}" srcOrd="0" destOrd="0" parTransId="{501E7C93-B62A-47FF-87F2-00EAAF6C5C55}" sibTransId="{BCCD1A5B-1DD3-4B65-B65A-87C593BF19FE}"/>
    <dgm:cxn modelId="{AA0382C2-C440-433A-B3DC-9D3809147652}" type="presOf" srcId="{4392DDF3-7D53-493F-B9C0-6C53A8ECF9A0}" destId="{F89E6E22-93A8-4098-9596-927B6FCE0109}" srcOrd="0" destOrd="0" presId="urn:microsoft.com/office/officeart/2005/8/layout/hProcess11"/>
    <dgm:cxn modelId="{0BE038F8-D6C6-4719-A517-F6A4DFD99EE0}" type="presParOf" srcId="{F89E6E22-93A8-4098-9596-927B6FCE0109}" destId="{A975AEA3-B401-4E31-9B66-83EE0BF040BF}" srcOrd="0" destOrd="0" presId="urn:microsoft.com/office/officeart/2005/8/layout/hProcess11"/>
    <dgm:cxn modelId="{25EE8122-AE4A-4242-83A8-C30876FA7ED0}" type="presParOf" srcId="{F89E6E22-93A8-4098-9596-927B6FCE0109}" destId="{3D3DDCCE-C27C-4EF6-9215-8B87A109906F}" srcOrd="1" destOrd="0" presId="urn:microsoft.com/office/officeart/2005/8/layout/hProcess11"/>
    <dgm:cxn modelId="{70B96AEC-3351-4BF8-907C-8C4C7F34AD19}" type="presParOf" srcId="{3D3DDCCE-C27C-4EF6-9215-8B87A109906F}" destId="{87850FAF-BD8A-454F-B812-C92313CEAACC}" srcOrd="0" destOrd="0" presId="urn:microsoft.com/office/officeart/2005/8/layout/hProcess11"/>
    <dgm:cxn modelId="{0E9490CB-5091-49AA-AF05-0696E1ACFB0B}" type="presParOf" srcId="{87850FAF-BD8A-454F-B812-C92313CEAACC}" destId="{01842FAB-50E4-444E-A213-8CE35C21A637}" srcOrd="0" destOrd="0" presId="urn:microsoft.com/office/officeart/2005/8/layout/hProcess11"/>
    <dgm:cxn modelId="{3C5C3FA6-8442-45D4-B27C-BB634685AD89}" type="presParOf" srcId="{87850FAF-BD8A-454F-B812-C92313CEAACC}" destId="{6107B8D1-516B-43E3-8C7A-C8C896D36FA5}" srcOrd="1" destOrd="0" presId="urn:microsoft.com/office/officeart/2005/8/layout/hProcess11"/>
    <dgm:cxn modelId="{CB0B82ED-1DFD-4608-8B97-6988AAC05D06}" type="presParOf" srcId="{87850FAF-BD8A-454F-B812-C92313CEAACC}" destId="{7971D5C5-C736-4797-8E29-8482E1F03E17}" srcOrd="2" destOrd="0" presId="urn:microsoft.com/office/officeart/2005/8/layout/hProcess11"/>
    <dgm:cxn modelId="{3F2F9853-2C28-4AB0-AA5D-D10BF30A774A}" type="presParOf" srcId="{3D3DDCCE-C27C-4EF6-9215-8B87A109906F}" destId="{AEFBBF6D-F7BE-4047-86C1-D6AB9F06D59A}" srcOrd="1" destOrd="0" presId="urn:microsoft.com/office/officeart/2005/8/layout/hProcess11"/>
    <dgm:cxn modelId="{4B21812E-108C-4108-9AB1-927B9AE30E73}" type="presParOf" srcId="{3D3DDCCE-C27C-4EF6-9215-8B87A109906F}" destId="{E81CCB5F-B49A-464E-A17B-7BF2B09019C6}" srcOrd="2" destOrd="0" presId="urn:microsoft.com/office/officeart/2005/8/layout/hProcess11"/>
    <dgm:cxn modelId="{75FC65DB-5C95-4562-9751-3B706630A539}" type="presParOf" srcId="{E81CCB5F-B49A-464E-A17B-7BF2B09019C6}" destId="{F181252D-D9EC-48CF-8C94-E785ABBF61A2}" srcOrd="0" destOrd="0" presId="urn:microsoft.com/office/officeart/2005/8/layout/hProcess11"/>
    <dgm:cxn modelId="{DB6E0B94-E0B2-41A7-8807-05A03CC4DF4A}" type="presParOf" srcId="{E81CCB5F-B49A-464E-A17B-7BF2B09019C6}" destId="{C19235DF-A271-4033-8490-87B6313A7B28}" srcOrd="1" destOrd="0" presId="urn:microsoft.com/office/officeart/2005/8/layout/hProcess11"/>
    <dgm:cxn modelId="{75A5C2AD-A2DE-47D0-8ACF-317BDBDFC41E}" type="presParOf" srcId="{E81CCB5F-B49A-464E-A17B-7BF2B09019C6}" destId="{13C1654B-293E-4358-AB3B-9C328465B0FD}" srcOrd="2" destOrd="0" presId="urn:microsoft.com/office/officeart/2005/8/layout/hProcess11"/>
    <dgm:cxn modelId="{DE9C2C28-72CE-47BF-9818-1571000CE0D1}" type="presParOf" srcId="{3D3DDCCE-C27C-4EF6-9215-8B87A109906F}" destId="{A51F6E73-189A-42DF-BEBB-7EB0BCEBD00C}" srcOrd="3" destOrd="0" presId="urn:microsoft.com/office/officeart/2005/8/layout/hProcess11"/>
    <dgm:cxn modelId="{08F93E87-5AE9-484F-BAD8-0BEBA1EAF922}" type="presParOf" srcId="{3D3DDCCE-C27C-4EF6-9215-8B87A109906F}" destId="{90C94723-33E4-425C-893D-A41AB4A40B41}" srcOrd="4" destOrd="0" presId="urn:microsoft.com/office/officeart/2005/8/layout/hProcess11"/>
    <dgm:cxn modelId="{23CE3F27-F6BD-40A5-91C3-50284AAC3AA5}" type="presParOf" srcId="{90C94723-33E4-425C-893D-A41AB4A40B41}" destId="{2536FC77-A258-46A5-85FC-449D682FAB31}" srcOrd="0" destOrd="0" presId="urn:microsoft.com/office/officeart/2005/8/layout/hProcess11"/>
    <dgm:cxn modelId="{7FAEEA23-B0B5-4356-AD91-372E16AE454B}" type="presParOf" srcId="{90C94723-33E4-425C-893D-A41AB4A40B41}" destId="{B0AFBB84-3A90-40A5-949E-77C6E7C653CF}" srcOrd="1" destOrd="0" presId="urn:microsoft.com/office/officeart/2005/8/layout/hProcess11"/>
    <dgm:cxn modelId="{5EA05992-EE4B-4810-BC71-EB1C3CDE6CD4}" type="presParOf" srcId="{90C94723-33E4-425C-893D-A41AB4A40B41}" destId="{131F4AC9-87ED-460A-B9BD-2F8481920183}" srcOrd="2" destOrd="0" presId="urn:microsoft.com/office/officeart/2005/8/layout/hProcess1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CD0401-CB6E-458F-A15C-DA208FABED9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DA088AC-727B-4EFF-B939-5F26A3A39CE8}">
      <dgm:prSet phldrT="[Text]"/>
      <dgm:spPr/>
      <dgm:t>
        <a:bodyPr/>
        <a:lstStyle/>
        <a:p>
          <a:r>
            <a:rPr lang="en-US" dirty="0"/>
            <a:t>Pre-2014 IBRs</a:t>
          </a:r>
        </a:p>
      </dgm:t>
    </dgm:pt>
    <dgm:pt modelId="{A2DD75C8-5CD1-4782-AA24-D283860A0E19}" type="parTrans" cxnId="{B5018082-DEEF-48A7-9775-8C8B7290DBED}">
      <dgm:prSet/>
      <dgm:spPr/>
      <dgm:t>
        <a:bodyPr/>
        <a:lstStyle/>
        <a:p>
          <a:endParaRPr lang="en-US"/>
        </a:p>
      </dgm:t>
    </dgm:pt>
    <dgm:pt modelId="{3D81B735-61CC-491A-B08C-C96178CF9E1F}" type="sibTrans" cxnId="{B5018082-DEEF-48A7-9775-8C8B7290DBED}">
      <dgm:prSet/>
      <dgm:spPr/>
      <dgm:t>
        <a:bodyPr/>
        <a:lstStyle/>
        <a:p>
          <a:endParaRPr lang="en-US"/>
        </a:p>
      </dgm:t>
    </dgm:pt>
    <dgm:pt modelId="{F310E783-DEB8-4AE3-9A4F-4C0B159E942D}">
      <dgm:prSet phldrT="[Text]"/>
      <dgm:spPr/>
      <dgm:t>
        <a:bodyPr/>
        <a:lstStyle/>
        <a:p>
          <a:r>
            <a:rPr lang="en-US" dirty="0"/>
            <a:t>Must comply with current VRT curves and new specificity from NOGRR 245</a:t>
          </a:r>
        </a:p>
      </dgm:t>
    </dgm:pt>
    <dgm:pt modelId="{2604E78B-2D90-489A-871D-6C5CF3BD6A94}" type="parTrans" cxnId="{97F1E7D7-7C71-4DAC-BC37-54B16CDA4884}">
      <dgm:prSet/>
      <dgm:spPr/>
      <dgm:t>
        <a:bodyPr/>
        <a:lstStyle/>
        <a:p>
          <a:endParaRPr lang="en-US"/>
        </a:p>
      </dgm:t>
    </dgm:pt>
    <dgm:pt modelId="{1EB38304-933F-4300-9182-35098D939344}" type="sibTrans" cxnId="{97F1E7D7-7C71-4DAC-BC37-54B16CDA4884}">
      <dgm:prSet/>
      <dgm:spPr/>
      <dgm:t>
        <a:bodyPr/>
        <a:lstStyle/>
        <a:p>
          <a:endParaRPr lang="en-US"/>
        </a:p>
      </dgm:t>
    </dgm:pt>
    <dgm:pt modelId="{CE15E19B-ED3E-4867-89E1-7E3325937B89}">
      <dgm:prSet phldrT="[Text]"/>
      <dgm:spPr/>
      <dgm:t>
        <a:bodyPr/>
        <a:lstStyle/>
        <a:p>
          <a:r>
            <a:rPr lang="en-US" dirty="0"/>
            <a:t>2014 – 2024 IBRs</a:t>
          </a:r>
        </a:p>
      </dgm:t>
    </dgm:pt>
    <dgm:pt modelId="{652CBC8A-47B3-4551-89D0-E636D74B8661}" type="parTrans" cxnId="{D6E68384-F3FE-43A6-8FD9-221881023D38}">
      <dgm:prSet/>
      <dgm:spPr/>
      <dgm:t>
        <a:bodyPr/>
        <a:lstStyle/>
        <a:p>
          <a:endParaRPr lang="en-US"/>
        </a:p>
      </dgm:t>
    </dgm:pt>
    <dgm:pt modelId="{42B21AC6-1D29-4D1E-B970-8AC48CCA3AA5}" type="sibTrans" cxnId="{D6E68384-F3FE-43A6-8FD9-221881023D38}">
      <dgm:prSet/>
      <dgm:spPr/>
      <dgm:t>
        <a:bodyPr/>
        <a:lstStyle/>
        <a:p>
          <a:endParaRPr lang="en-US"/>
        </a:p>
      </dgm:t>
    </dgm:pt>
    <dgm:pt modelId="{46306754-5276-4002-8F63-2A9FA5298DFD}">
      <dgm:prSet phldrT="[Text]"/>
      <dgm:spPr/>
      <dgm:t>
        <a:bodyPr/>
        <a:lstStyle/>
        <a:p>
          <a:r>
            <a:rPr lang="en-US" dirty="0"/>
            <a:t>Must comply with current VRT curves and new specificity from NOGRR 245</a:t>
          </a:r>
        </a:p>
      </dgm:t>
    </dgm:pt>
    <dgm:pt modelId="{5C49F59F-5682-42F1-8A03-46C293930CC9}" type="parTrans" cxnId="{846427D7-9E7A-4542-B765-1E544D11F69F}">
      <dgm:prSet/>
      <dgm:spPr/>
      <dgm:t>
        <a:bodyPr/>
        <a:lstStyle/>
        <a:p>
          <a:endParaRPr lang="en-US"/>
        </a:p>
      </dgm:t>
    </dgm:pt>
    <dgm:pt modelId="{7C1DA914-11FA-447F-AF81-374556112C7A}" type="sibTrans" cxnId="{846427D7-9E7A-4542-B765-1E544D11F69F}">
      <dgm:prSet/>
      <dgm:spPr/>
      <dgm:t>
        <a:bodyPr/>
        <a:lstStyle/>
        <a:p>
          <a:endParaRPr lang="en-US"/>
        </a:p>
      </dgm:t>
    </dgm:pt>
    <dgm:pt modelId="{3F66E2C5-28D8-42F5-A1AC-CBDDA365801B}">
      <dgm:prSet phldrT="[Text]"/>
      <dgm:spPr/>
      <dgm:t>
        <a:bodyPr/>
        <a:lstStyle/>
        <a:p>
          <a:r>
            <a:rPr lang="en-US" dirty="0"/>
            <a:t>New and retrofitted IBRs</a:t>
          </a:r>
        </a:p>
      </dgm:t>
    </dgm:pt>
    <dgm:pt modelId="{B4EEDFE2-22FA-4624-A811-123BE0A42215}" type="parTrans" cxnId="{DDAB0CF8-EB99-43E8-9F56-C539E57D8564}">
      <dgm:prSet/>
      <dgm:spPr/>
      <dgm:t>
        <a:bodyPr/>
        <a:lstStyle/>
        <a:p>
          <a:endParaRPr lang="en-US"/>
        </a:p>
      </dgm:t>
    </dgm:pt>
    <dgm:pt modelId="{A151F355-D014-461C-B2E0-B34A629931E6}" type="sibTrans" cxnId="{DDAB0CF8-EB99-43E8-9F56-C539E57D8564}">
      <dgm:prSet/>
      <dgm:spPr/>
      <dgm:t>
        <a:bodyPr/>
        <a:lstStyle/>
        <a:p>
          <a:endParaRPr lang="en-US"/>
        </a:p>
      </dgm:t>
    </dgm:pt>
    <dgm:pt modelId="{80EBA48E-5BF7-4C1A-A4D4-AA4D0BF546BC}">
      <dgm:prSet phldrT="[Text]"/>
      <dgm:spPr/>
      <dgm:t>
        <a:bodyPr/>
        <a:lstStyle/>
        <a:p>
          <a:r>
            <a:rPr lang="en-US" dirty="0"/>
            <a:t>Must comply with IEEE 2800 curves and requirements</a:t>
          </a:r>
        </a:p>
      </dgm:t>
    </dgm:pt>
    <dgm:pt modelId="{856D7B38-1AAF-4AEF-B222-3264178F100E}" type="parTrans" cxnId="{464BFB6A-D220-4B3E-BF3D-89FA480FEA32}">
      <dgm:prSet/>
      <dgm:spPr/>
      <dgm:t>
        <a:bodyPr/>
        <a:lstStyle/>
        <a:p>
          <a:endParaRPr lang="en-US"/>
        </a:p>
      </dgm:t>
    </dgm:pt>
    <dgm:pt modelId="{D2302351-00A8-4B3E-B5AB-E9F7AAB7AD00}" type="sibTrans" cxnId="{464BFB6A-D220-4B3E-BF3D-89FA480FEA32}">
      <dgm:prSet/>
      <dgm:spPr/>
      <dgm:t>
        <a:bodyPr/>
        <a:lstStyle/>
        <a:p>
          <a:endParaRPr lang="en-US"/>
        </a:p>
      </dgm:t>
    </dgm:pt>
    <dgm:pt modelId="{5C571252-8431-4B42-BE43-8D8DE3D6E986}" type="pres">
      <dgm:prSet presAssocID="{31CD0401-CB6E-458F-A15C-DA208FABED99}" presName="Name0" presStyleCnt="0">
        <dgm:presLayoutVars>
          <dgm:dir/>
          <dgm:animLvl val="lvl"/>
          <dgm:resizeHandles val="exact"/>
        </dgm:presLayoutVars>
      </dgm:prSet>
      <dgm:spPr/>
    </dgm:pt>
    <dgm:pt modelId="{2F057D3F-E299-4A15-8826-D93161DBF304}" type="pres">
      <dgm:prSet presAssocID="{4DA088AC-727B-4EFF-B939-5F26A3A39CE8}" presName="composite" presStyleCnt="0"/>
      <dgm:spPr/>
    </dgm:pt>
    <dgm:pt modelId="{529E573C-3BBB-437F-A57C-BA4970D5E410}" type="pres">
      <dgm:prSet presAssocID="{4DA088AC-727B-4EFF-B939-5F26A3A39CE8}" presName="parTx" presStyleLbl="alignNode1" presStyleIdx="0" presStyleCnt="3">
        <dgm:presLayoutVars>
          <dgm:chMax val="0"/>
          <dgm:chPref val="0"/>
          <dgm:bulletEnabled val="1"/>
        </dgm:presLayoutVars>
      </dgm:prSet>
      <dgm:spPr/>
    </dgm:pt>
    <dgm:pt modelId="{DB9635DE-4123-4E1F-8043-084C3096996A}" type="pres">
      <dgm:prSet presAssocID="{4DA088AC-727B-4EFF-B939-5F26A3A39CE8}" presName="desTx" presStyleLbl="alignAccFollowNode1" presStyleIdx="0" presStyleCnt="3">
        <dgm:presLayoutVars>
          <dgm:bulletEnabled val="1"/>
        </dgm:presLayoutVars>
      </dgm:prSet>
      <dgm:spPr/>
    </dgm:pt>
    <dgm:pt modelId="{B3221DF1-5540-4858-B41E-8A70C24CD00E}" type="pres">
      <dgm:prSet presAssocID="{3D81B735-61CC-491A-B08C-C96178CF9E1F}" presName="space" presStyleCnt="0"/>
      <dgm:spPr/>
    </dgm:pt>
    <dgm:pt modelId="{D7638848-B554-4E92-9AA2-9A56B3983854}" type="pres">
      <dgm:prSet presAssocID="{CE15E19B-ED3E-4867-89E1-7E3325937B89}" presName="composite" presStyleCnt="0"/>
      <dgm:spPr/>
    </dgm:pt>
    <dgm:pt modelId="{4DA4BF8B-E9C9-4417-9266-450562D5A3F1}" type="pres">
      <dgm:prSet presAssocID="{CE15E19B-ED3E-4867-89E1-7E3325937B89}" presName="parTx" presStyleLbl="alignNode1" presStyleIdx="1" presStyleCnt="3">
        <dgm:presLayoutVars>
          <dgm:chMax val="0"/>
          <dgm:chPref val="0"/>
          <dgm:bulletEnabled val="1"/>
        </dgm:presLayoutVars>
      </dgm:prSet>
      <dgm:spPr/>
    </dgm:pt>
    <dgm:pt modelId="{03C4D967-360A-4507-B3D1-A6BC77DDF5B3}" type="pres">
      <dgm:prSet presAssocID="{CE15E19B-ED3E-4867-89E1-7E3325937B89}" presName="desTx" presStyleLbl="alignAccFollowNode1" presStyleIdx="1" presStyleCnt="3">
        <dgm:presLayoutVars>
          <dgm:bulletEnabled val="1"/>
        </dgm:presLayoutVars>
      </dgm:prSet>
      <dgm:spPr/>
    </dgm:pt>
    <dgm:pt modelId="{8AEE3BA7-1842-44C4-9EEE-3B75102C1FFC}" type="pres">
      <dgm:prSet presAssocID="{42B21AC6-1D29-4D1E-B970-8AC48CCA3AA5}" presName="space" presStyleCnt="0"/>
      <dgm:spPr/>
    </dgm:pt>
    <dgm:pt modelId="{1FF924F5-F441-4D68-8BAA-10E7334AA688}" type="pres">
      <dgm:prSet presAssocID="{3F66E2C5-28D8-42F5-A1AC-CBDDA365801B}" presName="composite" presStyleCnt="0"/>
      <dgm:spPr/>
    </dgm:pt>
    <dgm:pt modelId="{CD615FC9-2F86-420B-A2BC-880FCE6D2035}" type="pres">
      <dgm:prSet presAssocID="{3F66E2C5-28D8-42F5-A1AC-CBDDA365801B}" presName="parTx" presStyleLbl="alignNode1" presStyleIdx="2" presStyleCnt="3">
        <dgm:presLayoutVars>
          <dgm:chMax val="0"/>
          <dgm:chPref val="0"/>
          <dgm:bulletEnabled val="1"/>
        </dgm:presLayoutVars>
      </dgm:prSet>
      <dgm:spPr/>
    </dgm:pt>
    <dgm:pt modelId="{119F0457-6652-44D2-B80C-A67EB20D2143}" type="pres">
      <dgm:prSet presAssocID="{3F66E2C5-28D8-42F5-A1AC-CBDDA365801B}" presName="desTx" presStyleLbl="alignAccFollowNode1" presStyleIdx="2" presStyleCnt="3">
        <dgm:presLayoutVars>
          <dgm:bulletEnabled val="1"/>
        </dgm:presLayoutVars>
      </dgm:prSet>
      <dgm:spPr/>
    </dgm:pt>
  </dgm:ptLst>
  <dgm:cxnLst>
    <dgm:cxn modelId="{002A8827-BB4C-4F42-93E4-C2629E9E1C37}" type="presOf" srcId="{80EBA48E-5BF7-4C1A-A4D4-AA4D0BF546BC}" destId="{119F0457-6652-44D2-B80C-A67EB20D2143}" srcOrd="0" destOrd="0" presId="urn:microsoft.com/office/officeart/2005/8/layout/hList1"/>
    <dgm:cxn modelId="{E0782E5F-3AA3-473C-A326-8D7E018D12D3}" type="presOf" srcId="{CE15E19B-ED3E-4867-89E1-7E3325937B89}" destId="{4DA4BF8B-E9C9-4417-9266-450562D5A3F1}" srcOrd="0" destOrd="0" presId="urn:microsoft.com/office/officeart/2005/8/layout/hList1"/>
    <dgm:cxn modelId="{0AA9D644-65AC-4863-B628-72A83281447E}" type="presOf" srcId="{46306754-5276-4002-8F63-2A9FA5298DFD}" destId="{03C4D967-360A-4507-B3D1-A6BC77DDF5B3}" srcOrd="0" destOrd="0" presId="urn:microsoft.com/office/officeart/2005/8/layout/hList1"/>
    <dgm:cxn modelId="{464BFB6A-D220-4B3E-BF3D-89FA480FEA32}" srcId="{3F66E2C5-28D8-42F5-A1AC-CBDDA365801B}" destId="{80EBA48E-5BF7-4C1A-A4D4-AA4D0BF546BC}" srcOrd="0" destOrd="0" parTransId="{856D7B38-1AAF-4AEF-B222-3264178F100E}" sibTransId="{D2302351-00A8-4B3E-B5AB-E9F7AAB7AD00}"/>
    <dgm:cxn modelId="{B5018082-DEEF-48A7-9775-8C8B7290DBED}" srcId="{31CD0401-CB6E-458F-A15C-DA208FABED99}" destId="{4DA088AC-727B-4EFF-B939-5F26A3A39CE8}" srcOrd="0" destOrd="0" parTransId="{A2DD75C8-5CD1-4782-AA24-D283860A0E19}" sibTransId="{3D81B735-61CC-491A-B08C-C96178CF9E1F}"/>
    <dgm:cxn modelId="{D6E68384-F3FE-43A6-8FD9-221881023D38}" srcId="{31CD0401-CB6E-458F-A15C-DA208FABED99}" destId="{CE15E19B-ED3E-4867-89E1-7E3325937B89}" srcOrd="1" destOrd="0" parTransId="{652CBC8A-47B3-4551-89D0-E636D74B8661}" sibTransId="{42B21AC6-1D29-4D1E-B970-8AC48CCA3AA5}"/>
    <dgm:cxn modelId="{02250790-DC5C-4468-951E-47D7914FB910}" type="presOf" srcId="{4DA088AC-727B-4EFF-B939-5F26A3A39CE8}" destId="{529E573C-3BBB-437F-A57C-BA4970D5E410}" srcOrd="0" destOrd="0" presId="urn:microsoft.com/office/officeart/2005/8/layout/hList1"/>
    <dgm:cxn modelId="{93781A9E-D9E4-4FB4-8BB2-8D67CC098995}" type="presOf" srcId="{31CD0401-CB6E-458F-A15C-DA208FABED99}" destId="{5C571252-8431-4B42-BE43-8D8DE3D6E986}" srcOrd="0" destOrd="0" presId="urn:microsoft.com/office/officeart/2005/8/layout/hList1"/>
    <dgm:cxn modelId="{27365CA8-5623-488D-8794-E92C96B78CA3}" type="presOf" srcId="{F310E783-DEB8-4AE3-9A4F-4C0B159E942D}" destId="{DB9635DE-4123-4E1F-8043-084C3096996A}" srcOrd="0" destOrd="0" presId="urn:microsoft.com/office/officeart/2005/8/layout/hList1"/>
    <dgm:cxn modelId="{523087B4-0445-499B-B0F8-21D3F4AB69DA}" type="presOf" srcId="{3F66E2C5-28D8-42F5-A1AC-CBDDA365801B}" destId="{CD615FC9-2F86-420B-A2BC-880FCE6D2035}" srcOrd="0" destOrd="0" presId="urn:microsoft.com/office/officeart/2005/8/layout/hList1"/>
    <dgm:cxn modelId="{846427D7-9E7A-4542-B765-1E544D11F69F}" srcId="{CE15E19B-ED3E-4867-89E1-7E3325937B89}" destId="{46306754-5276-4002-8F63-2A9FA5298DFD}" srcOrd="0" destOrd="0" parTransId="{5C49F59F-5682-42F1-8A03-46C293930CC9}" sibTransId="{7C1DA914-11FA-447F-AF81-374556112C7A}"/>
    <dgm:cxn modelId="{97F1E7D7-7C71-4DAC-BC37-54B16CDA4884}" srcId="{4DA088AC-727B-4EFF-B939-5F26A3A39CE8}" destId="{F310E783-DEB8-4AE3-9A4F-4C0B159E942D}" srcOrd="0" destOrd="0" parTransId="{2604E78B-2D90-489A-871D-6C5CF3BD6A94}" sibTransId="{1EB38304-933F-4300-9182-35098D939344}"/>
    <dgm:cxn modelId="{DDAB0CF8-EB99-43E8-9F56-C539E57D8564}" srcId="{31CD0401-CB6E-458F-A15C-DA208FABED99}" destId="{3F66E2C5-28D8-42F5-A1AC-CBDDA365801B}" srcOrd="2" destOrd="0" parTransId="{B4EEDFE2-22FA-4624-A811-123BE0A42215}" sibTransId="{A151F355-D014-461C-B2E0-B34A629931E6}"/>
    <dgm:cxn modelId="{345CFD24-0CA0-4BE4-90C0-7CA23643696D}" type="presParOf" srcId="{5C571252-8431-4B42-BE43-8D8DE3D6E986}" destId="{2F057D3F-E299-4A15-8826-D93161DBF304}" srcOrd="0" destOrd="0" presId="urn:microsoft.com/office/officeart/2005/8/layout/hList1"/>
    <dgm:cxn modelId="{137362B8-0FD4-4ACE-93BF-37986DDFADD1}" type="presParOf" srcId="{2F057D3F-E299-4A15-8826-D93161DBF304}" destId="{529E573C-3BBB-437F-A57C-BA4970D5E410}" srcOrd="0" destOrd="0" presId="urn:microsoft.com/office/officeart/2005/8/layout/hList1"/>
    <dgm:cxn modelId="{AF218FCD-F5D0-4108-95A8-4365786EAA55}" type="presParOf" srcId="{2F057D3F-E299-4A15-8826-D93161DBF304}" destId="{DB9635DE-4123-4E1F-8043-084C3096996A}" srcOrd="1" destOrd="0" presId="urn:microsoft.com/office/officeart/2005/8/layout/hList1"/>
    <dgm:cxn modelId="{87F7C43A-B932-4C41-AC2D-98902F36E293}" type="presParOf" srcId="{5C571252-8431-4B42-BE43-8D8DE3D6E986}" destId="{B3221DF1-5540-4858-B41E-8A70C24CD00E}" srcOrd="1" destOrd="0" presId="urn:microsoft.com/office/officeart/2005/8/layout/hList1"/>
    <dgm:cxn modelId="{CE9C7523-2B17-4648-B24B-F68841ECDDA8}" type="presParOf" srcId="{5C571252-8431-4B42-BE43-8D8DE3D6E986}" destId="{D7638848-B554-4E92-9AA2-9A56B3983854}" srcOrd="2" destOrd="0" presId="urn:microsoft.com/office/officeart/2005/8/layout/hList1"/>
    <dgm:cxn modelId="{A5ECD92D-7565-4B72-9AFE-5A6531AF7EC9}" type="presParOf" srcId="{D7638848-B554-4E92-9AA2-9A56B3983854}" destId="{4DA4BF8B-E9C9-4417-9266-450562D5A3F1}" srcOrd="0" destOrd="0" presId="urn:microsoft.com/office/officeart/2005/8/layout/hList1"/>
    <dgm:cxn modelId="{3F0A3D39-26E4-4EFD-BCEC-9EF637F21012}" type="presParOf" srcId="{D7638848-B554-4E92-9AA2-9A56B3983854}" destId="{03C4D967-360A-4507-B3D1-A6BC77DDF5B3}" srcOrd="1" destOrd="0" presId="urn:microsoft.com/office/officeart/2005/8/layout/hList1"/>
    <dgm:cxn modelId="{1AB2C14E-E64F-4391-8718-7E79BFD88EB1}" type="presParOf" srcId="{5C571252-8431-4B42-BE43-8D8DE3D6E986}" destId="{8AEE3BA7-1842-44C4-9EEE-3B75102C1FFC}" srcOrd="3" destOrd="0" presId="urn:microsoft.com/office/officeart/2005/8/layout/hList1"/>
    <dgm:cxn modelId="{767EFD57-9930-4071-8EF4-3D028AAE1304}" type="presParOf" srcId="{5C571252-8431-4B42-BE43-8D8DE3D6E986}" destId="{1FF924F5-F441-4D68-8BAA-10E7334AA688}" srcOrd="4" destOrd="0" presId="urn:microsoft.com/office/officeart/2005/8/layout/hList1"/>
    <dgm:cxn modelId="{B184494C-32A4-4762-A5A4-366FA89FA020}" type="presParOf" srcId="{1FF924F5-F441-4D68-8BAA-10E7334AA688}" destId="{CD615FC9-2F86-420B-A2BC-880FCE6D2035}" srcOrd="0" destOrd="0" presId="urn:microsoft.com/office/officeart/2005/8/layout/hList1"/>
    <dgm:cxn modelId="{197835B3-0795-4AA3-9DE2-5D5315D64015}" type="presParOf" srcId="{1FF924F5-F441-4D68-8BAA-10E7334AA688}" destId="{119F0457-6652-44D2-B80C-A67EB20D2143}" srcOrd="1" destOrd="0" presId="urn:microsoft.com/office/officeart/2005/8/layout/hList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075CA84-F878-4543-908E-D24032C80D60}" type="doc">
      <dgm:prSet loTypeId="urn:microsoft.com/office/officeart/2005/8/layout/hProcess11" loCatId="process" qsTypeId="urn:microsoft.com/office/officeart/2005/8/quickstyle/simple1" qsCatId="simple" csTypeId="urn:microsoft.com/office/officeart/2005/8/colors/accent1_2" csCatId="accent1" phldr="1"/>
      <dgm:spPr/>
    </dgm:pt>
    <dgm:pt modelId="{91EF7CE1-5A69-4FD8-8FD1-2A1FE5500B5D}">
      <dgm:prSet phldrT="[Text]" custT="1"/>
      <dgm:spPr/>
      <dgm:t>
        <a:bodyPr/>
        <a:lstStyle/>
        <a:p>
          <a:r>
            <a:rPr lang="en-US" sz="1050" dirty="0"/>
            <a:t>12/31/27 – Pre-2014 IBRs that retrofit must meet IEEE 2800 curves and requirements</a:t>
          </a:r>
        </a:p>
      </dgm:t>
    </dgm:pt>
    <dgm:pt modelId="{D404EAE5-C529-43C8-BF02-D1B998DCEF02}" type="parTrans" cxnId="{F87FC10F-3E45-4EBD-B857-754BBFDCB898}">
      <dgm:prSet/>
      <dgm:spPr/>
      <dgm:t>
        <a:bodyPr/>
        <a:lstStyle/>
        <a:p>
          <a:endParaRPr lang="en-US"/>
        </a:p>
      </dgm:t>
    </dgm:pt>
    <dgm:pt modelId="{8E4C1D9F-DAB3-4FD0-A3C6-A645614151A3}" type="sibTrans" cxnId="{F87FC10F-3E45-4EBD-B857-754BBFDCB898}">
      <dgm:prSet/>
      <dgm:spPr/>
      <dgm:t>
        <a:bodyPr/>
        <a:lstStyle/>
        <a:p>
          <a:endParaRPr lang="en-US"/>
        </a:p>
      </dgm:t>
    </dgm:pt>
    <dgm:pt modelId="{563757A2-5D00-407A-A536-91C907CBE315}" type="pres">
      <dgm:prSet presAssocID="{B075CA84-F878-4543-908E-D24032C80D60}" presName="Name0" presStyleCnt="0">
        <dgm:presLayoutVars>
          <dgm:dir/>
          <dgm:resizeHandles val="exact"/>
        </dgm:presLayoutVars>
      </dgm:prSet>
      <dgm:spPr/>
    </dgm:pt>
    <dgm:pt modelId="{FA201477-9DF0-4038-8A4D-9C3E4B2BA1C3}" type="pres">
      <dgm:prSet presAssocID="{B075CA84-F878-4543-908E-D24032C80D60}" presName="arrow" presStyleLbl="bgShp" presStyleIdx="0" presStyleCnt="1"/>
      <dgm:spPr/>
    </dgm:pt>
    <dgm:pt modelId="{82AF96D9-7AC6-42EC-90EB-8BB9B6504053}" type="pres">
      <dgm:prSet presAssocID="{B075CA84-F878-4543-908E-D24032C80D60}" presName="points" presStyleCnt="0"/>
      <dgm:spPr/>
    </dgm:pt>
    <dgm:pt modelId="{42616F2A-C8C2-42FB-A908-8DE99E6EEB21}" type="pres">
      <dgm:prSet presAssocID="{91EF7CE1-5A69-4FD8-8FD1-2A1FE5500B5D}" presName="compositeA" presStyleCnt="0"/>
      <dgm:spPr/>
    </dgm:pt>
    <dgm:pt modelId="{3415049B-9E64-4B6D-AF46-26C33FC67431}" type="pres">
      <dgm:prSet presAssocID="{91EF7CE1-5A69-4FD8-8FD1-2A1FE5500B5D}" presName="textA" presStyleLbl="revTx" presStyleIdx="0" presStyleCnt="1">
        <dgm:presLayoutVars>
          <dgm:bulletEnabled val="1"/>
        </dgm:presLayoutVars>
      </dgm:prSet>
      <dgm:spPr/>
    </dgm:pt>
    <dgm:pt modelId="{02CB7954-147E-4313-8FFD-7780FCD628F2}" type="pres">
      <dgm:prSet presAssocID="{91EF7CE1-5A69-4FD8-8FD1-2A1FE5500B5D}" presName="circleA" presStyleLbl="node1" presStyleIdx="0" presStyleCnt="1"/>
      <dgm:spPr/>
    </dgm:pt>
    <dgm:pt modelId="{5608A665-774C-4A17-94D0-9C7D4F37FAB8}" type="pres">
      <dgm:prSet presAssocID="{91EF7CE1-5A69-4FD8-8FD1-2A1FE5500B5D}" presName="spaceA" presStyleCnt="0"/>
      <dgm:spPr/>
    </dgm:pt>
  </dgm:ptLst>
  <dgm:cxnLst>
    <dgm:cxn modelId="{F87FC10F-3E45-4EBD-B857-754BBFDCB898}" srcId="{B075CA84-F878-4543-908E-D24032C80D60}" destId="{91EF7CE1-5A69-4FD8-8FD1-2A1FE5500B5D}" srcOrd="0" destOrd="0" parTransId="{D404EAE5-C529-43C8-BF02-D1B998DCEF02}" sibTransId="{8E4C1D9F-DAB3-4FD0-A3C6-A645614151A3}"/>
    <dgm:cxn modelId="{7E9C8329-CBF7-4F10-B420-577A62C88F6F}" type="presOf" srcId="{91EF7CE1-5A69-4FD8-8FD1-2A1FE5500B5D}" destId="{3415049B-9E64-4B6D-AF46-26C33FC67431}" srcOrd="0" destOrd="0" presId="urn:microsoft.com/office/officeart/2005/8/layout/hProcess11"/>
    <dgm:cxn modelId="{48D66630-AB03-4F58-8C70-236E3EACCA2A}" type="presOf" srcId="{B075CA84-F878-4543-908E-D24032C80D60}" destId="{563757A2-5D00-407A-A536-91C907CBE315}" srcOrd="0" destOrd="0" presId="urn:microsoft.com/office/officeart/2005/8/layout/hProcess11"/>
    <dgm:cxn modelId="{8088F248-ACE5-41D5-A65A-404C38DDD725}" type="presParOf" srcId="{563757A2-5D00-407A-A536-91C907CBE315}" destId="{FA201477-9DF0-4038-8A4D-9C3E4B2BA1C3}" srcOrd="0" destOrd="0" presId="urn:microsoft.com/office/officeart/2005/8/layout/hProcess11"/>
    <dgm:cxn modelId="{DCB79F81-C614-4F6F-BB2A-B7AFEEE3EC53}" type="presParOf" srcId="{563757A2-5D00-407A-A536-91C907CBE315}" destId="{82AF96D9-7AC6-42EC-90EB-8BB9B6504053}" srcOrd="1" destOrd="0" presId="urn:microsoft.com/office/officeart/2005/8/layout/hProcess11"/>
    <dgm:cxn modelId="{1846337B-5F1B-4102-BEA2-5F0A6C832038}" type="presParOf" srcId="{82AF96D9-7AC6-42EC-90EB-8BB9B6504053}" destId="{42616F2A-C8C2-42FB-A908-8DE99E6EEB21}" srcOrd="0" destOrd="0" presId="urn:microsoft.com/office/officeart/2005/8/layout/hProcess11"/>
    <dgm:cxn modelId="{CFC0DC66-94E7-4892-A728-14BF1EA61613}" type="presParOf" srcId="{42616F2A-C8C2-42FB-A908-8DE99E6EEB21}" destId="{3415049B-9E64-4B6D-AF46-26C33FC67431}" srcOrd="0" destOrd="0" presId="urn:microsoft.com/office/officeart/2005/8/layout/hProcess11"/>
    <dgm:cxn modelId="{76B1CE6F-ED1C-4E79-9B90-7F5E0A5D8360}" type="presParOf" srcId="{42616F2A-C8C2-42FB-A908-8DE99E6EEB21}" destId="{02CB7954-147E-4313-8FFD-7780FCD628F2}" srcOrd="1" destOrd="0" presId="urn:microsoft.com/office/officeart/2005/8/layout/hProcess11"/>
    <dgm:cxn modelId="{A4FDB114-EF0B-4E5B-8184-3781217E5DB6}" type="presParOf" srcId="{42616F2A-C8C2-42FB-A908-8DE99E6EEB21}" destId="{5608A665-774C-4A17-94D0-9C7D4F37FAB8}" srcOrd="2" destOrd="0" presId="urn:microsoft.com/office/officeart/2005/8/layout/hProcess1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9E573C-3BBB-437F-A57C-BA4970D5E410}">
      <dsp:nvSpPr>
        <dsp:cNvPr id="0" name=""/>
        <dsp:cNvSpPr/>
      </dsp:nvSpPr>
      <dsp:spPr>
        <a:xfrm>
          <a:off x="2667" y="132288"/>
          <a:ext cx="2600324" cy="5472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Pre-2014 IBRs</a:t>
          </a:r>
        </a:p>
      </dsp:txBody>
      <dsp:txXfrm>
        <a:off x="2667" y="132288"/>
        <a:ext cx="2600324" cy="547200"/>
      </dsp:txXfrm>
    </dsp:sp>
    <dsp:sp modelId="{DB9635DE-4123-4E1F-8043-084C3096996A}">
      <dsp:nvSpPr>
        <dsp:cNvPr id="0" name=""/>
        <dsp:cNvSpPr/>
      </dsp:nvSpPr>
      <dsp:spPr>
        <a:xfrm>
          <a:off x="2667" y="679488"/>
          <a:ext cx="2600324" cy="101702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t>Must comply with current VRT curves and requirements</a:t>
          </a:r>
        </a:p>
      </dsp:txBody>
      <dsp:txXfrm>
        <a:off x="2667" y="679488"/>
        <a:ext cx="2600324" cy="1017022"/>
      </dsp:txXfrm>
    </dsp:sp>
    <dsp:sp modelId="{4DA4BF8B-E9C9-4417-9266-450562D5A3F1}">
      <dsp:nvSpPr>
        <dsp:cNvPr id="0" name=""/>
        <dsp:cNvSpPr/>
      </dsp:nvSpPr>
      <dsp:spPr>
        <a:xfrm>
          <a:off x="2967037" y="132288"/>
          <a:ext cx="2600324" cy="5472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2014 – 2023 IBRs</a:t>
          </a:r>
        </a:p>
      </dsp:txBody>
      <dsp:txXfrm>
        <a:off x="2967037" y="132288"/>
        <a:ext cx="2600324" cy="547200"/>
      </dsp:txXfrm>
    </dsp:sp>
    <dsp:sp modelId="{03C4D967-360A-4507-B3D1-A6BC77DDF5B3}">
      <dsp:nvSpPr>
        <dsp:cNvPr id="0" name=""/>
        <dsp:cNvSpPr/>
      </dsp:nvSpPr>
      <dsp:spPr>
        <a:xfrm>
          <a:off x="2967037" y="679488"/>
          <a:ext cx="2600324" cy="101702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t>Must comply with current VRT curves and requirements</a:t>
          </a:r>
        </a:p>
      </dsp:txBody>
      <dsp:txXfrm>
        <a:off x="2967037" y="679488"/>
        <a:ext cx="2600324" cy="1017022"/>
      </dsp:txXfrm>
    </dsp:sp>
    <dsp:sp modelId="{CD615FC9-2F86-420B-A2BC-880FCE6D2035}">
      <dsp:nvSpPr>
        <dsp:cNvPr id="0" name=""/>
        <dsp:cNvSpPr/>
      </dsp:nvSpPr>
      <dsp:spPr>
        <a:xfrm>
          <a:off x="5931407" y="132288"/>
          <a:ext cx="2600324" cy="5472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t>2023 - future IBRs</a:t>
          </a:r>
        </a:p>
      </dsp:txBody>
      <dsp:txXfrm>
        <a:off x="5931407" y="132288"/>
        <a:ext cx="2600324" cy="547200"/>
      </dsp:txXfrm>
    </dsp:sp>
    <dsp:sp modelId="{119F0457-6652-44D2-B80C-A67EB20D2143}">
      <dsp:nvSpPr>
        <dsp:cNvPr id="0" name=""/>
        <dsp:cNvSpPr/>
      </dsp:nvSpPr>
      <dsp:spPr>
        <a:xfrm>
          <a:off x="5931407" y="679488"/>
          <a:ext cx="2600324" cy="101702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t>Must comply with IEEE 2800 curves and requirements</a:t>
          </a:r>
        </a:p>
      </dsp:txBody>
      <dsp:txXfrm>
        <a:off x="5931407" y="679488"/>
        <a:ext cx="2600324" cy="10170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75AEA3-B401-4E31-9B66-83EE0BF040BF}">
      <dsp:nvSpPr>
        <dsp:cNvPr id="0" name=""/>
        <dsp:cNvSpPr/>
      </dsp:nvSpPr>
      <dsp:spPr>
        <a:xfrm>
          <a:off x="0" y="352067"/>
          <a:ext cx="8153400" cy="469423"/>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842FAB-50E4-444E-A213-8CE35C21A637}">
      <dsp:nvSpPr>
        <dsp:cNvPr id="0" name=""/>
        <dsp:cNvSpPr/>
      </dsp:nvSpPr>
      <dsp:spPr>
        <a:xfrm>
          <a:off x="0" y="589408"/>
          <a:ext cx="2364804" cy="4694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b" anchorCtr="0">
          <a:noAutofit/>
        </a:bodyPr>
        <a:lstStyle/>
        <a:p>
          <a:pPr marL="0" lvl="0" indent="0" algn="ctr" defTabSz="400050">
            <a:lnSpc>
              <a:spcPct val="90000"/>
            </a:lnSpc>
            <a:spcBef>
              <a:spcPct val="0"/>
            </a:spcBef>
            <a:spcAft>
              <a:spcPct val="35000"/>
            </a:spcAft>
            <a:buNone/>
          </a:pPr>
          <a:r>
            <a:rPr lang="en-US" sz="900" kern="1200" dirty="0"/>
            <a:t>NOGRR 245 passed – All new IBRs comply with IEEE 2800</a:t>
          </a:r>
        </a:p>
      </dsp:txBody>
      <dsp:txXfrm>
        <a:off x="0" y="589408"/>
        <a:ext cx="2364804" cy="469423"/>
      </dsp:txXfrm>
    </dsp:sp>
    <dsp:sp modelId="{6107B8D1-516B-43E3-8C7A-C8C896D36FA5}">
      <dsp:nvSpPr>
        <dsp:cNvPr id="0" name=""/>
        <dsp:cNvSpPr/>
      </dsp:nvSpPr>
      <dsp:spPr>
        <a:xfrm>
          <a:off x="1127307" y="528101"/>
          <a:ext cx="117355" cy="117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81252D-D9EC-48CF-8C94-E785ABBF61A2}">
      <dsp:nvSpPr>
        <dsp:cNvPr id="0" name=""/>
        <dsp:cNvSpPr/>
      </dsp:nvSpPr>
      <dsp:spPr>
        <a:xfrm>
          <a:off x="2486627" y="704135"/>
          <a:ext cx="2364804" cy="4694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t" anchorCtr="0">
          <a:noAutofit/>
        </a:bodyPr>
        <a:lstStyle/>
        <a:p>
          <a:pPr marL="0" lvl="0" indent="0" algn="ctr" defTabSz="400050">
            <a:lnSpc>
              <a:spcPct val="90000"/>
            </a:lnSpc>
            <a:spcBef>
              <a:spcPct val="0"/>
            </a:spcBef>
            <a:spcAft>
              <a:spcPct val="35000"/>
            </a:spcAft>
            <a:buNone/>
          </a:pPr>
          <a:r>
            <a:rPr lang="en-US" sz="900" kern="1200" dirty="0"/>
            <a:t>3/1/24 - Pre-2014 IBRs able to comply or retrofit?</a:t>
          </a:r>
        </a:p>
      </dsp:txBody>
      <dsp:txXfrm>
        <a:off x="2486627" y="704135"/>
        <a:ext cx="2364804" cy="469423"/>
      </dsp:txXfrm>
    </dsp:sp>
    <dsp:sp modelId="{C19235DF-A271-4033-8490-87B6313A7B28}">
      <dsp:nvSpPr>
        <dsp:cNvPr id="0" name=""/>
        <dsp:cNvSpPr/>
      </dsp:nvSpPr>
      <dsp:spPr>
        <a:xfrm>
          <a:off x="3610352" y="528101"/>
          <a:ext cx="117355" cy="117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36FC77-A258-46A5-85FC-449D682FAB31}">
      <dsp:nvSpPr>
        <dsp:cNvPr id="0" name=""/>
        <dsp:cNvSpPr/>
      </dsp:nvSpPr>
      <dsp:spPr>
        <a:xfrm>
          <a:off x="5029194" y="559989"/>
          <a:ext cx="2364804" cy="4694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b" anchorCtr="0">
          <a:noAutofit/>
        </a:bodyPr>
        <a:lstStyle/>
        <a:p>
          <a:pPr marL="0" lvl="0" indent="0" algn="ctr" defTabSz="400050">
            <a:lnSpc>
              <a:spcPct val="90000"/>
            </a:lnSpc>
            <a:spcBef>
              <a:spcPct val="0"/>
            </a:spcBef>
            <a:spcAft>
              <a:spcPct val="35000"/>
            </a:spcAft>
            <a:buNone/>
          </a:pPr>
          <a:r>
            <a:rPr lang="en-US" sz="900" kern="1200" dirty="0"/>
            <a:t>12/31/25 maximize capability and comply with NOGRR 245 with current VRT curves</a:t>
          </a:r>
        </a:p>
      </dsp:txBody>
      <dsp:txXfrm>
        <a:off x="5029194" y="559989"/>
        <a:ext cx="2364804" cy="469423"/>
      </dsp:txXfrm>
    </dsp:sp>
    <dsp:sp modelId="{B0AFBB84-3A90-40A5-949E-77C6E7C653CF}">
      <dsp:nvSpPr>
        <dsp:cNvPr id="0" name=""/>
        <dsp:cNvSpPr/>
      </dsp:nvSpPr>
      <dsp:spPr>
        <a:xfrm>
          <a:off x="6093396" y="528101"/>
          <a:ext cx="117355" cy="117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9E573C-3BBB-437F-A57C-BA4970D5E410}">
      <dsp:nvSpPr>
        <dsp:cNvPr id="0" name=""/>
        <dsp:cNvSpPr/>
      </dsp:nvSpPr>
      <dsp:spPr>
        <a:xfrm>
          <a:off x="2667" y="28978"/>
          <a:ext cx="2600324" cy="63252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dirty="0"/>
            <a:t>Pre-2014 IBRs</a:t>
          </a:r>
        </a:p>
      </dsp:txBody>
      <dsp:txXfrm>
        <a:off x="2667" y="28978"/>
        <a:ext cx="2600324" cy="632528"/>
      </dsp:txXfrm>
    </dsp:sp>
    <dsp:sp modelId="{DB9635DE-4123-4E1F-8043-084C3096996A}">
      <dsp:nvSpPr>
        <dsp:cNvPr id="0" name=""/>
        <dsp:cNvSpPr/>
      </dsp:nvSpPr>
      <dsp:spPr>
        <a:xfrm>
          <a:off x="2667" y="661507"/>
          <a:ext cx="2600324" cy="121054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Must comply with current VRT curves and new specificity from NOGRR 245</a:t>
          </a:r>
        </a:p>
      </dsp:txBody>
      <dsp:txXfrm>
        <a:off x="2667" y="661507"/>
        <a:ext cx="2600324" cy="1210545"/>
      </dsp:txXfrm>
    </dsp:sp>
    <dsp:sp modelId="{4DA4BF8B-E9C9-4417-9266-450562D5A3F1}">
      <dsp:nvSpPr>
        <dsp:cNvPr id="0" name=""/>
        <dsp:cNvSpPr/>
      </dsp:nvSpPr>
      <dsp:spPr>
        <a:xfrm>
          <a:off x="2967037" y="28978"/>
          <a:ext cx="2600324" cy="63252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dirty="0"/>
            <a:t>2014 – 2024 IBRs</a:t>
          </a:r>
        </a:p>
      </dsp:txBody>
      <dsp:txXfrm>
        <a:off x="2967037" y="28978"/>
        <a:ext cx="2600324" cy="632528"/>
      </dsp:txXfrm>
    </dsp:sp>
    <dsp:sp modelId="{03C4D967-360A-4507-B3D1-A6BC77DDF5B3}">
      <dsp:nvSpPr>
        <dsp:cNvPr id="0" name=""/>
        <dsp:cNvSpPr/>
      </dsp:nvSpPr>
      <dsp:spPr>
        <a:xfrm>
          <a:off x="2967037" y="661507"/>
          <a:ext cx="2600324" cy="121054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Must comply with current VRT curves and new specificity from NOGRR 245</a:t>
          </a:r>
        </a:p>
      </dsp:txBody>
      <dsp:txXfrm>
        <a:off x="2967037" y="661507"/>
        <a:ext cx="2600324" cy="1210545"/>
      </dsp:txXfrm>
    </dsp:sp>
    <dsp:sp modelId="{CD615FC9-2F86-420B-A2BC-880FCE6D2035}">
      <dsp:nvSpPr>
        <dsp:cNvPr id="0" name=""/>
        <dsp:cNvSpPr/>
      </dsp:nvSpPr>
      <dsp:spPr>
        <a:xfrm>
          <a:off x="5931407" y="28978"/>
          <a:ext cx="2600324" cy="63252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dirty="0"/>
            <a:t>New and retrofitted IBRs</a:t>
          </a:r>
        </a:p>
      </dsp:txBody>
      <dsp:txXfrm>
        <a:off x="5931407" y="28978"/>
        <a:ext cx="2600324" cy="632528"/>
      </dsp:txXfrm>
    </dsp:sp>
    <dsp:sp modelId="{119F0457-6652-44D2-B80C-A67EB20D2143}">
      <dsp:nvSpPr>
        <dsp:cNvPr id="0" name=""/>
        <dsp:cNvSpPr/>
      </dsp:nvSpPr>
      <dsp:spPr>
        <a:xfrm>
          <a:off x="5931407" y="661507"/>
          <a:ext cx="2600324" cy="121054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Must comply with IEEE 2800 curves and requirements</a:t>
          </a:r>
        </a:p>
      </dsp:txBody>
      <dsp:txXfrm>
        <a:off x="5931407" y="661507"/>
        <a:ext cx="2600324" cy="12105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201477-9DF0-4038-8A4D-9C3E4B2BA1C3}">
      <dsp:nvSpPr>
        <dsp:cNvPr id="0" name=""/>
        <dsp:cNvSpPr/>
      </dsp:nvSpPr>
      <dsp:spPr>
        <a:xfrm>
          <a:off x="0" y="411480"/>
          <a:ext cx="8458199" cy="54864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15049B-9E64-4B6D-AF46-26C33FC67431}">
      <dsp:nvSpPr>
        <dsp:cNvPr id="0" name=""/>
        <dsp:cNvSpPr/>
      </dsp:nvSpPr>
      <dsp:spPr>
        <a:xfrm>
          <a:off x="0" y="0"/>
          <a:ext cx="7612379" cy="54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66725">
            <a:lnSpc>
              <a:spcPct val="90000"/>
            </a:lnSpc>
            <a:spcBef>
              <a:spcPct val="0"/>
            </a:spcBef>
            <a:spcAft>
              <a:spcPct val="35000"/>
            </a:spcAft>
            <a:buNone/>
          </a:pPr>
          <a:r>
            <a:rPr lang="en-US" sz="1050" kern="1200" dirty="0"/>
            <a:t>12/31/27 – Pre-2014 IBRs that retrofit must meet IEEE 2800 curves and requirements</a:t>
          </a:r>
        </a:p>
      </dsp:txBody>
      <dsp:txXfrm>
        <a:off x="0" y="0"/>
        <a:ext cx="7612379" cy="548640"/>
      </dsp:txXfrm>
    </dsp:sp>
    <dsp:sp modelId="{02CB7954-147E-4313-8FFD-7780FCD628F2}">
      <dsp:nvSpPr>
        <dsp:cNvPr id="0" name=""/>
        <dsp:cNvSpPr/>
      </dsp:nvSpPr>
      <dsp:spPr>
        <a:xfrm>
          <a:off x="3737609" y="617220"/>
          <a:ext cx="137160" cy="13716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5/18/2023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5/16/2023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01119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798064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384751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5/16/2023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468113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3.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2492990"/>
          </a:xfrm>
          <a:prstGeom prst="rect">
            <a:avLst/>
          </a:prstGeom>
          <a:noFill/>
        </p:spPr>
        <p:txBody>
          <a:bodyPr wrap="square" rtlCol="0">
            <a:spAutoFit/>
          </a:bodyPr>
          <a:lstStyle/>
          <a:p>
            <a:r>
              <a:rPr lang="en-US" sz="2800" b="1" dirty="0">
                <a:solidFill>
                  <a:schemeClr val="tx2"/>
                </a:solidFill>
              </a:rPr>
              <a:t>OWG - NOGRR245 – Alternative Framework Proposal</a:t>
            </a:r>
          </a:p>
          <a:p>
            <a:endParaRPr lang="en-US" sz="2000" b="1" dirty="0">
              <a:solidFill>
                <a:schemeClr val="tx2"/>
              </a:solidFill>
            </a:endParaRPr>
          </a:p>
          <a:p>
            <a:pPr eaLnBrk="1" hangingPunct="1"/>
            <a:r>
              <a:rPr lang="en-US" altLang="en-US" sz="2000" dirty="0">
                <a:solidFill>
                  <a:schemeClr val="tx2"/>
                </a:solidFill>
              </a:rPr>
              <a:t>Stephen Solis – Principal, System Operations Improvement</a:t>
            </a:r>
          </a:p>
          <a:p>
            <a:endParaRPr lang="en-US" sz="2000" b="1" dirty="0">
              <a:solidFill>
                <a:schemeClr val="tx2"/>
              </a:solidFill>
            </a:endParaRPr>
          </a:p>
          <a:p>
            <a:r>
              <a:rPr lang="en-US" sz="2000" b="1" dirty="0">
                <a:solidFill>
                  <a:schemeClr val="tx2"/>
                </a:solidFill>
              </a:rPr>
              <a:t>May 18th, 2023</a:t>
            </a:r>
          </a:p>
        </p:txBody>
      </p:sp>
    </p:spTree>
    <p:extLst>
      <p:ext uri="{BB962C8B-B14F-4D97-AF65-F5344CB8AC3E}">
        <p14:creationId xmlns:p14="http://schemas.microsoft.com/office/powerpoint/2010/main" val="3676918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4"/>
            <a:ext cx="5638800" cy="1877437"/>
          </a:xfrm>
          <a:prstGeom prst="rect">
            <a:avLst/>
          </a:prstGeom>
          <a:noFill/>
        </p:spPr>
        <p:txBody>
          <a:bodyPr wrap="square" rtlCol="0">
            <a:spAutoFit/>
          </a:bodyPr>
          <a:lstStyle/>
          <a:p>
            <a:endParaRPr lang="en-US" sz="2800" b="1" dirty="0">
              <a:solidFill>
                <a:srgbClr val="00AEC7"/>
              </a:solidFill>
              <a:ea typeface="+mj-ea"/>
              <a:cs typeface="+mj-cs"/>
            </a:endParaRPr>
          </a:p>
          <a:p>
            <a:endParaRPr lang="en-US" sz="2800" b="1" dirty="0">
              <a:solidFill>
                <a:srgbClr val="00AEC7"/>
              </a:solidFill>
              <a:ea typeface="+mj-ea"/>
              <a:cs typeface="+mj-cs"/>
            </a:endParaRPr>
          </a:p>
          <a:p>
            <a:r>
              <a:rPr lang="en-US" sz="2800" b="1" dirty="0">
                <a:solidFill>
                  <a:srgbClr val="00AEC7"/>
                </a:solidFill>
                <a:ea typeface="+mj-ea"/>
                <a:cs typeface="+mj-cs"/>
              </a:rPr>
              <a:t>        </a:t>
            </a:r>
            <a:r>
              <a:rPr lang="en-US" sz="6000" b="1" dirty="0">
                <a:solidFill>
                  <a:srgbClr val="00AEC7"/>
                </a:solidFill>
                <a:ea typeface="+mj-ea"/>
                <a:cs typeface="+mj-cs"/>
              </a:rPr>
              <a:t>Questions?</a:t>
            </a:r>
            <a:endParaRPr lang="en-US" sz="5400" b="1" dirty="0">
              <a:solidFill>
                <a:schemeClr val="tx2"/>
              </a:solidFill>
            </a:endParaRPr>
          </a:p>
        </p:txBody>
      </p:sp>
    </p:spTree>
    <p:extLst>
      <p:ext uri="{BB962C8B-B14F-4D97-AF65-F5344CB8AC3E}">
        <p14:creationId xmlns:p14="http://schemas.microsoft.com/office/powerpoint/2010/main" val="1940547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04800" y="914400"/>
            <a:ext cx="8534400" cy="5005633"/>
          </a:xfrm>
        </p:spPr>
        <p:txBody>
          <a:bodyPr/>
          <a:lstStyle/>
          <a:p>
            <a:r>
              <a:rPr lang="en-US" sz="1800" dirty="0"/>
              <a:t>ERCOT has experienced multiple events where Inverter Based Resources (IBRs) have failed to ride-through the disturbance.  The magnitude of these events have increased as the levels of IBRs synchronized to the ERCOT System have increased.</a:t>
            </a:r>
          </a:p>
          <a:p>
            <a:r>
              <a:rPr lang="en-US" sz="1800" dirty="0"/>
              <a:t>ERCOT received a recommendation as part of the 2021 Odessa Disturbance Report.  “</a:t>
            </a:r>
            <a:r>
              <a:rPr lang="en-US" sz="1100" dirty="0"/>
              <a:t>ERCOT should ensure that the recommendations contained within the NERC reliability guidelines are comprehensively reviewed and adopted to ensure mitigating actions are put in place to prevent these types of issues in the future. Many of the performance issues in this event could have been mitigated if appropriate performance requirements were established for these resources and interconnection studies were performed to ensure conformance with those requirements”</a:t>
            </a:r>
            <a:endParaRPr lang="en-US" sz="1800" dirty="0"/>
          </a:p>
          <a:p>
            <a:r>
              <a:rPr lang="en-US" sz="1800" dirty="0"/>
              <a:t>EPRI gap assessment of IEEE 2800 vs ERCOT Protocols and Guides recommended that ERCOT improve Inverter Based Resource (IBR) Ride-Through requirements to align with IEEE 2800 ride-through requirements which could mitigate some recent failure mode causes.</a:t>
            </a:r>
            <a:endParaRPr lang="en-US" sz="1600" dirty="0"/>
          </a:p>
          <a:p>
            <a:r>
              <a:rPr lang="en-US" sz="1800" dirty="0"/>
              <a:t>Feedback at ERCOT IBRTF was to prioritize ride through requirement changes over other changes. </a:t>
            </a:r>
          </a:p>
          <a:p>
            <a:r>
              <a:rPr lang="en-US" sz="1800" dirty="0"/>
              <a:t>NOGRR enhances clarity and specificity of frequency and voltage ride through requirement sections for IBRs while aligning with most relevant IEEE 2800 standard and NERC Reliability Guidelines.  </a:t>
            </a:r>
          </a:p>
          <a:p>
            <a:pPr marL="0" indent="0">
              <a:buNone/>
            </a:pPr>
            <a:endParaRPr lang="en-US" sz="16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083415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04800" y="914400"/>
            <a:ext cx="8534400" cy="5005633"/>
          </a:xfrm>
        </p:spPr>
        <p:txBody>
          <a:bodyPr/>
          <a:lstStyle/>
          <a:p>
            <a:r>
              <a:rPr lang="en-US" sz="1800" dirty="0"/>
              <a:t>ERCOT is presenting an alternative framework in an attempt to provide an alternative that considers stakeholder feedback while attempting to still mitigate the reliability risk imposed by IBR ride through performance failures.</a:t>
            </a:r>
          </a:p>
          <a:p>
            <a:r>
              <a:rPr lang="en-US" sz="1800" dirty="0"/>
              <a:t>This presentation is meant to facilitate discussion and solicit additional feedback to determine if this framework merits the more extensive language changes necessary to accommodate them prior to making such changes.  </a:t>
            </a:r>
          </a:p>
          <a:p>
            <a:r>
              <a:rPr lang="en-US" sz="1800" dirty="0"/>
              <a:t>Nothing in this proposal is to be interpreted as a final position of ERCOT and ERCOT maintains the discretion to not support this framework based on feedback and additional information presented to ERCOT.</a:t>
            </a:r>
          </a:p>
          <a:p>
            <a:pPr marL="0" indent="0">
              <a:buNone/>
            </a:pPr>
            <a:endParaRPr lang="en-US" sz="1800" dirty="0"/>
          </a:p>
          <a:p>
            <a:pPr marL="0" indent="0">
              <a:buNone/>
            </a:pPr>
            <a:endParaRPr lang="en-US" sz="16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623004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a:xfrm>
            <a:off x="381000" y="243682"/>
            <a:ext cx="8534400" cy="518318"/>
          </a:xfrm>
        </p:spPr>
        <p:txBody>
          <a:bodyPr/>
          <a:lstStyle/>
          <a:p>
            <a:r>
              <a:rPr lang="en-US" dirty="0"/>
              <a:t>IBR - Frequency-ride through (FRT) requirements </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p:txBody>
          <a:bodyPr>
            <a:normAutofit/>
          </a:bodyPr>
          <a:lstStyle/>
          <a:p>
            <a:pPr lvl="0"/>
            <a:r>
              <a:rPr lang="en-US" sz="2000" dirty="0"/>
              <a:t>Alternative framework proposes to move forward with the IEEE 2800 FRT requirements for all IBRs by 12/31/25 as drafted in the last ERCOT submitted comments for NOGRR 245</a:t>
            </a:r>
          </a:p>
          <a:p>
            <a:pPr lvl="0"/>
            <a:r>
              <a:rPr lang="en-US" sz="2000" dirty="0"/>
              <a:t>Feedback seems that these changes are feasible </a:t>
            </a:r>
            <a:endParaRPr lang="en-US" sz="1800" dirty="0"/>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4</a:t>
            </a:fld>
            <a:endParaRPr lang="en-US"/>
          </a:p>
        </p:txBody>
      </p:sp>
      <p:pic>
        <p:nvPicPr>
          <p:cNvPr id="5" name="Picture 4">
            <a:extLst>
              <a:ext uri="{FF2B5EF4-FFF2-40B4-BE49-F238E27FC236}">
                <a16:creationId xmlns:a16="http://schemas.microsoft.com/office/drawing/2014/main" id="{49593480-6D7C-5141-D301-C85B579551A5}"/>
              </a:ext>
            </a:extLst>
          </p:cNvPr>
          <p:cNvPicPr>
            <a:picLocks noChangeAspect="1"/>
          </p:cNvPicPr>
          <p:nvPr/>
        </p:nvPicPr>
        <p:blipFill>
          <a:blip r:embed="rId2"/>
          <a:stretch>
            <a:fillRect/>
          </a:stretch>
        </p:blipFill>
        <p:spPr>
          <a:xfrm>
            <a:off x="381000" y="2431066"/>
            <a:ext cx="8534400" cy="3824219"/>
          </a:xfrm>
          <a:prstGeom prst="rect">
            <a:avLst/>
          </a:prstGeom>
        </p:spPr>
      </p:pic>
    </p:spTree>
    <p:extLst>
      <p:ext uri="{BB962C8B-B14F-4D97-AF65-F5344CB8AC3E}">
        <p14:creationId xmlns:p14="http://schemas.microsoft.com/office/powerpoint/2010/main" val="4168760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a:xfrm>
            <a:off x="368898" y="125390"/>
            <a:ext cx="8458200" cy="518318"/>
          </a:xfrm>
        </p:spPr>
        <p:txBody>
          <a:bodyPr/>
          <a:lstStyle/>
          <a:p>
            <a:r>
              <a:rPr lang="en-US" dirty="0"/>
              <a:t>IBR – VRT Framework Summary</a:t>
            </a:r>
          </a:p>
        </p:txBody>
      </p:sp>
      <p:graphicFrame>
        <p:nvGraphicFramePr>
          <p:cNvPr id="6" name="Content Placeholder 5">
            <a:extLst>
              <a:ext uri="{FF2B5EF4-FFF2-40B4-BE49-F238E27FC236}">
                <a16:creationId xmlns:a16="http://schemas.microsoft.com/office/drawing/2014/main" id="{14E61A12-0ECF-80D9-6A8F-6C8047B8D76D}"/>
              </a:ext>
            </a:extLst>
          </p:cNvPr>
          <p:cNvGraphicFramePr>
            <a:graphicFrameLocks noGrp="1"/>
          </p:cNvGraphicFramePr>
          <p:nvPr>
            <p:ph idx="1"/>
            <p:extLst>
              <p:ext uri="{D42A27DB-BD31-4B8C-83A1-F6EECF244321}">
                <p14:modId xmlns:p14="http://schemas.microsoft.com/office/powerpoint/2010/main" val="2112338054"/>
              </p:ext>
            </p:extLst>
          </p:nvPr>
        </p:nvGraphicFramePr>
        <p:xfrm>
          <a:off x="228600" y="1676400"/>
          <a:ext cx="8534400" cy="182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7" name="Diagram 6">
            <a:extLst>
              <a:ext uri="{FF2B5EF4-FFF2-40B4-BE49-F238E27FC236}">
                <a16:creationId xmlns:a16="http://schemas.microsoft.com/office/drawing/2014/main" id="{B2CE9CBC-271F-8E62-AF91-874CED0635A1}"/>
              </a:ext>
            </a:extLst>
          </p:cNvPr>
          <p:cNvGraphicFramePr/>
          <p:nvPr>
            <p:extLst>
              <p:ext uri="{D42A27DB-BD31-4B8C-83A1-F6EECF244321}">
                <p14:modId xmlns:p14="http://schemas.microsoft.com/office/powerpoint/2010/main" val="268877500"/>
              </p:ext>
            </p:extLst>
          </p:nvPr>
        </p:nvGraphicFramePr>
        <p:xfrm>
          <a:off x="609600" y="502841"/>
          <a:ext cx="8153400" cy="117355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0" name="Content Placeholder 5">
            <a:extLst>
              <a:ext uri="{FF2B5EF4-FFF2-40B4-BE49-F238E27FC236}">
                <a16:creationId xmlns:a16="http://schemas.microsoft.com/office/drawing/2014/main" id="{E12B0B1E-7C55-BF4A-CCAA-9DB8440E1CF8}"/>
              </a:ext>
            </a:extLst>
          </p:cNvPr>
          <p:cNvGraphicFramePr>
            <a:graphicFrameLocks/>
          </p:cNvGraphicFramePr>
          <p:nvPr>
            <p:extLst>
              <p:ext uri="{D42A27DB-BD31-4B8C-83A1-F6EECF244321}">
                <p14:modId xmlns:p14="http://schemas.microsoft.com/office/powerpoint/2010/main" val="125183051"/>
              </p:ext>
            </p:extLst>
          </p:nvPr>
        </p:nvGraphicFramePr>
        <p:xfrm>
          <a:off x="374725" y="4118769"/>
          <a:ext cx="8534400" cy="1901031"/>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1" name="Diagram 10">
            <a:extLst>
              <a:ext uri="{FF2B5EF4-FFF2-40B4-BE49-F238E27FC236}">
                <a16:creationId xmlns:a16="http://schemas.microsoft.com/office/drawing/2014/main" id="{0C17E78B-C66F-64DB-9DC5-EEA1C876E655}"/>
              </a:ext>
            </a:extLst>
          </p:cNvPr>
          <p:cNvGraphicFramePr/>
          <p:nvPr>
            <p:extLst>
              <p:ext uri="{D42A27DB-BD31-4B8C-83A1-F6EECF244321}">
                <p14:modId xmlns:p14="http://schemas.microsoft.com/office/powerpoint/2010/main" val="3174898725"/>
              </p:ext>
            </p:extLst>
          </p:nvPr>
        </p:nvGraphicFramePr>
        <p:xfrm>
          <a:off x="333936" y="3233953"/>
          <a:ext cx="8458199" cy="1371601"/>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12" name="TextBox 11">
            <a:extLst>
              <a:ext uri="{FF2B5EF4-FFF2-40B4-BE49-F238E27FC236}">
                <a16:creationId xmlns:a16="http://schemas.microsoft.com/office/drawing/2014/main" id="{BB712435-82B5-8596-49AA-B2FE118D11C2}"/>
              </a:ext>
            </a:extLst>
          </p:cNvPr>
          <p:cNvSpPr txBox="1"/>
          <p:nvPr/>
        </p:nvSpPr>
        <p:spPr>
          <a:xfrm>
            <a:off x="533400" y="780527"/>
            <a:ext cx="692075" cy="253916"/>
          </a:xfrm>
          <a:prstGeom prst="rect">
            <a:avLst/>
          </a:prstGeom>
          <a:noFill/>
        </p:spPr>
        <p:txBody>
          <a:bodyPr wrap="square" rtlCol="0">
            <a:spAutoFit/>
          </a:bodyPr>
          <a:lstStyle/>
          <a:p>
            <a:r>
              <a:rPr lang="en-US" sz="1050" b="1" dirty="0"/>
              <a:t>5/23</a:t>
            </a:r>
          </a:p>
        </p:txBody>
      </p:sp>
      <p:sp>
        <p:nvSpPr>
          <p:cNvPr id="13" name="TextBox 12">
            <a:extLst>
              <a:ext uri="{FF2B5EF4-FFF2-40B4-BE49-F238E27FC236}">
                <a16:creationId xmlns:a16="http://schemas.microsoft.com/office/drawing/2014/main" id="{F1CF26D8-EFAE-3D82-6C94-0F23F4B6573E}"/>
              </a:ext>
            </a:extLst>
          </p:cNvPr>
          <p:cNvSpPr txBox="1"/>
          <p:nvPr/>
        </p:nvSpPr>
        <p:spPr>
          <a:xfrm>
            <a:off x="8340763" y="643708"/>
            <a:ext cx="692075" cy="253916"/>
          </a:xfrm>
          <a:prstGeom prst="rect">
            <a:avLst/>
          </a:prstGeom>
          <a:noFill/>
        </p:spPr>
        <p:txBody>
          <a:bodyPr wrap="square" rtlCol="0">
            <a:spAutoFit/>
          </a:bodyPr>
          <a:lstStyle/>
          <a:p>
            <a:r>
              <a:rPr lang="en-US" sz="1050" b="1" dirty="0"/>
              <a:t>12/25</a:t>
            </a:r>
          </a:p>
        </p:txBody>
      </p:sp>
      <p:sp>
        <p:nvSpPr>
          <p:cNvPr id="14" name="TextBox 13">
            <a:extLst>
              <a:ext uri="{FF2B5EF4-FFF2-40B4-BE49-F238E27FC236}">
                <a16:creationId xmlns:a16="http://schemas.microsoft.com/office/drawing/2014/main" id="{A2BD9CCE-1CCA-EAF3-E999-56A8CA43BAC2}"/>
              </a:ext>
            </a:extLst>
          </p:cNvPr>
          <p:cNvSpPr txBox="1"/>
          <p:nvPr/>
        </p:nvSpPr>
        <p:spPr>
          <a:xfrm>
            <a:off x="342004" y="3568551"/>
            <a:ext cx="692075" cy="253916"/>
          </a:xfrm>
          <a:prstGeom prst="rect">
            <a:avLst/>
          </a:prstGeom>
          <a:noFill/>
        </p:spPr>
        <p:txBody>
          <a:bodyPr wrap="square" rtlCol="0">
            <a:spAutoFit/>
          </a:bodyPr>
          <a:lstStyle/>
          <a:p>
            <a:r>
              <a:rPr lang="en-US" sz="1050" b="1" dirty="0"/>
              <a:t>1/26</a:t>
            </a:r>
          </a:p>
        </p:txBody>
      </p:sp>
    </p:spTree>
    <p:extLst>
      <p:ext uri="{BB962C8B-B14F-4D97-AF65-F5344CB8AC3E}">
        <p14:creationId xmlns:p14="http://schemas.microsoft.com/office/powerpoint/2010/main" val="279495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IBR – Voltage Ride-through (VRT) requirements </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a:xfrm>
            <a:off x="152400" y="990600"/>
            <a:ext cx="8915400" cy="5052221"/>
          </a:xfrm>
        </p:spPr>
        <p:txBody>
          <a:bodyPr>
            <a:normAutofit/>
          </a:bodyPr>
          <a:lstStyle/>
          <a:p>
            <a:pPr marL="0" lvl="0" indent="0">
              <a:buNone/>
            </a:pPr>
            <a:r>
              <a:rPr lang="en-US" sz="1800" dirty="0"/>
              <a:t>ERCOT is considering the following alternative framework:</a:t>
            </a:r>
          </a:p>
          <a:p>
            <a:pPr lvl="0"/>
            <a:r>
              <a:rPr lang="en-US" sz="1800" dirty="0"/>
              <a:t>All new IBRs with signed Interconnection Agreement on or after NOGRR 245 approval must meet IEEE 2800 requirements to interconnect </a:t>
            </a:r>
          </a:p>
          <a:p>
            <a:pPr lvl="0"/>
            <a:r>
              <a:rPr lang="en-US" sz="1800" dirty="0"/>
              <a:t>All existing IBRs with signed Interconnection Agreement before NOGRR 245 approval must </a:t>
            </a:r>
            <a:r>
              <a:rPr lang="en-US" sz="1800" b="1" dirty="0"/>
              <a:t>maximize</a:t>
            </a:r>
            <a:r>
              <a:rPr lang="en-US" sz="1800" dirty="0"/>
              <a:t> their current ride through capability to meet or exceed the current, in effect VRT curves (blue zone below) as soon as practicable but no later than 12/31/25. *No exemptions/ grandfathering.</a:t>
            </a:r>
          </a:p>
          <a:p>
            <a:pPr lvl="1"/>
            <a:r>
              <a:rPr lang="en-US" sz="1600" dirty="0"/>
              <a:t>Includes all NOGRR 245 specificity but applied to the current VRT blue zone below only.</a:t>
            </a:r>
          </a:p>
          <a:p>
            <a:pPr lvl="1"/>
            <a:r>
              <a:rPr lang="en-US" sz="1600" dirty="0"/>
              <a:t>All existing IBRs must install DFRs and PMUs if not already installed(IEEE 2800 Table 19)</a:t>
            </a:r>
          </a:p>
          <a:p>
            <a:pPr lvl="0"/>
            <a:endParaRPr lang="en-US" sz="2800" dirty="0"/>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a:extLst>
              <a:ext uri="{FF2B5EF4-FFF2-40B4-BE49-F238E27FC236}">
                <a16:creationId xmlns:a16="http://schemas.microsoft.com/office/drawing/2014/main" id="{12A617FF-A74E-CE53-2FCB-5F2F46FD89AE}"/>
              </a:ext>
            </a:extLst>
          </p:cNvPr>
          <p:cNvPicPr>
            <a:picLocks noChangeAspect="1"/>
          </p:cNvPicPr>
          <p:nvPr/>
        </p:nvPicPr>
        <p:blipFill>
          <a:blip r:embed="rId2"/>
          <a:stretch>
            <a:fillRect/>
          </a:stretch>
        </p:blipFill>
        <p:spPr>
          <a:xfrm>
            <a:off x="2590800" y="3709461"/>
            <a:ext cx="4495800" cy="2757871"/>
          </a:xfrm>
          <a:prstGeom prst="rect">
            <a:avLst/>
          </a:prstGeom>
        </p:spPr>
      </p:pic>
    </p:spTree>
    <p:extLst>
      <p:ext uri="{BB962C8B-B14F-4D97-AF65-F5344CB8AC3E}">
        <p14:creationId xmlns:p14="http://schemas.microsoft.com/office/powerpoint/2010/main" val="2631310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IBR – Restrictions for performance failures </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p:txBody>
          <a:bodyPr>
            <a:normAutofit fontScale="92500"/>
          </a:bodyPr>
          <a:lstStyle/>
          <a:p>
            <a:pPr marL="0" lvl="0" indent="0">
              <a:buNone/>
            </a:pPr>
            <a:r>
              <a:rPr lang="en-US" sz="2000" dirty="0"/>
              <a:t>Between NOGRR 245 effective date and 12/31/25:</a:t>
            </a:r>
          </a:p>
          <a:p>
            <a:r>
              <a:rPr lang="en-US" sz="1800" dirty="0"/>
              <a:t>Any existing IBR performance failures vs the current, in effect VRT curves may have restrictions applied until the issue is mitigated </a:t>
            </a:r>
          </a:p>
          <a:p>
            <a:pPr lvl="1"/>
            <a:r>
              <a:rPr lang="en-US" sz="1600" dirty="0"/>
              <a:t>Includes IBRs with current exemptions/grandfathering which must perform to the current, in effect VRT curves (i.e. exemptions are removed).</a:t>
            </a:r>
          </a:p>
          <a:p>
            <a:pPr lvl="1"/>
            <a:r>
              <a:rPr lang="en-US" sz="1600" dirty="0"/>
              <a:t>Momentary cessation or poor/no reactive response is not allowed. </a:t>
            </a:r>
          </a:p>
          <a:p>
            <a:r>
              <a:rPr lang="en-US" sz="1800" dirty="0"/>
              <a:t>By 3/1/24, any IBR that determines it cannot meet the current, in effect VRT curves with additional requirements in NOGRR 245 by 12/31/25, must identify if it plans to maximize the VRT capability and or retrofit after 12/31/25.  </a:t>
            </a:r>
          </a:p>
          <a:p>
            <a:pPr lvl="1"/>
            <a:r>
              <a:rPr lang="en-US" sz="1600" dirty="0"/>
              <a:t>Retrofit/replacement elections must meet the IEEE 2800 requirements and latest reactive capability requirements by 12/31/27 (e.g. GINR process).</a:t>
            </a:r>
          </a:p>
          <a:p>
            <a:pPr lvl="1"/>
            <a:r>
              <a:rPr lang="en-US" sz="1600" dirty="0"/>
              <a:t>Retrofit/replacement election may continue to operate without restriction after 12/31/25 until 12/31/27 so long as the IBR continues the GINR process and does not have a ride through performance failure at which time restrictions may be applied. Restrictions may be lifted  when the issues is mitigated to allow them to meet the current, in effect VRT curves.  </a:t>
            </a:r>
          </a:p>
          <a:p>
            <a:pPr lvl="1"/>
            <a:r>
              <a:rPr lang="en-US" sz="1600" dirty="0"/>
              <a:t>After 12/31/27, if the IBR has not completed its retrofit or cannot meet the IEEE 2800 requirements, it shall be restricted to the output that can meet the requirements.</a:t>
            </a:r>
          </a:p>
          <a:p>
            <a:pPr lvl="0"/>
            <a:r>
              <a:rPr lang="en-US" sz="1600" dirty="0"/>
              <a:t>Any new IBRs after NOGRR 245 effective date must meet the IEEE 2800 requirements.</a:t>
            </a:r>
            <a:endParaRPr lang="en-US" sz="1600" strike="sngStrike" dirty="0">
              <a:solidFill>
                <a:srgbClr val="FF0000"/>
              </a:solidFill>
            </a:endParaRPr>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442329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IBR – Restrictions for performance failures </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p:txBody>
          <a:bodyPr>
            <a:normAutofit/>
          </a:bodyPr>
          <a:lstStyle/>
          <a:p>
            <a:pPr marL="0" lvl="0" indent="0">
              <a:buNone/>
            </a:pPr>
            <a:r>
              <a:rPr lang="en-US" sz="2000" dirty="0"/>
              <a:t>After 1/1/26 :</a:t>
            </a:r>
          </a:p>
          <a:p>
            <a:r>
              <a:rPr lang="en-US" sz="1800" dirty="0"/>
              <a:t>All existing IBR performance failures vs the current, in effect VRT curves with NOGRR 245 specificity may have restrictions applied until the issue is mitigated </a:t>
            </a:r>
          </a:p>
          <a:p>
            <a:pPr marL="0" indent="0">
              <a:buNone/>
            </a:pPr>
            <a:r>
              <a:rPr lang="en-US" sz="1800" dirty="0"/>
              <a:t>After 1/1/28:</a:t>
            </a:r>
          </a:p>
          <a:p>
            <a:r>
              <a:rPr lang="en-US" sz="1800" dirty="0"/>
              <a:t> Any IBR performance failures vs the IEEE 2800 requirements by retrofitted/replaced IBRs may have restrictions applied until the issue is mitigated.</a:t>
            </a:r>
          </a:p>
          <a:p>
            <a:pPr lvl="1"/>
            <a:r>
              <a:rPr lang="en-US" sz="1600" dirty="0"/>
              <a:t>If the IBR did not completed its retrofit or cannot meet the IEEE 2800 requirements, it shall be restricted to the output that can meet the requirements.</a:t>
            </a:r>
          </a:p>
          <a:p>
            <a:pPr marL="0" lvl="0" indent="0">
              <a:buNone/>
            </a:pPr>
            <a:r>
              <a:rPr lang="en-US" sz="1800" dirty="0"/>
              <a:t>Any new IBRs after NOGRR 245 approval date must meet performance vs the IEEE 2800 requirements and may have restrictions applied for any performance failure until the issue is mitigated</a:t>
            </a:r>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3135502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Additional considerations</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a:xfrm>
            <a:off x="228600" y="914400"/>
            <a:ext cx="8763000" cy="4853233"/>
          </a:xfrm>
        </p:spPr>
        <p:txBody>
          <a:bodyPr>
            <a:normAutofit/>
          </a:bodyPr>
          <a:lstStyle/>
          <a:p>
            <a:pPr marL="0" indent="0">
              <a:buNone/>
            </a:pPr>
            <a:endParaRPr lang="en-US" sz="1600" dirty="0"/>
          </a:p>
          <a:p>
            <a:r>
              <a:rPr lang="en-US" sz="1600" dirty="0"/>
              <a:t>Alternative framework hinges on performance failure restrictions and removal of exemptions to allow additional time frames and reduction of requirements for the majority of existing IBRs.</a:t>
            </a:r>
          </a:p>
          <a:p>
            <a:r>
              <a:rPr lang="en-US" sz="1600" dirty="0"/>
              <a:t>All IBRs will need to have PMU and DFR for performance validation during disturbances.</a:t>
            </a:r>
          </a:p>
          <a:p>
            <a:r>
              <a:rPr lang="en-US" sz="1600" dirty="0"/>
              <a:t>Retrofit decisions must be made in early 2024 to allow for implementation time based on feedback and full GINR process.</a:t>
            </a:r>
          </a:p>
          <a:p>
            <a:r>
              <a:rPr lang="en-US" sz="1600" dirty="0"/>
              <a:t>If any modifications resulting from activities such as retrofit/repowers are applicable to Planning Guide Section 5.2.1, IBRs will need to follow the GINR process and must meet IEEE 2800 and latest reactive capability requirements.</a:t>
            </a:r>
          </a:p>
          <a:p>
            <a:r>
              <a:rPr lang="en-US" sz="1600" dirty="0"/>
              <a:t>Assumes all IBRs without exemptions can comply with the existing rules.</a:t>
            </a:r>
          </a:p>
          <a:p>
            <a:r>
              <a:rPr lang="en-US" sz="1600" dirty="0"/>
              <a:t>Restrictions will clarify that if an IBR can comply with ride through requirements by limiting its maximum output, this would be an acceptable mitigation.</a:t>
            </a:r>
          </a:p>
          <a:p>
            <a:r>
              <a:rPr lang="en-US" sz="1600" dirty="0"/>
              <a:t>Entities should not wait and should maximize ride-through capabilities as soon as practicable as more substantive changes will require model validation and studies prior to implementation (could take months depending on magnitude of changes).</a:t>
            </a:r>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352130839"/>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2.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8789</TotalTime>
  <Words>1180</Words>
  <Application>Microsoft Office PowerPoint</Application>
  <PresentationFormat>On-screen Show (4:3)</PresentationFormat>
  <Paragraphs>84</Paragraphs>
  <Slides>10</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1_Custom Design</vt:lpstr>
      <vt:lpstr>Office Theme</vt:lpstr>
      <vt:lpstr>PowerPoint Presentation</vt:lpstr>
      <vt:lpstr>Overview</vt:lpstr>
      <vt:lpstr>Disclaimer</vt:lpstr>
      <vt:lpstr>IBR - Frequency-ride through (FRT) requirements </vt:lpstr>
      <vt:lpstr>IBR – VRT Framework Summary</vt:lpstr>
      <vt:lpstr>IBR – Voltage Ride-through (VRT) requirements </vt:lpstr>
      <vt:lpstr>IBR – Restrictions for performance failures </vt:lpstr>
      <vt:lpstr>IBR – Restrictions for performance failures </vt:lpstr>
      <vt:lpstr>Additional considerations</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170</cp:revision>
  <cp:lastPrinted>2016-01-21T20:53:15Z</cp:lastPrinted>
  <dcterms:created xsi:type="dcterms:W3CDTF">2016-01-21T15:20:31Z</dcterms:created>
  <dcterms:modified xsi:type="dcterms:W3CDTF">2023-05-18T14:24:41Z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