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7"/>
  </p:notesMasterIdLst>
  <p:handoutMasterIdLst>
    <p:handoutMasterId r:id="rId18"/>
  </p:handoutMasterIdLst>
  <p:sldIdLst>
    <p:sldId id="260" r:id="rId6"/>
    <p:sldId id="509" r:id="rId7"/>
    <p:sldId id="2565" r:id="rId8"/>
    <p:sldId id="2555" r:id="rId9"/>
    <p:sldId id="2556" r:id="rId10"/>
    <p:sldId id="2564" r:id="rId11"/>
    <p:sldId id="2560" r:id="rId12"/>
    <p:sldId id="2558" r:id="rId13"/>
    <p:sldId id="2561" r:id="rId14"/>
    <p:sldId id="2562" r:id="rId15"/>
    <p:sldId id="256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D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6357" autoAdjust="0"/>
  </p:normalViewPr>
  <p:slideViewPr>
    <p:cSldViewPr showGuides="1">
      <p:cViewPr varScale="1">
        <p:scale>
          <a:sx n="86" d="100"/>
          <a:sy n="86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74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9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259449"/>
            <a:ext cx="55537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Probabilistic Reserve Risk Model Results, Summer 2023</a:t>
            </a:r>
          </a:p>
          <a:p>
            <a:endParaRPr lang="en-US" dirty="0"/>
          </a:p>
          <a:p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May 19,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CAFOR Risk Profile, HE 9 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30551B-4079-8858-99D9-5283D2BC5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80" y="1773715"/>
            <a:ext cx="8535319" cy="292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7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Observations and 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26264"/>
            <a:ext cx="8458200" cy="558358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Hour-ending 9 PM is now the hour with the most capacity scarcity risk due to more installed solar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1800" dirty="0">
                <a:latin typeface="Arial" panose="020B0604020202020204"/>
              </a:rPr>
              <a:t>Installed utility-scale solar capacity increased by 4,647 MW relative to the solar capacity forecast for the Summer 2022 SARA (16,130 MW vs. 11,483 MW)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Inclusion of Price Responsive Demand is a major difference between the model and the SARA report, and helps explain why the SARA high/extreme scenario outcomes are more severe than the modeled CAFOR outcomes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/>
              </a:rPr>
              <a:t>Variability of peak demand outcomes is reduced because more PRD is selected when the gross peak demand selected is higher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/>
              </a:rPr>
              <a:t>Validation of PRD availability estimates needed</a:t>
            </a:r>
            <a:endParaRPr lang="en-US" sz="2200" dirty="0">
              <a:latin typeface="Arial" panose="020B0604020202020204"/>
            </a:endParaRP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The model uses a static amount of battery storage energy availability for all hours; an analysis is needed to determine how to best represent hourly State of Charge available for energy in the model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85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6862"/>
            <a:ext cx="8458200" cy="846138"/>
          </a:xfrm>
        </p:spPr>
        <p:txBody>
          <a:bodyPr/>
          <a:lstStyle/>
          <a:p>
            <a:r>
              <a:rPr lang="en-US" sz="2600" dirty="0"/>
              <a:t>EEA Risk Measure: Capacity Available for Operating Reserves (CAFOR)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3132" y="1371600"/>
            <a:ext cx="8458200" cy="4876800"/>
          </a:xfrm>
          <a:noFill/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CAFOR Formula: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=  Seasonal Maximum Expected Resource Generation Capability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Demand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Uses of Reserves* 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+ Pre-EEA Resources if CAFOR &lt; 3,000 MW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+ EEA Resources if CAFOR &lt; 2,300 MW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  * Uses of Reserves: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Higher-than-expected peak demand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Thermal unit outages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Renewable generation below expected values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1600" kern="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5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6862"/>
            <a:ext cx="8458200" cy="617538"/>
          </a:xfrm>
        </p:spPr>
        <p:txBody>
          <a:bodyPr/>
          <a:lstStyle/>
          <a:p>
            <a:r>
              <a:rPr lang="en-US" sz="2600" dirty="0"/>
              <a:t>Probabilistic Version of CAFOR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845637"/>
            <a:ext cx="8686800" cy="4793163"/>
          </a:xfrm>
          <a:noFill/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CAFOR Formula: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=  Seasonal Maximum Expected Resource Generation Capability     for Thermal and Hydro Resources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+ Random draw from hourly capacity probability distributions for the following resources:</a:t>
            </a:r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 Wind and Solar</a:t>
            </a:r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 PUN generator net imports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‒ Net Peak demand, random draw from hourly capacity probability distribution less Price Responsive Demand from supply schedule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‒ Unplanned thermal outages, random draw from daily capacity probability distribution</a:t>
            </a:r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+ Pre-EEA Resources* if CAFOR &lt; 3,000 MW</a:t>
            </a:r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+ EEA Resources if CAFOR &lt; 2,300 MW</a:t>
            </a:r>
            <a:endParaRPr lang="en-US" sz="1600" kern="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FD5A04-7060-B04D-8F12-972ECFA1C3EC}"/>
              </a:ext>
            </a:extLst>
          </p:cNvPr>
          <p:cNvSpPr txBox="1"/>
          <p:nvPr/>
        </p:nvSpPr>
        <p:spPr>
          <a:xfrm>
            <a:off x="1317701" y="5664820"/>
            <a:ext cx="7259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kern="0" dirty="0">
                <a:solidFill>
                  <a:schemeClr val="tx2"/>
                </a:solidFill>
              </a:rPr>
              <a:t>* Random draws for remaining DC tie net imports and emergency requests for Switchable Generation Resources capacity committed to other grids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6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Model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8298"/>
            <a:ext cx="8458200" cy="542969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Included hour-ending 9 PM to show the reserve risk when solar production is negligible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Assumed that a portion of 4CP participation as documented in the </a:t>
            </a:r>
            <a:r>
              <a:rPr lang="en-US" sz="2200" i="1" dirty="0">
                <a:latin typeface="Arial" panose="020B0604020202020204"/>
              </a:rPr>
              <a:t>2022 Annual Report of Demand Response </a:t>
            </a:r>
            <a:r>
              <a:rPr lang="en-US" sz="2200" dirty="0">
                <a:latin typeface="Arial" panose="020B0604020202020204"/>
              </a:rPr>
              <a:t>is not reflected in the summer 2023 load forecast, and is available to further reduce load during peak demand days</a:t>
            </a:r>
          </a:p>
          <a:p>
            <a:pPr lvl="1" indent="-342900">
              <a:spcBef>
                <a:spcPts val="450"/>
              </a:spcBef>
              <a:buFont typeface="Arial" panose="020B0604020202020204" pitchFamily="34" charset="0"/>
              <a:buChar char="‒"/>
              <a:defRPr/>
            </a:pPr>
            <a:r>
              <a:rPr lang="en-US" sz="1800" dirty="0">
                <a:latin typeface="Arial" panose="020B0604020202020204"/>
              </a:rPr>
              <a:t>Range of Price Responsive Demand in the model is 419 MW to 3,192 MW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Arial" panose="020B0604020202020204"/>
              </a:rPr>
              <a:t>Created a version of the model with the proposed new EEA triggers in NPRR1176</a:t>
            </a:r>
          </a:p>
          <a:p>
            <a:pPr>
              <a:spcBef>
                <a:spcPts val="450"/>
              </a:spcBef>
              <a:defRPr/>
            </a:pPr>
            <a:r>
              <a:rPr lang="en-US" sz="2200" dirty="0">
                <a:latin typeface="Arial" panose="020B0604020202020204"/>
              </a:rPr>
              <a:t>Model aligns with the summer-rated thermal resource capacity in the Summer 2023 SARA report; wind and solar profiles scaled to match SARA installed capacities</a:t>
            </a:r>
          </a:p>
          <a:p>
            <a:pPr lvl="1">
              <a:spcBef>
                <a:spcPts val="450"/>
              </a:spcBef>
              <a:defRPr/>
            </a:pPr>
            <a:r>
              <a:rPr lang="en-US" sz="1800" dirty="0">
                <a:latin typeface="Arial" panose="020B0604020202020204"/>
              </a:rPr>
              <a:t>New synthetic hourly wind and solar profiles, which include those reflecting 2022 weather, are nearly ready for use; a final set of profiles is expected by the end of May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13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Energy Emergency Alert Risk Profile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C71A6D4-3549-558A-59E2-DE3CB69B8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977745"/>
            <a:ext cx="8610600" cy="14594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62CA87-EBC2-7E22-F2F4-C475C8C06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0" y="2606858"/>
            <a:ext cx="6896100" cy="362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70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Impact of Applying New EEA Triggers (NPRR1176)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D4526E5-98B1-9312-899B-513BCE22B47B}"/>
              </a:ext>
            </a:extLst>
          </p:cNvPr>
          <p:cNvSpPr txBox="1">
            <a:spLocks/>
          </p:cNvSpPr>
          <p:nvPr/>
        </p:nvSpPr>
        <p:spPr>
          <a:xfrm>
            <a:off x="342900" y="1157101"/>
            <a:ext cx="84582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latin typeface="Arial" panose="020B0604020202020204"/>
              </a:rPr>
              <a:t>Current Triggers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721D370C-B1FC-1C94-46E3-EDBD201F86F0}"/>
              </a:ext>
            </a:extLst>
          </p:cNvPr>
          <p:cNvSpPr txBox="1">
            <a:spLocks/>
          </p:cNvSpPr>
          <p:nvPr/>
        </p:nvSpPr>
        <p:spPr>
          <a:xfrm>
            <a:off x="381000" y="3526780"/>
            <a:ext cx="84582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latin typeface="Arial" panose="020B0604020202020204"/>
              </a:rPr>
              <a:t>New NPRR1176 Triggers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765C85-EEC3-2E6A-0EDB-899B84031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17585"/>
            <a:ext cx="8610600" cy="14594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C9B32A-1837-501C-7B82-7B5454EF6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865385"/>
            <a:ext cx="8610600" cy="122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1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CAFOR “Pre-EEA” Outcomes, HE 5 PM and 9 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1C9BB7-71EF-BAA3-B2C7-59575AE987D3}"/>
              </a:ext>
            </a:extLst>
          </p:cNvPr>
          <p:cNvSpPr txBox="1"/>
          <p:nvPr/>
        </p:nvSpPr>
        <p:spPr>
          <a:xfrm>
            <a:off x="348465" y="1948934"/>
            <a:ext cx="114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5 PM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7F4F3D-E496-3849-43F4-3B3444BF1926}"/>
              </a:ext>
            </a:extLst>
          </p:cNvPr>
          <p:cNvSpPr txBox="1"/>
          <p:nvPr/>
        </p:nvSpPr>
        <p:spPr>
          <a:xfrm>
            <a:off x="348464" y="4625950"/>
            <a:ext cx="114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9 PM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3723CC-7B3B-06F9-D7EF-BCC0D1719922}"/>
              </a:ext>
            </a:extLst>
          </p:cNvPr>
          <p:cNvSpPr txBox="1"/>
          <p:nvPr/>
        </p:nvSpPr>
        <p:spPr>
          <a:xfrm>
            <a:off x="7204755" y="1763628"/>
            <a:ext cx="18724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These CAFOR outcomes only include pre-EEA resources: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Distribution voltage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LFL curtailment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Remaining DC tie import capability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EA9D3B6-960E-C162-F33A-746AD8752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463" y="876788"/>
            <a:ext cx="5713292" cy="27282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4DDD7CC-FD96-371D-1062-4B0FB1083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463" y="3688846"/>
            <a:ext cx="5713292" cy="2524735"/>
          </a:xfrm>
          <a:prstGeom prst="rect">
            <a:avLst/>
          </a:prstGeom>
        </p:spPr>
      </p:pic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id="{FFF55DA6-CD1E-D6E9-78B0-537455A51B40}"/>
              </a:ext>
            </a:extLst>
          </p:cNvPr>
          <p:cNvSpPr/>
          <p:nvPr/>
        </p:nvSpPr>
        <p:spPr>
          <a:xfrm>
            <a:off x="1779995" y="2039322"/>
            <a:ext cx="1295400" cy="381000"/>
          </a:xfrm>
          <a:prstGeom prst="wedgeRectCallout">
            <a:avLst>
              <a:gd name="adj1" fmla="val -7425"/>
              <a:gd name="adj2" fmla="val 247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CAFOR Outcomes &lt;= 3,000 MW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A1ED1F8-37D8-87F8-CF89-E56F79253E3B}"/>
              </a:ext>
            </a:extLst>
          </p:cNvPr>
          <p:cNvSpPr/>
          <p:nvPr/>
        </p:nvSpPr>
        <p:spPr>
          <a:xfrm>
            <a:off x="1807536" y="4241368"/>
            <a:ext cx="1295400" cy="381000"/>
          </a:xfrm>
          <a:prstGeom prst="wedgeRectCallout">
            <a:avLst>
              <a:gd name="adj1" fmla="val -1472"/>
              <a:gd name="adj2" fmla="val 2535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CAFOR Outcomes &lt;= 3,000 MW</a:t>
            </a:r>
          </a:p>
        </p:txBody>
      </p:sp>
    </p:spTree>
    <p:extLst>
      <p:ext uri="{BB962C8B-B14F-4D97-AF65-F5344CB8AC3E}">
        <p14:creationId xmlns:p14="http://schemas.microsoft.com/office/powerpoint/2010/main" val="252115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CAFOR “EEA” Outcomes, HE 5 PM and 9 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2764DF-BB79-95C7-6E4A-058AA606817A}"/>
              </a:ext>
            </a:extLst>
          </p:cNvPr>
          <p:cNvSpPr txBox="1"/>
          <p:nvPr/>
        </p:nvSpPr>
        <p:spPr>
          <a:xfrm>
            <a:off x="348465" y="1948934"/>
            <a:ext cx="114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5 PM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B827F-82DD-2B96-741C-F64BB0A39CBE}"/>
              </a:ext>
            </a:extLst>
          </p:cNvPr>
          <p:cNvSpPr txBox="1"/>
          <p:nvPr/>
        </p:nvSpPr>
        <p:spPr>
          <a:xfrm>
            <a:off x="348464" y="4625950"/>
            <a:ext cx="114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9 PM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5CD0B7-4C43-7AC2-EE02-BC5A1A21B8A7}"/>
              </a:ext>
            </a:extLst>
          </p:cNvPr>
          <p:cNvSpPr txBox="1"/>
          <p:nvPr/>
        </p:nvSpPr>
        <p:spPr>
          <a:xfrm>
            <a:off x="7196193" y="3154508"/>
            <a:ext cx="1872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These CAFOR outcomes include all EEA resources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0CA46B-6EDB-047B-C049-637E0300C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856" y="3656760"/>
            <a:ext cx="5637944" cy="2604696"/>
          </a:xfrm>
          <a:prstGeom prst="rect">
            <a:avLst/>
          </a:prstGeom>
        </p:spPr>
      </p:pic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AD2B3EF7-8508-2DDE-8B33-11958A50EE00}"/>
              </a:ext>
            </a:extLst>
          </p:cNvPr>
          <p:cNvSpPr/>
          <p:nvPr/>
        </p:nvSpPr>
        <p:spPr>
          <a:xfrm>
            <a:off x="1828800" y="4332973"/>
            <a:ext cx="1295400" cy="381000"/>
          </a:xfrm>
          <a:prstGeom prst="wedgeRectCallout">
            <a:avLst>
              <a:gd name="adj1" fmla="val 11590"/>
              <a:gd name="adj2" fmla="val 2574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CAFOR Outcomes &lt;= 2,300 MW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C500211-731E-8706-C414-E169B6DF3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856" y="892348"/>
            <a:ext cx="5637944" cy="2634064"/>
          </a:xfrm>
          <a:prstGeom prst="rect">
            <a:avLst/>
          </a:prstGeom>
        </p:spPr>
      </p:pic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C5D3C31B-067D-BED8-7773-4ED28B1E8093}"/>
              </a:ext>
            </a:extLst>
          </p:cNvPr>
          <p:cNvSpPr/>
          <p:nvPr/>
        </p:nvSpPr>
        <p:spPr>
          <a:xfrm>
            <a:off x="1861851" y="2062095"/>
            <a:ext cx="1295400" cy="381000"/>
          </a:xfrm>
          <a:prstGeom prst="wedgeRectCallout">
            <a:avLst>
              <a:gd name="adj1" fmla="val -9126"/>
              <a:gd name="adj2" fmla="val 2708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CAFOR Outcomes &lt;= 2,300 MW</a:t>
            </a:r>
          </a:p>
        </p:txBody>
      </p:sp>
    </p:spTree>
    <p:extLst>
      <p:ext uri="{BB962C8B-B14F-4D97-AF65-F5344CB8AC3E}">
        <p14:creationId xmlns:p14="http://schemas.microsoft.com/office/powerpoint/2010/main" val="14970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CAFOR Risk Profile, HE 5 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D4013CB-82FE-ECFF-39A3-42F088D68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" y="1752600"/>
            <a:ext cx="8458200" cy="294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094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34930</TotalTime>
  <Words>607</Words>
  <Application>Microsoft Office PowerPoint</Application>
  <PresentationFormat>On-screen Show (4:3)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1_Office Theme</vt:lpstr>
      <vt:lpstr>PowerPoint Presentation</vt:lpstr>
      <vt:lpstr>EEA Risk Measure: Capacity Available for Operating Reserves (CAFOR)</vt:lpstr>
      <vt:lpstr>Probabilistic Version of CAFOR</vt:lpstr>
      <vt:lpstr>Model Updates</vt:lpstr>
      <vt:lpstr>Energy Emergency Alert Risk Profile</vt:lpstr>
      <vt:lpstr>Impact of Applying New EEA Triggers (NPRR1176)</vt:lpstr>
      <vt:lpstr>CAFOR “Pre-EEA” Outcomes, HE 5 PM and 9 PM</vt:lpstr>
      <vt:lpstr>CAFOR “EEA” Outcomes, HE 5 PM and 9 PM</vt:lpstr>
      <vt:lpstr>CAFOR Risk Profile, HE 5 PM</vt:lpstr>
      <vt:lpstr>CAFOR Risk Profile, HE 9 PM</vt:lpstr>
      <vt:lpstr>Observations and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114</cp:revision>
  <cp:lastPrinted>2022-12-07T20:17:39Z</cp:lastPrinted>
  <dcterms:created xsi:type="dcterms:W3CDTF">2016-01-21T15:20:31Z</dcterms:created>
  <dcterms:modified xsi:type="dcterms:W3CDTF">2023-05-18T12:19:44Z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