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63" r:id="rId6"/>
  </p:sldMasterIdLst>
  <p:notesMasterIdLst>
    <p:notesMasterId r:id="rId11"/>
  </p:notesMasterIdLst>
  <p:handoutMasterIdLst>
    <p:handoutMasterId r:id="rId12"/>
  </p:handoutMasterIdLst>
  <p:sldIdLst>
    <p:sldId id="288" r:id="rId7"/>
    <p:sldId id="294" r:id="rId8"/>
    <p:sldId id="298" r:id="rId9"/>
    <p:sldId id="297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BEBCA"/>
    <a:srgbClr val="D19DBB"/>
    <a:srgbClr val="69E1B0"/>
    <a:srgbClr val="00AEC7"/>
    <a:srgbClr val="56E1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64712" autoAdjust="0"/>
  </p:normalViewPr>
  <p:slideViewPr>
    <p:cSldViewPr showGuides="1">
      <p:cViewPr varScale="1">
        <p:scale>
          <a:sx n="74" d="100"/>
          <a:sy n="74" d="100"/>
        </p:scale>
        <p:origin x="2412" y="5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5/4/2023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5/4/2023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600" dirty="0">
                <a:solidFill>
                  <a:schemeClr val="accent4"/>
                </a:solidFill>
              </a:rPr>
              <a:t>Major areas of DG growth in ERCOT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accent4"/>
                </a:solidFill>
              </a:rPr>
              <a:t>Solar PV &lt;1 MW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accent4"/>
                </a:solidFill>
              </a:rPr>
              <a:t>Natural gas &gt; 1 MW (co-located with load)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accent4"/>
                </a:solidFill>
              </a:rPr>
              <a:t>DGR Energy Storage&gt; 1 MW</a:t>
            </a:r>
          </a:p>
          <a:p>
            <a:endParaRPr lang="en-US" sz="1100" dirty="0">
              <a:solidFill>
                <a:schemeClr val="accent4"/>
              </a:solidFill>
            </a:endParaRPr>
          </a:p>
          <a:p>
            <a:r>
              <a:rPr lang="en-US" dirty="0">
                <a:solidFill>
                  <a:schemeClr val="accent4"/>
                </a:solidFill>
              </a:rPr>
              <a:t>Detail for Systems &gt; 1 MW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accent4"/>
                </a:solidFill>
              </a:rPr>
              <a:t>Increased Growth in Distribution connected batteries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accent4"/>
                </a:solidFill>
              </a:rPr>
              <a:t>Continuation of upward trend for Nat Gas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accent4"/>
                </a:solidFill>
              </a:rPr>
              <a:t>Very limited growth for solar &gt; 1 MW</a:t>
            </a:r>
          </a:p>
          <a:p>
            <a:endParaRPr lang="en-US" sz="1100" dirty="0">
              <a:solidFill>
                <a:schemeClr val="accent4"/>
              </a:solidFill>
            </a:endParaRPr>
          </a:p>
          <a:p>
            <a:r>
              <a:rPr lang="en-US" dirty="0">
                <a:solidFill>
                  <a:schemeClr val="accent4"/>
                </a:solidFill>
              </a:rPr>
              <a:t>Detail for Systems &lt; 1 MW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accent4"/>
                </a:solidFill>
              </a:rPr>
              <a:t>Accelerating Solar PV trend in line with projections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accent4"/>
                </a:solidFill>
              </a:rPr>
              <a:t>Lack of reporting on residential energy storage from most NOIEs.</a:t>
            </a:r>
          </a:p>
          <a:p>
            <a:endParaRPr lang="en-US" sz="1200" dirty="0">
              <a:solidFill>
                <a:srgbClr val="C0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1945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600" dirty="0">
                <a:solidFill>
                  <a:schemeClr val="accent4"/>
                </a:solidFill>
              </a:rPr>
              <a:t>Major areas of DG growth in ERCOT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accent4"/>
                </a:solidFill>
              </a:rPr>
              <a:t>Solar PV &lt;1 MW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accent4"/>
                </a:solidFill>
              </a:rPr>
              <a:t>Natural gas &gt; 1 MW (co-located with load)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accent4"/>
                </a:solidFill>
              </a:rPr>
              <a:t>DGR Energy Storage&gt; 1 MW</a:t>
            </a:r>
          </a:p>
          <a:p>
            <a:endParaRPr lang="en-US" sz="1100" dirty="0">
              <a:solidFill>
                <a:schemeClr val="accent4"/>
              </a:solidFill>
            </a:endParaRPr>
          </a:p>
          <a:p>
            <a:r>
              <a:rPr lang="en-US" dirty="0">
                <a:solidFill>
                  <a:schemeClr val="accent4"/>
                </a:solidFill>
              </a:rPr>
              <a:t>Detail for Systems &gt; 1 MW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accent4"/>
                </a:solidFill>
              </a:rPr>
              <a:t>New applications for Energy Storage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accent4"/>
                </a:solidFill>
              </a:rPr>
              <a:t>Continuation of upward trend for Nat Gas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accent4"/>
                </a:solidFill>
              </a:rPr>
              <a:t>Very limited growth for solar &gt; 1 MW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accent4"/>
                </a:solidFill>
              </a:rPr>
              <a:t>Stagnant Diesel growth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accent4"/>
                </a:solidFill>
              </a:rPr>
              <a:t>Declining Landfill Gas, Hydro, Wind</a:t>
            </a:r>
          </a:p>
          <a:p>
            <a:endParaRPr lang="en-US" sz="1100" dirty="0">
              <a:solidFill>
                <a:schemeClr val="accent4"/>
              </a:solidFill>
            </a:endParaRPr>
          </a:p>
          <a:p>
            <a:r>
              <a:rPr lang="en-US" dirty="0">
                <a:solidFill>
                  <a:schemeClr val="accent4"/>
                </a:solidFill>
              </a:rPr>
              <a:t>Detail for Systems &lt; 1 MW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accent4"/>
                </a:solidFill>
              </a:rPr>
              <a:t>Accelerating Solar PV trend in line with projections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accent4"/>
                </a:solidFill>
              </a:rPr>
              <a:t>Lack of reporting on residential energy storage from most NOIEs.</a:t>
            </a:r>
          </a:p>
          <a:p>
            <a:endParaRPr lang="en-US" sz="1200" dirty="0">
              <a:solidFill>
                <a:srgbClr val="C0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067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1352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3249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949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1162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81400" y="2438400"/>
            <a:ext cx="53340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5B6770"/>
                </a:solidFill>
              </a:rPr>
              <a:t>Annual Distributed Generation Estimate</a:t>
            </a:r>
            <a:endParaRPr lang="en-US" dirty="0">
              <a:solidFill>
                <a:srgbClr val="5B6770"/>
              </a:solidFill>
            </a:endParaRPr>
          </a:p>
          <a:p>
            <a:endParaRPr lang="en-US" dirty="0">
              <a:solidFill>
                <a:srgbClr val="5B6770"/>
              </a:solidFill>
            </a:endParaRP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>
                <a:solidFill>
                  <a:srgbClr val="5B6770"/>
                </a:solidFill>
              </a:rPr>
              <a:t>May 2, 2023</a:t>
            </a:r>
          </a:p>
        </p:txBody>
      </p:sp>
    </p:spTree>
    <p:extLst>
      <p:ext uri="{BB962C8B-B14F-4D97-AF65-F5344CB8AC3E}">
        <p14:creationId xmlns:p14="http://schemas.microsoft.com/office/powerpoint/2010/main" val="29350039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27894"/>
          </a:xfrm>
        </p:spPr>
        <p:txBody>
          <a:bodyPr/>
          <a:lstStyle/>
          <a:p>
            <a:r>
              <a:rPr lang="en-US" dirty="0"/>
              <a:t>ERCOT Estimated Total DG Growth 2015-2022 (MW)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523529" y="3821668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 31%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530551" y="2145268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181%</a:t>
            </a:r>
          </a:p>
        </p:txBody>
      </p:sp>
      <p:sp>
        <p:nvSpPr>
          <p:cNvPr id="10" name="Down Arrow 9"/>
          <p:cNvSpPr/>
          <p:nvPr/>
        </p:nvSpPr>
        <p:spPr>
          <a:xfrm rot="10800000">
            <a:off x="7507373" y="2242434"/>
            <a:ext cx="45719" cy="187193"/>
          </a:xfrm>
          <a:prstGeom prst="downArrow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Down Arrow 11"/>
          <p:cNvSpPr/>
          <p:nvPr/>
        </p:nvSpPr>
        <p:spPr>
          <a:xfrm rot="10800000">
            <a:off x="7505651" y="3084038"/>
            <a:ext cx="45719" cy="187193"/>
          </a:xfrm>
          <a:prstGeom prst="downArrow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Down Arrow 12"/>
          <p:cNvSpPr/>
          <p:nvPr/>
        </p:nvSpPr>
        <p:spPr>
          <a:xfrm rot="10800000">
            <a:off x="7530232" y="3892931"/>
            <a:ext cx="45719" cy="187193"/>
          </a:xfrm>
          <a:prstGeom prst="downArrow">
            <a:avLst/>
          </a:prstGeom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23051E5-3120-5C13-1C80-3043CB2DBC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632973"/>
            <a:ext cx="8229600" cy="559205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9937790-91AA-99E9-57E6-2264FA90789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47800" y="1456557"/>
            <a:ext cx="2209800" cy="2209800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5DA56B5F-152C-2B42-0083-A7EBF2598A7F}"/>
              </a:ext>
            </a:extLst>
          </p:cNvPr>
          <p:cNvSpPr txBox="1"/>
          <p:nvPr/>
        </p:nvSpPr>
        <p:spPr>
          <a:xfrm rot="16200000">
            <a:off x="81994" y="3512468"/>
            <a:ext cx="5950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MW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312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27894"/>
          </a:xfrm>
        </p:spPr>
        <p:txBody>
          <a:bodyPr/>
          <a:lstStyle/>
          <a:p>
            <a:r>
              <a:rPr lang="en-US" dirty="0"/>
              <a:t>ERCOT Solar PV Rooftop Projections vs Actual 2022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523529" y="3821668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 31%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530551" y="2145268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181%</a:t>
            </a:r>
          </a:p>
        </p:txBody>
      </p:sp>
      <p:sp>
        <p:nvSpPr>
          <p:cNvPr id="10" name="Down Arrow 9"/>
          <p:cNvSpPr/>
          <p:nvPr/>
        </p:nvSpPr>
        <p:spPr>
          <a:xfrm rot="10800000">
            <a:off x="7507373" y="2242434"/>
            <a:ext cx="45719" cy="187193"/>
          </a:xfrm>
          <a:prstGeom prst="downArrow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Down Arrow 11"/>
          <p:cNvSpPr/>
          <p:nvPr/>
        </p:nvSpPr>
        <p:spPr>
          <a:xfrm rot="10800000">
            <a:off x="7505651" y="3084038"/>
            <a:ext cx="45719" cy="187193"/>
          </a:xfrm>
          <a:prstGeom prst="downArrow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Down Arrow 12"/>
          <p:cNvSpPr/>
          <p:nvPr/>
        </p:nvSpPr>
        <p:spPr>
          <a:xfrm rot="10800000">
            <a:off x="7530232" y="3892931"/>
            <a:ext cx="45719" cy="187193"/>
          </a:xfrm>
          <a:prstGeom prst="downArrow">
            <a:avLst/>
          </a:prstGeom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26" name="Picture 4">
            <a:extLst>
              <a:ext uri="{FF2B5EF4-FFF2-40B4-BE49-F238E27FC236}">
                <a16:creationId xmlns:a16="http://schemas.microsoft.com/office/drawing/2014/main" id="{47E7D8FC-62A0-1A9E-DF84-BCA542AE3B8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594" y="1019697"/>
            <a:ext cx="8458200" cy="5284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BEAF165-5444-7A6D-6DFA-13E37DC9A91A}"/>
              </a:ext>
            </a:extLst>
          </p:cNvPr>
          <p:cNvSpPr txBox="1"/>
          <p:nvPr/>
        </p:nvSpPr>
        <p:spPr>
          <a:xfrm rot="16200000">
            <a:off x="83483" y="3667778"/>
            <a:ext cx="5950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MW</a:t>
            </a:r>
          </a:p>
        </p:txBody>
      </p:sp>
    </p:spTree>
    <p:extLst>
      <p:ext uri="{BB962C8B-B14F-4D97-AF65-F5344CB8AC3E}">
        <p14:creationId xmlns:p14="http://schemas.microsoft.com/office/powerpoint/2010/main" val="35321833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Settlement-Only Distributed Generation in ERCOT  </a:t>
            </a:r>
            <a:r>
              <a:rPr lang="en-US" sz="1400" b="0" dirty="0"/>
              <a:t>2010-2022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314099" y="5677690"/>
            <a:ext cx="1257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FFFF"/>
                </a:solidFill>
              </a:rPr>
              <a:t>Renewables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400800" y="3269362"/>
            <a:ext cx="15144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Non-renewables</a:t>
            </a:r>
          </a:p>
        </p:txBody>
      </p:sp>
      <p:sp>
        <p:nvSpPr>
          <p:cNvPr id="10" name="Line Callout 2 (No Border) 9"/>
          <p:cNvSpPr/>
          <p:nvPr/>
        </p:nvSpPr>
        <p:spPr>
          <a:xfrm flipH="1">
            <a:off x="6921842" y="2566009"/>
            <a:ext cx="993433" cy="457200"/>
          </a:xfrm>
          <a:prstGeom prst="callout2">
            <a:avLst>
              <a:gd name="adj1" fmla="val 49255"/>
              <a:gd name="adj2" fmla="val 101491"/>
              <a:gd name="adj3" fmla="val 42644"/>
              <a:gd name="adj4" fmla="val 130767"/>
              <a:gd name="adj5" fmla="val 37031"/>
              <a:gd name="adj6" fmla="val 132293"/>
            </a:avLst>
          </a:prstGeom>
          <a:noFill/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050" dirty="0">
                <a:solidFill>
                  <a:srgbClr val="FFFFFF"/>
                </a:solidFill>
              </a:rPr>
              <a:t>Accumulated Count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06816" y="3060287"/>
            <a:ext cx="3505200" cy="707886"/>
          </a:xfrm>
          <a:prstGeom prst="rect">
            <a:avLst/>
          </a:prstGeom>
          <a:solidFill>
            <a:schemeClr val="bg2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prstClr val="black"/>
                </a:solidFill>
              </a:rPr>
              <a:t>SODGs are: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u="sng" dirty="0">
                <a:solidFill>
                  <a:prstClr val="black"/>
                </a:solidFill>
              </a:rPr>
              <a:t>&lt;</a:t>
            </a:r>
            <a:r>
              <a:rPr lang="en-US" sz="1000" dirty="0">
                <a:solidFill>
                  <a:prstClr val="black"/>
                </a:solidFill>
              </a:rPr>
              <a:t>10 MW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prstClr val="black"/>
                </a:solidFill>
              </a:rPr>
              <a:t>If &gt;1 MW and inject to grid, must register with ERCOT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prstClr val="black"/>
                </a:solidFill>
              </a:rPr>
              <a:t>If &lt;1 MW, registration optional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0FD1F48-00F3-45C6-9CB8-0A971C8C0D42}"/>
              </a:ext>
            </a:extLst>
          </p:cNvPr>
          <p:cNvSpPr txBox="1"/>
          <p:nvPr/>
        </p:nvSpPr>
        <p:spPr>
          <a:xfrm>
            <a:off x="4963531" y="6132917"/>
            <a:ext cx="38908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*</a:t>
            </a:r>
            <a:r>
              <a:rPr lang="en-US" sz="1200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Note that 0 MW of SODG Renewables added in 2022</a:t>
            </a:r>
            <a:endParaRPr lang="en-US" sz="14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61992926-DE4A-498E-9AD5-C5B78946D00A}"/>
              </a:ext>
            </a:extLst>
          </p:cNvPr>
          <p:cNvSpPr txBox="1"/>
          <p:nvPr/>
        </p:nvSpPr>
        <p:spPr>
          <a:xfrm>
            <a:off x="6400800" y="4280492"/>
            <a:ext cx="15144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accent3">
                    <a:lumMod val="20000"/>
                    <a:lumOff val="80000"/>
                  </a:schemeClr>
                </a:solidFill>
              </a:rPr>
              <a:t>Renewables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20E3BDC-AE3D-D98E-7703-C1A8457517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333" y="1033064"/>
            <a:ext cx="8547333" cy="4791871"/>
          </a:xfrm>
          <a:prstGeom prst="rect">
            <a:avLst/>
          </a:prstGeom>
        </p:spPr>
      </p:pic>
      <p:grpSp>
        <p:nvGrpSpPr>
          <p:cNvPr id="7" name="Group 4">
            <a:extLst>
              <a:ext uri="{FF2B5EF4-FFF2-40B4-BE49-F238E27FC236}">
                <a16:creationId xmlns:a16="http://schemas.microsoft.com/office/drawing/2014/main" id="{7EB8E8DD-4256-4B65-AE7E-228F6CA8B9A7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743075" y="881063"/>
            <a:ext cx="4391025" cy="1466850"/>
            <a:chOff x="1098" y="555"/>
            <a:chExt cx="2766" cy="924"/>
          </a:xfrm>
        </p:grpSpPr>
        <p:sp>
          <p:nvSpPr>
            <p:cNvPr id="9" name="AutoShape 3">
              <a:extLst>
                <a:ext uri="{FF2B5EF4-FFF2-40B4-BE49-F238E27FC236}">
                  <a16:creationId xmlns:a16="http://schemas.microsoft.com/office/drawing/2014/main" id="{2D93A23F-F1C8-4B2F-B629-EF912018A75B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104" y="561"/>
              <a:ext cx="2754" cy="9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5">
              <a:extLst>
                <a:ext uri="{FF2B5EF4-FFF2-40B4-BE49-F238E27FC236}">
                  <a16:creationId xmlns:a16="http://schemas.microsoft.com/office/drawing/2014/main" id="{1941F8E9-DAE8-4475-847F-121A9EB2AD3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4" y="561"/>
              <a:ext cx="2754" cy="175"/>
            </a:xfrm>
            <a:prstGeom prst="rect">
              <a:avLst/>
            </a:prstGeom>
            <a:solidFill>
              <a:srgbClr val="00AE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Rectangle 6">
              <a:extLst>
                <a:ext uri="{FF2B5EF4-FFF2-40B4-BE49-F238E27FC236}">
                  <a16:creationId xmlns:a16="http://schemas.microsoft.com/office/drawing/2014/main" id="{318AC256-A8CC-43CD-891C-E564A1A147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4" y="730"/>
              <a:ext cx="2754" cy="236"/>
            </a:xfrm>
            <a:prstGeom prst="rect">
              <a:avLst/>
            </a:prstGeom>
            <a:solidFill>
              <a:srgbClr val="CBE3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Rectangle 7">
              <a:extLst>
                <a:ext uri="{FF2B5EF4-FFF2-40B4-BE49-F238E27FC236}">
                  <a16:creationId xmlns:a16="http://schemas.microsoft.com/office/drawing/2014/main" id="{0CE247B4-A851-4F8D-B6D3-33472E261B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4" y="960"/>
              <a:ext cx="2754" cy="259"/>
            </a:xfrm>
            <a:prstGeom prst="rect">
              <a:avLst/>
            </a:prstGeom>
            <a:solidFill>
              <a:srgbClr val="E7F2F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Rectangle 8">
              <a:extLst>
                <a:ext uri="{FF2B5EF4-FFF2-40B4-BE49-F238E27FC236}">
                  <a16:creationId xmlns:a16="http://schemas.microsoft.com/office/drawing/2014/main" id="{060EF3BC-D004-4C9D-8610-BAE0B39A6D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4" y="1213"/>
              <a:ext cx="2754" cy="260"/>
            </a:xfrm>
            <a:prstGeom prst="rect">
              <a:avLst/>
            </a:prstGeom>
            <a:solidFill>
              <a:srgbClr val="CBE3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Rectangle 9">
              <a:extLst>
                <a:ext uri="{FF2B5EF4-FFF2-40B4-BE49-F238E27FC236}">
                  <a16:creationId xmlns:a16="http://schemas.microsoft.com/office/drawing/2014/main" id="{4EF1FC66-CD5E-4936-8229-02DF9F4C58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28" y="579"/>
              <a:ext cx="505" cy="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Arial" panose="020B0604020202020204" pitchFamily="34" charset="0"/>
                </a:rPr>
                <a:t>SODGs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10">
              <a:extLst>
                <a:ext uri="{FF2B5EF4-FFF2-40B4-BE49-F238E27FC236}">
                  <a16:creationId xmlns:a16="http://schemas.microsoft.com/office/drawing/2014/main" id="{01F1109D-F643-4B19-A5E2-EB70BD0525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01" y="579"/>
              <a:ext cx="487" cy="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Arial" panose="020B0604020202020204" pitchFamily="34" charset="0"/>
                </a:rPr>
                <a:t># Units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11">
              <a:extLst>
                <a:ext uri="{FF2B5EF4-FFF2-40B4-BE49-F238E27FC236}">
                  <a16:creationId xmlns:a16="http://schemas.microsoft.com/office/drawing/2014/main" id="{2EF17230-0670-46DF-B3EB-8EC6D7631E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89" y="579"/>
              <a:ext cx="289" cy="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>
                  <a:ln>
                    <a:noFill/>
                  </a:ln>
                  <a:solidFill>
                    <a:srgbClr val="FFFFFF"/>
                  </a:solidFill>
                  <a:effectLst/>
                  <a:latin typeface="Arial" panose="020B0604020202020204" pitchFamily="34" charset="0"/>
                </a:rPr>
                <a:t>MW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12">
              <a:extLst>
                <a:ext uri="{FF2B5EF4-FFF2-40B4-BE49-F238E27FC236}">
                  <a16:creationId xmlns:a16="http://schemas.microsoft.com/office/drawing/2014/main" id="{80B176AF-5503-4221-8126-08E533C9B0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2" y="778"/>
              <a:ext cx="968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5B6770"/>
                  </a:solidFill>
                  <a:effectLst/>
                  <a:latin typeface="Arial" panose="020B0604020202020204" pitchFamily="34" charset="0"/>
                </a:rPr>
                <a:t>Non-Renewable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Rectangle 13">
              <a:extLst>
                <a:ext uri="{FF2B5EF4-FFF2-40B4-BE49-F238E27FC236}">
                  <a16:creationId xmlns:a16="http://schemas.microsoft.com/office/drawing/2014/main" id="{0B4EBF4B-0B9F-4B4B-B2F7-52D4DF13F3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97" y="778"/>
              <a:ext cx="265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5B6770"/>
                  </a:solidFill>
                  <a:effectLst/>
                  <a:latin typeface="Arial" panose="020B0604020202020204" pitchFamily="34" charset="0"/>
                </a:rPr>
                <a:t>314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Rectangle 14">
              <a:extLst>
                <a:ext uri="{FF2B5EF4-FFF2-40B4-BE49-F238E27FC236}">
                  <a16:creationId xmlns:a16="http://schemas.microsoft.com/office/drawing/2014/main" id="{7E8D9B86-7798-4308-98B6-929B7426AB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5" y="778"/>
              <a:ext cx="265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5B6770"/>
                  </a:solidFill>
                  <a:effectLst/>
                  <a:latin typeface="Arial" panose="020B0604020202020204" pitchFamily="34" charset="0"/>
                </a:rPr>
                <a:t>656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Rectangle 15">
              <a:extLst>
                <a:ext uri="{FF2B5EF4-FFF2-40B4-BE49-F238E27FC236}">
                  <a16:creationId xmlns:a16="http://schemas.microsoft.com/office/drawing/2014/main" id="{98525C3D-32DC-48B2-B5A1-973B8D4D3F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2" y="1020"/>
              <a:ext cx="1281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5B6770"/>
                  </a:solidFill>
                  <a:effectLst/>
                  <a:latin typeface="Arial" panose="020B0604020202020204" pitchFamily="34" charset="0"/>
                </a:rPr>
                <a:t>Renewable + Storage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16">
              <a:extLst>
                <a:ext uri="{FF2B5EF4-FFF2-40B4-BE49-F238E27FC236}">
                  <a16:creationId xmlns:a16="http://schemas.microsoft.com/office/drawing/2014/main" id="{E6D2DC47-F14B-4B44-BF9D-BC3C1BE99A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34" y="1020"/>
              <a:ext cx="143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5B6770"/>
                  </a:solidFill>
                  <a:effectLst/>
                  <a:latin typeface="Arial" panose="020B0604020202020204" pitchFamily="34" charset="0"/>
                </a:rPr>
                <a:t>60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17">
              <a:extLst>
                <a:ext uri="{FF2B5EF4-FFF2-40B4-BE49-F238E27FC236}">
                  <a16:creationId xmlns:a16="http://schemas.microsoft.com/office/drawing/2014/main" id="{A70BC62E-224B-404A-9EFE-0FA7AAAF7B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95" y="1020"/>
              <a:ext cx="26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 dirty="0">
                  <a:ln>
                    <a:noFill/>
                  </a:ln>
                  <a:solidFill>
                    <a:srgbClr val="5B6770"/>
                  </a:solidFill>
                  <a:effectLst/>
                  <a:latin typeface="Arial" panose="020B0604020202020204" pitchFamily="34" charset="0"/>
                </a:rPr>
                <a:t>348*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Rectangle 18">
              <a:extLst>
                <a:ext uri="{FF2B5EF4-FFF2-40B4-BE49-F238E27FC236}">
                  <a16:creationId xmlns:a16="http://schemas.microsoft.com/office/drawing/2014/main" id="{91580E6E-2D33-4EC8-BA81-B248983C53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82" y="1274"/>
              <a:ext cx="547" cy="1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0" i="0" u="none" strike="noStrike" cap="none" normalizeH="0" baseline="0">
                  <a:ln>
                    <a:noFill/>
                  </a:ln>
                  <a:solidFill>
                    <a:srgbClr val="5B6770"/>
                  </a:solidFill>
                  <a:effectLst/>
                  <a:latin typeface="Arial" panose="020B0604020202020204" pitchFamily="34" charset="0"/>
                </a:rPr>
                <a:t>TOTALS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Rectangle 19">
              <a:extLst>
                <a:ext uri="{FF2B5EF4-FFF2-40B4-BE49-F238E27FC236}">
                  <a16:creationId xmlns:a16="http://schemas.microsoft.com/office/drawing/2014/main" id="{89ABCDC7-86FF-4089-BA4D-F219F52210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97" y="1274"/>
              <a:ext cx="271" cy="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>
                  <a:ln>
                    <a:noFill/>
                  </a:ln>
                  <a:solidFill>
                    <a:srgbClr val="5B6770"/>
                  </a:solidFill>
                  <a:effectLst/>
                  <a:latin typeface="Arial" panose="020B0604020202020204" pitchFamily="34" charset="0"/>
                </a:rPr>
                <a:t>374</a:t>
              </a:r>
              <a:endPara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Rectangle 20">
              <a:extLst>
                <a:ext uri="{FF2B5EF4-FFF2-40B4-BE49-F238E27FC236}">
                  <a16:creationId xmlns:a16="http://schemas.microsoft.com/office/drawing/2014/main" id="{FF4A3BE0-FD8B-49BF-8311-4C99F48527C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59" y="1274"/>
              <a:ext cx="343" cy="16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600" b="1" i="0" u="none" strike="noStrike" cap="none" normalizeH="0" baseline="0" dirty="0">
                  <a:ln>
                    <a:noFill/>
                  </a:ln>
                  <a:solidFill>
                    <a:srgbClr val="5B6770"/>
                  </a:solidFill>
                  <a:effectLst/>
                  <a:latin typeface="Arial" panose="020B0604020202020204" pitchFamily="34" charset="0"/>
                </a:rPr>
                <a:t>1004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Line 21">
              <a:extLst>
                <a:ext uri="{FF2B5EF4-FFF2-40B4-BE49-F238E27FC236}">
                  <a16:creationId xmlns:a16="http://schemas.microsoft.com/office/drawing/2014/main" id="{698DB881-BAFC-4DAB-9147-269FE297EEE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1104" y="561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Rectangle 22">
              <a:extLst>
                <a:ext uri="{FF2B5EF4-FFF2-40B4-BE49-F238E27FC236}">
                  <a16:creationId xmlns:a16="http://schemas.microsoft.com/office/drawing/2014/main" id="{350F472E-AC91-4146-A12D-05CDD2E4EB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4" y="555"/>
              <a:ext cx="6" cy="6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Line 23">
              <a:extLst>
                <a:ext uri="{FF2B5EF4-FFF2-40B4-BE49-F238E27FC236}">
                  <a16:creationId xmlns:a16="http://schemas.microsoft.com/office/drawing/2014/main" id="{5F918326-3988-44D0-8609-8CA0430BAD3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457" y="561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Rectangle 24">
              <a:extLst>
                <a:ext uri="{FF2B5EF4-FFF2-40B4-BE49-F238E27FC236}">
                  <a16:creationId xmlns:a16="http://schemas.microsoft.com/office/drawing/2014/main" id="{D7E5AFE9-A85F-4CDC-973E-6CDBC2C4CA3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57" y="555"/>
              <a:ext cx="6" cy="6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Line 25">
              <a:extLst>
                <a:ext uri="{FF2B5EF4-FFF2-40B4-BE49-F238E27FC236}">
                  <a16:creationId xmlns:a16="http://schemas.microsoft.com/office/drawing/2014/main" id="{62F3691B-E576-4A8A-BA3B-A754DDFC5A2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154" y="561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Rectangle 26">
              <a:extLst>
                <a:ext uri="{FF2B5EF4-FFF2-40B4-BE49-F238E27FC236}">
                  <a16:creationId xmlns:a16="http://schemas.microsoft.com/office/drawing/2014/main" id="{92B9B857-FC3A-4149-84E2-52F17933FE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54" y="555"/>
              <a:ext cx="6" cy="6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Rectangle 27">
              <a:extLst>
                <a:ext uri="{FF2B5EF4-FFF2-40B4-BE49-F238E27FC236}">
                  <a16:creationId xmlns:a16="http://schemas.microsoft.com/office/drawing/2014/main" id="{5F524D72-70CE-44C8-860A-71D27AC2F57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0" y="555"/>
              <a:ext cx="2748" cy="1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Line 28">
              <a:extLst>
                <a:ext uri="{FF2B5EF4-FFF2-40B4-BE49-F238E27FC236}">
                  <a16:creationId xmlns:a16="http://schemas.microsoft.com/office/drawing/2014/main" id="{DBC15488-2500-4778-B3B3-923F93C0FFA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852" y="561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Rectangle 29">
              <a:extLst>
                <a:ext uri="{FF2B5EF4-FFF2-40B4-BE49-F238E27FC236}">
                  <a16:creationId xmlns:a16="http://schemas.microsoft.com/office/drawing/2014/main" id="{7B4B09FA-8D90-4FDB-A489-8AE0D7A1A3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2" y="555"/>
              <a:ext cx="6" cy="6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Rectangle 30">
              <a:extLst>
                <a:ext uri="{FF2B5EF4-FFF2-40B4-BE49-F238E27FC236}">
                  <a16:creationId xmlns:a16="http://schemas.microsoft.com/office/drawing/2014/main" id="{83EE768C-85BE-46CB-B686-F3B9F34D94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8" y="724"/>
              <a:ext cx="2760" cy="1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Rectangle 31">
              <a:extLst>
                <a:ext uri="{FF2B5EF4-FFF2-40B4-BE49-F238E27FC236}">
                  <a16:creationId xmlns:a16="http://schemas.microsoft.com/office/drawing/2014/main" id="{68A83142-9691-40BF-B58C-47E33E57CB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8" y="555"/>
              <a:ext cx="12" cy="16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Rectangle 32">
              <a:extLst>
                <a:ext uri="{FF2B5EF4-FFF2-40B4-BE49-F238E27FC236}">
                  <a16:creationId xmlns:a16="http://schemas.microsoft.com/office/drawing/2014/main" id="{6BB2C53A-ADAF-4D9F-8738-EF366DA6BE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51" y="567"/>
              <a:ext cx="12" cy="15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Rectangle 33">
              <a:extLst>
                <a:ext uri="{FF2B5EF4-FFF2-40B4-BE49-F238E27FC236}">
                  <a16:creationId xmlns:a16="http://schemas.microsoft.com/office/drawing/2014/main" id="{2CB954D7-C7C5-41EB-9B69-A085CCDEA8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48" y="567"/>
              <a:ext cx="12" cy="15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Rectangle 34">
              <a:extLst>
                <a:ext uri="{FF2B5EF4-FFF2-40B4-BE49-F238E27FC236}">
                  <a16:creationId xmlns:a16="http://schemas.microsoft.com/office/drawing/2014/main" id="{959569BF-5510-4A47-84DE-689C752D0C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0" y="954"/>
              <a:ext cx="2748" cy="1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Rectangle 35">
              <a:extLst>
                <a:ext uri="{FF2B5EF4-FFF2-40B4-BE49-F238E27FC236}">
                  <a16:creationId xmlns:a16="http://schemas.microsoft.com/office/drawing/2014/main" id="{CA099F26-F52A-40A3-BB4C-4A4957D4C3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6" y="567"/>
              <a:ext cx="12" cy="15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Rectangle 36">
              <a:extLst>
                <a:ext uri="{FF2B5EF4-FFF2-40B4-BE49-F238E27FC236}">
                  <a16:creationId xmlns:a16="http://schemas.microsoft.com/office/drawing/2014/main" id="{1CBE3CC7-E887-450F-9845-3FA8AEA030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0" y="1207"/>
              <a:ext cx="2748" cy="1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Rectangle 37">
              <a:extLst>
                <a:ext uri="{FF2B5EF4-FFF2-40B4-BE49-F238E27FC236}">
                  <a16:creationId xmlns:a16="http://schemas.microsoft.com/office/drawing/2014/main" id="{F23252B1-8A93-4FF6-B6E3-BAE8517282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98" y="742"/>
              <a:ext cx="12" cy="73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Rectangle 38">
              <a:extLst>
                <a:ext uri="{FF2B5EF4-FFF2-40B4-BE49-F238E27FC236}">
                  <a16:creationId xmlns:a16="http://schemas.microsoft.com/office/drawing/2014/main" id="{B6CE57C3-C752-480D-A30F-2DED52A717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51" y="742"/>
              <a:ext cx="12" cy="73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Rectangle 39">
              <a:extLst>
                <a:ext uri="{FF2B5EF4-FFF2-40B4-BE49-F238E27FC236}">
                  <a16:creationId xmlns:a16="http://schemas.microsoft.com/office/drawing/2014/main" id="{CBC495C0-6F95-4B38-9052-D5022C6C29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48" y="742"/>
              <a:ext cx="12" cy="73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Rectangle 40">
              <a:extLst>
                <a:ext uri="{FF2B5EF4-FFF2-40B4-BE49-F238E27FC236}">
                  <a16:creationId xmlns:a16="http://schemas.microsoft.com/office/drawing/2014/main" id="{21135B1B-837F-4BD7-99B9-BBE285D47A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10" y="1461"/>
              <a:ext cx="2748" cy="1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Rectangle 41">
              <a:extLst>
                <a:ext uri="{FF2B5EF4-FFF2-40B4-BE49-F238E27FC236}">
                  <a16:creationId xmlns:a16="http://schemas.microsoft.com/office/drawing/2014/main" id="{1CB7FAB4-4A15-4F2D-B1ED-1FA90B0AC8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46" y="742"/>
              <a:ext cx="12" cy="73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Line 42">
              <a:extLst>
                <a:ext uri="{FF2B5EF4-FFF2-40B4-BE49-F238E27FC236}">
                  <a16:creationId xmlns:a16="http://schemas.microsoft.com/office/drawing/2014/main" id="{3667BA81-E83B-427A-89A0-BA876CE1049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04" y="1473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Rectangle 43">
              <a:extLst>
                <a:ext uri="{FF2B5EF4-FFF2-40B4-BE49-F238E27FC236}">
                  <a16:creationId xmlns:a16="http://schemas.microsoft.com/office/drawing/2014/main" id="{8D4F602B-BBEB-42E1-8C10-2F412E9127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4" y="1473"/>
              <a:ext cx="6" cy="6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Line 44">
              <a:extLst>
                <a:ext uri="{FF2B5EF4-FFF2-40B4-BE49-F238E27FC236}">
                  <a16:creationId xmlns:a16="http://schemas.microsoft.com/office/drawing/2014/main" id="{F563DA18-AFF3-43F6-83FF-2EC2AFDAA22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457" y="1473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Rectangle 45">
              <a:extLst>
                <a:ext uri="{FF2B5EF4-FFF2-40B4-BE49-F238E27FC236}">
                  <a16:creationId xmlns:a16="http://schemas.microsoft.com/office/drawing/2014/main" id="{20B98B94-2B97-43BC-A24C-2BE96D2B26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57" y="1473"/>
              <a:ext cx="6" cy="6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Line 46">
              <a:extLst>
                <a:ext uri="{FF2B5EF4-FFF2-40B4-BE49-F238E27FC236}">
                  <a16:creationId xmlns:a16="http://schemas.microsoft.com/office/drawing/2014/main" id="{24F69946-21AB-4F8E-8905-633BEF3F628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154" y="1473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Rectangle 47">
              <a:extLst>
                <a:ext uri="{FF2B5EF4-FFF2-40B4-BE49-F238E27FC236}">
                  <a16:creationId xmlns:a16="http://schemas.microsoft.com/office/drawing/2014/main" id="{C75F333F-B352-4C29-8AFC-CF1DB75388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54" y="1473"/>
              <a:ext cx="6" cy="6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Line 48">
              <a:extLst>
                <a:ext uri="{FF2B5EF4-FFF2-40B4-BE49-F238E27FC236}">
                  <a16:creationId xmlns:a16="http://schemas.microsoft.com/office/drawing/2014/main" id="{CDBD13AB-600E-41F7-B317-F8702061F7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52" y="1473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Rectangle 49">
              <a:extLst>
                <a:ext uri="{FF2B5EF4-FFF2-40B4-BE49-F238E27FC236}">
                  <a16:creationId xmlns:a16="http://schemas.microsoft.com/office/drawing/2014/main" id="{C192F457-14FA-4D0E-B9CF-7C103C244E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2" y="1473"/>
              <a:ext cx="6" cy="6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Line 50">
              <a:extLst>
                <a:ext uri="{FF2B5EF4-FFF2-40B4-BE49-F238E27FC236}">
                  <a16:creationId xmlns:a16="http://schemas.microsoft.com/office/drawing/2014/main" id="{32465F21-24E4-46B0-8B11-5D5CD2DD5D9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58" y="561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Rectangle 51">
              <a:extLst>
                <a:ext uri="{FF2B5EF4-FFF2-40B4-BE49-F238E27FC236}">
                  <a16:creationId xmlns:a16="http://schemas.microsoft.com/office/drawing/2014/main" id="{BC1FE6B0-DF35-4A68-9EBC-CF57D69DDD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8" y="561"/>
              <a:ext cx="6" cy="6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Line 52">
              <a:extLst>
                <a:ext uri="{FF2B5EF4-FFF2-40B4-BE49-F238E27FC236}">
                  <a16:creationId xmlns:a16="http://schemas.microsoft.com/office/drawing/2014/main" id="{2234C2D0-BA0D-47BF-A6FA-4CEE150B740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58" y="73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Rectangle 53">
              <a:extLst>
                <a:ext uri="{FF2B5EF4-FFF2-40B4-BE49-F238E27FC236}">
                  <a16:creationId xmlns:a16="http://schemas.microsoft.com/office/drawing/2014/main" id="{492D398B-1F97-4CD2-B08B-FB1ECF73CDE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8" y="730"/>
              <a:ext cx="6" cy="6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Line 54">
              <a:extLst>
                <a:ext uri="{FF2B5EF4-FFF2-40B4-BE49-F238E27FC236}">
                  <a16:creationId xmlns:a16="http://schemas.microsoft.com/office/drawing/2014/main" id="{CC84AF1A-0241-497E-B685-4831F04901E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58" y="96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Rectangle 55">
              <a:extLst>
                <a:ext uri="{FF2B5EF4-FFF2-40B4-BE49-F238E27FC236}">
                  <a16:creationId xmlns:a16="http://schemas.microsoft.com/office/drawing/2014/main" id="{B5AE381E-79B5-4FD7-B308-82D7B6E97D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8" y="960"/>
              <a:ext cx="6" cy="6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Line 56">
              <a:extLst>
                <a:ext uri="{FF2B5EF4-FFF2-40B4-BE49-F238E27FC236}">
                  <a16:creationId xmlns:a16="http://schemas.microsoft.com/office/drawing/2014/main" id="{92B7197A-CBD8-4625-AD3B-03F88D68688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58" y="1213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Rectangle 57">
              <a:extLst>
                <a:ext uri="{FF2B5EF4-FFF2-40B4-BE49-F238E27FC236}">
                  <a16:creationId xmlns:a16="http://schemas.microsoft.com/office/drawing/2014/main" id="{F8EF1EF2-A670-4CCF-A1AB-1F693852678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8" y="1213"/>
              <a:ext cx="6" cy="6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Line 58">
              <a:extLst>
                <a:ext uri="{FF2B5EF4-FFF2-40B4-BE49-F238E27FC236}">
                  <a16:creationId xmlns:a16="http://schemas.microsoft.com/office/drawing/2014/main" id="{67D5FDC4-2CF4-402A-BEF4-BC2649300D4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858" y="1467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Rectangle 59">
              <a:extLst>
                <a:ext uri="{FF2B5EF4-FFF2-40B4-BE49-F238E27FC236}">
                  <a16:creationId xmlns:a16="http://schemas.microsoft.com/office/drawing/2014/main" id="{71525993-B895-4677-BBC4-B86FDEBFA8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58" y="1467"/>
              <a:ext cx="6" cy="6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14087902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D3683894B5264EB8E83338F6BA777E" ma:contentTypeVersion="0" ma:contentTypeDescription="Create a new document." ma:contentTypeScope="" ma:versionID="6d9fae79e75f4a0e2854e81853c40662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3B813C5-B896-4665-8CDA-23C23DD459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8509</TotalTime>
  <Words>276</Words>
  <Application>Microsoft Office PowerPoint</Application>
  <PresentationFormat>On-screen Show (4:3)</PresentationFormat>
  <Paragraphs>68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2_Custom Design</vt:lpstr>
      <vt:lpstr>PowerPoint Presentation</vt:lpstr>
      <vt:lpstr>ERCOT Estimated Total DG Growth 2015-2022 (MW)</vt:lpstr>
      <vt:lpstr>ERCOT Solar PV Rooftop Projections vs Actual 2022</vt:lpstr>
      <vt:lpstr>Settlement-Only Distributed Generation in ERCOT  2010-2022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Stice, Clayton</cp:lastModifiedBy>
  <cp:revision>155</cp:revision>
  <cp:lastPrinted>2020-03-03T16:08:40Z</cp:lastPrinted>
  <dcterms:created xsi:type="dcterms:W3CDTF">2016-01-21T15:20:31Z</dcterms:created>
  <dcterms:modified xsi:type="dcterms:W3CDTF">2023-05-04T15:13:00Z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0x010100D9D3683894B5264EB8E83338F6BA777E</vt:lpwstr>
  </property>
</Properties>
</file>