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4" r:id="rId2"/>
  </p:sldMasterIdLst>
  <p:sldIdLst>
    <p:sldId id="257" r:id="rId3"/>
    <p:sldId id="381" r:id="rId4"/>
    <p:sldId id="26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6896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6B82E-A243-4F8D-A61E-024967F604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B86F9B-7D5E-4F26-B99A-C5D7F753CA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B062C-DBF4-4E34-93B7-91DE3F1E6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D87D8-B90D-4977-9D22-5801AF97774B}" type="datetimeFigureOut">
              <a:rPr lang="en-US" smtClean="0"/>
              <a:t>5/16/2023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01ECF3-6399-46B8-B526-9D1D18781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A1E71E-9847-4C3E-BDE9-C506239AD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11512-AFF3-49B6-B2A2-275FFA66E0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925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8F110-D199-47EC-8EC0-4E6256BD2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A9B7C-C6C4-42A0-A562-5E3EE674D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498C41-6275-49DD-8013-DEBCB2C0B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D87D8-B90D-4977-9D22-5801AF97774B}" type="datetimeFigureOut">
              <a:rPr lang="en-US" smtClean="0"/>
              <a:t>5/16/2023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298FD4-F0E2-404F-967C-0B9997149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5B9F7-B89E-4630-B5E7-C5A419632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11512-AFF3-49B6-B2A2-275FFA66E0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069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686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321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8669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23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0800" y="6611780"/>
            <a:ext cx="1625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729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C39D0-5B50-47A7-80DC-71CCD32213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02086" y="1122363"/>
            <a:ext cx="5883966" cy="2387600"/>
          </a:xfrm>
        </p:spPr>
        <p:txBody>
          <a:bodyPr/>
          <a:lstStyle/>
          <a:p>
            <a:pPr algn="l"/>
            <a:r>
              <a:rPr lang="en-US" sz="3200" dirty="0">
                <a:solidFill>
                  <a:schemeClr val="tx2"/>
                </a:solidFill>
              </a:rPr>
              <a:t>	</a:t>
            </a:r>
            <a:br>
              <a:rPr lang="en-US" sz="3200" dirty="0">
                <a:solidFill>
                  <a:schemeClr val="tx2"/>
                </a:solidFill>
              </a:rPr>
            </a:br>
            <a:r>
              <a:rPr lang="en-US" sz="3200" dirty="0">
                <a:solidFill>
                  <a:schemeClr val="tx2"/>
                </a:solidFill>
              </a:rPr>
              <a:t>BAL-001-TRE-3 SAR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379DBD-A359-41EF-9AE3-D9491749FB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02086" y="3602038"/>
            <a:ext cx="5565913" cy="1655762"/>
          </a:xfrm>
        </p:spPr>
        <p:txBody>
          <a:bodyPr/>
          <a:lstStyle/>
          <a:p>
            <a:pPr algn="l"/>
            <a:r>
              <a:rPr lang="en-US" sz="1600" dirty="0">
                <a:solidFill>
                  <a:srgbClr val="5B6770"/>
                </a:solidFill>
              </a:rPr>
              <a:t>ERCOT</a:t>
            </a:r>
          </a:p>
          <a:p>
            <a:pPr algn="l"/>
            <a:r>
              <a:rPr lang="en-US" sz="1600" dirty="0">
                <a:solidFill>
                  <a:srgbClr val="5B6770"/>
                </a:solidFill>
              </a:rPr>
              <a:t>Operations Planning</a:t>
            </a:r>
          </a:p>
          <a:p>
            <a:pPr algn="l"/>
            <a:endParaRPr lang="en-US" sz="1600" dirty="0">
              <a:solidFill>
                <a:srgbClr val="5B6770"/>
              </a:solidFill>
            </a:endParaRPr>
          </a:p>
          <a:p>
            <a:pPr algn="l"/>
            <a:r>
              <a:rPr lang="en-US" sz="1600" dirty="0">
                <a:solidFill>
                  <a:srgbClr val="5B6770"/>
                </a:solidFill>
              </a:rPr>
              <a:t>PDCWG |May 17th, 2023</a:t>
            </a:r>
          </a:p>
          <a:p>
            <a:pPr algn="l"/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171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36E7C-690A-4667-B471-137DF8C37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changes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81B8AB1-C558-BAC1-0BA0-96A7E6C15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183696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This SAR serves several purposes:</a:t>
            </a:r>
          </a:p>
          <a:p>
            <a:pPr marL="0" indent="0">
              <a:buNone/>
            </a:pP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dirty="0"/>
              <a:t>Upon approval by the BA, any generating resource that do not intend to provide Operating Reserves may expand the resource’s Governor </a:t>
            </a:r>
            <a:r>
              <a:rPr lang="en-US" sz="1600" dirty="0" err="1"/>
              <a:t>deadband</a:t>
            </a:r>
            <a:r>
              <a:rPr lang="en-US" sz="1600" dirty="0"/>
              <a:t> to +/-0.036 Hz by providing a GO attestation stating that the unit does not intend to provide Operating Reserves and also updating the new </a:t>
            </a:r>
            <a:r>
              <a:rPr lang="en-US" sz="1600" dirty="0" err="1"/>
              <a:t>deadband</a:t>
            </a:r>
            <a:r>
              <a:rPr lang="en-US" sz="1600" dirty="0"/>
              <a:t> value in its Resource Registration data. </a:t>
            </a:r>
          </a:p>
          <a:p>
            <a:pPr lvl="1"/>
            <a:r>
              <a:rPr lang="en-US" sz="1400" dirty="0"/>
              <a:t>Prior to the implementation of BAL-001-TRE-1 standard, all generation resources were operating at +/-0.036 Hz and the ERCOT Control Performance Score was well above 150. </a:t>
            </a:r>
          </a:p>
          <a:p>
            <a:pPr lvl="1"/>
            <a:r>
              <a:rPr lang="en-US" sz="1400" dirty="0"/>
              <a:t>The number of thermal resources that may opt out of providing Operating Reserves will be significantly small. </a:t>
            </a:r>
          </a:p>
          <a:p>
            <a:pPr lvl="1"/>
            <a:r>
              <a:rPr lang="en-US" sz="1400" dirty="0"/>
              <a:t>All generation resources with extended </a:t>
            </a:r>
            <a:r>
              <a:rPr lang="en-US" sz="1400" dirty="0" err="1"/>
              <a:t>deadband</a:t>
            </a:r>
            <a:r>
              <a:rPr lang="en-US" sz="1400" dirty="0"/>
              <a:t> are still expected to have their governors in service and to respond to frequency excursions.</a:t>
            </a: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dirty="0"/>
              <a:t>GOs may implement mitigation plan to increase Governor performance of a generation resource. Once the mitigation plan has been approved by Texas RE, the approval information shall be forwarded to ERCOT by the GO to initiate the resetting of 12-month rolling average performance score. </a:t>
            </a:r>
          </a:p>
          <a:p>
            <a:pPr lvl="1"/>
            <a:r>
              <a:rPr lang="en-US" sz="1400" dirty="0"/>
              <a:t>This language change clarifies the roles and responsibilities of the GO, Texas RE and ERCOT in this process.</a:t>
            </a:r>
          </a:p>
          <a:p>
            <a:pPr>
              <a:buFont typeface="+mj-lt"/>
              <a:buAutoNum type="arabicPeriod"/>
            </a:pP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dirty="0"/>
              <a:t>Create the changes necessary to appropriately calculate Primary Frequency Response (PFR) performance of battery storage resources and address any technical limitations of these resources may have in providing PFR.</a:t>
            </a:r>
          </a:p>
          <a:p>
            <a:pPr lvl="1"/>
            <a:r>
              <a:rPr lang="en-US" sz="1400" dirty="0"/>
              <a:t>The standard as currently written, does not clearly define performance requirements for battery storage resources and also does not address any technical limitations that may inhibit storage resources from </a:t>
            </a:r>
            <a:r>
              <a:rPr lang="en-US" sz="1400"/>
              <a:t>providing PFR during </a:t>
            </a:r>
            <a:r>
              <a:rPr lang="en-US" sz="1400" dirty="0"/>
              <a:t>various operating conditions.</a:t>
            </a:r>
          </a:p>
          <a:p>
            <a:endParaRPr lang="en-US" sz="14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D30AF4-2218-4847-B127-11E60FB91E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2663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ConfidentialPPT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fidentialPPT" id="{6DEA48DC-C807-4E5A-BCE5-43BFA8A600A3}" vid="{C91BC990-AF49-4E1B-8A77-07FA8136C1AF}"/>
    </a:ext>
  </a:extLst>
</a:theme>
</file>

<file path=ppt/theme/theme2.xml><?xml version="1.0" encoding="utf-8"?>
<a:theme xmlns:a="http://schemas.openxmlformats.org/drawingml/2006/main" name="1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1518</TotalTime>
  <Words>286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ConfidentialPPT</vt:lpstr>
      <vt:lpstr>1_Office Theme</vt:lpstr>
      <vt:lpstr>  BAL-001-TRE-3 SAR Update</vt:lpstr>
      <vt:lpstr>Overview of changes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QEDIS9 RHESS2_LD1</dc:title>
  <dc:creator>Vermillion, Brandt</dc:creator>
  <cp:lastModifiedBy>Hinojosa, Luis</cp:lastModifiedBy>
  <cp:revision>25</cp:revision>
  <dcterms:created xsi:type="dcterms:W3CDTF">2023-04-18T14:57:10Z</dcterms:created>
  <dcterms:modified xsi:type="dcterms:W3CDTF">2023-05-16T22:03:33Z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SetDate">
    <vt:lpwstr>2023-04-18T14:57:10Z</vt:lpwstr>
  </property>
  <property fmtid="{D5CDD505-2E9C-101B-9397-08002B2CF9AE}" pid="4" name="MSIP_Label_7084cbda-52b8-46fb-a7b7-cb5bd465ed85_Method">
    <vt:lpwstr>Standard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ActionId">
    <vt:lpwstr>5c9df97a-95b4-48ed-9949-10d4a7719c77</vt:lpwstr>
  </property>
  <property fmtid="{D5CDD505-2E9C-101B-9397-08002B2CF9AE}" pid="8" name="MSIP_Label_7084cbda-52b8-46fb-a7b7-cb5bd465ed85_ContentBits">
    <vt:lpwstr>0</vt:lpwstr>
  </property>
</Properties>
</file>