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257" r:id="rId8"/>
    <p:sldId id="265" r:id="rId9"/>
    <p:sldId id="266" r:id="rId10"/>
    <p:sldId id="267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108" d="100"/>
          <a:sy n="108" d="100"/>
        </p:scale>
        <p:origin x="198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Historical Performance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QueryDetail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2022/05</c:v>
                </c:pt>
                <c:pt idx="1">
                  <c:v>2022/06</c:v>
                </c:pt>
                <c:pt idx="2">
                  <c:v>2022/07</c:v>
                </c:pt>
                <c:pt idx="3">
                  <c:v>2022/08</c:v>
                </c:pt>
                <c:pt idx="4">
                  <c:v>2022/09</c:v>
                </c:pt>
                <c:pt idx="5">
                  <c:v>2022/10</c:v>
                </c:pt>
                <c:pt idx="6">
                  <c:v>2022/11</c:v>
                </c:pt>
                <c:pt idx="7">
                  <c:v>2022/12</c:v>
                </c:pt>
                <c:pt idx="8">
                  <c:v>2023/01</c:v>
                </c:pt>
                <c:pt idx="9">
                  <c:v>2023/02</c:v>
                </c:pt>
                <c:pt idx="10">
                  <c:v>2023/03</c:v>
                </c:pt>
                <c:pt idx="11">
                  <c:v>2023/04</c:v>
                </c:pt>
              </c:strCache>
            </c:strRef>
          </c:cat>
          <c:val>
            <c:numRef>
              <c:f>Sheet1!$B$2:$B$13</c:f>
              <c:numCache>
                <c:formatCode>0.00</c:formatCode>
                <c:ptCount val="12"/>
                <c:pt idx="0">
                  <c:v>1.21545507529351</c:v>
                </c:pt>
                <c:pt idx="1">
                  <c:v>0.61</c:v>
                </c:pt>
                <c:pt idx="2">
                  <c:v>0.49</c:v>
                </c:pt>
                <c:pt idx="3">
                  <c:v>0.43</c:v>
                </c:pt>
                <c:pt idx="4">
                  <c:v>0.4</c:v>
                </c:pt>
                <c:pt idx="5">
                  <c:v>0.39</c:v>
                </c:pt>
                <c:pt idx="6">
                  <c:v>0.42160132607414502</c:v>
                </c:pt>
                <c:pt idx="7">
                  <c:v>0.49</c:v>
                </c:pt>
                <c:pt idx="8">
                  <c:v>0.43</c:v>
                </c:pt>
                <c:pt idx="9">
                  <c:v>0.46</c:v>
                </c:pt>
                <c:pt idx="10">
                  <c:v>0.44</c:v>
                </c:pt>
                <c:pt idx="11" formatCode="General">
                  <c:v>0.31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CD-4206-A26E-620836DBFD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QueryList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2022/05</c:v>
                </c:pt>
                <c:pt idx="1">
                  <c:v>2022/06</c:v>
                </c:pt>
                <c:pt idx="2">
                  <c:v>2022/07</c:v>
                </c:pt>
                <c:pt idx="3">
                  <c:v>2022/08</c:v>
                </c:pt>
                <c:pt idx="4">
                  <c:v>2022/09</c:v>
                </c:pt>
                <c:pt idx="5">
                  <c:v>2022/10</c:v>
                </c:pt>
                <c:pt idx="6">
                  <c:v>2022/11</c:v>
                </c:pt>
                <c:pt idx="7">
                  <c:v>2022/12</c:v>
                </c:pt>
                <c:pt idx="8">
                  <c:v>2023/01</c:v>
                </c:pt>
                <c:pt idx="9">
                  <c:v>2023/02</c:v>
                </c:pt>
                <c:pt idx="10">
                  <c:v>2023/03</c:v>
                </c:pt>
                <c:pt idx="11">
                  <c:v>2023/04</c:v>
                </c:pt>
              </c:strCache>
            </c:strRef>
          </c:cat>
          <c:val>
            <c:numRef>
              <c:f>Sheet1!$C$2:$C$13</c:f>
              <c:numCache>
                <c:formatCode>0.00</c:formatCode>
                <c:ptCount val="12"/>
                <c:pt idx="0">
                  <c:v>8.5581292734267507</c:v>
                </c:pt>
                <c:pt idx="1">
                  <c:v>3.05</c:v>
                </c:pt>
                <c:pt idx="2">
                  <c:v>2.98</c:v>
                </c:pt>
                <c:pt idx="3">
                  <c:v>2.65</c:v>
                </c:pt>
                <c:pt idx="4">
                  <c:v>2.87</c:v>
                </c:pt>
                <c:pt idx="5">
                  <c:v>3.07</c:v>
                </c:pt>
                <c:pt idx="6">
                  <c:v>2.88354652797263</c:v>
                </c:pt>
                <c:pt idx="7">
                  <c:v>2.98</c:v>
                </c:pt>
                <c:pt idx="8">
                  <c:v>3.35</c:v>
                </c:pt>
                <c:pt idx="9">
                  <c:v>3.61</c:v>
                </c:pt>
                <c:pt idx="10">
                  <c:v>2.76</c:v>
                </c:pt>
                <c:pt idx="11" formatCode="General">
                  <c:v>2.63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CD-4206-A26E-620836DBFDF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Update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2022/05</c:v>
                </c:pt>
                <c:pt idx="1">
                  <c:v>2022/06</c:v>
                </c:pt>
                <c:pt idx="2">
                  <c:v>2022/07</c:v>
                </c:pt>
                <c:pt idx="3">
                  <c:v>2022/08</c:v>
                </c:pt>
                <c:pt idx="4">
                  <c:v>2022/09</c:v>
                </c:pt>
                <c:pt idx="5">
                  <c:v>2022/10</c:v>
                </c:pt>
                <c:pt idx="6">
                  <c:v>2022/11</c:v>
                </c:pt>
                <c:pt idx="7">
                  <c:v>2022/12</c:v>
                </c:pt>
                <c:pt idx="8">
                  <c:v>2023/01</c:v>
                </c:pt>
                <c:pt idx="9">
                  <c:v>2023/02</c:v>
                </c:pt>
                <c:pt idx="10">
                  <c:v>2023/03</c:v>
                </c:pt>
                <c:pt idx="11">
                  <c:v>2023/04</c:v>
                </c:pt>
              </c:strCache>
            </c:strRef>
          </c:cat>
          <c:val>
            <c:numRef>
              <c:f>Sheet1!$D$2:$D$13</c:f>
              <c:numCache>
                <c:formatCode>0.00</c:formatCode>
                <c:ptCount val="12"/>
                <c:pt idx="0">
                  <c:v>2.0793838808884102</c:v>
                </c:pt>
                <c:pt idx="1">
                  <c:v>0.86</c:v>
                </c:pt>
                <c:pt idx="2">
                  <c:v>0.7</c:v>
                </c:pt>
                <c:pt idx="3">
                  <c:v>0.66</c:v>
                </c:pt>
                <c:pt idx="4">
                  <c:v>0.64</c:v>
                </c:pt>
                <c:pt idx="5">
                  <c:v>0.61</c:v>
                </c:pt>
                <c:pt idx="6">
                  <c:v>0.68016923400861795</c:v>
                </c:pt>
                <c:pt idx="7">
                  <c:v>0.7</c:v>
                </c:pt>
                <c:pt idx="8">
                  <c:v>0.61</c:v>
                </c:pt>
                <c:pt idx="9">
                  <c:v>0.68</c:v>
                </c:pt>
                <c:pt idx="10">
                  <c:v>0.55000000000000004</c:v>
                </c:pt>
                <c:pt idx="11" formatCode="General">
                  <c:v>0.78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CD-4206-A26E-620836DBF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Recipient</a:t>
            </a:r>
            <a:r>
              <a:rPr lang="en-US" baseline="0" dirty="0"/>
              <a:t> Trends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2022/05</c:v>
                </c:pt>
                <c:pt idx="1">
                  <c:v>2022/06</c:v>
                </c:pt>
                <c:pt idx="2">
                  <c:v>2022/07</c:v>
                </c:pt>
                <c:pt idx="3">
                  <c:v>2022/08</c:v>
                </c:pt>
                <c:pt idx="4">
                  <c:v>2022/09</c:v>
                </c:pt>
                <c:pt idx="5">
                  <c:v>2022/10</c:v>
                </c:pt>
                <c:pt idx="6">
                  <c:v>2022/11</c:v>
                </c:pt>
                <c:pt idx="7">
                  <c:v>2022/12</c:v>
                </c:pt>
                <c:pt idx="8">
                  <c:v>2023/01</c:v>
                </c:pt>
                <c:pt idx="9">
                  <c:v>2023/02</c:v>
                </c:pt>
                <c:pt idx="10">
                  <c:v>2023/03</c:v>
                </c:pt>
                <c:pt idx="11">
                  <c:v>2023/04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373868</c:v>
                </c:pt>
                <c:pt idx="1">
                  <c:v>357391</c:v>
                </c:pt>
                <c:pt idx="2">
                  <c:v>362494</c:v>
                </c:pt>
                <c:pt idx="3">
                  <c:v>288462</c:v>
                </c:pt>
                <c:pt idx="4">
                  <c:v>270067</c:v>
                </c:pt>
                <c:pt idx="5">
                  <c:v>325190</c:v>
                </c:pt>
                <c:pt idx="6">
                  <c:v>352283</c:v>
                </c:pt>
                <c:pt idx="7">
                  <c:v>320460</c:v>
                </c:pt>
                <c:pt idx="8">
                  <c:v>252632</c:v>
                </c:pt>
                <c:pt idx="9">
                  <c:v>206836</c:v>
                </c:pt>
                <c:pt idx="10">
                  <c:v>311095</c:v>
                </c:pt>
                <c:pt idx="11">
                  <c:v>239609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0C-4D04-9061-802338FC2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Post Trends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Sheet1!$A$2:$A$13</c:f>
              <c:strCache>
                <c:ptCount val="12"/>
                <c:pt idx="0">
                  <c:v>2022/05</c:v>
                </c:pt>
                <c:pt idx="1">
                  <c:v>2022/06</c:v>
                </c:pt>
                <c:pt idx="2">
                  <c:v>2022/07</c:v>
                </c:pt>
                <c:pt idx="3">
                  <c:v>2022/08</c:v>
                </c:pt>
                <c:pt idx="4">
                  <c:v>2022/09</c:v>
                </c:pt>
                <c:pt idx="5">
                  <c:v>2022/10</c:v>
                </c:pt>
                <c:pt idx="6">
                  <c:v>2022/11</c:v>
                </c:pt>
                <c:pt idx="7">
                  <c:v>2022/12</c:v>
                </c:pt>
                <c:pt idx="8">
                  <c:v>2023/01</c:v>
                </c:pt>
                <c:pt idx="9">
                  <c:v>2023/02</c:v>
                </c:pt>
                <c:pt idx="10">
                  <c:v>2023/03</c:v>
                </c:pt>
                <c:pt idx="11">
                  <c:v>2023/04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711</c:v>
                </c:pt>
                <c:pt idx="1">
                  <c:v>709</c:v>
                </c:pt>
                <c:pt idx="2">
                  <c:v>691</c:v>
                </c:pt>
                <c:pt idx="3">
                  <c:v>722</c:v>
                </c:pt>
                <c:pt idx="4">
                  <c:v>779</c:v>
                </c:pt>
                <c:pt idx="5">
                  <c:v>718</c:v>
                </c:pt>
                <c:pt idx="6">
                  <c:v>811</c:v>
                </c:pt>
                <c:pt idx="7">
                  <c:v>617</c:v>
                </c:pt>
                <c:pt idx="8">
                  <c:v>630</c:v>
                </c:pt>
                <c:pt idx="9">
                  <c:v>451</c:v>
                </c:pt>
                <c:pt idx="10">
                  <c:v>794</c:v>
                </c:pt>
                <c:pt idx="11">
                  <c:v>680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A7-4579-BB2D-9A856D9D13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 rot="2700000"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841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s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Market Applications Services Support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May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April 2023</a:t>
            </a:r>
          </a:p>
          <a:p>
            <a:pPr lvl="1" eaLnBrk="0" fontAlgn="base" hangingPunct="0"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v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did not meet all SLA targets.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 – April 2023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4/3 NAESB Outage 10:33AM-10:43AM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4/13 NAESB Outage 3:56PM-4:22PM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–April 2023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4/13 Widespread impacts seen impacting all ERCOT websites from 3:55-4:55PM.</a:t>
            </a:r>
          </a:p>
          <a:p>
            <a:pPr marL="0" indent="0" algn="l">
              <a:buNone/>
            </a:pPr>
            <a:r>
              <a:rPr lang="en-US" sz="1600" b="1" kern="0" dirty="0" err="1">
                <a:solidFill>
                  <a:srgbClr val="000000"/>
                </a:solidFill>
              </a:rPr>
              <a:t>ListServ</a:t>
            </a:r>
            <a:r>
              <a:rPr lang="en-US" sz="1600" b="1" kern="0" dirty="0">
                <a:solidFill>
                  <a:srgbClr val="000000"/>
                </a:solidFill>
              </a:rPr>
              <a:t> Incidents &amp; Maintenance – April 2023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4/3 </a:t>
            </a:r>
            <a:r>
              <a:rPr lang="en-US" sz="1600" kern="0" dirty="0" err="1">
                <a:solidFill>
                  <a:srgbClr val="000000"/>
                </a:solidFill>
              </a:rPr>
              <a:t>ListServ</a:t>
            </a:r>
            <a:r>
              <a:rPr lang="en-US" sz="1600" kern="0" dirty="0">
                <a:solidFill>
                  <a:srgbClr val="000000"/>
                </a:solidFill>
              </a:rPr>
              <a:t> Outage from 10:33AM-10:52AM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4/13 </a:t>
            </a:r>
            <a:r>
              <a:rPr lang="en-US" sz="1600" kern="0" dirty="0" err="1">
                <a:solidFill>
                  <a:srgbClr val="000000"/>
                </a:solidFill>
              </a:rPr>
              <a:t>ListServ</a:t>
            </a:r>
            <a:r>
              <a:rPr lang="en-US" sz="1600" kern="0" dirty="0">
                <a:solidFill>
                  <a:srgbClr val="000000"/>
                </a:solidFill>
              </a:rPr>
              <a:t> Outage 3:55-4:55PM</a:t>
            </a:r>
          </a:p>
          <a:p>
            <a:pPr marL="0" lvl="1" indent="0" fontAlgn="base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SLA Documents and Incident Reporting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hlinkClick r:id="rId3"/>
              </a:rPr>
              <a:t>https://www.ercot.com/services/sla/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5241641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.31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.45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2.63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99.86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1.43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2.21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35646E1-E2CD-494F-A913-6948F6A136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16228808"/>
              </p:ext>
            </p:extLst>
          </p:nvPr>
        </p:nvGraphicFramePr>
        <p:xfrm>
          <a:off x="302690" y="2971800"/>
          <a:ext cx="8688910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April </a:t>
            </a:r>
            <a:r>
              <a:rPr lang="en-US" dirty="0" err="1"/>
              <a:t>ListServ</a:t>
            </a:r>
            <a:r>
              <a:rPr lang="en-US" dirty="0"/>
              <a:t> Stats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5858"/>
            <a:ext cx="8915400" cy="4319832"/>
          </a:xfrm>
        </p:spPr>
        <p:txBody>
          <a:bodyPr/>
          <a:lstStyle/>
          <a:p>
            <a:r>
              <a:rPr lang="en-US" sz="2000" dirty="0"/>
              <a:t>680 Posts</a:t>
            </a:r>
          </a:p>
          <a:p>
            <a:r>
              <a:rPr lang="en-US" sz="2000" dirty="0"/>
              <a:t>239609 Recipients</a:t>
            </a:r>
          </a:p>
          <a:p>
            <a:r>
              <a:rPr lang="en-US" sz="2000" dirty="0"/>
              <a:t>RMS List</a:t>
            </a:r>
          </a:p>
          <a:p>
            <a:pPr lvl="1"/>
            <a:r>
              <a:rPr lang="en-US" sz="2000" dirty="0"/>
              <a:t>67 Posts</a:t>
            </a:r>
          </a:p>
          <a:p>
            <a:pPr lvl="1"/>
            <a:r>
              <a:rPr lang="en-US" sz="2000" dirty="0"/>
              <a:t>11 New Subscriptions</a:t>
            </a:r>
          </a:p>
          <a:p>
            <a:pPr lvl="1"/>
            <a:r>
              <a:rPr lang="en-US" sz="2000" dirty="0"/>
              <a:t>2 Unsubscribe</a:t>
            </a:r>
          </a:p>
          <a:p>
            <a:r>
              <a:rPr lang="en-US" sz="2000" dirty="0"/>
              <a:t>TDTMS List</a:t>
            </a:r>
          </a:p>
          <a:p>
            <a:pPr lvl="1"/>
            <a:r>
              <a:rPr lang="en-US" sz="2000" dirty="0"/>
              <a:t>11 Posts</a:t>
            </a:r>
          </a:p>
          <a:p>
            <a:pPr lvl="1"/>
            <a:r>
              <a:rPr lang="en-US" sz="2000" dirty="0"/>
              <a:t>5 New Subscriptions</a:t>
            </a:r>
          </a:p>
          <a:p>
            <a:pPr lvl="1"/>
            <a:r>
              <a:rPr lang="en-US" sz="2000" dirty="0"/>
              <a:t>4 Unsubscribe</a:t>
            </a:r>
          </a:p>
          <a:p>
            <a:pPr marL="457200" lvl="1" indent="0">
              <a:buNone/>
            </a:pP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7E04CBA-5A6A-48FE-92B5-61D91FA1C8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06045815"/>
              </p:ext>
            </p:extLst>
          </p:nvPr>
        </p:nvGraphicFramePr>
        <p:xfrm>
          <a:off x="3581400" y="3392197"/>
          <a:ext cx="5562599" cy="2910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9F40177-2F52-4E9D-B5B1-F492DEA250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94169179"/>
              </p:ext>
            </p:extLst>
          </p:nvPr>
        </p:nvGraphicFramePr>
        <p:xfrm>
          <a:off x="3733800" y="381000"/>
          <a:ext cx="5472331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Weather Moratorium Removals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D917F520-398C-1E37-F2AD-64A99FC290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4603310"/>
              </p:ext>
            </p:extLst>
          </p:nvPr>
        </p:nvGraphicFramePr>
        <p:xfrm>
          <a:off x="381000" y="1447800"/>
          <a:ext cx="8610600" cy="1752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02053">
                  <a:extLst>
                    <a:ext uri="{9D8B030D-6E8A-4147-A177-3AD203B41FA5}">
                      <a16:colId xmlns:a16="http://schemas.microsoft.com/office/drawing/2014/main" val="2752325423"/>
                    </a:ext>
                  </a:extLst>
                </a:gridCol>
                <a:gridCol w="4451147">
                  <a:extLst>
                    <a:ext uri="{9D8B030D-6E8A-4147-A177-3AD203B41FA5}">
                      <a16:colId xmlns:a16="http://schemas.microsoft.com/office/drawing/2014/main" val="4254367289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914712485"/>
                    </a:ext>
                  </a:extLst>
                </a:gridCol>
              </a:tblGrid>
              <a:tr h="876300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>
                          <a:effectLst/>
                        </a:rPr>
                        <a:t>4/11/2023 0:00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>
                          <a:effectLst/>
                        </a:rPr>
                        <a:t>dramos@POWERMEPRONTO.COM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 dirty="0">
                          <a:effectLst/>
                        </a:rPr>
                        <a:t>AUTODEL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extLst>
                  <a:ext uri="{0D108BD9-81ED-4DB2-BD59-A6C34878D82A}">
                    <a16:rowId xmlns:a16="http://schemas.microsoft.com/office/drawing/2014/main" val="4134980965"/>
                  </a:ext>
                </a:extLst>
              </a:tr>
              <a:tr h="876300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>
                          <a:effectLst/>
                        </a:rPr>
                        <a:t>4/11/2023 0:00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 dirty="0">
                          <a:effectLst/>
                        </a:rPr>
                        <a:t>sholland@JUSTENERGY.COM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 dirty="0">
                          <a:effectLst/>
                        </a:rPr>
                        <a:t>AUTODEL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extLst>
                  <a:ext uri="{0D108BD9-81ED-4DB2-BD59-A6C34878D82A}">
                    <a16:rowId xmlns:a16="http://schemas.microsoft.com/office/drawing/2014/main" val="30265862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592184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23525</TotalTime>
  <Words>221</Words>
  <Application>Microsoft Office PowerPoint</Application>
  <PresentationFormat>On-screen Show (4:3)</PresentationFormat>
  <Paragraphs>83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Arial Black</vt:lpstr>
      <vt:lpstr>Calibri</vt:lpstr>
      <vt:lpstr>Roboto</vt:lpstr>
      <vt:lpstr>Wingdings</vt:lpstr>
      <vt:lpstr>1_Custom Design</vt:lpstr>
      <vt:lpstr>Office Theme</vt:lpstr>
      <vt:lpstr>Custom Design</vt:lpstr>
      <vt:lpstr>PowerPoint Presentation</vt:lpstr>
      <vt:lpstr>Incident Report Highlights </vt:lpstr>
      <vt:lpstr>MarkeTrak Performance</vt:lpstr>
      <vt:lpstr>April ListServ Stats</vt:lpstr>
      <vt:lpstr>Weather Moratorium Removals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310</cp:revision>
  <cp:lastPrinted>2019-05-06T20:09:17Z</cp:lastPrinted>
  <dcterms:created xsi:type="dcterms:W3CDTF">2016-01-21T15:20:31Z</dcterms:created>
  <dcterms:modified xsi:type="dcterms:W3CDTF">2023-05-16T13:53:08Z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