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2022/05</c:v>
                </c:pt>
                <c:pt idx="1">
                  <c:v>2022/06</c:v>
                </c:pt>
                <c:pt idx="2">
                  <c:v>2022/07</c:v>
                </c:pt>
                <c:pt idx="3">
                  <c:v>2022/08</c:v>
                </c:pt>
                <c:pt idx="4">
                  <c:v>2022/09</c:v>
                </c:pt>
                <c:pt idx="5">
                  <c:v>2022/10</c:v>
                </c:pt>
                <c:pt idx="6">
                  <c:v>2022/11</c:v>
                </c:pt>
                <c:pt idx="7">
                  <c:v>2022/12</c:v>
                </c:pt>
                <c:pt idx="8">
                  <c:v>2023/01</c:v>
                </c:pt>
                <c:pt idx="9">
                  <c:v>2023/02</c:v>
                </c:pt>
                <c:pt idx="10">
                  <c:v>2023/03</c:v>
                </c:pt>
                <c:pt idx="11">
                  <c:v>2023/04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1.21545507529351</c:v>
                </c:pt>
                <c:pt idx="1">
                  <c:v>0.61</c:v>
                </c:pt>
                <c:pt idx="2">
                  <c:v>0.49</c:v>
                </c:pt>
                <c:pt idx="3">
                  <c:v>0.43</c:v>
                </c:pt>
                <c:pt idx="4">
                  <c:v>0.4</c:v>
                </c:pt>
                <c:pt idx="5">
                  <c:v>0.39</c:v>
                </c:pt>
                <c:pt idx="6">
                  <c:v>0.42160132607414502</c:v>
                </c:pt>
                <c:pt idx="7">
                  <c:v>0.49</c:v>
                </c:pt>
                <c:pt idx="8">
                  <c:v>0.43</c:v>
                </c:pt>
                <c:pt idx="9">
                  <c:v>0.46</c:v>
                </c:pt>
                <c:pt idx="10">
                  <c:v>0.44</c:v>
                </c:pt>
                <c:pt idx="11" formatCode="General">
                  <c:v>0.31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2022/05</c:v>
                </c:pt>
                <c:pt idx="1">
                  <c:v>2022/06</c:v>
                </c:pt>
                <c:pt idx="2">
                  <c:v>2022/07</c:v>
                </c:pt>
                <c:pt idx="3">
                  <c:v>2022/08</c:v>
                </c:pt>
                <c:pt idx="4">
                  <c:v>2022/09</c:v>
                </c:pt>
                <c:pt idx="5">
                  <c:v>2022/10</c:v>
                </c:pt>
                <c:pt idx="6">
                  <c:v>2022/11</c:v>
                </c:pt>
                <c:pt idx="7">
                  <c:v>2022/12</c:v>
                </c:pt>
                <c:pt idx="8">
                  <c:v>2023/01</c:v>
                </c:pt>
                <c:pt idx="9">
                  <c:v>2023/02</c:v>
                </c:pt>
                <c:pt idx="10">
                  <c:v>2023/03</c:v>
                </c:pt>
                <c:pt idx="11">
                  <c:v>2023/04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8.5581292734267507</c:v>
                </c:pt>
                <c:pt idx="1">
                  <c:v>3.05</c:v>
                </c:pt>
                <c:pt idx="2">
                  <c:v>2.98</c:v>
                </c:pt>
                <c:pt idx="3">
                  <c:v>2.65</c:v>
                </c:pt>
                <c:pt idx="4">
                  <c:v>2.87</c:v>
                </c:pt>
                <c:pt idx="5">
                  <c:v>3.07</c:v>
                </c:pt>
                <c:pt idx="6">
                  <c:v>2.88354652797263</c:v>
                </c:pt>
                <c:pt idx="7">
                  <c:v>2.98</c:v>
                </c:pt>
                <c:pt idx="8">
                  <c:v>3.35</c:v>
                </c:pt>
                <c:pt idx="9">
                  <c:v>3.61</c:v>
                </c:pt>
                <c:pt idx="10">
                  <c:v>2.76</c:v>
                </c:pt>
                <c:pt idx="11" formatCode="General">
                  <c:v>2.63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2022/05</c:v>
                </c:pt>
                <c:pt idx="1">
                  <c:v>2022/06</c:v>
                </c:pt>
                <c:pt idx="2">
                  <c:v>2022/07</c:v>
                </c:pt>
                <c:pt idx="3">
                  <c:v>2022/08</c:v>
                </c:pt>
                <c:pt idx="4">
                  <c:v>2022/09</c:v>
                </c:pt>
                <c:pt idx="5">
                  <c:v>2022/10</c:v>
                </c:pt>
                <c:pt idx="6">
                  <c:v>2022/11</c:v>
                </c:pt>
                <c:pt idx="7">
                  <c:v>2022/12</c:v>
                </c:pt>
                <c:pt idx="8">
                  <c:v>2023/01</c:v>
                </c:pt>
                <c:pt idx="9">
                  <c:v>2023/02</c:v>
                </c:pt>
                <c:pt idx="10">
                  <c:v>2023/03</c:v>
                </c:pt>
                <c:pt idx="11">
                  <c:v>2023/04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2.0793838808884102</c:v>
                </c:pt>
                <c:pt idx="1">
                  <c:v>0.86</c:v>
                </c:pt>
                <c:pt idx="2">
                  <c:v>0.7</c:v>
                </c:pt>
                <c:pt idx="3">
                  <c:v>0.66</c:v>
                </c:pt>
                <c:pt idx="4">
                  <c:v>0.64</c:v>
                </c:pt>
                <c:pt idx="5">
                  <c:v>0.61</c:v>
                </c:pt>
                <c:pt idx="6">
                  <c:v>0.68016923400861795</c:v>
                </c:pt>
                <c:pt idx="7">
                  <c:v>0.7</c:v>
                </c:pt>
                <c:pt idx="8">
                  <c:v>0.61</c:v>
                </c:pt>
                <c:pt idx="9">
                  <c:v>0.68</c:v>
                </c:pt>
                <c:pt idx="10">
                  <c:v>0.55000000000000004</c:v>
                </c:pt>
                <c:pt idx="11" formatCode="General">
                  <c:v>0.78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2022/05</c:v>
                </c:pt>
                <c:pt idx="1">
                  <c:v>2022/06</c:v>
                </c:pt>
                <c:pt idx="2">
                  <c:v>2022/07</c:v>
                </c:pt>
                <c:pt idx="3">
                  <c:v>2022/08</c:v>
                </c:pt>
                <c:pt idx="4">
                  <c:v>2022/09</c:v>
                </c:pt>
                <c:pt idx="5">
                  <c:v>2022/10</c:v>
                </c:pt>
                <c:pt idx="6">
                  <c:v>2022/11</c:v>
                </c:pt>
                <c:pt idx="7">
                  <c:v>2022/12</c:v>
                </c:pt>
                <c:pt idx="8">
                  <c:v>2023/01</c:v>
                </c:pt>
                <c:pt idx="9">
                  <c:v>2023/02</c:v>
                </c:pt>
                <c:pt idx="10">
                  <c:v>2023/03</c:v>
                </c:pt>
                <c:pt idx="11">
                  <c:v>2023/04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373868</c:v>
                </c:pt>
                <c:pt idx="1">
                  <c:v>357391</c:v>
                </c:pt>
                <c:pt idx="2">
                  <c:v>362494</c:v>
                </c:pt>
                <c:pt idx="3">
                  <c:v>288462</c:v>
                </c:pt>
                <c:pt idx="4">
                  <c:v>270067</c:v>
                </c:pt>
                <c:pt idx="5">
                  <c:v>325190</c:v>
                </c:pt>
                <c:pt idx="6">
                  <c:v>352283</c:v>
                </c:pt>
                <c:pt idx="7">
                  <c:v>320460</c:v>
                </c:pt>
                <c:pt idx="8">
                  <c:v>252632</c:v>
                </c:pt>
                <c:pt idx="9">
                  <c:v>206836</c:v>
                </c:pt>
                <c:pt idx="10">
                  <c:v>311095</c:v>
                </c:pt>
                <c:pt idx="11">
                  <c:v>239609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2022/05</c:v>
                </c:pt>
                <c:pt idx="1">
                  <c:v>2022/06</c:v>
                </c:pt>
                <c:pt idx="2">
                  <c:v>2022/07</c:v>
                </c:pt>
                <c:pt idx="3">
                  <c:v>2022/08</c:v>
                </c:pt>
                <c:pt idx="4">
                  <c:v>2022/09</c:v>
                </c:pt>
                <c:pt idx="5">
                  <c:v>2022/10</c:v>
                </c:pt>
                <c:pt idx="6">
                  <c:v>2022/11</c:v>
                </c:pt>
                <c:pt idx="7">
                  <c:v>2022/12</c:v>
                </c:pt>
                <c:pt idx="8">
                  <c:v>2023/01</c:v>
                </c:pt>
                <c:pt idx="9">
                  <c:v>2023/02</c:v>
                </c:pt>
                <c:pt idx="10">
                  <c:v>2023/03</c:v>
                </c:pt>
                <c:pt idx="11">
                  <c:v>2023/04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711</c:v>
                </c:pt>
                <c:pt idx="1">
                  <c:v>709</c:v>
                </c:pt>
                <c:pt idx="2">
                  <c:v>691</c:v>
                </c:pt>
                <c:pt idx="3">
                  <c:v>722</c:v>
                </c:pt>
                <c:pt idx="4">
                  <c:v>779</c:v>
                </c:pt>
                <c:pt idx="5">
                  <c:v>718</c:v>
                </c:pt>
                <c:pt idx="6">
                  <c:v>811</c:v>
                </c:pt>
                <c:pt idx="7">
                  <c:v>617</c:v>
                </c:pt>
                <c:pt idx="8">
                  <c:v>630</c:v>
                </c:pt>
                <c:pt idx="9">
                  <c:v>451</c:v>
                </c:pt>
                <c:pt idx="10">
                  <c:v>794</c:v>
                </c:pt>
                <c:pt idx="11">
                  <c:v>680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4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April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not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April 2023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4/3 NAESB Outage 10:33AM-10:43AM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4/13 NAESB Outage 3:56PM-4:22PM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–April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4/13 Widespread impacts seen impacting all ERCOT websites from 3:55-4:55PM.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April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4/3 </a:t>
            </a:r>
            <a:r>
              <a:rPr lang="en-US" sz="1600" kern="0" dirty="0" err="1">
                <a:solidFill>
                  <a:srgbClr val="000000"/>
                </a:solidFill>
              </a:rPr>
              <a:t>ListServ</a:t>
            </a:r>
            <a:r>
              <a:rPr lang="en-US" sz="1600" kern="0" dirty="0">
                <a:solidFill>
                  <a:srgbClr val="000000"/>
                </a:solidFill>
              </a:rPr>
              <a:t> Outage from 10:33AM-10:52AM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4/13 </a:t>
            </a:r>
            <a:r>
              <a:rPr lang="en-US" sz="1600" kern="0" dirty="0" err="1">
                <a:solidFill>
                  <a:srgbClr val="000000"/>
                </a:solidFill>
              </a:rPr>
              <a:t>ListServ</a:t>
            </a:r>
            <a:r>
              <a:rPr lang="en-US" sz="1600" kern="0" dirty="0">
                <a:solidFill>
                  <a:srgbClr val="000000"/>
                </a:solidFill>
              </a:rPr>
              <a:t> Outage 3:55-4:55PM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24164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6228808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April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680 Posts</a:t>
            </a:r>
          </a:p>
          <a:p>
            <a:r>
              <a:rPr lang="en-US" sz="2000" dirty="0"/>
              <a:t>239609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67 Posts</a:t>
            </a:r>
          </a:p>
          <a:p>
            <a:pPr lvl="1"/>
            <a:r>
              <a:rPr lang="en-US" sz="2000" dirty="0"/>
              <a:t>11 New Subscriptions</a:t>
            </a:r>
          </a:p>
          <a:p>
            <a:pPr lvl="1"/>
            <a:r>
              <a:rPr lang="en-US" sz="2000" dirty="0"/>
              <a:t>2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11 Posts</a:t>
            </a:r>
          </a:p>
          <a:p>
            <a:pPr lvl="1"/>
            <a:r>
              <a:rPr lang="en-US" sz="2000" dirty="0"/>
              <a:t>5 New Subscriptions</a:t>
            </a:r>
          </a:p>
          <a:p>
            <a:pPr lvl="1"/>
            <a:r>
              <a:rPr lang="en-US" sz="2000" dirty="0"/>
              <a:t>4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045815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4169179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Weather Moratorium Removals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917F520-398C-1E37-F2AD-64A99FC29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603310"/>
              </p:ext>
            </p:extLst>
          </p:nvPr>
        </p:nvGraphicFramePr>
        <p:xfrm>
          <a:off x="381000" y="1447800"/>
          <a:ext cx="861060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053">
                  <a:extLst>
                    <a:ext uri="{9D8B030D-6E8A-4147-A177-3AD203B41FA5}">
                      <a16:colId xmlns:a16="http://schemas.microsoft.com/office/drawing/2014/main" val="2752325423"/>
                    </a:ext>
                  </a:extLst>
                </a:gridCol>
                <a:gridCol w="4451147">
                  <a:extLst>
                    <a:ext uri="{9D8B030D-6E8A-4147-A177-3AD203B41FA5}">
                      <a16:colId xmlns:a16="http://schemas.microsoft.com/office/drawing/2014/main" val="425436728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914712485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4/11/2023 0:00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dramos@POWERMEPRONTO.COM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AUTODEL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4134980965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4/11/2023 0:00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sholland@JUSTENERGY.COM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AUTODEL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026586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9218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23525</TotalTime>
  <Words>221</Words>
  <Application>Microsoft Office PowerPoint</Application>
  <PresentationFormat>On-screen Show (4:3)</PresentationFormat>
  <Paragraphs>83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Roboto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April ListServ Stats</vt:lpstr>
      <vt:lpstr>Weather Moratorium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310</cp:revision>
  <cp:lastPrinted>2019-05-06T20:09:17Z</cp:lastPrinted>
  <dcterms:created xsi:type="dcterms:W3CDTF">2016-01-21T15:20:31Z</dcterms:created>
  <dcterms:modified xsi:type="dcterms:W3CDTF">2023-05-16T13:53:08Z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