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620" r:id="rId8"/>
    <p:sldId id="617" r:id="rId9"/>
    <p:sldId id="619" r:id="rId10"/>
    <p:sldId id="635" r:id="rId11"/>
    <p:sldId id="636" r:id="rId12"/>
    <p:sldId id="637" r:id="rId13"/>
    <p:sldId id="638" r:id="rId14"/>
    <p:sldId id="639" r:id="rId15"/>
    <p:sldId id="632" r:id="rId16"/>
    <p:sldId id="633" r:id="rId17"/>
    <p:sldId id="640" r:id="rId18"/>
    <p:sldId id="634"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90" autoAdjust="0"/>
    <p:restoredTop sz="96357" autoAdjust="0"/>
  </p:normalViewPr>
  <p:slideViewPr>
    <p:cSldViewPr showGuides="1">
      <p:cViewPr varScale="1">
        <p:scale>
          <a:sx n="110" d="100"/>
          <a:sy n="110" d="100"/>
        </p:scale>
        <p:origin x="1404" y="96"/>
      </p:cViewPr>
      <p:guideLst>
        <p:guide orient="horz" pos="2160"/>
        <p:guide pos="2880"/>
      </p:guideLst>
    </p:cSldViewPr>
  </p:slideViewPr>
  <p:outlineViewPr>
    <p:cViewPr>
      <p:scale>
        <a:sx n="33" d="100"/>
        <a:sy n="33" d="100"/>
      </p:scale>
      <p:origin x="0" y="-13296"/>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ercoticcpsupport@ercot.com" TargetMode="External"/><Relationship Id="rId2" Type="http://schemas.openxmlformats.org/officeDocument/2006/relationships/hyperlink" Target="https://www.ercot.com/services/mdt/userguides"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ClientServices@ercot.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files/docs/2023/03/31/Current-Day-Reports_XSD_2023-R3-ECRS-DRAFT.txt"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calendar/04032023-ECRS-Market-Readiness-and" TargetMode="External"/><Relationship Id="rId2" Type="http://schemas.openxmlformats.org/officeDocument/2006/relationships/hyperlink" Target="https://www.ercot.com/calendar/09292022-TWG-Meeting-by-Webex"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04032023-ECRS-Market-Readiness-and" TargetMode="External"/><Relationship Id="rId2" Type="http://schemas.openxmlformats.org/officeDocument/2006/relationships/hyperlink" Target="https://www.ercot.com/calendar/09292022-TWG-Meeting-by-Webex" TargetMode="External"/><Relationship Id="rId1" Type="http://schemas.openxmlformats.org/officeDocument/2006/relationships/slideLayout" Target="../slideLayouts/slideLayout3.xml"/><Relationship Id="rId5" Type="http://schemas.openxmlformats.org/officeDocument/2006/relationships/hyperlink" Target="https://www.ercot.com/mktinfo/dam" TargetMode="External"/><Relationship Id="rId4" Type="http://schemas.openxmlformats.org/officeDocument/2006/relationships/hyperlink" Target="https://www.ercot.com/files/docs/2022/05/03/EIP-External-Interfaces-Specification-v1.25.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2954655"/>
          </a:xfrm>
          <a:prstGeom prst="rect">
            <a:avLst/>
          </a:prstGeom>
          <a:noFill/>
        </p:spPr>
        <p:txBody>
          <a:bodyPr wrap="square" rtlCol="0">
            <a:spAutoFit/>
          </a:bodyPr>
          <a:lstStyle/>
          <a:p>
            <a:r>
              <a:rPr lang="en-US" sz="2400" b="1" dirty="0"/>
              <a:t>Weekly Market Readiness for </a:t>
            </a:r>
          </a:p>
          <a:p>
            <a:r>
              <a:rPr lang="en-US" sz="2400" b="1" dirty="0"/>
              <a:t>ERCOT Contingency Reserve Service (ECRS) </a:t>
            </a:r>
          </a:p>
          <a:p>
            <a:endParaRPr lang="en-US" sz="2400" b="1" dirty="0"/>
          </a:p>
          <a:p>
            <a:endParaRPr lang="en-US" dirty="0"/>
          </a:p>
          <a:p>
            <a:r>
              <a:rPr lang="en-US" dirty="0"/>
              <a:t>ERCOT staff</a:t>
            </a:r>
          </a:p>
          <a:p>
            <a:endParaRPr lang="en-US" dirty="0"/>
          </a:p>
          <a:p>
            <a:r>
              <a:rPr lang="en-US" dirty="0"/>
              <a:t>May 16, 2023</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Qualification and Telemetry for ECRS</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1143000"/>
            <a:ext cx="8534400" cy="4800600"/>
          </a:xfrm>
        </p:spPr>
        <p:txBody>
          <a:bodyPr/>
          <a:lstStyle/>
          <a:p>
            <a:r>
              <a:rPr lang="en-US" sz="1600" dirty="0">
                <a:solidFill>
                  <a:srgbClr val="0000FF"/>
                </a:solidFill>
                <a:hlinkClick r:id="rId2">
                  <a:extLst>
                    <a:ext uri="{A12FA001-AC4F-418D-AE19-62706E023703}">
                      <ahyp:hlinkClr xmlns:ahyp="http://schemas.microsoft.com/office/drawing/2018/hyperlinkcolor" val="tx"/>
                    </a:ext>
                  </a:extLst>
                </a:hlinkClick>
              </a:rPr>
              <a:t>ERCOT’s ICCP handbook</a:t>
            </a:r>
            <a:r>
              <a:rPr lang="en-US" sz="1600" dirty="0">
                <a:solidFill>
                  <a:schemeClr val="tx2"/>
                </a:solidFill>
              </a:rPr>
              <a:t> was updated to include the various telemetry changes that are being put in place to support implementation of ECRS. </a:t>
            </a:r>
          </a:p>
          <a:p>
            <a:endParaRPr lang="en-US" sz="1600" dirty="0">
              <a:solidFill>
                <a:schemeClr val="tx2"/>
              </a:solidFill>
            </a:endParaRPr>
          </a:p>
          <a:p>
            <a:r>
              <a:rPr lang="en-US" sz="1600" dirty="0">
                <a:solidFill>
                  <a:schemeClr val="tx2"/>
                </a:solidFill>
              </a:rPr>
              <a:t>ERCOT is proceeding through Qualification Requests on a first-in-first-out basis</a:t>
            </a:r>
          </a:p>
          <a:p>
            <a:pPr lvl="1"/>
            <a:r>
              <a:rPr lang="en-US" sz="1200" dirty="0">
                <a:solidFill>
                  <a:schemeClr val="tx2"/>
                </a:solidFill>
              </a:rPr>
              <a:t>Telemetry should have been requested by end of week (4/28), but if not then sooner is better.</a:t>
            </a:r>
          </a:p>
          <a:p>
            <a:pPr lvl="1"/>
            <a:r>
              <a:rPr lang="en-US" sz="1200" dirty="0">
                <a:solidFill>
                  <a:schemeClr val="tx2"/>
                </a:solidFill>
              </a:rPr>
              <a:t>If telemetry is not requested and ready, ERCOT will move to next QSE</a:t>
            </a:r>
          </a:p>
          <a:p>
            <a:pPr lvl="2"/>
            <a:endParaRPr lang="en-US" sz="1400" dirty="0">
              <a:solidFill>
                <a:schemeClr val="tx2"/>
              </a:solidFill>
            </a:endParaRPr>
          </a:p>
          <a:p>
            <a:r>
              <a:rPr lang="en-US" sz="1800" dirty="0">
                <a:solidFill>
                  <a:schemeClr val="tx2"/>
                </a:solidFill>
              </a:rPr>
              <a:t>Follow normal processes for requesting new ICCP Service Request.</a:t>
            </a:r>
          </a:p>
          <a:p>
            <a:endParaRPr lang="en-US" sz="1800" dirty="0">
              <a:solidFill>
                <a:schemeClr val="tx2"/>
              </a:solidFill>
            </a:endParaRPr>
          </a:p>
          <a:p>
            <a:r>
              <a:rPr lang="en-US" sz="1800" dirty="0">
                <a:solidFill>
                  <a:schemeClr val="tx2"/>
                </a:solidFill>
              </a:rPr>
              <a:t>Additional support from </a:t>
            </a:r>
            <a:r>
              <a:rPr lang="en-US" sz="1800" dirty="0">
                <a:solidFill>
                  <a:schemeClr val="tx2"/>
                </a:solidFill>
                <a:hlinkClick r:id="rId3"/>
              </a:rPr>
              <a:t>ercoticcpsupport@ercot.com</a:t>
            </a:r>
            <a:r>
              <a:rPr lang="en-US" sz="1800" dirty="0">
                <a:solidFill>
                  <a:schemeClr val="tx2"/>
                </a:solidFill>
              </a:rPr>
              <a:t> </a:t>
            </a:r>
          </a:p>
          <a:p>
            <a:endParaRPr lang="en-US" sz="20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27852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Communication and Cutover</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1143000"/>
            <a:ext cx="8534400" cy="4800600"/>
          </a:xfrm>
        </p:spPr>
        <p:txBody>
          <a:bodyPr/>
          <a:lstStyle/>
          <a:p>
            <a:r>
              <a:rPr lang="en-US" sz="1600" dirty="0">
                <a:solidFill>
                  <a:schemeClr val="tx2"/>
                </a:solidFill>
              </a:rPr>
              <a:t>Please send all communication through ERCOT Client Services to ensure it is assigned and addressed (</a:t>
            </a:r>
            <a:r>
              <a:rPr lang="en-US" sz="1800" u="sng" dirty="0">
                <a:solidFill>
                  <a:srgbClr val="0079DB"/>
                </a:solidFill>
                <a:effectLst/>
                <a:latin typeface="Arial" panose="020B0604020202020204" pitchFamily="34" charset="0"/>
                <a:ea typeface="Calibri" panose="020F0502020204030204" pitchFamily="34" charset="0"/>
                <a:hlinkClick r:id="rId2"/>
              </a:rPr>
              <a:t>ClientServices@ercot.com</a:t>
            </a:r>
            <a:r>
              <a:rPr lang="en-US" sz="1600" dirty="0">
                <a:solidFill>
                  <a:schemeClr val="tx2"/>
                </a:solidFill>
              </a:rPr>
              <a:t>).</a:t>
            </a:r>
          </a:p>
          <a:p>
            <a:pPr lvl="1"/>
            <a:r>
              <a:rPr lang="en-US" sz="1600" dirty="0">
                <a:solidFill>
                  <a:schemeClr val="tx2"/>
                </a:solidFill>
              </a:rPr>
              <a:t>MOTE questions will go to IT group</a:t>
            </a:r>
          </a:p>
          <a:p>
            <a:pPr lvl="1"/>
            <a:r>
              <a:rPr lang="en-US" sz="1600" dirty="0">
                <a:solidFill>
                  <a:schemeClr val="tx2"/>
                </a:solidFill>
              </a:rPr>
              <a:t>Qualification questions for Gen-side will go to Operations</a:t>
            </a:r>
          </a:p>
          <a:p>
            <a:pPr lvl="1"/>
            <a:r>
              <a:rPr lang="en-US" sz="1600" dirty="0">
                <a:solidFill>
                  <a:schemeClr val="tx2"/>
                </a:solidFill>
              </a:rPr>
              <a:t>Qualification questions for Load resource will go to Demand-side</a:t>
            </a:r>
          </a:p>
          <a:p>
            <a:pPr lvl="1"/>
            <a:r>
              <a:rPr lang="en-US" sz="1600" dirty="0">
                <a:solidFill>
                  <a:schemeClr val="tx2"/>
                </a:solidFill>
              </a:rPr>
              <a:t>Details of ECRS will go to Operations and/or </a:t>
            </a:r>
            <a:r>
              <a:rPr lang="en-US" sz="1600" dirty="0" err="1">
                <a:solidFill>
                  <a:schemeClr val="tx2"/>
                </a:solidFill>
              </a:rPr>
              <a:t>MarketDesign</a:t>
            </a:r>
            <a:r>
              <a:rPr lang="en-US" sz="1600" dirty="0">
                <a:solidFill>
                  <a:schemeClr val="tx2"/>
                </a:solidFill>
              </a:rPr>
              <a:t> teams</a:t>
            </a:r>
          </a:p>
          <a:p>
            <a:endParaRPr lang="en-US" sz="1600" dirty="0">
              <a:solidFill>
                <a:schemeClr val="tx2"/>
              </a:solidFill>
            </a:endParaRPr>
          </a:p>
          <a:p>
            <a:endParaRPr lang="en-US" sz="1600" dirty="0">
              <a:solidFill>
                <a:schemeClr val="tx2"/>
              </a:solidFill>
            </a:endParaRP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45574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Communication and Cutover</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1219200"/>
            <a:ext cx="8534400" cy="3733800"/>
          </a:xfrm>
        </p:spPr>
        <p:txBody>
          <a:bodyPr/>
          <a:lstStyle/>
          <a:p>
            <a:pPr marL="342900" marR="0" lvl="0" indent="-342900">
              <a:spcBef>
                <a:spcPts val="0"/>
              </a:spcBef>
              <a:spcAft>
                <a:spcPts val="0"/>
              </a:spcAft>
              <a:buFont typeface="Calibri" panose="020F0502020204030204" pitchFamily="34" charset="0"/>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June 8, 2023</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System upgrade will occur the afternoon of June 8</a:t>
            </a:r>
            <a:r>
              <a:rPr lang="en-US" sz="1100" baseline="30000" dirty="0">
                <a:effectLst/>
                <a:latin typeface="Arial" panose="020B0604020202020204" pitchFamily="34" charset="0"/>
                <a:ea typeface="Times New Roman" panose="02020603050405020304" pitchFamily="18" charset="0"/>
                <a:cs typeface="Arial" panose="020B0604020202020204" pitchFamily="34" charset="0"/>
              </a:rPr>
              <a:t>th</a:t>
            </a:r>
            <a:r>
              <a:rPr lang="en-US" sz="1100" dirty="0">
                <a:effectLst/>
                <a:latin typeface="Arial" panose="020B0604020202020204" pitchFamily="34" charset="0"/>
                <a:ea typeface="Times New Roman" panose="02020603050405020304" pitchFamily="18" charset="0"/>
                <a:cs typeface="Arial" panose="020B0604020202020204" pitchFamily="34" charset="0"/>
              </a:rPr>
              <a:t> between 3:30-4:00pm  </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MPs do not need to take any immediate action following the upgrade.</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After the upgrade ECRS system functionality will be available for OD June 10, 2023</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1143000" marR="0" lvl="2" indent="-228600">
              <a:spcBef>
                <a:spcPts val="0"/>
              </a:spcBef>
              <a:spcAft>
                <a:spcPts val="0"/>
              </a:spcAft>
              <a:buFont typeface="Wingdings" panose="05000000000000000000" pitchFamily="2" charset="2"/>
              <a:buChar char=""/>
            </a:pPr>
            <a:r>
              <a:rPr lang="en-US" sz="1100" b="1"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Note that COP, AS Trades, AS Offers, Self-Arranged AS must only be submitted for OD June 10 or later (not systematically enforced)</a:t>
            </a:r>
            <a:endParaRPr lang="en-US" sz="11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1028700" marR="0" indent="0">
              <a:spcBef>
                <a:spcPts val="0"/>
              </a:spcBef>
              <a:spcAft>
                <a:spcPts val="0"/>
              </a:spcAft>
              <a:buNone/>
            </a:pPr>
            <a:r>
              <a:rPr lang="en-US" sz="1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Calibri" panose="020F0502020204030204" pitchFamily="34" charset="0"/>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June 9, 2023</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lvl="1">
              <a:spcBef>
                <a:spcPts val="0"/>
              </a:spcBef>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Starting at 12:01am  Telemetry for On-Hold status can be used (NPRR1085)</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Day-Ahead Market activities include ECRS: </a:t>
            </a:r>
          </a:p>
          <a:p>
            <a:pPr lvl="2" indent="-285750">
              <a:spcBef>
                <a:spcPts val="0"/>
              </a:spcBef>
              <a:buFont typeface="Courier New" panose="02070309020205020404" pitchFamily="49" charset="0"/>
              <a:buChar char="o"/>
            </a:pPr>
            <a:r>
              <a:rPr lang="en-US" sz="1000" dirty="0">
                <a:effectLst/>
                <a:latin typeface="Arial" panose="020B0604020202020204" pitchFamily="34" charset="0"/>
                <a:ea typeface="Times New Roman" panose="02020603050405020304" pitchFamily="18" charset="0"/>
                <a:cs typeface="Arial" panose="020B0604020202020204" pitchFamily="34" charset="0"/>
              </a:rPr>
              <a:t>AS Plan published for DAM OD June 10 will include ECRS values for DAM consideration </a:t>
            </a:r>
          </a:p>
          <a:p>
            <a:pPr lvl="2" indent="-285750">
              <a:spcBef>
                <a:spcPts val="0"/>
              </a:spcBef>
              <a:buFont typeface="Courier New" panose="02070309020205020404" pitchFamily="49" charset="0"/>
              <a:buChar char="o"/>
            </a:pPr>
            <a:r>
              <a:rPr lang="en-US" sz="1000" dirty="0">
                <a:latin typeface="Arial" panose="020B0604020202020204" pitchFamily="34" charset="0"/>
                <a:ea typeface="Times New Roman" panose="02020603050405020304" pitchFamily="18" charset="0"/>
                <a:cs typeface="Arial" panose="020B0604020202020204" pitchFamily="34" charset="0"/>
              </a:rPr>
              <a:t>QSEs submit </a:t>
            </a:r>
            <a:r>
              <a:rPr lang="en-US" sz="1000" dirty="0">
                <a:effectLst/>
                <a:latin typeface="Arial" panose="020B0604020202020204" pitchFamily="34" charset="0"/>
                <a:ea typeface="Times New Roman" panose="02020603050405020304" pitchFamily="18" charset="0"/>
                <a:cs typeface="Arial" panose="020B0604020202020204" pitchFamily="34" charset="0"/>
              </a:rPr>
              <a:t>AS Self Arrangements and AS Offers into DAM</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lvl="2" indent="-285750">
              <a:spcBef>
                <a:spcPts val="0"/>
              </a:spcBef>
              <a:buFont typeface="Courier New" panose="02070309020205020404" pitchFamily="49" charset="0"/>
              <a:buChar char="o"/>
            </a:pPr>
            <a:r>
              <a:rPr lang="en-US" sz="1000" dirty="0">
                <a:effectLst/>
                <a:latin typeface="Arial" panose="020B0604020202020204" pitchFamily="34" charset="0"/>
                <a:ea typeface="Times New Roman" panose="02020603050405020304" pitchFamily="18" charset="0"/>
                <a:cs typeface="Arial" panose="020B0604020202020204" pitchFamily="34" charset="0"/>
              </a:rPr>
              <a:t>DAM Awards for OD June 10 will include ECRS Awards and should be reflected in COP for OD June 10 for DRUC run.</a:t>
            </a:r>
          </a:p>
          <a:p>
            <a:pPr lvl="1">
              <a:spcBef>
                <a:spcPts val="0"/>
              </a:spcBef>
              <a:buFont typeface="Courier New" panose="02070309020205020404" pitchFamily="49" charset="0"/>
              <a:buChar char="o"/>
            </a:pPr>
            <a:r>
              <a:rPr lang="en-US" sz="1100" dirty="0">
                <a:latin typeface="Arial" panose="020B0604020202020204" pitchFamily="34" charset="0"/>
                <a:ea typeface="Times New Roman" panose="02020603050405020304" pitchFamily="18" charset="0"/>
                <a:cs typeface="Arial" panose="020B0604020202020204" pitchFamily="34" charset="0"/>
              </a:rPr>
              <a:t>After DAM, QSE submits COP updates OD June 10 to include ECRS</a:t>
            </a:r>
          </a:p>
          <a:p>
            <a:pPr marL="1028700" marR="0" indent="0">
              <a:spcBef>
                <a:spcPts val="0"/>
              </a:spcBef>
              <a:spcAft>
                <a:spcPts val="0"/>
              </a:spcAft>
              <a:buNone/>
            </a:pPr>
            <a:r>
              <a:rPr lang="en-US" sz="1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Calibri" panose="020F0502020204030204" pitchFamily="34" charset="0"/>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June 10, 2023</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First Operating Day with ECRS</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Arial" panose="020B0604020202020204" pitchFamily="34" charset="0"/>
                <a:ea typeface="Times New Roman" panose="02020603050405020304" pitchFamily="18" charset="0"/>
                <a:cs typeface="Arial" panose="020B0604020202020204" pitchFamily="34" charset="0"/>
              </a:rPr>
              <a:t>Starting at 12:01am, telemetry should include ECRS values</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855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Wrap-up and Questions</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1143000"/>
            <a:ext cx="8534400" cy="4800600"/>
          </a:xfrm>
        </p:spPr>
        <p:txBody>
          <a:bodyPr/>
          <a:lstStyle/>
          <a:p>
            <a:r>
              <a:rPr lang="en-US" sz="1600" dirty="0">
                <a:solidFill>
                  <a:schemeClr val="tx2"/>
                </a:solidFill>
              </a:rPr>
              <a:t>Questions from last week:</a:t>
            </a:r>
          </a:p>
          <a:p>
            <a:pPr marL="457200" lvl="1" indent="0">
              <a:buNone/>
            </a:pPr>
            <a:r>
              <a:rPr lang="en-US" sz="1200" dirty="0">
                <a:solidFill>
                  <a:schemeClr val="tx2"/>
                </a:solidFill>
              </a:rPr>
              <a:t>Question regarding details for XSD for Current Day reports:</a:t>
            </a:r>
          </a:p>
          <a:p>
            <a:pPr lvl="1"/>
            <a:r>
              <a:rPr lang="en-US" sz="1200" dirty="0">
                <a:solidFill>
                  <a:schemeClr val="tx2"/>
                </a:solidFill>
              </a:rPr>
              <a:t>Answer:  Posting is here:  </a:t>
            </a:r>
            <a:r>
              <a:rPr lang="en-US" sz="650" dirty="0">
                <a:solidFill>
                  <a:schemeClr val="tx2"/>
                </a:solidFill>
                <a:hlinkClick r:id="rId2"/>
              </a:rPr>
              <a:t>https://www.ercot.com/files/docs/2023/03/31/Current-Day-Reports_XSD_2023-R3-ECRS-DRAFT.txt</a:t>
            </a:r>
            <a:r>
              <a:rPr lang="en-US" sz="650" dirty="0">
                <a:solidFill>
                  <a:schemeClr val="tx2"/>
                </a:solidFill>
              </a:rPr>
              <a:t> </a:t>
            </a:r>
          </a:p>
          <a:p>
            <a:pPr marL="457200" lvl="1" indent="0">
              <a:buNone/>
            </a:pPr>
            <a:r>
              <a:rPr lang="en-US" sz="1200" dirty="0">
                <a:solidFill>
                  <a:schemeClr val="tx2"/>
                </a:solidFill>
              </a:rPr>
              <a:t>Question:  Can you please advise if ERCOT </a:t>
            </a:r>
            <a:r>
              <a:rPr lang="en-US" sz="1200" dirty="0" err="1">
                <a:solidFill>
                  <a:schemeClr val="tx2"/>
                </a:solidFill>
              </a:rPr>
              <a:t>xsd</a:t>
            </a:r>
            <a:r>
              <a:rPr lang="en-US" sz="1200" dirty="0">
                <a:solidFill>
                  <a:schemeClr val="tx2"/>
                </a:solidFill>
              </a:rPr>
              <a:t> will be updated so that users can submit a null value for ECRSM via API ? Currently, the XSD does not allow null value to be submitted for ECRSM. The following error message was received when we tested it. Users are allowed to null out the value in MOTE however, API does not allow an ECRSM tag with a null value.</a:t>
            </a:r>
          </a:p>
          <a:p>
            <a:pPr lvl="1"/>
            <a:r>
              <a:rPr lang="en-US" sz="1200" dirty="0">
                <a:solidFill>
                  <a:schemeClr val="tx2"/>
                </a:solidFill>
              </a:rPr>
              <a:t>Answer: The XSD does not allow null value for &lt;</a:t>
            </a:r>
            <a:r>
              <a:rPr lang="en-US" sz="1200" dirty="0" err="1">
                <a:solidFill>
                  <a:schemeClr val="tx2"/>
                </a:solidFill>
              </a:rPr>
              <a:t>ecrsm_value</a:t>
            </a:r>
            <a:r>
              <a:rPr lang="en-US" sz="1200" dirty="0">
                <a:solidFill>
                  <a:schemeClr val="tx2"/>
                </a:solidFill>
              </a:rPr>
              <a:t>&gt;. This element is not required in the submission. </a:t>
            </a:r>
          </a:p>
          <a:p>
            <a:endParaRPr lang="en-US" sz="1600" dirty="0">
              <a:solidFill>
                <a:schemeClr val="tx2"/>
              </a:solidFill>
            </a:endParaRPr>
          </a:p>
          <a:p>
            <a:r>
              <a:rPr lang="en-US" sz="1600" dirty="0">
                <a:solidFill>
                  <a:schemeClr val="tx2"/>
                </a:solidFill>
              </a:rPr>
              <a:t>Wrap-Up:</a:t>
            </a:r>
          </a:p>
          <a:p>
            <a:pPr lvl="1"/>
            <a:r>
              <a:rPr lang="en-US" sz="1600" dirty="0">
                <a:solidFill>
                  <a:srgbClr val="C00000"/>
                </a:solidFill>
                <a:latin typeface="Arial" panose="020B0604020202020204" pitchFamily="34" charset="0"/>
                <a:ea typeface="Calibri" panose="020F0502020204030204" pitchFamily="34" charset="0"/>
              </a:rPr>
              <a:t>For ECRS QSE qualification in-flight</a:t>
            </a:r>
          </a:p>
          <a:p>
            <a:pPr lvl="1"/>
            <a:r>
              <a:rPr lang="en-US" sz="1600" dirty="0">
                <a:solidFill>
                  <a:srgbClr val="C00000"/>
                </a:solidFill>
                <a:latin typeface="Arial" panose="020B0604020202020204" pitchFamily="34" charset="0"/>
                <a:ea typeface="Calibri" panose="020F0502020204030204" pitchFamily="34" charset="0"/>
              </a:rPr>
              <a:t>For all QSEs, scorecards continue for current MOTE activity this week</a:t>
            </a:r>
          </a:p>
          <a:p>
            <a:pPr lvl="2"/>
            <a:r>
              <a:rPr lang="en-US" sz="1200" dirty="0">
                <a:solidFill>
                  <a:srgbClr val="C00000"/>
                </a:solidFill>
                <a:latin typeface="Arial" panose="020B0604020202020204" pitchFamily="34" charset="0"/>
                <a:ea typeface="Calibri" panose="020F0502020204030204" pitchFamily="34" charset="0"/>
              </a:rPr>
              <a:t>May 15 to be reported at next meeting</a:t>
            </a:r>
          </a:p>
          <a:p>
            <a:pPr lvl="2"/>
            <a:r>
              <a:rPr lang="en-US" sz="1200" dirty="0">
                <a:solidFill>
                  <a:srgbClr val="C00000"/>
                </a:solidFill>
                <a:latin typeface="Arial" panose="020B0604020202020204" pitchFamily="34" charset="0"/>
                <a:ea typeface="Calibri" panose="020F0502020204030204" pitchFamily="34" charset="0"/>
              </a:rPr>
              <a:t>Cumulative, one-and-done scoring on this, not a weekly activity</a:t>
            </a:r>
          </a:p>
          <a:p>
            <a:pPr lvl="1"/>
            <a:r>
              <a:rPr lang="en-US" sz="1600" dirty="0">
                <a:solidFill>
                  <a:srgbClr val="C00000"/>
                </a:solidFill>
                <a:latin typeface="Arial" panose="020B0604020202020204" pitchFamily="34" charset="0"/>
                <a:ea typeface="Calibri" panose="020F0502020204030204" pitchFamily="34" charset="0"/>
              </a:rPr>
              <a:t>Market cutover discussion next week</a:t>
            </a:r>
          </a:p>
          <a:p>
            <a:endParaRPr lang="en-US" sz="1600" dirty="0">
              <a:solidFill>
                <a:schemeClr val="tx2"/>
              </a:solidFill>
            </a:endParaRPr>
          </a:p>
          <a:p>
            <a:r>
              <a:rPr lang="en-US" sz="1600" dirty="0">
                <a:solidFill>
                  <a:schemeClr val="tx2"/>
                </a:solidFill>
              </a:rPr>
              <a:t>Open to any and all questions?</a:t>
            </a:r>
          </a:p>
          <a:p>
            <a:endParaRPr lang="en-US" sz="1600" dirty="0">
              <a:solidFill>
                <a:schemeClr val="tx2"/>
              </a:solidFill>
            </a:endParaRPr>
          </a:p>
          <a:p>
            <a:r>
              <a:rPr lang="en-US" sz="1600" dirty="0">
                <a:solidFill>
                  <a:schemeClr val="tx2"/>
                </a:solidFill>
              </a:rPr>
              <a:t>You can also contact </a:t>
            </a:r>
            <a:r>
              <a:rPr lang="en-US" sz="1600" dirty="0">
                <a:solidFill>
                  <a:schemeClr val="tx2"/>
                </a:solidFill>
                <a:hlinkClick r:id="rId3"/>
              </a:rPr>
              <a:t>Matt.Mereness@ercot.com</a:t>
            </a:r>
            <a:r>
              <a:rPr lang="en-US" sz="1600" dirty="0">
                <a:solidFill>
                  <a:schemeClr val="tx2"/>
                </a:solidFill>
              </a:rPr>
              <a:t> </a:t>
            </a:r>
          </a:p>
          <a:p>
            <a:endParaRPr lang="en-US" sz="1600" dirty="0">
              <a:solidFill>
                <a:schemeClr val="tx2"/>
              </a:solidFill>
            </a:endParaRP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68328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6ED77-88C1-F6DC-24EE-C3FBFFA59109}"/>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D0DAD4D-F97B-2B65-8D5E-952A687901C4}"/>
              </a:ext>
            </a:extLst>
          </p:cNvPr>
          <p:cNvSpPr>
            <a:spLocks noGrp="1"/>
          </p:cNvSpPr>
          <p:nvPr>
            <p:ph idx="1"/>
          </p:nvPr>
        </p:nvSpPr>
        <p:spPr>
          <a:xfrm>
            <a:off x="457200" y="914400"/>
            <a:ext cx="7924800" cy="4319832"/>
          </a:xfrm>
        </p:spPr>
        <p:txBody>
          <a:bodyPr/>
          <a:lstStyle/>
          <a:p>
            <a:pPr marL="457200" indent="-457200">
              <a:buFont typeface="+mj-lt"/>
              <a:buAutoNum type="arabicPeriod"/>
            </a:pPr>
            <a:r>
              <a:rPr lang="en-US" sz="1800" dirty="0"/>
              <a:t>Key Milestones</a:t>
            </a:r>
          </a:p>
          <a:p>
            <a:pPr marL="457200" indent="-457200">
              <a:buFont typeface="+mj-lt"/>
              <a:buAutoNum type="arabicPeriod"/>
            </a:pPr>
            <a:r>
              <a:rPr lang="en-US" sz="1800" dirty="0"/>
              <a:t>Key supporting documentation</a:t>
            </a:r>
          </a:p>
          <a:p>
            <a:pPr marL="457200" indent="-457200">
              <a:buFont typeface="+mj-lt"/>
              <a:buAutoNum type="arabicPeriod"/>
            </a:pPr>
            <a:r>
              <a:rPr lang="en-US" sz="1800" dirty="0"/>
              <a:t>Qualification next steps</a:t>
            </a:r>
          </a:p>
          <a:p>
            <a:pPr marL="457200" indent="-457200">
              <a:buFont typeface="+mj-lt"/>
              <a:buAutoNum type="arabicPeriod"/>
            </a:pPr>
            <a:r>
              <a:rPr lang="en-US" sz="1800" dirty="0"/>
              <a:t>Communication and Cutover</a:t>
            </a:r>
          </a:p>
          <a:p>
            <a:pPr marL="457200" indent="-457200">
              <a:buFont typeface="+mj-lt"/>
              <a:buAutoNum type="arabicPeriod"/>
            </a:pPr>
            <a:r>
              <a:rPr lang="en-US" sz="1800" dirty="0"/>
              <a:t>Questions</a:t>
            </a:r>
          </a:p>
          <a:p>
            <a:endParaRPr lang="en-US" sz="2000" dirty="0"/>
          </a:p>
        </p:txBody>
      </p:sp>
      <p:sp>
        <p:nvSpPr>
          <p:cNvPr id="4" name="Slide Number Placeholder 3">
            <a:extLst>
              <a:ext uri="{FF2B5EF4-FFF2-40B4-BE49-F238E27FC236}">
                <a16:creationId xmlns:a16="http://schemas.microsoft.com/office/drawing/2014/main" id="{2F81BA91-749F-BB8B-4908-05304C43D49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4951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94518"/>
          </a:xfrm>
        </p:spPr>
        <p:txBody>
          <a:bodyPr/>
          <a:lstStyle/>
          <a:p>
            <a:r>
              <a:rPr lang="en-US" sz="2400" dirty="0"/>
              <a:t>Milestones for ECRS Implementation </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90600"/>
            <a:ext cx="8534400" cy="5181600"/>
          </a:xfrm>
        </p:spPr>
        <p:txBody>
          <a:bodyPr/>
          <a:lstStyle/>
          <a:p>
            <a:pPr lvl="1"/>
            <a:r>
              <a:rPr lang="en-US" sz="1800" dirty="0">
                <a:solidFill>
                  <a:schemeClr val="tx2"/>
                </a:solidFill>
              </a:rPr>
              <a:t>ECRS Technical Specs- </a:t>
            </a:r>
            <a:r>
              <a:rPr lang="en-US" sz="1800" dirty="0">
                <a:solidFill>
                  <a:schemeClr val="tx2"/>
                </a:solidFill>
                <a:hlinkClick r:id="rId2"/>
              </a:rPr>
              <a:t>Sept 29, 2022 TWG meeting</a:t>
            </a:r>
            <a:endParaRPr lang="en-US" sz="1800" dirty="0">
              <a:solidFill>
                <a:schemeClr val="tx2"/>
              </a:solidFill>
            </a:endParaRPr>
          </a:p>
          <a:p>
            <a:pPr lvl="1"/>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effectLst/>
                <a:latin typeface="Arial" panose="020B0604020202020204" pitchFamily="34" charset="0"/>
                <a:ea typeface="Calibri" panose="020F0502020204030204" pitchFamily="34" charset="0"/>
              </a:rPr>
              <a:t>Market Readiness and Qualification Workshop (</a:t>
            </a:r>
            <a:r>
              <a:rPr lang="en-US" sz="1800" dirty="0">
                <a:solidFill>
                  <a:schemeClr val="tx2"/>
                </a:solidFill>
                <a:effectLst/>
                <a:latin typeface="Arial" panose="020B0604020202020204" pitchFamily="34" charset="0"/>
                <a:ea typeface="Calibri" panose="020F0502020204030204" pitchFamily="34" charset="0"/>
                <a:hlinkClick r:id="rId3"/>
              </a:rPr>
              <a:t>Monday April </a:t>
            </a:r>
            <a:r>
              <a:rPr lang="en-US" sz="1800" dirty="0">
                <a:solidFill>
                  <a:schemeClr val="tx2"/>
                </a:solidFill>
                <a:latin typeface="Arial" panose="020B0604020202020204" pitchFamily="34" charset="0"/>
                <a:ea typeface="Calibri" panose="020F0502020204030204" pitchFamily="34" charset="0"/>
                <a:hlinkClick r:id="rId3"/>
              </a:rPr>
              <a:t>3</a:t>
            </a:r>
            <a:r>
              <a:rPr lang="en-US" sz="1800" dirty="0">
                <a:solidFill>
                  <a:schemeClr val="tx2"/>
                </a:solidFill>
                <a:effectLst/>
                <a:latin typeface="Arial" panose="020B0604020202020204" pitchFamily="34" charset="0"/>
                <a:ea typeface="Calibri" panose="020F0502020204030204" pitchFamily="34" charset="0"/>
                <a:hlinkClick r:id="rId3"/>
              </a:rPr>
              <a:t>, 2023</a:t>
            </a:r>
            <a:r>
              <a:rPr lang="en-US" sz="1800" dirty="0">
                <a:solidFill>
                  <a:schemeClr val="tx2"/>
                </a:solidFill>
                <a:effectLst/>
                <a:latin typeface="Arial" panose="020B0604020202020204" pitchFamily="34" charset="0"/>
                <a:ea typeface="Calibri" panose="020F0502020204030204" pitchFamily="34" charset="0"/>
              </a:rPr>
              <a:t>)</a:t>
            </a:r>
          </a:p>
          <a:p>
            <a:pPr lvl="1"/>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effectLst/>
                <a:latin typeface="Arial" panose="020B0604020202020204" pitchFamily="34" charset="0"/>
                <a:ea typeface="Calibri" panose="020F0502020204030204" pitchFamily="34" charset="0"/>
              </a:rPr>
              <a:t>Friday April 14, 2023- Deadline for Deadline for QSE Declaration of Resources</a:t>
            </a:r>
          </a:p>
          <a:p>
            <a:pPr lvl="1"/>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Thursday, April 20, 2023- MOTE deployed for QSEs to test</a:t>
            </a:r>
          </a:p>
          <a:p>
            <a:pPr lvl="1"/>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 April 23, 2023- Begin Weekly Market Readiness WebEx meetings</a:t>
            </a:r>
          </a:p>
          <a:p>
            <a:pPr lvl="1"/>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Current activity</a:t>
            </a:r>
          </a:p>
          <a:p>
            <a:pPr lvl="2"/>
            <a:r>
              <a:rPr lang="en-US" sz="1400" dirty="0">
                <a:solidFill>
                  <a:srgbClr val="C00000"/>
                </a:solidFill>
                <a:latin typeface="Arial" panose="020B0604020202020204" pitchFamily="34" charset="0"/>
                <a:ea typeface="Calibri" panose="020F0502020204030204" pitchFamily="34" charset="0"/>
              </a:rPr>
              <a:t>ECRS QSE qualification in-flight</a:t>
            </a:r>
          </a:p>
          <a:p>
            <a:pPr lvl="2"/>
            <a:r>
              <a:rPr lang="en-US" sz="1400" dirty="0">
                <a:solidFill>
                  <a:srgbClr val="C00000"/>
                </a:solidFill>
                <a:latin typeface="Arial" panose="020B0604020202020204" pitchFamily="34" charset="0"/>
                <a:ea typeface="Calibri" panose="020F0502020204030204" pitchFamily="34" charset="0"/>
              </a:rPr>
              <a:t>For all QSEs, scorecards begin for current MOTE activity</a:t>
            </a:r>
          </a:p>
          <a:p>
            <a:pPr lvl="2"/>
            <a:endParaRPr lang="en-US" sz="1400" dirty="0">
              <a:solidFill>
                <a:srgbClr val="C00000"/>
              </a:solidFill>
              <a:effectLst/>
              <a:latin typeface="Arial" panose="020B0604020202020204" pitchFamily="34" charset="0"/>
              <a:ea typeface="Calibri" panose="020F0502020204030204" pitchFamily="34" charset="0"/>
            </a:endParaRPr>
          </a:p>
          <a:p>
            <a:pPr lvl="1"/>
            <a:r>
              <a:rPr lang="en-US" sz="1800" dirty="0">
                <a:solidFill>
                  <a:srgbClr val="C00000"/>
                </a:solidFill>
                <a:effectLst/>
                <a:latin typeface="Arial" panose="020B0604020202020204" pitchFamily="34" charset="0"/>
                <a:ea typeface="Calibri" panose="020F0502020204030204" pitchFamily="34" charset="0"/>
              </a:rPr>
              <a:t>June 6-8, 2023 Go-Live </a:t>
            </a:r>
            <a:r>
              <a:rPr lang="en-US" sz="1800" dirty="0">
                <a:solidFill>
                  <a:schemeClr val="tx1">
                    <a:lumMod val="65000"/>
                    <a:lumOff val="35000"/>
                  </a:schemeClr>
                </a:solidFill>
                <a:effectLst/>
                <a:latin typeface="Arial" panose="020B0604020202020204" pitchFamily="34" charset="0"/>
                <a:ea typeface="Calibri" panose="020F0502020204030204" pitchFamily="34" charset="0"/>
              </a:rPr>
              <a:t>(first ECRS OD planned </a:t>
            </a:r>
            <a:r>
              <a:rPr lang="en-US" sz="1800" dirty="0">
                <a:solidFill>
                  <a:schemeClr val="tx1">
                    <a:lumMod val="65000"/>
                    <a:lumOff val="35000"/>
                  </a:schemeClr>
                </a:solidFill>
                <a:latin typeface="Arial" panose="020B0604020202020204" pitchFamily="34" charset="0"/>
                <a:ea typeface="Calibri" panose="020F0502020204030204" pitchFamily="34" charset="0"/>
              </a:rPr>
              <a:t>for </a:t>
            </a:r>
            <a:r>
              <a:rPr lang="en-US" sz="1800" dirty="0">
                <a:solidFill>
                  <a:schemeClr val="tx1">
                    <a:lumMod val="65000"/>
                    <a:lumOff val="35000"/>
                  </a:schemeClr>
                </a:solidFill>
                <a:effectLst/>
                <a:latin typeface="Arial" panose="020B0604020202020204" pitchFamily="34" charset="0"/>
                <a:ea typeface="Calibri" panose="020F0502020204030204" pitchFamily="34" charset="0"/>
              </a:rPr>
              <a:t>June 10, 2023)</a:t>
            </a:r>
          </a:p>
          <a:p>
            <a:pPr lvl="1"/>
            <a:endParaRPr lang="en-US" sz="1800" dirty="0">
              <a:solidFill>
                <a:schemeClr val="tx1">
                  <a:lumMod val="65000"/>
                  <a:lumOff val="35000"/>
                </a:schemeClr>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197545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Market Readiness for ECRS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86800" cy="5334000"/>
          </a:xfrm>
        </p:spPr>
        <p:txBody>
          <a:bodyPr/>
          <a:lstStyle/>
          <a:p>
            <a:pPr lvl="1"/>
            <a:r>
              <a:rPr lang="en-US" sz="2000" dirty="0">
                <a:solidFill>
                  <a:schemeClr val="tx2"/>
                </a:solidFill>
              </a:rPr>
              <a:t>Key References (in April 13, 2023 Market Notice):</a:t>
            </a:r>
          </a:p>
          <a:p>
            <a:pPr lvl="2"/>
            <a:r>
              <a:rPr lang="en-US" sz="1600" dirty="0">
                <a:solidFill>
                  <a:schemeClr val="tx2"/>
                </a:solidFill>
              </a:rPr>
              <a:t>ECRS Interface changes: </a:t>
            </a:r>
            <a:r>
              <a:rPr lang="en-US" sz="1200" i="1" u="sng" dirty="0">
                <a:solidFill>
                  <a:schemeClr val="tx2"/>
                </a:solidFill>
                <a:hlinkClick r:id="rId2"/>
              </a:rPr>
              <a:t>https://www.ercot.com/calendar/09292022-TWG-Meeting-by-Webex</a:t>
            </a:r>
            <a:endParaRPr lang="en-US" sz="1200" i="1" u="sng" dirty="0">
              <a:solidFill>
                <a:schemeClr val="tx2"/>
              </a:solidFill>
            </a:endParaRPr>
          </a:p>
          <a:p>
            <a:pPr lvl="2"/>
            <a:r>
              <a:rPr lang="en-US" sz="1600" dirty="0">
                <a:solidFill>
                  <a:schemeClr val="tx2"/>
                </a:solidFill>
              </a:rPr>
              <a:t>ECRS Operations and Business explanation</a:t>
            </a:r>
          </a:p>
          <a:p>
            <a:pPr lvl="3"/>
            <a:r>
              <a:rPr lang="en-US" sz="1200" i="1" dirty="0">
                <a:solidFill>
                  <a:schemeClr val="tx2"/>
                </a:solidFill>
              </a:rPr>
              <a:t>April 3, 2023 Workshop will be latest revisions- </a:t>
            </a:r>
            <a:r>
              <a:rPr lang="en-US" sz="1200" i="1" dirty="0">
                <a:solidFill>
                  <a:schemeClr val="tx2"/>
                </a:solidFill>
                <a:hlinkClick r:id="rId3"/>
              </a:rPr>
              <a:t>link to meeting</a:t>
            </a:r>
            <a:endParaRPr lang="en-US" sz="1200" i="1" dirty="0">
              <a:solidFill>
                <a:schemeClr val="tx2"/>
              </a:solidFill>
            </a:endParaRPr>
          </a:p>
          <a:p>
            <a:pPr lvl="2"/>
            <a:r>
              <a:rPr lang="en-US" sz="1400" dirty="0">
                <a:solidFill>
                  <a:schemeClr val="tx2"/>
                </a:solidFill>
              </a:rPr>
              <a:t>Technical updates:</a:t>
            </a:r>
          </a:p>
          <a:p>
            <a:pPr lvl="3"/>
            <a:r>
              <a:rPr lang="en-US" sz="1000" dirty="0">
                <a:solidFill>
                  <a:schemeClr val="tx2"/>
                </a:solidFill>
              </a:rPr>
              <a:t>Sample XML Questions</a:t>
            </a:r>
          </a:p>
          <a:p>
            <a:pPr lvl="4"/>
            <a:r>
              <a:rPr lang="en-US" sz="1000" u="sng" dirty="0">
                <a:solidFill>
                  <a:schemeClr val="tx2"/>
                </a:solidFill>
              </a:rPr>
              <a:t>XML Sample ECRS Deployment</a:t>
            </a:r>
          </a:p>
          <a:p>
            <a:pPr lvl="5"/>
            <a:r>
              <a:rPr lang="en-US" sz="1200" dirty="0">
                <a:latin typeface="Calibri" panose="020F0502020204030204" pitchFamily="34" charset="0"/>
                <a:ea typeface="Calibri" panose="020F0502020204030204" pitchFamily="34" charset="0"/>
              </a:rPr>
              <a:t>03/29/2023 09.03.09 AM             QTEST   CM-ASM-NOTF AS_TYPE: ECRS, RES_NAME: LD_TEST, DEPLOY_MW: 5.0, BEGIN_TIME: 2023-03-29 09:03:09, END_TIME: 2023-03-29 10:00:00, DURATION: 56.85 mins, ID: 365;</a:t>
            </a:r>
          </a:p>
          <a:p>
            <a:pPr lvl="4"/>
            <a:r>
              <a:rPr lang="en-US" sz="1000" u="sng" dirty="0">
                <a:solidFill>
                  <a:schemeClr val="tx2"/>
                </a:solidFill>
              </a:rPr>
              <a:t>XML Sample ECRS DAM Award</a:t>
            </a:r>
          </a:p>
          <a:p>
            <a:pPr lvl="5"/>
            <a:r>
              <a:rPr lang="en-US" sz="1000" dirty="0">
                <a:solidFill>
                  <a:schemeClr val="tx2"/>
                </a:solidFill>
              </a:rPr>
              <a:t>Sample DAM AS Awards place on April 3, 2023 Workshop </a:t>
            </a:r>
            <a:r>
              <a:rPr lang="en-US" sz="1000" i="1" dirty="0">
                <a:solidFill>
                  <a:schemeClr val="tx2"/>
                </a:solidFill>
                <a:hlinkClick r:id="rId3"/>
              </a:rPr>
              <a:t>link to meeting</a:t>
            </a:r>
            <a:endParaRPr lang="en-US" sz="1000" i="1" dirty="0">
              <a:solidFill>
                <a:schemeClr val="tx2"/>
              </a:solidFill>
            </a:endParaRPr>
          </a:p>
          <a:p>
            <a:pPr lvl="4"/>
            <a:r>
              <a:rPr lang="en-US" sz="1050" dirty="0">
                <a:solidFill>
                  <a:schemeClr val="tx2"/>
                </a:solidFill>
              </a:rPr>
              <a:t>EIP specifications document has been updated here </a:t>
            </a:r>
            <a:r>
              <a:rPr lang="en-US" sz="1000" dirty="0">
                <a:solidFill>
                  <a:schemeClr val="tx2"/>
                </a:solidFill>
                <a:hlinkClick r:id="rId4"/>
              </a:rPr>
              <a:t>https://www.ercot.com/files/docs/2022/05/03/EIP-External-Interfaces-Specification-v1.25.zip</a:t>
            </a:r>
            <a:r>
              <a:rPr lang="en-US" sz="1000" dirty="0">
                <a:solidFill>
                  <a:schemeClr val="tx2"/>
                </a:solidFill>
              </a:rPr>
              <a:t> </a:t>
            </a:r>
          </a:p>
          <a:p>
            <a:pPr lvl="4"/>
            <a:r>
              <a:rPr lang="en-US" sz="1100" dirty="0"/>
              <a:t>Extract MODE/CODE details in Market Notice Friday May 5, 2023</a:t>
            </a:r>
          </a:p>
          <a:p>
            <a:pPr lvl="2"/>
            <a:r>
              <a:rPr lang="en-US" sz="1500" dirty="0">
                <a:solidFill>
                  <a:schemeClr val="tx2"/>
                </a:solidFill>
              </a:rPr>
              <a:t>Updated AS Methodology supporting deployment details </a:t>
            </a:r>
          </a:p>
          <a:p>
            <a:pPr lvl="3"/>
            <a:r>
              <a:rPr lang="en-US" sz="1100" dirty="0">
                <a:solidFill>
                  <a:schemeClr val="tx2"/>
                </a:solidFill>
              </a:rPr>
              <a:t>Incorporated the ECRS deployment procedure into the updated AS Methodology documentation on the </a:t>
            </a:r>
            <a:r>
              <a:rPr lang="en-US" sz="1100" dirty="0">
                <a:solidFill>
                  <a:schemeClr val="tx2"/>
                </a:solidFill>
                <a:hlinkClick r:id="rId5"/>
              </a:rPr>
              <a:t>ERCOT website </a:t>
            </a:r>
            <a:r>
              <a:rPr lang="en-US" sz="1100" dirty="0">
                <a:solidFill>
                  <a:schemeClr val="tx2"/>
                </a:solidFill>
              </a:rPr>
              <a:t>(ercot.com | Market Information | Day-Ahead Market | Methodology for Determining Minimum AS </a:t>
            </a:r>
            <a:r>
              <a:rPr lang="en-US" sz="1100" dirty="0" err="1">
                <a:solidFill>
                  <a:schemeClr val="tx2"/>
                </a:solidFill>
              </a:rPr>
              <a:t>Reqt</a:t>
            </a:r>
            <a:r>
              <a:rPr lang="en-US" sz="1100" dirty="0">
                <a:solidFill>
                  <a:schemeClr val="tx2"/>
                </a:solidFill>
              </a:rPr>
              <a:t>).</a:t>
            </a:r>
          </a:p>
          <a:p>
            <a:pPr lvl="2"/>
            <a:r>
              <a:rPr lang="en-US" sz="1500" dirty="0">
                <a:solidFill>
                  <a:schemeClr val="tx2"/>
                </a:solidFill>
              </a:rPr>
              <a:t>Scorecards will begin publishing on May 9, 2023 (for activities of May 1-8)</a:t>
            </a:r>
          </a:p>
          <a:p>
            <a:pPr lvl="3"/>
            <a:r>
              <a:rPr lang="en-US" sz="1100" dirty="0">
                <a:solidFill>
                  <a:schemeClr val="tx2"/>
                </a:solidFill>
              </a:rPr>
              <a:t>AS Offer submissions will be scored on ability to submit a single AS Offer into MOTE.</a:t>
            </a:r>
          </a:p>
          <a:p>
            <a:pPr lvl="3"/>
            <a:r>
              <a:rPr lang="en-US" sz="1100" dirty="0">
                <a:solidFill>
                  <a:schemeClr val="tx2"/>
                </a:solidFill>
              </a:rPr>
              <a:t>COP submissions will be scored on ability to submit a single COP into MOTE.</a:t>
            </a:r>
          </a:p>
          <a:p>
            <a:pPr lvl="3"/>
            <a:r>
              <a:rPr lang="en-US" sz="1100" dirty="0">
                <a:solidFill>
                  <a:schemeClr val="tx2"/>
                </a:solidFill>
              </a:rPr>
              <a:t>AS Self-Arrangement submissions will be scored on ability to submit an AS Self- Arrangement into MOTE. </a:t>
            </a:r>
          </a:p>
          <a:p>
            <a:pPr lvl="3"/>
            <a:r>
              <a:rPr lang="en-US" sz="1100" dirty="0">
                <a:solidFill>
                  <a:schemeClr val="tx2"/>
                </a:solidFill>
              </a:rPr>
              <a:t>(see attached population of QSEs)</a:t>
            </a:r>
          </a:p>
          <a:p>
            <a:pPr lvl="2"/>
            <a:endParaRPr lang="en-US" sz="1500" dirty="0">
              <a:solidFill>
                <a:schemeClr val="tx2"/>
              </a:solidFill>
            </a:endParaRPr>
          </a:p>
          <a:p>
            <a:pPr lvl="3"/>
            <a:endParaRPr lang="en-US" sz="1100" dirty="0">
              <a:solidFill>
                <a:schemeClr val="tx2"/>
              </a:solidFill>
            </a:endParaRPr>
          </a:p>
          <a:p>
            <a:pPr lvl="2"/>
            <a:endParaRPr lang="en-US" sz="15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826404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p:txBody>
          <a:bodyPr/>
          <a:lstStyle/>
          <a:p>
            <a:r>
              <a:rPr lang="en-US" dirty="0"/>
              <a:t>Scorecard Details</a:t>
            </a:r>
          </a:p>
        </p:txBody>
      </p:sp>
      <p:sp>
        <p:nvSpPr>
          <p:cNvPr id="3" name="Content Placeholder 2">
            <a:extLst>
              <a:ext uri="{FF2B5EF4-FFF2-40B4-BE49-F238E27FC236}">
                <a16:creationId xmlns:a16="http://schemas.microsoft.com/office/drawing/2014/main" id="{6FE855F5-6B97-C6B6-0FD9-08AC4320984F}"/>
              </a:ext>
            </a:extLst>
          </p:cNvPr>
          <p:cNvSpPr>
            <a:spLocks noGrp="1"/>
          </p:cNvSpPr>
          <p:nvPr>
            <p:ph idx="1"/>
          </p:nvPr>
        </p:nvSpPr>
        <p:spPr>
          <a:xfrm>
            <a:off x="100149" y="847839"/>
            <a:ext cx="8534400" cy="4319832"/>
          </a:xfrm>
        </p:spPr>
        <p:txBody>
          <a:bodyPr/>
          <a:lstStyle/>
          <a:p>
            <a:endParaRPr lang="en-US" sz="1800" dirty="0"/>
          </a:p>
          <a:p>
            <a:r>
              <a:rPr lang="en-US" sz="1800" dirty="0"/>
              <a:t>Important note, MOTE submissions should be </a:t>
            </a:r>
            <a:r>
              <a:rPr lang="en-US" sz="1800" dirty="0" err="1"/>
              <a:t>OpDay</a:t>
            </a:r>
            <a:r>
              <a:rPr lang="en-US" sz="1800" dirty="0"/>
              <a:t> + 2 days to avoid Credit errors in MOTE </a:t>
            </a:r>
          </a:p>
          <a:p>
            <a:endParaRPr lang="en-US" sz="1800" dirty="0"/>
          </a:p>
          <a:p>
            <a:r>
              <a:rPr lang="en-US" sz="1800" dirty="0"/>
              <a:t>Scorecards on follow slides</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87123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p:txBody>
          <a:bodyPr/>
          <a:lstStyle/>
          <a:p>
            <a:r>
              <a:rPr lang="en-US" dirty="0"/>
              <a:t>Scorecard </a:t>
            </a:r>
            <a:br>
              <a:rPr lang="en-US" dirty="0"/>
            </a:br>
            <a:r>
              <a:rPr lang="en-US" dirty="0"/>
              <a:t>AS Offers</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3" name="Picture 2">
            <a:extLst>
              <a:ext uri="{FF2B5EF4-FFF2-40B4-BE49-F238E27FC236}">
                <a16:creationId xmlns:a16="http://schemas.microsoft.com/office/drawing/2014/main" id="{68CC18FD-B391-4810-7DB1-C347B1D6D3F8}"/>
              </a:ext>
            </a:extLst>
          </p:cNvPr>
          <p:cNvPicPr>
            <a:picLocks noChangeAspect="1"/>
          </p:cNvPicPr>
          <p:nvPr/>
        </p:nvPicPr>
        <p:blipFill>
          <a:blip r:embed="rId2"/>
          <a:stretch>
            <a:fillRect/>
          </a:stretch>
        </p:blipFill>
        <p:spPr>
          <a:xfrm>
            <a:off x="3352800" y="121841"/>
            <a:ext cx="5087937" cy="6614318"/>
          </a:xfrm>
          <a:prstGeom prst="rect">
            <a:avLst/>
          </a:prstGeom>
        </p:spPr>
      </p:pic>
    </p:spTree>
    <p:extLst>
      <p:ext uri="{BB962C8B-B14F-4D97-AF65-F5344CB8AC3E}">
        <p14:creationId xmlns:p14="http://schemas.microsoft.com/office/powerpoint/2010/main" val="3831041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a:xfrm>
            <a:off x="381000" y="243682"/>
            <a:ext cx="8458200" cy="594518"/>
          </a:xfrm>
        </p:spPr>
        <p:txBody>
          <a:bodyPr/>
          <a:lstStyle/>
          <a:p>
            <a:r>
              <a:rPr lang="en-US" dirty="0"/>
              <a:t>Scorecard COP part 1</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7" name="Picture 6">
            <a:extLst>
              <a:ext uri="{FF2B5EF4-FFF2-40B4-BE49-F238E27FC236}">
                <a16:creationId xmlns:a16="http://schemas.microsoft.com/office/drawing/2014/main" id="{3FFA8614-31F1-0D40-36C3-78CAFDB69368}"/>
              </a:ext>
            </a:extLst>
          </p:cNvPr>
          <p:cNvPicPr>
            <a:picLocks noChangeAspect="1"/>
          </p:cNvPicPr>
          <p:nvPr/>
        </p:nvPicPr>
        <p:blipFill>
          <a:blip r:embed="rId2"/>
          <a:stretch>
            <a:fillRect/>
          </a:stretch>
        </p:blipFill>
        <p:spPr>
          <a:xfrm>
            <a:off x="381000" y="838200"/>
            <a:ext cx="3617457" cy="5448379"/>
          </a:xfrm>
          <a:prstGeom prst="rect">
            <a:avLst/>
          </a:prstGeom>
        </p:spPr>
      </p:pic>
      <p:pic>
        <p:nvPicPr>
          <p:cNvPr id="8" name="Picture 7">
            <a:extLst>
              <a:ext uri="{FF2B5EF4-FFF2-40B4-BE49-F238E27FC236}">
                <a16:creationId xmlns:a16="http://schemas.microsoft.com/office/drawing/2014/main" id="{073B8AED-FAA7-ACD1-7BB9-4AD46041BD09}"/>
              </a:ext>
            </a:extLst>
          </p:cNvPr>
          <p:cNvPicPr>
            <a:picLocks noChangeAspect="1"/>
          </p:cNvPicPr>
          <p:nvPr/>
        </p:nvPicPr>
        <p:blipFill>
          <a:blip r:embed="rId3"/>
          <a:stretch>
            <a:fillRect/>
          </a:stretch>
        </p:blipFill>
        <p:spPr>
          <a:xfrm>
            <a:off x="4800600" y="243682"/>
            <a:ext cx="3420480" cy="6096009"/>
          </a:xfrm>
          <a:prstGeom prst="rect">
            <a:avLst/>
          </a:prstGeom>
        </p:spPr>
      </p:pic>
    </p:spTree>
    <p:extLst>
      <p:ext uri="{BB962C8B-B14F-4D97-AF65-F5344CB8AC3E}">
        <p14:creationId xmlns:p14="http://schemas.microsoft.com/office/powerpoint/2010/main" val="948157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a:xfrm>
            <a:off x="304800" y="243682"/>
            <a:ext cx="8458200" cy="594518"/>
          </a:xfrm>
        </p:spPr>
        <p:txBody>
          <a:bodyPr/>
          <a:lstStyle/>
          <a:p>
            <a:r>
              <a:rPr lang="en-US" dirty="0"/>
              <a:t>COP</a:t>
            </a:r>
            <a:br>
              <a:rPr lang="en-US" dirty="0"/>
            </a:br>
            <a:r>
              <a:rPr lang="en-US" dirty="0"/>
              <a:t>part 2</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3" name="Picture 2">
            <a:extLst>
              <a:ext uri="{FF2B5EF4-FFF2-40B4-BE49-F238E27FC236}">
                <a16:creationId xmlns:a16="http://schemas.microsoft.com/office/drawing/2014/main" id="{EC8F8466-E262-5008-A001-524ABF1E8565}"/>
              </a:ext>
            </a:extLst>
          </p:cNvPr>
          <p:cNvPicPr>
            <a:picLocks noChangeAspect="1"/>
          </p:cNvPicPr>
          <p:nvPr/>
        </p:nvPicPr>
        <p:blipFill>
          <a:blip r:embed="rId2"/>
          <a:stretch>
            <a:fillRect/>
          </a:stretch>
        </p:blipFill>
        <p:spPr>
          <a:xfrm>
            <a:off x="1407032" y="243682"/>
            <a:ext cx="3469767" cy="5438806"/>
          </a:xfrm>
          <a:prstGeom prst="rect">
            <a:avLst/>
          </a:prstGeom>
        </p:spPr>
      </p:pic>
      <p:pic>
        <p:nvPicPr>
          <p:cNvPr id="6" name="Picture 5">
            <a:extLst>
              <a:ext uri="{FF2B5EF4-FFF2-40B4-BE49-F238E27FC236}">
                <a16:creationId xmlns:a16="http://schemas.microsoft.com/office/drawing/2014/main" id="{3F849BFB-A71B-E07B-3F3C-6452FF0FCF57}"/>
              </a:ext>
            </a:extLst>
          </p:cNvPr>
          <p:cNvPicPr>
            <a:picLocks noChangeAspect="1"/>
          </p:cNvPicPr>
          <p:nvPr/>
        </p:nvPicPr>
        <p:blipFill>
          <a:blip r:embed="rId3"/>
          <a:stretch>
            <a:fillRect/>
          </a:stretch>
        </p:blipFill>
        <p:spPr>
          <a:xfrm>
            <a:off x="5055946" y="265453"/>
            <a:ext cx="3808135" cy="5385124"/>
          </a:xfrm>
          <a:prstGeom prst="rect">
            <a:avLst/>
          </a:prstGeom>
        </p:spPr>
      </p:pic>
    </p:spTree>
    <p:extLst>
      <p:ext uri="{BB962C8B-B14F-4D97-AF65-F5344CB8AC3E}">
        <p14:creationId xmlns:p14="http://schemas.microsoft.com/office/powerpoint/2010/main" val="346277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p:txBody>
          <a:bodyPr/>
          <a:lstStyle/>
          <a:p>
            <a:r>
              <a:rPr lang="en-US" dirty="0"/>
              <a:t>Scorecard </a:t>
            </a:r>
            <a:br>
              <a:rPr lang="en-US" dirty="0"/>
            </a:br>
            <a:r>
              <a:rPr lang="en-US" dirty="0"/>
              <a:t>AS Self-</a:t>
            </a:r>
            <a:br>
              <a:rPr lang="en-US" dirty="0"/>
            </a:br>
            <a:r>
              <a:rPr lang="en-US" dirty="0"/>
              <a:t>Arrangement</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5" name="Picture 4">
            <a:extLst>
              <a:ext uri="{FF2B5EF4-FFF2-40B4-BE49-F238E27FC236}">
                <a16:creationId xmlns:a16="http://schemas.microsoft.com/office/drawing/2014/main" id="{072374BD-914A-04BB-AD39-6D3F020DCFE1}"/>
              </a:ext>
            </a:extLst>
          </p:cNvPr>
          <p:cNvPicPr>
            <a:picLocks noChangeAspect="1"/>
          </p:cNvPicPr>
          <p:nvPr/>
        </p:nvPicPr>
        <p:blipFill>
          <a:blip r:embed="rId2"/>
          <a:stretch>
            <a:fillRect/>
          </a:stretch>
        </p:blipFill>
        <p:spPr>
          <a:xfrm>
            <a:off x="2742986" y="228442"/>
            <a:ext cx="6020014" cy="6288994"/>
          </a:xfrm>
          <a:prstGeom prst="rect">
            <a:avLst/>
          </a:prstGeom>
        </p:spPr>
      </p:pic>
    </p:spTree>
    <p:extLst>
      <p:ext uri="{BB962C8B-B14F-4D97-AF65-F5344CB8AC3E}">
        <p14:creationId xmlns:p14="http://schemas.microsoft.com/office/powerpoint/2010/main" val="320156214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278562</TotalTime>
  <Words>983</Words>
  <Application>Microsoft Office PowerPoint</Application>
  <PresentationFormat>On-screen Show (4:3)</PresentationFormat>
  <Paragraphs>123</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1_Custom Design</vt:lpstr>
      <vt:lpstr>Office Theme</vt:lpstr>
      <vt:lpstr>Custom Design</vt:lpstr>
      <vt:lpstr>PowerPoint Presentation</vt:lpstr>
      <vt:lpstr>Agenda</vt:lpstr>
      <vt:lpstr>Milestones for ECRS Implementation </vt:lpstr>
      <vt:lpstr>Market Readiness for ECRS</vt:lpstr>
      <vt:lpstr>Scorecard Details</vt:lpstr>
      <vt:lpstr>Scorecard  AS Offers</vt:lpstr>
      <vt:lpstr>Scorecard COP part 1</vt:lpstr>
      <vt:lpstr>COP part 2</vt:lpstr>
      <vt:lpstr>Scorecard  AS Self- Arrangement</vt:lpstr>
      <vt:lpstr>Qualification and Telemetry for ECRS</vt:lpstr>
      <vt:lpstr>Communication and Cutover</vt:lpstr>
      <vt:lpstr>Communication and Cutover</vt:lpstr>
      <vt:lpstr>Wrap-up and 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2904</cp:revision>
  <cp:lastPrinted>2020-02-05T17:47:59Z</cp:lastPrinted>
  <dcterms:created xsi:type="dcterms:W3CDTF">2016-01-21T15:20:31Z</dcterms:created>
  <dcterms:modified xsi:type="dcterms:W3CDTF">2023-05-16T14:27:56Z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