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6"/>
  </p:notesMasterIdLst>
  <p:handoutMasterIdLst>
    <p:handoutMasterId r:id="rId47"/>
  </p:handoutMasterIdLst>
  <p:sldIdLst>
    <p:sldId id="260" r:id="rId7"/>
    <p:sldId id="258" r:id="rId8"/>
    <p:sldId id="263" r:id="rId9"/>
    <p:sldId id="308" r:id="rId10"/>
    <p:sldId id="310" r:id="rId11"/>
    <p:sldId id="313" r:id="rId12"/>
    <p:sldId id="314" r:id="rId13"/>
    <p:sldId id="272" r:id="rId14"/>
    <p:sldId id="262" r:id="rId15"/>
    <p:sldId id="264" r:id="rId16"/>
    <p:sldId id="291" r:id="rId17"/>
    <p:sldId id="265" r:id="rId18"/>
    <p:sldId id="271" r:id="rId19"/>
    <p:sldId id="273" r:id="rId20"/>
    <p:sldId id="274" r:id="rId21"/>
    <p:sldId id="266" r:id="rId22"/>
    <p:sldId id="275" r:id="rId23"/>
    <p:sldId id="267" r:id="rId24"/>
    <p:sldId id="278" r:id="rId25"/>
    <p:sldId id="279" r:id="rId26"/>
    <p:sldId id="268" r:id="rId27"/>
    <p:sldId id="280" r:id="rId28"/>
    <p:sldId id="281" r:id="rId29"/>
    <p:sldId id="269" r:id="rId30"/>
    <p:sldId id="282" r:id="rId31"/>
    <p:sldId id="283" r:id="rId32"/>
    <p:sldId id="270" r:id="rId33"/>
    <p:sldId id="284" r:id="rId34"/>
    <p:sldId id="285" r:id="rId35"/>
    <p:sldId id="295" r:id="rId36"/>
    <p:sldId id="286" r:id="rId37"/>
    <p:sldId id="293" r:id="rId38"/>
    <p:sldId id="287" r:id="rId39"/>
    <p:sldId id="288" r:id="rId40"/>
    <p:sldId id="305" r:id="rId41"/>
    <p:sldId id="289" r:id="rId42"/>
    <p:sldId id="311" r:id="rId43"/>
    <p:sldId id="312" r:id="rId44"/>
    <p:sldId id="29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87074" autoAdjust="0"/>
  </p:normalViewPr>
  <p:slideViewPr>
    <p:cSldViewPr showGuides="1">
      <p:cViewPr varScale="1">
        <p:scale>
          <a:sx n="118" d="100"/>
          <a:sy n="118" d="100"/>
        </p:scale>
        <p:origin x="131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5/16/2023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deployed comparison for Apr 23 is consistent with last two years. We see more bias towards regulation down deployment during all hours and we see more bias towards the regulation up during up ramp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55929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levels of reg up deployment overall. We see more regulation up usage during HE20</a:t>
            </a:r>
          </a:p>
          <a:p>
            <a:pPr marL="0" indent="0">
              <a:buFontTx/>
              <a:buNone/>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5230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Regulation down deployment in April 23 is consistent with that of the previous two years.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823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regulation deployed compared with the previous two years. Overall, trends are very similar. We see more regulation up during HE20</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crossing regulation is consistent with last two years. Overall the zero crossing regulation is above 80%. The lower zero crossing percentage is seen during the sunset hours where there is bias for regulation up deployment.</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2253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 see that it is above 80% for all hours, which shows a good balance of deploying both Reg up and down</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8969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regulation up exhaustion rate for all hours is 0.83% which is significantly lower than previous two years and within the target</a:t>
            </a: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1922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regulation down exhaustion rate for all hours is 2.92% lower than previous two years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7037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up bias occurrence for consecutive SCED intervals for all hours is 71 and peak hours is 27.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42605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bias occurrence for consecutive SCED intervals for all hours is 155 and peak hours is 39.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8352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Hourly time error accumulation is generally minimal</a:t>
            </a:r>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load for Apr 23 is slightly higher during off peak and lower during the peak hours compared to last year</a:t>
            </a:r>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load is overall consistent with last year.</a:t>
            </a:r>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all hourly load ramp trend is consistent with last two years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Wing generation is lower compared to last year.</a:t>
            </a:r>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capacity on start up and shut down is fairly consistent with the last two years. </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 Actual</a:t>
            </a:r>
          </a:p>
          <a:p>
            <a:r>
              <a:rPr lang="en-US" dirty="0"/>
              <a:t>+</a:t>
            </a:r>
            <a:r>
              <a:rPr lang="en-US" dirty="0" err="1"/>
              <a:t>ve</a:t>
            </a:r>
            <a:r>
              <a:rPr lang="en-US" baseline="0" dirty="0"/>
              <a:t> Error =&gt; Over forecasted load</a:t>
            </a:r>
          </a:p>
          <a:p>
            <a:r>
              <a:rPr lang="en-US" baseline="0" dirty="0"/>
              <a:t>-</a:t>
            </a:r>
            <a:r>
              <a:rPr lang="en-US" baseline="0" dirty="0" err="1"/>
              <a:t>ve</a:t>
            </a:r>
            <a:r>
              <a:rPr lang="en-US" baseline="0" dirty="0"/>
              <a:t> Error +&gt; Under forecasted load</a:t>
            </a:r>
          </a:p>
          <a:p>
            <a:r>
              <a:rPr lang="en-US" baseline="0" dirty="0"/>
              <a:t> </a:t>
            </a:r>
          </a:p>
          <a:p>
            <a:r>
              <a:rPr lang="en-US" baseline="0" dirty="0"/>
              <a:t>For STLF, we have seen under forecast during the up ramp hours and over forecast during down ramp and off peak hours.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062414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err="1"/>
              <a:t>Min,Max</a:t>
            </a:r>
            <a:r>
              <a:rPr lang="en-US" dirty="0"/>
              <a:t>,</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 minute intervals</a:t>
            </a:r>
          </a:p>
          <a:p>
            <a:endParaRPr lang="en-US" baseline="0" dirty="0"/>
          </a:p>
          <a:p>
            <a:r>
              <a:rPr lang="en-US" baseline="0" dirty="0"/>
              <a:t>Max Positive Forecast Error:</a:t>
            </a:r>
          </a:p>
          <a:p>
            <a:r>
              <a:rPr lang="en-US" baseline="0" dirty="0"/>
              <a:t>4/15/2023 20:00 -&gt; 258.67 MW</a:t>
            </a:r>
          </a:p>
          <a:p>
            <a:endParaRPr lang="en-US" baseline="0" dirty="0"/>
          </a:p>
          <a:p>
            <a:r>
              <a:rPr lang="en-US" baseline="0" dirty="0"/>
              <a:t>Max Negative Forecast Error:</a:t>
            </a:r>
          </a:p>
          <a:p>
            <a:r>
              <a:rPr lang="en-US" baseline="0" dirty="0"/>
              <a:t>4/13/2023 16:30 -&gt; -344.33 MW</a:t>
            </a:r>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Breakdown</a:t>
            </a:r>
            <a:r>
              <a:rPr lang="en-US" baseline="0" dirty="0"/>
              <a:t> by resource type and we see significant contribution from wind and solar during the ramping hours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4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a:t>
            </a:r>
            <a:r>
              <a:rPr lang="en-US" baseline="0" dirty="0"/>
              <a:t>renewables vs non-renewables. Again, IRR resources are the main contributor for most part of the day.</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6914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wind ramp forecast, SCED PWRR MAE is consistent and persistently smaller than the persistence forecast across the board. </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SCED PWRR is consistent and performing significantly better than the persistence forecast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solar ramp forecast, SCED PSRR is generally performing significantly better when compared to the persistence forecast, particularly during the most significant solar ramp hours.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wind, generally we see bigger forecast errors during ramping periods.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49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Total regulation deployed comparison in the last 3 months: Overall we see more bias towards Regulation Down deployment and we see higher regulation up deployment during HE20 due to solar.</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25792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SCR-773</a:t>
            </a:r>
          </a:p>
          <a:p>
            <a:r>
              <a:rPr lang="en-US" dirty="0"/>
              <a:t>April 2023</a:t>
            </a:r>
          </a:p>
          <a:p>
            <a:endParaRPr lang="en-US" dirty="0"/>
          </a:p>
          <a:p>
            <a:r>
              <a:rPr lang="en-US" dirty="0"/>
              <a:t>ERCOT</a:t>
            </a:r>
          </a:p>
          <a:p>
            <a:r>
              <a:rPr lang="en-US" dirty="0"/>
              <a:t>Operations Planning</a:t>
            </a:r>
          </a:p>
          <a:p>
            <a:endParaRPr lang="en-US" dirty="0"/>
          </a:p>
          <a:p>
            <a:r>
              <a:rPr lang="en-US" dirty="0"/>
              <a:t>PDCWG | May 17</a:t>
            </a:r>
            <a:r>
              <a:rPr lang="en-US" baseline="30000" dirty="0"/>
              <a:t>th</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Total Regulation Deployed Comparison</a:t>
            </a:r>
          </a:p>
        </p:txBody>
      </p:sp>
      <p:sp>
        <p:nvSpPr>
          <p:cNvPr id="3" name="Subtitle 2"/>
          <p:cNvSpPr>
            <a:spLocks noGrp="1"/>
          </p:cNvSpPr>
          <p:nvPr>
            <p:ph type="subTitle" idx="1"/>
          </p:nvPr>
        </p:nvSpPr>
        <p:spPr/>
        <p:txBody>
          <a:bodyPr/>
          <a:lstStyle/>
          <a:p>
            <a:pPr algn="l"/>
            <a:r>
              <a:rPr lang="en-US" dirty="0"/>
              <a:t>Total regulation deployed for the last three months.</a:t>
            </a:r>
          </a:p>
        </p:txBody>
      </p:sp>
    </p:spTree>
    <p:extLst>
      <p:ext uri="{BB962C8B-B14F-4D97-AF65-F5344CB8AC3E}">
        <p14:creationId xmlns:p14="http://schemas.microsoft.com/office/powerpoint/2010/main" val="817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Regulation Deployed Comparison - Monthly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a:extLst>
              <a:ext uri="{FF2B5EF4-FFF2-40B4-BE49-F238E27FC236}">
                <a16:creationId xmlns:a16="http://schemas.microsoft.com/office/drawing/2014/main" id="{FB1E5B3C-DB25-9E6A-F90A-1DA7337457FD}"/>
              </a:ext>
            </a:extLst>
          </p:cNvPr>
          <p:cNvPicPr>
            <a:picLocks noChangeAspect="1"/>
          </p:cNvPicPr>
          <p:nvPr/>
        </p:nvPicPr>
        <p:blipFill>
          <a:blip r:embed="rId3"/>
          <a:stretch>
            <a:fillRect/>
          </a:stretch>
        </p:blipFill>
        <p:spPr>
          <a:xfrm>
            <a:off x="381000" y="869148"/>
            <a:ext cx="8458200" cy="5119703"/>
          </a:xfrm>
          <a:prstGeom prst="rect">
            <a:avLst/>
          </a:prstGeom>
        </p:spPr>
      </p:pic>
    </p:spTree>
    <p:extLst>
      <p:ext uri="{BB962C8B-B14F-4D97-AF65-F5344CB8AC3E}">
        <p14:creationId xmlns:p14="http://schemas.microsoft.com/office/powerpoint/2010/main" val="37527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u="sng" dirty="0"/>
              <a:t>Metric 1</a:t>
            </a:r>
            <a:r>
              <a:rPr lang="en-US" b="1" dirty="0"/>
              <a:t>: Regulation Deployed Comparisons</a:t>
            </a:r>
          </a:p>
        </p:txBody>
      </p:sp>
      <p:sp>
        <p:nvSpPr>
          <p:cNvPr id="3" name="Subtitle 2"/>
          <p:cNvSpPr>
            <a:spLocks noGrp="1"/>
          </p:cNvSpPr>
          <p:nvPr>
            <p:ph type="subTitle" idx="1"/>
          </p:nvPr>
        </p:nvSpPr>
        <p:spPr/>
        <p:txBody>
          <a:bodyPr/>
          <a:lstStyle/>
          <a:p>
            <a:pPr algn="l"/>
            <a:r>
              <a:rPr lang="en-US" dirty="0"/>
              <a:t>Trend and monitor the regulation deployed by hour.</a:t>
            </a:r>
          </a:p>
          <a:p>
            <a:endParaRPr lang="en-US" dirty="0"/>
          </a:p>
        </p:txBody>
      </p:sp>
    </p:spTree>
    <p:extLst>
      <p:ext uri="{BB962C8B-B14F-4D97-AF65-F5344CB8AC3E}">
        <p14:creationId xmlns:p14="http://schemas.microsoft.com/office/powerpoint/2010/main" val="26510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7A68C435-5748-C4D9-A020-954950C7AB05}"/>
              </a:ext>
            </a:extLst>
          </p:cNvPr>
          <p:cNvPicPr>
            <a:picLocks noChangeAspect="1"/>
          </p:cNvPicPr>
          <p:nvPr/>
        </p:nvPicPr>
        <p:blipFill>
          <a:blip r:embed="rId3"/>
          <a:stretch>
            <a:fillRect/>
          </a:stretch>
        </p:blipFill>
        <p:spPr>
          <a:xfrm>
            <a:off x="2081212" y="1585912"/>
            <a:ext cx="4981575" cy="3686175"/>
          </a:xfrm>
          <a:prstGeom prst="rect">
            <a:avLst/>
          </a:prstGeom>
        </p:spPr>
      </p:pic>
    </p:spTree>
    <p:extLst>
      <p:ext uri="{BB962C8B-B14F-4D97-AF65-F5344CB8AC3E}">
        <p14:creationId xmlns:p14="http://schemas.microsoft.com/office/powerpoint/2010/main" val="421767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3" name="Picture 2">
            <a:extLst>
              <a:ext uri="{FF2B5EF4-FFF2-40B4-BE49-F238E27FC236}">
                <a16:creationId xmlns:a16="http://schemas.microsoft.com/office/drawing/2014/main" id="{AF843473-8ED8-7A33-2202-14E24EAEF014}"/>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14003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7EC1FC38-7EAB-A6AF-0384-87D4AC7A4D13}"/>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2213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2</a:t>
            </a:r>
            <a:r>
              <a:rPr lang="en-US" dirty="0"/>
              <a:t>: Total Regulation Deployed Comparisons</a:t>
            </a:r>
          </a:p>
        </p:txBody>
      </p:sp>
      <p:sp>
        <p:nvSpPr>
          <p:cNvPr id="3" name="Subtitle 2"/>
          <p:cNvSpPr>
            <a:spLocks noGrp="1"/>
          </p:cNvSpPr>
          <p:nvPr>
            <p:ph type="subTitle" idx="1"/>
          </p:nvPr>
        </p:nvSpPr>
        <p:spPr/>
        <p:txBody>
          <a:bodyPr/>
          <a:lstStyle/>
          <a:p>
            <a:r>
              <a:rPr lang="en-US" dirty="0"/>
              <a:t>Set target of </a:t>
            </a:r>
            <a:r>
              <a:rPr lang="en-US" u="sng" dirty="0"/>
              <a:t>50MW</a:t>
            </a:r>
            <a:r>
              <a:rPr lang="en-US" dirty="0"/>
              <a:t> for total regulation deployed by hour for peak hours.</a:t>
            </a:r>
          </a:p>
        </p:txBody>
      </p:sp>
    </p:spTree>
    <p:extLst>
      <p:ext uri="{BB962C8B-B14F-4D97-AF65-F5344CB8AC3E}">
        <p14:creationId xmlns:p14="http://schemas.microsoft.com/office/powerpoint/2010/main" val="269930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3" name="Picture 2">
            <a:extLst>
              <a:ext uri="{FF2B5EF4-FFF2-40B4-BE49-F238E27FC236}">
                <a16:creationId xmlns:a16="http://schemas.microsoft.com/office/drawing/2014/main" id="{3CE691C0-3088-1C2F-F9FA-9645BC2D4B72}"/>
              </a:ext>
            </a:extLst>
          </p:cNvPr>
          <p:cNvPicPr>
            <a:picLocks noChangeAspect="1"/>
          </p:cNvPicPr>
          <p:nvPr/>
        </p:nvPicPr>
        <p:blipFill>
          <a:blip r:embed="rId3"/>
          <a:stretch>
            <a:fillRect/>
          </a:stretch>
        </p:blipFill>
        <p:spPr>
          <a:xfrm>
            <a:off x="389781" y="862361"/>
            <a:ext cx="8364437" cy="5133277"/>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u="sng" dirty="0"/>
              <a:t>Metric 3</a:t>
            </a:r>
            <a:r>
              <a:rPr lang="en-US" sz="3200" dirty="0"/>
              <a:t>: 15-min Intervals Where Both REGUP/REGDN Were Deployed</a:t>
            </a:r>
          </a:p>
        </p:txBody>
      </p:sp>
      <p:sp>
        <p:nvSpPr>
          <p:cNvPr id="3" name="Subtitle 2"/>
          <p:cNvSpPr>
            <a:spLocks noGrp="1"/>
          </p:cNvSpPr>
          <p:nvPr>
            <p:ph type="subTitle" idx="1"/>
          </p:nvPr>
        </p:nvSpPr>
        <p:spPr/>
        <p:txBody>
          <a:bodyPr/>
          <a:lstStyle/>
          <a:p>
            <a:r>
              <a:rPr lang="en-US" dirty="0"/>
              <a:t>Set target of 85% for the number of intervals where regulation deployment was both up and down.</a:t>
            </a:r>
          </a:p>
        </p:txBody>
      </p:sp>
    </p:spTree>
    <p:extLst>
      <p:ext uri="{BB962C8B-B14F-4D97-AF65-F5344CB8AC3E}">
        <p14:creationId xmlns:p14="http://schemas.microsoft.com/office/powerpoint/2010/main" val="13009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Regulation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5" name="Picture 4">
            <a:extLst>
              <a:ext uri="{FF2B5EF4-FFF2-40B4-BE49-F238E27FC236}">
                <a16:creationId xmlns:a16="http://schemas.microsoft.com/office/drawing/2014/main" id="{ACF70534-7727-298E-60BB-4F8B55A6825E}"/>
              </a:ext>
            </a:extLst>
          </p:cNvPr>
          <p:cNvPicPr>
            <a:picLocks noChangeAspect="1"/>
          </p:cNvPicPr>
          <p:nvPr/>
        </p:nvPicPr>
        <p:blipFill>
          <a:blip r:embed="rId3"/>
          <a:stretch>
            <a:fillRect/>
          </a:stretch>
        </p:blipFill>
        <p:spPr>
          <a:xfrm>
            <a:off x="1600200" y="865313"/>
            <a:ext cx="5586413" cy="5127374"/>
          </a:xfrm>
          <a:prstGeom prst="rect">
            <a:avLst/>
          </a:prstGeom>
        </p:spPr>
      </p:pic>
    </p:spTree>
    <p:extLst>
      <p:ext uri="{BB962C8B-B14F-4D97-AF65-F5344CB8AC3E}">
        <p14:creationId xmlns:p14="http://schemas.microsoft.com/office/powerpoint/2010/main" val="168995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Regulation Deployed comparison for last three months.</a:t>
            </a:r>
          </a:p>
          <a:p>
            <a:pPr marL="514350" indent="-514350">
              <a:buFont typeface="+mj-lt"/>
              <a:buAutoNum type="arabicPeriod"/>
            </a:pPr>
            <a:r>
              <a:rPr lang="en-US" sz="2000" dirty="0"/>
              <a:t>Total Regulation (net) Deployed Comparison</a:t>
            </a:r>
          </a:p>
          <a:p>
            <a:pPr marL="514350" indent="-514350">
              <a:buFont typeface="+mj-lt"/>
              <a:buAutoNum type="arabicPeriod"/>
            </a:pPr>
            <a:r>
              <a:rPr lang="en-US" sz="2000" dirty="0"/>
              <a:t>Regulation Deployed 15-minute interval comparison by each hour for 2020, 2021, and 2022 months</a:t>
            </a:r>
          </a:p>
          <a:p>
            <a:pPr marL="514350" indent="-514350">
              <a:buFont typeface="+mj-lt"/>
              <a:buAutoNum type="arabicPeriod"/>
            </a:pPr>
            <a:r>
              <a:rPr lang="en-US" sz="2000" dirty="0"/>
              <a:t>Regulation Exhaustion Rate</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&amp; Contributing Factors</a:t>
            </a:r>
          </a:p>
          <a:p>
            <a:pPr marL="514350" indent="-514350">
              <a:buFont typeface="+mj-lt"/>
              <a:buAutoNum type="arabicPeriod"/>
            </a:pPr>
            <a:r>
              <a:rPr lang="en-US" sz="2000" dirty="0"/>
              <a:t>Summary</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“Zero” Crossing Regulation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5" name="Picture 4">
            <a:extLst>
              <a:ext uri="{FF2B5EF4-FFF2-40B4-BE49-F238E27FC236}">
                <a16:creationId xmlns:a16="http://schemas.microsoft.com/office/drawing/2014/main" id="{1C34C5F2-28A5-1E32-1D8A-A3236F5DE77A}"/>
              </a:ext>
            </a:extLst>
          </p:cNvPr>
          <p:cNvPicPr>
            <a:picLocks noChangeAspect="1"/>
          </p:cNvPicPr>
          <p:nvPr/>
        </p:nvPicPr>
        <p:blipFill>
          <a:blip r:embed="rId3"/>
          <a:stretch>
            <a:fillRect/>
          </a:stretch>
        </p:blipFill>
        <p:spPr>
          <a:xfrm>
            <a:off x="1500187" y="2571750"/>
            <a:ext cx="6143625" cy="1714500"/>
          </a:xfrm>
          <a:prstGeom prst="rect">
            <a:avLst/>
          </a:prstGeom>
        </p:spPr>
      </p:pic>
    </p:spTree>
    <p:extLst>
      <p:ext uri="{BB962C8B-B14F-4D97-AF65-F5344CB8AC3E}">
        <p14:creationId xmlns:p14="http://schemas.microsoft.com/office/powerpoint/2010/main" val="348978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Metric 4: Regulation Exhaustion Rate</a:t>
            </a:r>
          </a:p>
        </p:txBody>
      </p:sp>
      <p:sp>
        <p:nvSpPr>
          <p:cNvPr id="3" name="Subtitle 2"/>
          <p:cNvSpPr>
            <a:spLocks noGrp="1"/>
          </p:cNvSpPr>
          <p:nvPr>
            <p:ph type="subTitle" idx="1"/>
          </p:nvPr>
        </p:nvSpPr>
        <p:spPr/>
        <p:txBody>
          <a:bodyPr/>
          <a:lstStyle/>
          <a:p>
            <a:r>
              <a:rPr lang="en-US" dirty="0"/>
              <a:t>Track the regulation exhaustion rate for all hours (not to exceed 5%.)</a:t>
            </a:r>
          </a:p>
          <a:p>
            <a:endParaRPr lang="en-US" dirty="0"/>
          </a:p>
        </p:txBody>
      </p:sp>
    </p:spTree>
    <p:extLst>
      <p:ext uri="{BB962C8B-B14F-4D97-AF65-F5344CB8AC3E}">
        <p14:creationId xmlns:p14="http://schemas.microsoft.com/office/powerpoint/2010/main" val="30890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a:extLst>
              <a:ext uri="{FF2B5EF4-FFF2-40B4-BE49-F238E27FC236}">
                <a16:creationId xmlns:a16="http://schemas.microsoft.com/office/drawing/2014/main" id="{9BE0D3D1-6D51-D963-F5C3-8509D62793AE}"/>
              </a:ext>
            </a:extLst>
          </p:cNvPr>
          <p:cNvPicPr>
            <a:picLocks noChangeAspect="1"/>
          </p:cNvPicPr>
          <p:nvPr/>
        </p:nvPicPr>
        <p:blipFill>
          <a:blip r:embed="rId3"/>
          <a:stretch>
            <a:fillRect/>
          </a:stretch>
        </p:blipFill>
        <p:spPr>
          <a:xfrm>
            <a:off x="273947" y="862361"/>
            <a:ext cx="8596105" cy="5133277"/>
          </a:xfrm>
          <a:prstGeom prst="rect">
            <a:avLst/>
          </a:prstGeom>
        </p:spPr>
      </p:pic>
      <p:pic>
        <p:nvPicPr>
          <p:cNvPr id="7" name="Picture 6">
            <a:extLst>
              <a:ext uri="{FF2B5EF4-FFF2-40B4-BE49-F238E27FC236}">
                <a16:creationId xmlns:a16="http://schemas.microsoft.com/office/drawing/2014/main" id="{B5DAA72D-31EE-7C0F-5E5F-5148B3A6A1A0}"/>
              </a:ext>
            </a:extLst>
          </p:cNvPr>
          <p:cNvPicPr>
            <a:picLocks noChangeAspect="1"/>
          </p:cNvPicPr>
          <p:nvPr/>
        </p:nvPicPr>
        <p:blipFill>
          <a:blip r:embed="rId4"/>
          <a:stretch>
            <a:fillRect/>
          </a:stretch>
        </p:blipFill>
        <p:spPr>
          <a:xfrm>
            <a:off x="2667000" y="1752600"/>
            <a:ext cx="2714625" cy="838200"/>
          </a:xfrm>
          <a:prstGeom prst="rect">
            <a:avLst/>
          </a:prstGeom>
        </p:spPr>
      </p:pic>
    </p:spTree>
    <p:extLst>
      <p:ext uri="{BB962C8B-B14F-4D97-AF65-F5344CB8AC3E}">
        <p14:creationId xmlns:p14="http://schemas.microsoft.com/office/powerpoint/2010/main" val="13711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BE578540-058B-6505-4FA4-D20A18B7AD7C}"/>
              </a:ext>
            </a:extLst>
          </p:cNvPr>
          <p:cNvPicPr>
            <a:picLocks noChangeAspect="1"/>
          </p:cNvPicPr>
          <p:nvPr/>
        </p:nvPicPr>
        <p:blipFill>
          <a:blip r:embed="rId3"/>
          <a:stretch>
            <a:fillRect/>
          </a:stretch>
        </p:blipFill>
        <p:spPr>
          <a:xfrm>
            <a:off x="276996" y="862361"/>
            <a:ext cx="8590008" cy="5133277"/>
          </a:xfrm>
          <a:prstGeom prst="rect">
            <a:avLst/>
          </a:prstGeom>
        </p:spPr>
      </p:pic>
      <p:pic>
        <p:nvPicPr>
          <p:cNvPr id="7" name="Picture 6">
            <a:extLst>
              <a:ext uri="{FF2B5EF4-FFF2-40B4-BE49-F238E27FC236}">
                <a16:creationId xmlns:a16="http://schemas.microsoft.com/office/drawing/2014/main" id="{BAB7C2C6-699D-15C4-9531-9DF0C972574C}"/>
              </a:ext>
            </a:extLst>
          </p:cNvPr>
          <p:cNvPicPr>
            <a:picLocks noChangeAspect="1"/>
          </p:cNvPicPr>
          <p:nvPr/>
        </p:nvPicPr>
        <p:blipFill>
          <a:blip r:embed="rId4"/>
          <a:stretch>
            <a:fillRect/>
          </a:stretch>
        </p:blipFill>
        <p:spPr>
          <a:xfrm>
            <a:off x="5029200" y="1676400"/>
            <a:ext cx="2714625" cy="809625"/>
          </a:xfrm>
          <a:prstGeom prst="rect">
            <a:avLst/>
          </a:prstGeom>
        </p:spPr>
      </p:pic>
    </p:spTree>
    <p:extLst>
      <p:ext uri="{BB962C8B-B14F-4D97-AF65-F5344CB8AC3E}">
        <p14:creationId xmlns:p14="http://schemas.microsoft.com/office/powerpoint/2010/main" val="6997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5</a:t>
            </a:r>
            <a:r>
              <a:rPr lang="en-US" dirty="0"/>
              <a:t>: Stats on REGUP Bias for Consecutive 5-min Intervals</a:t>
            </a:r>
          </a:p>
        </p:txBody>
      </p:sp>
      <p:sp>
        <p:nvSpPr>
          <p:cNvPr id="3" name="Subtitle 2"/>
          <p:cNvSpPr>
            <a:spLocks noGrp="1"/>
          </p:cNvSpPr>
          <p:nvPr>
            <p:ph type="subTitle" idx="1"/>
          </p:nvPr>
        </p:nvSpPr>
        <p:spPr/>
        <p:txBody>
          <a:bodyPr/>
          <a:lstStyle/>
          <a:p>
            <a:r>
              <a:rPr lang="en-US" dirty="0"/>
              <a:t>Using a 50MW filter, target 15 occurrences or less per month for regulation bias of six or more consecutive 5-minute intervals for peak hours.</a:t>
            </a:r>
          </a:p>
          <a:p>
            <a:endParaRPr lang="en-US" dirty="0"/>
          </a:p>
        </p:txBody>
      </p:sp>
    </p:spTree>
    <p:extLst>
      <p:ext uri="{BB962C8B-B14F-4D97-AF65-F5344CB8AC3E}">
        <p14:creationId xmlns:p14="http://schemas.microsoft.com/office/powerpoint/2010/main" val="305563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4BCC0EBA-DB84-41DE-F1E8-5F2157DA9DB4}"/>
              </a:ext>
            </a:extLst>
          </p:cNvPr>
          <p:cNvPicPr>
            <a:picLocks noChangeAspect="1"/>
          </p:cNvPicPr>
          <p:nvPr/>
        </p:nvPicPr>
        <p:blipFill>
          <a:blip r:embed="rId3"/>
          <a:stretch>
            <a:fillRect/>
          </a:stretch>
        </p:blipFill>
        <p:spPr>
          <a:xfrm>
            <a:off x="381000" y="862361"/>
            <a:ext cx="8382000" cy="5133277"/>
          </a:xfrm>
          <a:prstGeom prst="rect">
            <a:avLst/>
          </a:prstGeom>
        </p:spPr>
      </p:pic>
      <p:pic>
        <p:nvPicPr>
          <p:cNvPr id="7" name="Picture 6">
            <a:extLst>
              <a:ext uri="{FF2B5EF4-FFF2-40B4-BE49-F238E27FC236}">
                <a16:creationId xmlns:a16="http://schemas.microsoft.com/office/drawing/2014/main" id="{2BC8A9DA-1ED4-AF46-063B-AE75C2935B68}"/>
              </a:ext>
            </a:extLst>
          </p:cNvPr>
          <p:cNvPicPr>
            <a:picLocks noChangeAspect="1"/>
          </p:cNvPicPr>
          <p:nvPr/>
        </p:nvPicPr>
        <p:blipFill>
          <a:blip r:embed="rId4"/>
          <a:stretch>
            <a:fillRect/>
          </a:stretch>
        </p:blipFill>
        <p:spPr>
          <a:xfrm>
            <a:off x="3581400" y="1676400"/>
            <a:ext cx="2428875" cy="857250"/>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3" name="Picture 2">
            <a:extLst>
              <a:ext uri="{FF2B5EF4-FFF2-40B4-BE49-F238E27FC236}">
                <a16:creationId xmlns:a16="http://schemas.microsoft.com/office/drawing/2014/main" id="{02308BB8-DCDC-5F2C-10C2-6A2298C07821}"/>
              </a:ext>
            </a:extLst>
          </p:cNvPr>
          <p:cNvPicPr>
            <a:picLocks noChangeAspect="1"/>
          </p:cNvPicPr>
          <p:nvPr/>
        </p:nvPicPr>
        <p:blipFill>
          <a:blip r:embed="rId3"/>
          <a:stretch>
            <a:fillRect/>
          </a:stretch>
        </p:blipFill>
        <p:spPr>
          <a:xfrm>
            <a:off x="380999" y="862361"/>
            <a:ext cx="8382001" cy="5133277"/>
          </a:xfrm>
          <a:prstGeom prst="rect">
            <a:avLst/>
          </a:prstGeom>
        </p:spPr>
      </p:pic>
      <p:pic>
        <p:nvPicPr>
          <p:cNvPr id="7" name="Picture 6">
            <a:extLst>
              <a:ext uri="{FF2B5EF4-FFF2-40B4-BE49-F238E27FC236}">
                <a16:creationId xmlns:a16="http://schemas.microsoft.com/office/drawing/2014/main" id="{CD357943-40AF-1775-B5A6-133898216D90}"/>
              </a:ext>
            </a:extLst>
          </p:cNvPr>
          <p:cNvPicPr>
            <a:picLocks noChangeAspect="1"/>
          </p:cNvPicPr>
          <p:nvPr/>
        </p:nvPicPr>
        <p:blipFill>
          <a:blip r:embed="rId4"/>
          <a:stretch>
            <a:fillRect/>
          </a:stretch>
        </p:blipFill>
        <p:spPr>
          <a:xfrm>
            <a:off x="4495800" y="1676400"/>
            <a:ext cx="2428875" cy="809625"/>
          </a:xfrm>
          <a:prstGeom prst="rect">
            <a:avLst/>
          </a:prstGeom>
        </p:spPr>
      </p:pic>
    </p:spTree>
    <p:extLst>
      <p:ext uri="{BB962C8B-B14F-4D97-AF65-F5344CB8AC3E}">
        <p14:creationId xmlns:p14="http://schemas.microsoft.com/office/powerpoint/2010/main" val="25002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and Contributing Factors</a:t>
            </a:r>
          </a:p>
        </p:txBody>
      </p:sp>
      <p:sp>
        <p:nvSpPr>
          <p:cNvPr id="3" name="Subtitle 2"/>
          <p:cNvSpPr>
            <a:spLocks noGrp="1"/>
          </p:cNvSpPr>
          <p:nvPr>
            <p:ph type="subTitle" idx="1"/>
          </p:nvPr>
        </p:nvSpPr>
        <p:spPr/>
        <p:txBody>
          <a:bodyPr/>
          <a:lstStyle/>
          <a:p>
            <a:r>
              <a:rPr lang="en-US" dirty="0"/>
              <a:t>Accumulated Time Error, Load and Wind Ramp, PWRR Error, Start-Up/Shut-Down Hours, STLF Error, and Expected Generation Deviation.</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3" name="Picture 2">
            <a:extLst>
              <a:ext uri="{FF2B5EF4-FFF2-40B4-BE49-F238E27FC236}">
                <a16:creationId xmlns:a16="http://schemas.microsoft.com/office/drawing/2014/main" id="{58FBE60F-4B18-61BD-53D5-4D8AFDA845BD}"/>
              </a:ext>
            </a:extLst>
          </p:cNvPr>
          <p:cNvPicPr>
            <a:picLocks noChangeAspect="1"/>
          </p:cNvPicPr>
          <p:nvPr/>
        </p:nvPicPr>
        <p:blipFill>
          <a:blip r:embed="rId3"/>
          <a:stretch>
            <a:fillRect/>
          </a:stretch>
        </p:blipFill>
        <p:spPr>
          <a:xfrm>
            <a:off x="380636" y="862361"/>
            <a:ext cx="8382727" cy="5133277"/>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29</a:t>
            </a:fld>
            <a:endParaRPr lang="en-US"/>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2" name="Picture 1">
            <a:extLst>
              <a:ext uri="{FF2B5EF4-FFF2-40B4-BE49-F238E27FC236}">
                <a16:creationId xmlns:a16="http://schemas.microsoft.com/office/drawing/2014/main" id="{D8D113F8-3D79-106F-578D-62C4919B5139}"/>
              </a:ext>
            </a:extLst>
          </p:cNvPr>
          <p:cNvPicPr>
            <a:picLocks noChangeAspect="1"/>
          </p:cNvPicPr>
          <p:nvPr/>
        </p:nvPicPr>
        <p:blipFill>
          <a:blip r:embed="rId4"/>
          <a:stretch>
            <a:fillRect/>
          </a:stretch>
        </p:blipFill>
        <p:spPr>
          <a:xfrm>
            <a:off x="304799" y="862361"/>
            <a:ext cx="8592687" cy="5133277"/>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p:cNvPicPr>
            <a:picLocks noChangeAspect="1"/>
          </p:cNvPicPr>
          <p:nvPr/>
        </p:nvPicPr>
        <p:blipFill rotWithShape="1">
          <a:blip r:embed="rId3"/>
          <a:srcRect b="13953"/>
          <a:stretch/>
        </p:blipFill>
        <p:spPr>
          <a:xfrm>
            <a:off x="304800" y="5410200"/>
            <a:ext cx="3886200" cy="238003"/>
          </a:xfrm>
          <a:prstGeom prst="rect">
            <a:avLst/>
          </a:prstGeom>
        </p:spPr>
      </p:pic>
      <p:pic>
        <p:nvPicPr>
          <p:cNvPr id="8" name="Picture 7">
            <a:extLst>
              <a:ext uri="{FF2B5EF4-FFF2-40B4-BE49-F238E27FC236}">
                <a16:creationId xmlns:a16="http://schemas.microsoft.com/office/drawing/2014/main" id="{C7C44CD5-7FF1-45AD-BFEC-857104743C3E}"/>
              </a:ext>
            </a:extLst>
          </p:cNvPr>
          <p:cNvPicPr>
            <a:picLocks noChangeAspect="1"/>
          </p:cNvPicPr>
          <p:nvPr/>
        </p:nvPicPr>
        <p:blipFill>
          <a:blip r:embed="rId4"/>
          <a:stretch>
            <a:fillRect/>
          </a:stretch>
        </p:blipFill>
        <p:spPr>
          <a:xfrm>
            <a:off x="1152525" y="942908"/>
            <a:ext cx="6838950" cy="4181475"/>
          </a:xfrm>
          <a:prstGeom prst="rect">
            <a:avLst/>
          </a:prstGeom>
        </p:spPr>
      </p:pic>
      <p:pic>
        <p:nvPicPr>
          <p:cNvPr id="11" name="Picture 10">
            <a:extLst>
              <a:ext uri="{FF2B5EF4-FFF2-40B4-BE49-F238E27FC236}">
                <a16:creationId xmlns:a16="http://schemas.microsoft.com/office/drawing/2014/main" id="{F29E91B0-6CBA-445F-ACC9-5964D17F345B}"/>
              </a:ext>
            </a:extLst>
          </p:cNvPr>
          <p:cNvPicPr>
            <a:picLocks noChangeAspect="1"/>
          </p:cNvPicPr>
          <p:nvPr/>
        </p:nvPicPr>
        <p:blipFill>
          <a:blip r:embed="rId5"/>
          <a:stretch>
            <a:fillRect/>
          </a:stretch>
        </p:blipFill>
        <p:spPr>
          <a:xfrm>
            <a:off x="4237937" y="5410200"/>
            <a:ext cx="4829863" cy="304586"/>
          </a:xfrm>
          <a:prstGeom prst="rect">
            <a:avLst/>
          </a:prstGeom>
        </p:spPr>
      </p:pic>
      <p:pic>
        <p:nvPicPr>
          <p:cNvPr id="13" name="Picture 12">
            <a:extLst>
              <a:ext uri="{FF2B5EF4-FFF2-40B4-BE49-F238E27FC236}">
                <a16:creationId xmlns:a16="http://schemas.microsoft.com/office/drawing/2014/main" id="{272D2A14-AD5D-456B-B858-3DC6E2131FC5}"/>
              </a:ext>
            </a:extLst>
          </p:cNvPr>
          <p:cNvPicPr>
            <a:picLocks noChangeAspect="1"/>
          </p:cNvPicPr>
          <p:nvPr/>
        </p:nvPicPr>
        <p:blipFill>
          <a:blip r:embed="rId6"/>
          <a:stretch>
            <a:fillRect/>
          </a:stretch>
        </p:blipFill>
        <p:spPr>
          <a:xfrm>
            <a:off x="274320" y="5781727"/>
            <a:ext cx="5191807" cy="304586"/>
          </a:xfrm>
          <a:prstGeom prst="rect">
            <a:avLst/>
          </a:prstGeom>
        </p:spPr>
      </p:pic>
    </p:spTree>
    <p:extLst>
      <p:ext uri="{BB962C8B-B14F-4D97-AF65-F5344CB8AC3E}">
        <p14:creationId xmlns:p14="http://schemas.microsoft.com/office/powerpoint/2010/main" val="113370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3" name="Picture 2">
            <a:extLst>
              <a:ext uri="{FF2B5EF4-FFF2-40B4-BE49-F238E27FC236}">
                <a16:creationId xmlns:a16="http://schemas.microsoft.com/office/drawing/2014/main" id="{5BD85F0E-EE87-B66A-CD5E-4E849B500D7D}"/>
              </a:ext>
            </a:extLst>
          </p:cNvPr>
          <p:cNvPicPr>
            <a:picLocks noChangeAspect="1"/>
          </p:cNvPicPr>
          <p:nvPr/>
        </p:nvPicPr>
        <p:blipFill>
          <a:blip r:embed="rId3"/>
          <a:stretch>
            <a:fillRect/>
          </a:stretch>
        </p:blipFill>
        <p:spPr>
          <a:xfrm>
            <a:off x="249561" y="862361"/>
            <a:ext cx="8644877" cy="5133277"/>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3" name="Picture 2">
            <a:extLst>
              <a:ext uri="{FF2B5EF4-FFF2-40B4-BE49-F238E27FC236}">
                <a16:creationId xmlns:a16="http://schemas.microsoft.com/office/drawing/2014/main" id="{41D0D849-146B-B150-7774-4273C4BA7409}"/>
              </a:ext>
            </a:extLst>
          </p:cNvPr>
          <p:cNvPicPr>
            <a:picLocks noChangeAspect="1"/>
          </p:cNvPicPr>
          <p:nvPr/>
        </p:nvPicPr>
        <p:blipFill>
          <a:blip r:embed="rId3"/>
          <a:stretch>
            <a:fillRect/>
          </a:stretch>
        </p:blipFill>
        <p:spPr>
          <a:xfrm>
            <a:off x="249561" y="862361"/>
            <a:ext cx="8644877" cy="5133277"/>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3" name="Picture 2">
            <a:extLst>
              <a:ext uri="{FF2B5EF4-FFF2-40B4-BE49-F238E27FC236}">
                <a16:creationId xmlns:a16="http://schemas.microsoft.com/office/drawing/2014/main" id="{598C8302-35C6-CB22-4067-6F756E89D3CC}"/>
              </a:ext>
            </a:extLst>
          </p:cNvPr>
          <p:cNvPicPr>
            <a:picLocks noChangeAspect="1"/>
          </p:cNvPicPr>
          <p:nvPr/>
        </p:nvPicPr>
        <p:blipFill>
          <a:blip r:embed="rId3"/>
          <a:stretch>
            <a:fillRect/>
          </a:stretch>
        </p:blipFill>
        <p:spPr>
          <a:xfrm>
            <a:off x="350154" y="862361"/>
            <a:ext cx="8443692" cy="5133277"/>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3" name="Picture 2">
            <a:extLst>
              <a:ext uri="{FF2B5EF4-FFF2-40B4-BE49-F238E27FC236}">
                <a16:creationId xmlns:a16="http://schemas.microsoft.com/office/drawing/2014/main" id="{F9535885-8C08-BE0E-5DF9-F27EB460942B}"/>
              </a:ext>
            </a:extLst>
          </p:cNvPr>
          <p:cNvPicPr>
            <a:picLocks noChangeAspect="1"/>
          </p:cNvPicPr>
          <p:nvPr/>
        </p:nvPicPr>
        <p:blipFill>
          <a:blip r:embed="rId3"/>
          <a:stretch>
            <a:fillRect/>
          </a:stretch>
        </p:blipFill>
        <p:spPr>
          <a:xfrm>
            <a:off x="222127" y="862361"/>
            <a:ext cx="8699746" cy="5133277"/>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Load Forecast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3" name="Picture 2">
            <a:extLst>
              <a:ext uri="{FF2B5EF4-FFF2-40B4-BE49-F238E27FC236}">
                <a16:creationId xmlns:a16="http://schemas.microsoft.com/office/drawing/2014/main" id="{540D2082-81EA-9823-D9C3-01B9F91FC676}"/>
              </a:ext>
            </a:extLst>
          </p:cNvPr>
          <p:cNvPicPr>
            <a:picLocks noChangeAspect="1"/>
          </p:cNvPicPr>
          <p:nvPr/>
        </p:nvPicPr>
        <p:blipFill>
          <a:blip r:embed="rId3"/>
          <a:stretch>
            <a:fillRect/>
          </a:stretch>
        </p:blipFill>
        <p:spPr>
          <a:xfrm>
            <a:off x="298333" y="862361"/>
            <a:ext cx="8547333" cy="5133277"/>
          </a:xfrm>
          <a:prstGeom prst="rect">
            <a:avLst/>
          </a:prstGeom>
        </p:spPr>
      </p:pic>
    </p:spTree>
    <p:extLst>
      <p:ext uri="{BB962C8B-B14F-4D97-AF65-F5344CB8AC3E}">
        <p14:creationId xmlns:p14="http://schemas.microsoft.com/office/powerpoint/2010/main" val="13348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STLF Error Chart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5" name="Picture 4">
            <a:extLst>
              <a:ext uri="{FF2B5EF4-FFF2-40B4-BE49-F238E27FC236}">
                <a16:creationId xmlns:a16="http://schemas.microsoft.com/office/drawing/2014/main" id="{467977AB-5F10-681B-CC6C-1B90C86BFAFF}"/>
              </a:ext>
            </a:extLst>
          </p:cNvPr>
          <p:cNvPicPr>
            <a:picLocks noChangeAspect="1"/>
          </p:cNvPicPr>
          <p:nvPr/>
        </p:nvPicPr>
        <p:blipFill>
          <a:blip r:embed="rId3"/>
          <a:stretch>
            <a:fillRect/>
          </a:stretch>
        </p:blipFill>
        <p:spPr>
          <a:xfrm>
            <a:off x="331864" y="868458"/>
            <a:ext cx="8480271" cy="5121084"/>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3" name="Picture 2">
            <a:extLst>
              <a:ext uri="{FF2B5EF4-FFF2-40B4-BE49-F238E27FC236}">
                <a16:creationId xmlns:a16="http://schemas.microsoft.com/office/drawing/2014/main" id="{567AACB2-30F6-893D-4B1B-37D35A014827}"/>
              </a:ext>
            </a:extLst>
          </p:cNvPr>
          <p:cNvPicPr>
            <a:picLocks noChangeAspect="1"/>
          </p:cNvPicPr>
          <p:nvPr/>
        </p:nvPicPr>
        <p:blipFill>
          <a:blip r:embed="rId3"/>
          <a:stretch>
            <a:fillRect/>
          </a:stretch>
        </p:blipFill>
        <p:spPr>
          <a:xfrm>
            <a:off x="219078" y="862361"/>
            <a:ext cx="8705843" cy="5133277"/>
          </a:xfrm>
          <a:prstGeom prst="rect">
            <a:avLst/>
          </a:prstGeom>
        </p:spPr>
      </p:pic>
      <p:pic>
        <p:nvPicPr>
          <p:cNvPr id="7" name="Picture 6">
            <a:extLst>
              <a:ext uri="{FF2B5EF4-FFF2-40B4-BE49-F238E27FC236}">
                <a16:creationId xmlns:a16="http://schemas.microsoft.com/office/drawing/2014/main" id="{21978BA9-DB29-4DB0-A8AD-3AF62EE4FAFD}"/>
              </a:ext>
            </a:extLst>
          </p:cNvPr>
          <p:cNvPicPr>
            <a:picLocks noChangeAspect="1"/>
          </p:cNvPicPr>
          <p:nvPr/>
        </p:nvPicPr>
        <p:blipFill>
          <a:blip r:embed="rId4"/>
          <a:stretch>
            <a:fillRect/>
          </a:stretch>
        </p:blipFill>
        <p:spPr>
          <a:xfrm>
            <a:off x="1905000" y="4114800"/>
            <a:ext cx="3752850" cy="647700"/>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3" name="Picture 2">
            <a:extLst>
              <a:ext uri="{FF2B5EF4-FFF2-40B4-BE49-F238E27FC236}">
                <a16:creationId xmlns:a16="http://schemas.microsoft.com/office/drawing/2014/main" id="{D8EF4A01-AB62-C0DF-7909-0007F05915FA}"/>
              </a:ext>
            </a:extLst>
          </p:cNvPr>
          <p:cNvPicPr>
            <a:picLocks noChangeAspect="1"/>
          </p:cNvPicPr>
          <p:nvPr/>
        </p:nvPicPr>
        <p:blipFill>
          <a:blip r:embed="rId3"/>
          <a:stretch>
            <a:fillRect/>
          </a:stretch>
        </p:blipFill>
        <p:spPr>
          <a:xfrm>
            <a:off x="405023" y="1334842"/>
            <a:ext cx="8333954" cy="4188315"/>
          </a:xfrm>
          <a:prstGeom prst="rect">
            <a:avLst/>
          </a:prstGeom>
        </p:spPr>
      </p:pic>
    </p:spTree>
    <p:extLst>
      <p:ext uri="{BB962C8B-B14F-4D97-AF65-F5344CB8AC3E}">
        <p14:creationId xmlns:p14="http://schemas.microsoft.com/office/powerpoint/2010/main" val="3538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3" name="Picture 2">
            <a:extLst>
              <a:ext uri="{FF2B5EF4-FFF2-40B4-BE49-F238E27FC236}">
                <a16:creationId xmlns:a16="http://schemas.microsoft.com/office/drawing/2014/main" id="{A679002F-D8B0-62BD-8386-102A21702AD3}"/>
              </a:ext>
            </a:extLst>
          </p:cNvPr>
          <p:cNvPicPr>
            <a:picLocks noChangeAspect="1"/>
          </p:cNvPicPr>
          <p:nvPr/>
        </p:nvPicPr>
        <p:blipFill>
          <a:blip r:embed="rId3"/>
          <a:stretch>
            <a:fillRect/>
          </a:stretch>
        </p:blipFill>
        <p:spPr>
          <a:xfrm>
            <a:off x="401974" y="1438483"/>
            <a:ext cx="8340051" cy="3981033"/>
          </a:xfrm>
          <a:prstGeom prst="rect">
            <a:avLst/>
          </a:prstGeom>
        </p:spPr>
      </p:pic>
    </p:spTree>
    <p:extLst>
      <p:ext uri="{BB962C8B-B14F-4D97-AF65-F5344CB8AC3E}">
        <p14:creationId xmlns:p14="http://schemas.microsoft.com/office/powerpoint/2010/main" val="362529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5" name="Picture 4">
            <a:extLst>
              <a:ext uri="{FF2B5EF4-FFF2-40B4-BE49-F238E27FC236}">
                <a16:creationId xmlns:a16="http://schemas.microsoft.com/office/drawing/2014/main" id="{E0EAB484-35C9-6ACB-D579-FCCFEC79EE01}"/>
              </a:ext>
            </a:extLst>
          </p:cNvPr>
          <p:cNvPicPr>
            <a:picLocks noChangeAspect="1"/>
          </p:cNvPicPr>
          <p:nvPr/>
        </p:nvPicPr>
        <p:blipFill>
          <a:blip r:embed="rId3"/>
          <a:stretch>
            <a:fillRect/>
          </a:stretch>
        </p:blipFill>
        <p:spPr>
          <a:xfrm>
            <a:off x="336433" y="881843"/>
            <a:ext cx="8197967" cy="5321077"/>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4">
            <a:extLst>
              <a:ext uri="{FF2B5EF4-FFF2-40B4-BE49-F238E27FC236}">
                <a16:creationId xmlns:a16="http://schemas.microsoft.com/office/drawing/2014/main" id="{C7449B73-B61C-8694-A468-855AA9F3FC40}"/>
              </a:ext>
            </a:extLst>
          </p:cNvPr>
          <p:cNvPicPr>
            <a:picLocks noChangeAspect="1"/>
          </p:cNvPicPr>
          <p:nvPr/>
        </p:nvPicPr>
        <p:blipFill>
          <a:blip r:embed="rId3"/>
          <a:stretch>
            <a:fillRect/>
          </a:stretch>
        </p:blipFill>
        <p:spPr>
          <a:xfrm>
            <a:off x="374540" y="866422"/>
            <a:ext cx="8083660" cy="5330402"/>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4">
            <a:extLst>
              <a:ext uri="{FF2B5EF4-FFF2-40B4-BE49-F238E27FC236}">
                <a16:creationId xmlns:a16="http://schemas.microsoft.com/office/drawing/2014/main" id="{7F7EE81F-D6B9-D091-7848-DCB3255DB0F8}"/>
              </a:ext>
            </a:extLst>
          </p:cNvPr>
          <p:cNvPicPr>
            <a:picLocks noChangeAspect="1"/>
          </p:cNvPicPr>
          <p:nvPr/>
        </p:nvPicPr>
        <p:blipFill>
          <a:blip r:embed="rId3"/>
          <a:stretch>
            <a:fillRect/>
          </a:stretch>
        </p:blipFill>
        <p:spPr>
          <a:xfrm>
            <a:off x="316623" y="995075"/>
            <a:ext cx="7989177" cy="5207845"/>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5" name="Picture 4">
            <a:extLst>
              <a:ext uri="{FF2B5EF4-FFF2-40B4-BE49-F238E27FC236}">
                <a16:creationId xmlns:a16="http://schemas.microsoft.com/office/drawing/2014/main" id="{256DD37F-2965-CA86-3298-623F3ED5FF53}"/>
              </a:ext>
            </a:extLst>
          </p:cNvPr>
          <p:cNvPicPr>
            <a:picLocks noChangeAspect="1"/>
          </p:cNvPicPr>
          <p:nvPr/>
        </p:nvPicPr>
        <p:blipFill>
          <a:blip r:embed="rId3"/>
          <a:stretch>
            <a:fillRect/>
          </a:stretch>
        </p:blipFill>
        <p:spPr>
          <a:xfrm>
            <a:off x="331865" y="892212"/>
            <a:ext cx="8126336" cy="5304611"/>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a:extLst>
              <a:ext uri="{FF2B5EF4-FFF2-40B4-BE49-F238E27FC236}">
                <a16:creationId xmlns:a16="http://schemas.microsoft.com/office/drawing/2014/main" id="{66316711-A943-DBBE-0AF4-87A311FC9140}"/>
              </a:ext>
            </a:extLst>
          </p:cNvPr>
          <p:cNvPicPr>
            <a:picLocks noChangeAspect="1"/>
          </p:cNvPicPr>
          <p:nvPr/>
        </p:nvPicPr>
        <p:blipFill>
          <a:blip r:embed="rId2"/>
          <a:stretch>
            <a:fillRect/>
          </a:stretch>
        </p:blipFill>
        <p:spPr>
          <a:xfrm>
            <a:off x="2133600" y="2438400"/>
            <a:ext cx="4724400" cy="1657350"/>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Metrics to Measure SCR-773 Performance</a:t>
            </a:r>
          </a:p>
          <a:p>
            <a:pPr marL="514350" indent="-514350">
              <a:buFont typeface="+mj-lt"/>
              <a:buAutoNum type="arabicPeriod"/>
            </a:pPr>
            <a:r>
              <a:rPr lang="en-US" sz="2000" dirty="0"/>
              <a:t>Trend and monitor the regulation deployed by hour.</a:t>
            </a:r>
          </a:p>
          <a:p>
            <a:pPr marL="514350" indent="-514350">
              <a:buFont typeface="+mj-lt"/>
              <a:buAutoNum type="arabicPeriod"/>
            </a:pPr>
            <a:r>
              <a:rPr lang="en-US" sz="2000" dirty="0"/>
              <a:t>Set target of 50 MW for total regulation deployed by hour for peak hours.</a:t>
            </a:r>
          </a:p>
          <a:p>
            <a:pPr marL="514350" indent="-514350">
              <a:buFont typeface="+mj-lt"/>
              <a:buAutoNum type="arabicPeriod"/>
            </a:pPr>
            <a:r>
              <a:rPr lang="en-US" sz="2000" dirty="0"/>
              <a:t>Set target of 85% for the number of  intervals where regulation deployment  was both up and down for peak hours.</a:t>
            </a:r>
          </a:p>
          <a:p>
            <a:pPr marL="514350" indent="-514350">
              <a:buFont typeface="+mj-lt"/>
              <a:buAutoNum type="arabicPeriod"/>
            </a:pPr>
            <a:r>
              <a:rPr lang="en-US" sz="2000" dirty="0"/>
              <a:t>Track the Regulation exhaustion rate for all hours (not to exceed 5%).</a:t>
            </a:r>
          </a:p>
          <a:p>
            <a:pPr marL="514350" indent="-514350">
              <a:buFont typeface="+mj-lt"/>
              <a:buAutoNum type="arabicPeriod"/>
            </a:pPr>
            <a:r>
              <a:rPr lang="en-US" sz="2000" dirty="0"/>
              <a:t>Using a 50MW filter, target 15 occurrences or less per month for regulation bias of six or more consecutive 5 minute intervals for peak hours.</a:t>
            </a:r>
          </a:p>
          <a:p>
            <a:pPr marL="0" indent="0">
              <a:buNone/>
            </a:pPr>
            <a:endParaRPr lang="en-US" b="1" dirty="0"/>
          </a:p>
        </p:txBody>
      </p:sp>
    </p:spTree>
    <p:extLst>
      <p:ext uri="{BB962C8B-B14F-4D97-AF65-F5344CB8AC3E}">
        <p14:creationId xmlns:p14="http://schemas.microsoft.com/office/powerpoint/2010/main" val="15361328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86767</TotalTime>
  <Words>1422</Words>
  <Application>Microsoft Office PowerPoint</Application>
  <PresentationFormat>On-screen Show (4:3)</PresentationFormat>
  <Paragraphs>193</Paragraphs>
  <Slides>39</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1_Custom Design</vt:lpstr>
      <vt:lpstr>Office Theme</vt:lpstr>
      <vt:lpstr>Custom Design</vt:lpstr>
      <vt:lpstr>PowerPoint Presentation</vt:lpstr>
      <vt:lpstr>PowerPoint Presentation</vt:lpstr>
      <vt:lpstr>Current GTBD Parameters</vt:lpstr>
      <vt:lpstr>Projected Wind Ramp Rate MAE</vt:lpstr>
      <vt:lpstr>Projected Wind Ramp Rate Error</vt:lpstr>
      <vt:lpstr>Projected Solar Ramp Rate MAE</vt:lpstr>
      <vt:lpstr>Projected Solar Ramp Rate Error</vt:lpstr>
      <vt:lpstr>References</vt:lpstr>
      <vt:lpstr>PowerPoint Presentation</vt:lpstr>
      <vt:lpstr>Total Regulation Deployed Comparison</vt:lpstr>
      <vt:lpstr>Total Regulation Deployed Comparison - Monthly</vt:lpstr>
      <vt:lpstr>Metric 1: Regulation Deployed Comparisons</vt:lpstr>
      <vt:lpstr>Regulation Deployed Comparison</vt:lpstr>
      <vt:lpstr>Regulation Deployed Comparison</vt:lpstr>
      <vt:lpstr>Regulation Deployed Comparison</vt:lpstr>
      <vt:lpstr>Metric 2: Total Regulation Deployed Comparisons</vt:lpstr>
      <vt:lpstr>Total Regulation Deployed Comparison</vt:lpstr>
      <vt:lpstr>Metric 3: 15-min Intervals Where Both REGUP/REGDN Were Deployed</vt:lpstr>
      <vt:lpstr>“Zero” Crossing Regulation</vt:lpstr>
      <vt:lpstr>“Zero” Crossing Regulation</vt:lpstr>
      <vt:lpstr>Metric 4: Regulation Exhaustion Rate</vt:lpstr>
      <vt:lpstr>Regulation Exhaustion Rate</vt:lpstr>
      <vt:lpstr>Regulation Exhaustion Rate</vt:lpstr>
      <vt:lpstr>Metric 5: Stats on REGUP Bias for Consecutive 5-min Intervals</vt:lpstr>
      <vt:lpstr>Regulation Bias for Consecutive SCED Intervals</vt:lpstr>
      <vt:lpstr>Regulation Bias for Consecutive SCED Intervals</vt:lpstr>
      <vt:lpstr>Time Error and Contributing Factors</vt:lpstr>
      <vt:lpstr>Time Error Accumulation</vt:lpstr>
      <vt:lpstr>Load Profile</vt:lpstr>
      <vt:lpstr>Net Load Profile</vt:lpstr>
      <vt:lpstr>Load Ramp</vt:lpstr>
      <vt:lpstr>Wind Profile</vt:lpstr>
      <vt:lpstr>Start-Up &amp; Shut-Down Hours</vt:lpstr>
      <vt:lpstr>Short-Term Load Forecast Error</vt:lpstr>
      <vt:lpstr>STLF Error Chart</vt:lpstr>
      <vt:lpstr>Expected Generation Deviation</vt:lpstr>
      <vt:lpstr>Expected Generation Deviation</vt:lpstr>
      <vt:lpstr>Expected Generation Deviation</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836</cp:revision>
  <cp:lastPrinted>2016-01-21T20:53:15Z</cp:lastPrinted>
  <dcterms:created xsi:type="dcterms:W3CDTF">2016-01-21T15:20:31Z</dcterms:created>
  <dcterms:modified xsi:type="dcterms:W3CDTF">2023-05-16T20:31:27Z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