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 id="2147483651" r:id="rId6"/>
  </p:sldMasterIdLst>
  <p:notesMasterIdLst>
    <p:notesMasterId r:id="rId36"/>
  </p:notesMasterIdLst>
  <p:handoutMasterIdLst>
    <p:handoutMasterId r:id="rId37"/>
  </p:handoutMasterIdLst>
  <p:sldIdLst>
    <p:sldId id="260" r:id="rId7"/>
    <p:sldId id="301" r:id="rId8"/>
    <p:sldId id="289" r:id="rId9"/>
    <p:sldId id="270" r:id="rId10"/>
    <p:sldId id="279" r:id="rId11"/>
    <p:sldId id="273" r:id="rId12"/>
    <p:sldId id="265" r:id="rId13"/>
    <p:sldId id="269" r:id="rId14"/>
    <p:sldId id="267" r:id="rId15"/>
    <p:sldId id="266" r:id="rId16"/>
    <p:sldId id="290" r:id="rId17"/>
    <p:sldId id="288" r:id="rId18"/>
    <p:sldId id="287" r:id="rId19"/>
    <p:sldId id="291" r:id="rId20"/>
    <p:sldId id="280" r:id="rId21"/>
    <p:sldId id="281" r:id="rId22"/>
    <p:sldId id="293" r:id="rId23"/>
    <p:sldId id="302" r:id="rId24"/>
    <p:sldId id="303" r:id="rId25"/>
    <p:sldId id="292" r:id="rId26"/>
    <p:sldId id="284" r:id="rId27"/>
    <p:sldId id="285" r:id="rId28"/>
    <p:sldId id="286" r:id="rId29"/>
    <p:sldId id="304" r:id="rId30"/>
    <p:sldId id="305" r:id="rId31"/>
    <p:sldId id="296" r:id="rId32"/>
    <p:sldId id="297" r:id="rId33"/>
    <p:sldId id="308" r:id="rId34"/>
    <p:sldId id="264"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nojosa, Jose Luis" initials="HJL" lastIdx="1" clrIdx="0">
    <p:extLst>
      <p:ext uri="{19B8F6BF-5375-455C-9EA6-DF929625EA0E}">
        <p15:presenceInfo xmlns:p15="http://schemas.microsoft.com/office/powerpoint/2012/main" userId="S-1-5-21-639947351-343809578-3807592339-379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6" autoAdjust="0"/>
    <p:restoredTop sz="83196" autoAdjust="0"/>
  </p:normalViewPr>
  <p:slideViewPr>
    <p:cSldViewPr showGuides="1">
      <p:cViewPr varScale="1">
        <p:scale>
          <a:sx n="112" d="100"/>
          <a:sy n="112" d="100"/>
        </p:scale>
        <p:origin x="1632" y="114"/>
      </p:cViewPr>
      <p:guideLst>
        <p:guide orient="horz" pos="2160"/>
        <p:guide pos="2880"/>
      </p:guideLst>
    </p:cSldViewPr>
  </p:slideViewPr>
  <p:notesTextViewPr>
    <p:cViewPr>
      <p:scale>
        <a:sx n="75" d="100"/>
        <a:sy n="75" d="100"/>
      </p:scale>
      <p:origin x="0" y="0"/>
    </p:cViewPr>
  </p:notesText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5/16/2023</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5/16/2023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a:t>
            </a:fld>
            <a:endParaRPr lang="en-US"/>
          </a:p>
        </p:txBody>
      </p:sp>
    </p:spTree>
    <p:extLst>
      <p:ext uri="{BB962C8B-B14F-4D97-AF65-F5344CB8AC3E}">
        <p14:creationId xmlns:p14="http://schemas.microsoft.com/office/powerpoint/2010/main" val="476549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Same data with 10 years shown instead of 15</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10</a:t>
            </a:fld>
            <a:endParaRPr lang="en-US"/>
          </a:p>
        </p:txBody>
      </p:sp>
    </p:spTree>
    <p:extLst>
      <p:ext uri="{BB962C8B-B14F-4D97-AF65-F5344CB8AC3E}">
        <p14:creationId xmlns:p14="http://schemas.microsoft.com/office/powerpoint/2010/main" val="2040052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Comparison of frequency profile between March 2022 and Mar 2023, we see fewer instances of frequency hovering at or below the lower deadband in March 2023.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12</a:t>
            </a:fld>
            <a:endParaRPr lang="en-US"/>
          </a:p>
        </p:txBody>
      </p:sp>
    </p:spTree>
    <p:extLst>
      <p:ext uri="{BB962C8B-B14F-4D97-AF65-F5344CB8AC3E}">
        <p14:creationId xmlns:p14="http://schemas.microsoft.com/office/powerpoint/2010/main" val="4255771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Comparison of frequency profile between Mar 2021 and Mar 2023, we see fewer instances of frequency hovering well below the lower deadband in Marc 2023, and significantly fewer instances of frequency crossing the higher deadband in March 2023.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13</a:t>
            </a:fld>
            <a:endParaRPr lang="en-US"/>
          </a:p>
        </p:txBody>
      </p:sp>
    </p:spTree>
    <p:extLst>
      <p:ext uri="{BB962C8B-B14F-4D97-AF65-F5344CB8AC3E}">
        <p14:creationId xmlns:p14="http://schemas.microsoft.com/office/powerpoint/2010/main" val="902114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t>We did not make time error corrections and the time error was fairly small during the entire month </a:t>
            </a:r>
            <a:r>
              <a:rPr lang="en-US" baseline="0"/>
              <a:t>of march</a:t>
            </a:r>
            <a:endParaRPr lang="en-US" baseline="0" dirty="0"/>
          </a:p>
        </p:txBody>
      </p:sp>
      <p:sp>
        <p:nvSpPr>
          <p:cNvPr id="4" name="Slide Number Placeholder 3"/>
          <p:cNvSpPr>
            <a:spLocks noGrp="1"/>
          </p:cNvSpPr>
          <p:nvPr>
            <p:ph type="sldNum" sz="quarter" idx="10"/>
          </p:nvPr>
        </p:nvSpPr>
        <p:spPr/>
        <p:txBody>
          <a:bodyPr/>
          <a:lstStyle/>
          <a:p>
            <a:fld id="{F62AC51D-6DAA-4455-8EA7-D54B64909A85}" type="slidenum">
              <a:rPr lang="en-US" smtClean="0"/>
              <a:t>15</a:t>
            </a:fld>
            <a:endParaRPr lang="en-US"/>
          </a:p>
        </p:txBody>
      </p:sp>
    </p:spTree>
    <p:extLst>
      <p:ext uri="{BB962C8B-B14F-4D97-AF65-F5344CB8AC3E}">
        <p14:creationId xmlns:p14="http://schemas.microsoft.com/office/powerpoint/2010/main" val="3807897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16</a:t>
            </a:fld>
            <a:endParaRPr lang="en-US"/>
          </a:p>
        </p:txBody>
      </p:sp>
    </p:spTree>
    <p:extLst>
      <p:ext uri="{BB962C8B-B14F-4D97-AF65-F5344CB8AC3E}">
        <p14:creationId xmlns:p14="http://schemas.microsoft.com/office/powerpoint/2010/main" val="3464214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BAL-003</a:t>
            </a:r>
          </a:p>
        </p:txBody>
      </p:sp>
      <p:sp>
        <p:nvSpPr>
          <p:cNvPr id="4" name="Slide Number Placeholder 3"/>
          <p:cNvSpPr>
            <a:spLocks noGrp="1"/>
          </p:cNvSpPr>
          <p:nvPr>
            <p:ph type="sldNum" sz="quarter" idx="10"/>
          </p:nvPr>
        </p:nvSpPr>
        <p:spPr/>
        <p:txBody>
          <a:bodyPr/>
          <a:lstStyle/>
          <a:p>
            <a:fld id="{F62AC51D-6DAA-4455-8EA7-D54B64909A85}" type="slidenum">
              <a:rPr lang="en-US" smtClean="0"/>
              <a:t>18</a:t>
            </a:fld>
            <a:endParaRPr lang="en-US"/>
          </a:p>
        </p:txBody>
      </p:sp>
    </p:spTree>
    <p:extLst>
      <p:ext uri="{BB962C8B-B14F-4D97-AF65-F5344CB8AC3E}">
        <p14:creationId xmlns:p14="http://schemas.microsoft.com/office/powerpoint/2010/main" val="8094738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baseline="0" dirty="0"/>
              <a:t>OP2018: FRO = -381.0, </a:t>
            </a:r>
            <a:r>
              <a:rPr lang="en-US" baseline="0" dirty="0" err="1"/>
              <a:t>FRM_median</a:t>
            </a:r>
            <a:r>
              <a:rPr lang="en-US" baseline="0" dirty="0"/>
              <a:t> = -843.17, </a:t>
            </a:r>
            <a:r>
              <a:rPr lang="en-US" baseline="0" dirty="0" err="1"/>
              <a:t>FRM_average</a:t>
            </a:r>
            <a:r>
              <a:rPr lang="en-US" baseline="0" dirty="0"/>
              <a:t> = -959.7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OP2019: FRO = -381.0, </a:t>
            </a:r>
            <a:r>
              <a:rPr lang="en-US" baseline="0" dirty="0" err="1"/>
              <a:t>FRM_median</a:t>
            </a:r>
            <a:r>
              <a:rPr lang="en-US" baseline="0" dirty="0"/>
              <a:t> = -811.14, </a:t>
            </a:r>
            <a:r>
              <a:rPr lang="en-US" baseline="0" dirty="0" err="1"/>
              <a:t>FRM_average</a:t>
            </a:r>
            <a:r>
              <a:rPr lang="en-US" baseline="0" dirty="0"/>
              <a:t> = -892.5</a:t>
            </a:r>
          </a:p>
          <a:p>
            <a:r>
              <a:rPr lang="en-US" baseline="0" dirty="0"/>
              <a:t>OP2020: FRO = -425.0, FRM median = -789.34, FRM average = -879.0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OP2021: FRO = -471.0, FRM median = -913.56, FRM average = -992.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OP2022: FRO = -463.0, FRM median = -1060.40, FRM average = -1153.4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F62AC51D-6DAA-4455-8EA7-D54B64909A85}" type="slidenum">
              <a:rPr lang="en-US" smtClean="0"/>
              <a:t>19</a:t>
            </a:fld>
            <a:endParaRPr lang="en-US"/>
          </a:p>
        </p:txBody>
      </p:sp>
    </p:spTree>
    <p:extLst>
      <p:ext uri="{BB962C8B-B14F-4D97-AF65-F5344CB8AC3E}">
        <p14:creationId xmlns:p14="http://schemas.microsoft.com/office/powerpoint/2010/main" val="321189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800" b="1" dirty="0">
                <a:solidFill>
                  <a:schemeClr val="accent2"/>
                </a:solidFill>
              </a:rPr>
              <a:t>30,868,163 MWh</a:t>
            </a:r>
            <a:endParaRPr lang="en-US" sz="1800" dirty="0"/>
          </a:p>
          <a:p>
            <a:endParaRPr lang="en-US" sz="1800" dirty="0"/>
          </a:p>
          <a:p>
            <a:endParaRPr lang="en-US" sz="1800" dirty="0"/>
          </a:p>
        </p:txBody>
      </p:sp>
      <p:sp>
        <p:nvSpPr>
          <p:cNvPr id="4" name="Slide Number Placeholder 3"/>
          <p:cNvSpPr>
            <a:spLocks noGrp="1"/>
          </p:cNvSpPr>
          <p:nvPr>
            <p:ph type="sldNum" sz="quarter" idx="10"/>
          </p:nvPr>
        </p:nvSpPr>
        <p:spPr/>
        <p:txBody>
          <a:bodyPr/>
          <a:lstStyle/>
          <a:p>
            <a:fld id="{F62AC51D-6DAA-4455-8EA7-D54B64909A85}" type="slidenum">
              <a:rPr lang="en-US" smtClean="0"/>
              <a:t>21</a:t>
            </a:fld>
            <a:endParaRPr lang="en-US"/>
          </a:p>
        </p:txBody>
      </p:sp>
    </p:spTree>
    <p:extLst>
      <p:ext uri="{BB962C8B-B14F-4D97-AF65-F5344CB8AC3E}">
        <p14:creationId xmlns:p14="http://schemas.microsoft.com/office/powerpoint/2010/main" val="41642234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accent2"/>
                </a:solidFill>
              </a:rPr>
              <a:t>10,225,756 MWH</a:t>
            </a:r>
          </a:p>
          <a:p>
            <a:pPr lvl="1"/>
            <a:endParaRPr lang="en-US" sz="1200" b="1" dirty="0">
              <a:solidFill>
                <a:schemeClr val="accent2"/>
              </a:solidFill>
            </a:endParaRPr>
          </a:p>
          <a:p>
            <a:pPr lvl="1"/>
            <a:endParaRPr lang="en-US" sz="1200" b="1" dirty="0">
              <a:solidFill>
                <a:schemeClr val="accent2"/>
              </a:solidFill>
            </a:endParaRPr>
          </a:p>
        </p:txBody>
      </p:sp>
      <p:sp>
        <p:nvSpPr>
          <p:cNvPr id="4" name="Slide Number Placeholder 3"/>
          <p:cNvSpPr>
            <a:spLocks noGrp="1"/>
          </p:cNvSpPr>
          <p:nvPr>
            <p:ph type="sldNum" sz="quarter" idx="10"/>
          </p:nvPr>
        </p:nvSpPr>
        <p:spPr/>
        <p:txBody>
          <a:bodyPr/>
          <a:lstStyle/>
          <a:p>
            <a:fld id="{F62AC51D-6DAA-4455-8EA7-D54B64909A85}" type="slidenum">
              <a:rPr lang="en-US" smtClean="0"/>
              <a:t>22</a:t>
            </a:fld>
            <a:endParaRPr lang="en-US"/>
          </a:p>
        </p:txBody>
      </p:sp>
    </p:spTree>
    <p:extLst>
      <p:ext uri="{BB962C8B-B14F-4D97-AF65-F5344CB8AC3E}">
        <p14:creationId xmlns:p14="http://schemas.microsoft.com/office/powerpoint/2010/main" val="3331871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800" b="1" i="0" u="none" strike="noStrike" dirty="0">
                <a:effectLst/>
                <a:latin typeface="Arial" panose="020B0604020202020204" pitchFamily="34" charset="0"/>
              </a:rPr>
              <a:t>33.13%</a:t>
            </a:r>
          </a:p>
          <a:p>
            <a:endParaRPr lang="en-US" sz="1800" b="0" i="0" u="none" strike="noStrike"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effectLst/>
                <a:latin typeface="Arial" panose="020B0604020202020204" pitchFamily="34" charset="0"/>
              </a:rPr>
              <a:t>of total energy was provided by wind generation</a:t>
            </a:r>
            <a:endParaRPr lang="en-US" sz="1000" b="0" i="0" u="none" strike="noStrike" dirty="0">
              <a:solidFill>
                <a:srgbClr val="000000"/>
              </a:solidFill>
              <a:effectLst/>
              <a:latin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23</a:t>
            </a:fld>
            <a:endParaRPr lang="en-US"/>
          </a:p>
        </p:txBody>
      </p:sp>
    </p:spTree>
    <p:extLst>
      <p:ext uri="{BB962C8B-B14F-4D97-AF65-F5344CB8AC3E}">
        <p14:creationId xmlns:p14="http://schemas.microsoft.com/office/powerpoint/2010/main" val="1574076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F62AC51D-6DAA-4455-8EA7-D54B64909A85}" type="slidenum">
              <a:rPr lang="en-US" smtClean="0"/>
              <a:t>2</a:t>
            </a:fld>
            <a:endParaRPr lang="en-US"/>
          </a:p>
        </p:txBody>
      </p:sp>
    </p:spTree>
    <p:extLst>
      <p:ext uri="{BB962C8B-B14F-4D97-AF65-F5344CB8AC3E}">
        <p14:creationId xmlns:p14="http://schemas.microsoft.com/office/powerpoint/2010/main" val="21373313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200" b="1" dirty="0">
                <a:solidFill>
                  <a:schemeClr val="accent2"/>
                </a:solidFill>
              </a:rPr>
              <a:t>2,555,621 MWh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24</a:t>
            </a:fld>
            <a:endParaRPr lang="en-US"/>
          </a:p>
        </p:txBody>
      </p:sp>
    </p:spTree>
    <p:extLst>
      <p:ext uri="{BB962C8B-B14F-4D97-AF65-F5344CB8AC3E}">
        <p14:creationId xmlns:p14="http://schemas.microsoft.com/office/powerpoint/2010/main" val="28885085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800" b="1" i="0" u="none" strike="noStrike" dirty="0">
                <a:effectLst/>
                <a:latin typeface="Arial" panose="020B0604020202020204" pitchFamily="34" charset="0"/>
              </a:rPr>
              <a:t>8.28% </a:t>
            </a:r>
            <a:r>
              <a:rPr lang="en-US" sz="1200" b="0" i="0" u="none" strike="noStrike" dirty="0">
                <a:effectLst/>
                <a:latin typeface="Arial" panose="020B0604020202020204" pitchFamily="34" charset="0"/>
              </a:rPr>
              <a:t>of total </a:t>
            </a:r>
          </a:p>
          <a:p>
            <a:r>
              <a:rPr lang="en-US" sz="1200" b="0" i="0" u="none" strike="noStrike" dirty="0">
                <a:effectLst/>
                <a:latin typeface="Arial" panose="020B0604020202020204" pitchFamily="34" charset="0"/>
              </a:rPr>
              <a:t>energy was provided by solar generation, which is highest solar  penetration level so far.</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25</a:t>
            </a:fld>
            <a:endParaRPr lang="en-US"/>
          </a:p>
        </p:txBody>
      </p:sp>
    </p:spTree>
    <p:extLst>
      <p:ext uri="{BB962C8B-B14F-4D97-AF65-F5344CB8AC3E}">
        <p14:creationId xmlns:p14="http://schemas.microsoft.com/office/powerpoint/2010/main" val="7790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Minimum Inertia</a:t>
            </a:r>
            <a:r>
              <a:rPr lang="en-US" baseline="0" dirty="0"/>
              <a:t> =</a:t>
            </a:r>
            <a:r>
              <a:rPr lang="en-US" sz="1800" b="0" i="0" u="none" strike="noStrike" dirty="0">
                <a:solidFill>
                  <a:srgbClr val="000000"/>
                </a:solidFill>
                <a:effectLst/>
                <a:latin typeface="Calibri" panose="020F0502020204030204" pitchFamily="34" charset="0"/>
              </a:rPr>
              <a:t>123,674</a:t>
            </a:r>
            <a:r>
              <a:rPr lang="en-US" dirty="0"/>
              <a:t> </a:t>
            </a:r>
            <a:r>
              <a:rPr lang="en-US" baseline="0" dirty="0"/>
              <a:t> MW*s on 4/18/2023</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Previous Minimum was 109,029 MW*s on 3/22/2021</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Data: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2"/>
                </a:solidFill>
              </a:rPr>
              <a:t>Mean: </a:t>
            </a:r>
            <a:r>
              <a:rPr lang="en-US" sz="1800" b="1" i="0" u="none" strike="noStrike" dirty="0">
                <a:solidFill>
                  <a:srgbClr val="000000"/>
                </a:solidFill>
                <a:effectLst/>
                <a:latin typeface="Calibri" panose="020F0502020204030204" pitchFamily="34" charset="0"/>
              </a:rPr>
              <a:t>172,489</a:t>
            </a:r>
            <a:r>
              <a:rPr lang="en-US" sz="2400" dirty="0"/>
              <a:t> </a:t>
            </a:r>
            <a:r>
              <a:rPr lang="en-US" sz="1600" b="1" baseline="0" dirty="0"/>
              <a:t> </a:t>
            </a:r>
            <a:r>
              <a:rPr lang="en-US" sz="1600" b="1" dirty="0">
                <a:solidFill>
                  <a:schemeClr val="accent2"/>
                </a:solidFill>
              </a:rPr>
              <a:t>MW*s</a:t>
            </a:r>
            <a:endParaRPr lang="en-US" sz="1600"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2"/>
                </a:solidFill>
              </a:rPr>
              <a:t>Max: </a:t>
            </a:r>
            <a:r>
              <a:rPr lang="en-US" sz="1800" b="1" i="0" u="none" strike="noStrike" dirty="0">
                <a:solidFill>
                  <a:srgbClr val="000000"/>
                </a:solidFill>
                <a:effectLst/>
                <a:latin typeface="Calibri" panose="020F0502020204030204" pitchFamily="34" charset="0"/>
              </a:rPr>
              <a:t>216,099</a:t>
            </a:r>
            <a:r>
              <a:rPr lang="en-US" sz="1600" b="1" dirty="0">
                <a:solidFill>
                  <a:schemeClr val="accent2"/>
                </a:solidFill>
              </a:rPr>
              <a:t> MW*s</a:t>
            </a:r>
            <a:r>
              <a:rPr lang="en-US" sz="1600" b="1" baseline="0" dirty="0">
                <a:solidFill>
                  <a:schemeClr val="accent2"/>
                </a:solidFill>
              </a:rPr>
              <a:t>  </a:t>
            </a:r>
            <a:r>
              <a:rPr lang="en-US" sz="1600" dirty="0">
                <a:solidFill>
                  <a:schemeClr val="accent2"/>
                </a:solidFill>
              </a:rPr>
              <a:t>on Apr 10th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2"/>
                </a:solidFill>
              </a:rPr>
              <a:t>Min: </a:t>
            </a:r>
            <a:r>
              <a:rPr lang="en-US" sz="1600" b="1" baseline="0" dirty="0">
                <a:solidFill>
                  <a:schemeClr val="accent2"/>
                </a:solidFill>
              </a:rPr>
              <a:t>123,674</a:t>
            </a:r>
            <a:r>
              <a:rPr lang="en-US" sz="1600" b="1" dirty="0">
                <a:solidFill>
                  <a:schemeClr val="accent2"/>
                </a:solidFill>
              </a:rPr>
              <a:t> MW*s</a:t>
            </a:r>
            <a:r>
              <a:rPr lang="en-US" sz="1600" b="1" baseline="0" dirty="0">
                <a:solidFill>
                  <a:schemeClr val="accent2"/>
                </a:solidFill>
              </a:rPr>
              <a:t> </a:t>
            </a:r>
            <a:r>
              <a:rPr lang="en-US" sz="1600" b="1" dirty="0">
                <a:solidFill>
                  <a:schemeClr val="accent2"/>
                </a:solidFill>
              </a:rPr>
              <a:t> </a:t>
            </a:r>
            <a:r>
              <a:rPr lang="en-US" sz="1600" dirty="0">
                <a:solidFill>
                  <a:schemeClr val="accent2"/>
                </a:solidFill>
              </a:rPr>
              <a:t>on Apr 18th</a:t>
            </a:r>
            <a:endParaRPr lang="en-US" sz="1600" dirty="0"/>
          </a:p>
        </p:txBody>
      </p:sp>
      <p:sp>
        <p:nvSpPr>
          <p:cNvPr id="4" name="Slide Number Placeholder 3"/>
          <p:cNvSpPr>
            <a:spLocks noGrp="1"/>
          </p:cNvSpPr>
          <p:nvPr>
            <p:ph type="sldNum" sz="quarter" idx="10"/>
          </p:nvPr>
        </p:nvSpPr>
        <p:spPr/>
        <p:txBody>
          <a:bodyPr/>
          <a:lstStyle/>
          <a:p>
            <a:fld id="{F62AC51D-6DAA-4455-8EA7-D54B64909A85}" type="slidenum">
              <a:rPr lang="en-US" smtClean="0"/>
              <a:t>27</a:t>
            </a:fld>
            <a:endParaRPr lang="en-US"/>
          </a:p>
        </p:txBody>
      </p:sp>
    </p:spTree>
    <p:extLst>
      <p:ext uri="{BB962C8B-B14F-4D97-AF65-F5344CB8AC3E}">
        <p14:creationId xmlns:p14="http://schemas.microsoft.com/office/powerpoint/2010/main" val="34614963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itchFamily="18" charset="0"/>
                <a:ea typeface="+mn-ea"/>
                <a:cs typeface="+mn-cs"/>
              </a:rPr>
              <a:t>For each box, the central mark (red line) is the median, the edges of the box (in blue) are the 25th and 75th percentiles, the whiskers correspond to +/- 2.7 sigma (i.e., represent 99.3% coverage, assuming the data are normally distributed. The corresponding lowest inertia in each year is given in the</a:t>
            </a:r>
            <a:r>
              <a:rPr lang="en-US" sz="1200" kern="1200" baseline="0" dirty="0">
                <a:solidFill>
                  <a:schemeClr val="tx1"/>
                </a:solidFill>
                <a:effectLst/>
                <a:latin typeface="Times New Roman" pitchFamily="18" charset="0"/>
                <a:ea typeface="+mn-ea"/>
                <a:cs typeface="+mn-cs"/>
              </a:rPr>
              <a:t> table</a:t>
            </a:r>
            <a:r>
              <a:rPr lang="en-US" sz="1200" kern="1200" dirty="0">
                <a:solidFill>
                  <a:schemeClr val="tx1"/>
                </a:solidFill>
                <a:effectLst/>
                <a:latin typeface="Times New Roman" pitchFamily="18"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itchFamily="18" charset="0"/>
                <a:ea typeface="+mn-ea"/>
                <a:cs typeface="+mn-cs"/>
              </a:rPr>
              <a:t>The</a:t>
            </a:r>
            <a:r>
              <a:rPr lang="en-US" sz="1200" kern="1200" baseline="0" dirty="0">
                <a:solidFill>
                  <a:schemeClr val="tx1"/>
                </a:solidFill>
                <a:effectLst/>
                <a:latin typeface="Times New Roman" pitchFamily="18" charset="0"/>
                <a:ea typeface="+mn-ea"/>
                <a:cs typeface="+mn-cs"/>
              </a:rPr>
              <a:t> circle on each boxplot is showing inertia during time when highest portion of load was served by wind/solar generation in that year.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3857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3</a:t>
            </a:fld>
            <a:endParaRPr lang="en-US"/>
          </a:p>
        </p:txBody>
      </p:sp>
    </p:spTree>
    <p:extLst>
      <p:ext uri="{BB962C8B-B14F-4D97-AF65-F5344CB8AC3E}">
        <p14:creationId xmlns:p14="http://schemas.microsoft.com/office/powerpoint/2010/main" val="2285510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kumimoji="0" lang="en-US" sz="1200" b="1" i="0" u="none" strike="noStrike" kern="1200" cap="none" spc="0" normalizeH="0" baseline="0" noProof="0" dirty="0">
                <a:ln>
                  <a:noFill/>
                </a:ln>
                <a:solidFill>
                  <a:prstClr val="black"/>
                </a:solidFill>
                <a:effectLst/>
                <a:highlight>
                  <a:srgbClr val="FFFF00"/>
                </a:highlight>
                <a:uLnTx/>
                <a:uFillTx/>
                <a:latin typeface="+mn-lt"/>
                <a:ea typeface="+mn-ea"/>
                <a:cs typeface="+mn-cs"/>
              </a:rPr>
              <a:t>-23.97</a:t>
            </a:r>
            <a:r>
              <a:rPr lang="en-US" b="1" i="0" dirty="0">
                <a:solidFill>
                  <a:srgbClr val="000000"/>
                </a:solidFill>
                <a:effectLst/>
                <a:highlight>
                  <a:srgbClr val="FFFF00"/>
                </a:highlight>
                <a:latin typeface="Source Sans Pro" panose="020B0503030403020204" pitchFamily="34" charset="0"/>
              </a:rPr>
              <a:t>%@ 4/29/2023 HE 20:00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0000"/>
                </a:solidFill>
                <a:effectLst/>
                <a:highlight>
                  <a:srgbClr val="FFFF00"/>
                </a:highlight>
                <a:uLnTx/>
                <a:uFillTx/>
                <a:latin typeface="Source Sans Pro" panose="020B0503030403020204" pitchFamily="34" charset="0"/>
                <a:ea typeface="+mn-ea"/>
                <a:cs typeface="+mn-cs"/>
              </a:rPr>
              <a:t>         Expected Generation Deviation: </a:t>
            </a:r>
            <a:r>
              <a:rPr kumimoji="0" lang="en-US" sz="1200" b="0" i="0" u="none" strike="noStrike" kern="1200" cap="none" spc="0" normalizeH="0" baseline="0" noProof="0" dirty="0">
                <a:ln>
                  <a:noFill/>
                </a:ln>
                <a:solidFill>
                  <a:srgbClr val="000000"/>
                </a:solidFill>
                <a:effectLst/>
                <a:highlight>
                  <a:srgbClr val="FFFF00"/>
                </a:highlight>
                <a:uLnTx/>
                <a:uFillTx/>
                <a:latin typeface="Source Sans Pro" panose="020B0503030403020204" pitchFamily="34" charset="0"/>
                <a:ea typeface="+mn-ea"/>
                <a:cs typeface="+mn-cs"/>
              </a:rPr>
              <a:t>Expected generation deviation remained negative throughout this hour, The largest expected generation deviation was -8200 MW @7:28 PM with significant contribution from solar and wind generation.</a:t>
            </a:r>
            <a:endParaRPr kumimoji="0" lang="en-US" sz="1200" b="1" i="0" u="none" strike="noStrike" kern="1200" cap="none" spc="0" normalizeH="0" baseline="0" noProof="0" dirty="0">
              <a:ln>
                <a:noFill/>
              </a:ln>
              <a:solidFill>
                <a:prstClr val="black"/>
              </a:solidFill>
              <a:effectLst/>
              <a:highlight>
                <a:srgbClr val="FFFF00"/>
              </a:highligh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         IRR Ramps</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Between 17:00-18:00 solar generation ramped down by ~6500 MW and at the same time Wind generation ramped down by ~5500 MW</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lang="en-US" b="1" baseline="0" dirty="0"/>
              <a:t>Regulation</a:t>
            </a:r>
            <a:r>
              <a:rPr lang="en-US" baseline="0" dirty="0"/>
              <a:t>: A total of 671 MW of Regulation Up was deployed and exhausted during this hour.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        </a:t>
            </a:r>
            <a:r>
              <a:rPr lang="en-US" b="1" baseline="0" dirty="0"/>
              <a:t>OTHER: </a:t>
            </a:r>
            <a:r>
              <a:rPr lang="en-US" b="0" baseline="0" dirty="0"/>
              <a:t>SCED was run multiple times and several SCED offsets were applied with highest offset being 800 MW. </a:t>
            </a:r>
            <a:r>
              <a:rPr lang="en-US" b="0" baseline="0" dirty="0" err="1"/>
              <a:t>Upto</a:t>
            </a:r>
            <a:r>
              <a:rPr lang="en-US" b="0" baseline="0" dirty="0"/>
              <a:t> ,1175 MW of Non-Spin was deployed. </a:t>
            </a:r>
            <a:endParaRPr lang="en-US" b="1"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p:txBody>
      </p:sp>
      <p:sp>
        <p:nvSpPr>
          <p:cNvPr id="4" name="Slide Number Placeholder 3"/>
          <p:cNvSpPr>
            <a:spLocks noGrp="1"/>
          </p:cNvSpPr>
          <p:nvPr>
            <p:ph type="sldNum" sz="quarter" idx="10"/>
          </p:nvPr>
        </p:nvSpPr>
        <p:spPr/>
        <p:txBody>
          <a:bodyPr/>
          <a:lstStyle/>
          <a:p>
            <a:fld id="{F62AC51D-6DAA-4455-8EA7-D54B64909A85}" type="slidenum">
              <a:rPr lang="en-US" smtClean="0"/>
              <a:t>4</a:t>
            </a:fld>
            <a:endParaRPr lang="en-US"/>
          </a:p>
        </p:txBody>
      </p:sp>
    </p:spTree>
    <p:extLst>
      <p:ext uri="{BB962C8B-B14F-4D97-AF65-F5344CB8AC3E}">
        <p14:creationId xmlns:p14="http://schemas.microsoft.com/office/powerpoint/2010/main" val="2392401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F62AC51D-6DAA-4455-8EA7-D54B64909A85}" type="slidenum">
              <a:rPr lang="en-US" smtClean="0"/>
              <a:t>5</a:t>
            </a:fld>
            <a:endParaRPr lang="en-US"/>
          </a:p>
        </p:txBody>
      </p:sp>
    </p:spTree>
    <p:extLst>
      <p:ext uri="{BB962C8B-B14F-4D97-AF65-F5344CB8AC3E}">
        <p14:creationId xmlns:p14="http://schemas.microsoft.com/office/powerpoint/2010/main" val="2969347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Overall the 15 min CPS1 score is consistently above 160</a:t>
            </a:r>
          </a:p>
        </p:txBody>
      </p:sp>
      <p:sp>
        <p:nvSpPr>
          <p:cNvPr id="4" name="Slide Number Placeholder 3"/>
          <p:cNvSpPr>
            <a:spLocks noGrp="1"/>
          </p:cNvSpPr>
          <p:nvPr>
            <p:ph type="sldNum" sz="quarter" idx="10"/>
          </p:nvPr>
        </p:nvSpPr>
        <p:spPr/>
        <p:txBody>
          <a:bodyPr/>
          <a:lstStyle/>
          <a:p>
            <a:fld id="{F62AC51D-6DAA-4455-8EA7-D54B64909A85}" type="slidenum">
              <a:rPr lang="en-US" smtClean="0"/>
              <a:t>6</a:t>
            </a:fld>
            <a:endParaRPr lang="en-US"/>
          </a:p>
        </p:txBody>
      </p:sp>
    </p:spTree>
    <p:extLst>
      <p:ext uri="{BB962C8B-B14F-4D97-AF65-F5344CB8AC3E}">
        <p14:creationId xmlns:p14="http://schemas.microsoft.com/office/powerpoint/2010/main" val="907422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12 month rolling average CPS1 score is 173.48, which is in line with expectations, and the CPS1 score for Jan is slightly higher than the last month.</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7</a:t>
            </a:fld>
            <a:endParaRPr lang="en-US"/>
          </a:p>
        </p:txBody>
      </p:sp>
    </p:spTree>
    <p:extLst>
      <p:ext uri="{BB962C8B-B14F-4D97-AF65-F5344CB8AC3E}">
        <p14:creationId xmlns:p14="http://schemas.microsoft.com/office/powerpoint/2010/main" val="842787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2"/>
                </a:solidFill>
              </a:rPr>
              <a:t>Daily RMS1 frequency by year is so far slightly smaller overall compared with 2022.</a:t>
            </a:r>
          </a:p>
          <a:p>
            <a:pPr lvl="1"/>
            <a:r>
              <a:rPr lang="en-US" sz="1600" dirty="0">
                <a:solidFill>
                  <a:schemeClr val="accent2"/>
                </a:solidFill>
              </a:rPr>
              <a:t>Mean: 14.7 mHz</a:t>
            </a:r>
          </a:p>
          <a:p>
            <a:pPr lvl="1"/>
            <a:r>
              <a:rPr lang="en-US" sz="1600" dirty="0">
                <a:solidFill>
                  <a:schemeClr val="accent2"/>
                </a:solidFill>
              </a:rPr>
              <a:t>Min: 11.76 mHz</a:t>
            </a:r>
          </a:p>
          <a:p>
            <a:pPr lvl="1"/>
            <a:r>
              <a:rPr lang="en-US" sz="1600" dirty="0">
                <a:solidFill>
                  <a:schemeClr val="accent2"/>
                </a:solidFill>
              </a:rPr>
              <a:t>Max: 17.83 mHz</a:t>
            </a:r>
          </a:p>
          <a:p>
            <a:pPr marL="457200" lvl="1" indent="0">
              <a:buFont typeface="Arial" panose="020B0604020202020204" pitchFamily="34" charset="0"/>
              <a:buNone/>
            </a:pPr>
            <a:endParaRPr lang="en-US" sz="1600" dirty="0">
              <a:solidFill>
                <a:schemeClr val="accent2"/>
              </a:solidFill>
            </a:endParaRPr>
          </a:p>
        </p:txBody>
      </p:sp>
      <p:sp>
        <p:nvSpPr>
          <p:cNvPr id="4" name="Slide Number Placeholder 3"/>
          <p:cNvSpPr>
            <a:spLocks noGrp="1"/>
          </p:cNvSpPr>
          <p:nvPr>
            <p:ph type="sldNum" sz="quarter" idx="10"/>
          </p:nvPr>
        </p:nvSpPr>
        <p:spPr/>
        <p:txBody>
          <a:bodyPr/>
          <a:lstStyle/>
          <a:p>
            <a:fld id="{F62AC51D-6DAA-4455-8EA7-D54B64909A85}" type="slidenum">
              <a:rPr lang="en-US" smtClean="0"/>
              <a:t>8</a:t>
            </a:fld>
            <a:endParaRPr lang="en-US"/>
          </a:p>
        </p:txBody>
      </p:sp>
    </p:spTree>
    <p:extLst>
      <p:ext uri="{BB962C8B-B14F-4D97-AF65-F5344CB8AC3E}">
        <p14:creationId xmlns:p14="http://schemas.microsoft.com/office/powerpoint/2010/main" val="3569779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2"/>
                </a:solidFill>
              </a:rPr>
              <a:t>A More granular look at last 15 years of RMS1 by month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14.82 </a:t>
            </a:r>
            <a:r>
              <a:rPr lang="en-US" sz="1600" dirty="0" err="1"/>
              <a:t>mHz</a:t>
            </a:r>
            <a:r>
              <a:rPr lang="en-US" sz="1600" dirty="0"/>
              <a:t> on avg for March 2023</a:t>
            </a:r>
            <a:endParaRPr lang="en-US" sz="1600" dirty="0">
              <a:solidFill>
                <a:schemeClr val="accent2"/>
              </a:solidFill>
            </a:endParaRPr>
          </a:p>
        </p:txBody>
      </p:sp>
      <p:sp>
        <p:nvSpPr>
          <p:cNvPr id="4" name="Slide Number Placeholder 3"/>
          <p:cNvSpPr>
            <a:spLocks noGrp="1"/>
          </p:cNvSpPr>
          <p:nvPr>
            <p:ph type="sldNum" sz="quarter" idx="10"/>
          </p:nvPr>
        </p:nvSpPr>
        <p:spPr/>
        <p:txBody>
          <a:bodyPr/>
          <a:lstStyle/>
          <a:p>
            <a:fld id="{F62AC51D-6DAA-4455-8EA7-D54B64909A85}" type="slidenum">
              <a:rPr lang="en-US" smtClean="0"/>
              <a:t>9</a:t>
            </a:fld>
            <a:endParaRPr lang="en-US"/>
          </a:p>
        </p:txBody>
      </p:sp>
    </p:spTree>
    <p:extLst>
      <p:ext uri="{BB962C8B-B14F-4D97-AF65-F5344CB8AC3E}">
        <p14:creationId xmlns:p14="http://schemas.microsoft.com/office/powerpoint/2010/main" val="4143900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t>Footer text goes here.</a:t>
            </a:r>
          </a:p>
        </p:txBody>
      </p:sp>
      <p:sp>
        <p:nvSpPr>
          <p:cNvPr id="7" name="Slide Number Placeholder 5"/>
          <p:cNvSpPr>
            <a:spLocks noGrp="1"/>
          </p:cNvSpPr>
          <p:nvPr>
            <p:ph type="sldNum" sz="quarter" idx="4"/>
          </p:nvPr>
        </p:nvSpPr>
        <p:spPr>
          <a:xfrm>
            <a:off x="8610600" y="6561140"/>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445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914400"/>
            <a:ext cx="8534400" cy="51816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Footer Placeholder 4"/>
          <p:cNvSpPr>
            <a:spLocks noGrp="1"/>
          </p:cNvSpPr>
          <p:nvPr>
            <p:ph type="ftr" sz="quarter" idx="11"/>
          </p:nvPr>
        </p:nvSpPr>
        <p:spPr>
          <a:xfrm>
            <a:off x="2743200" y="6553200"/>
            <a:ext cx="4038600" cy="228600"/>
          </a:xfrm>
        </p:spPr>
        <p:txBody>
          <a:bodyPr/>
          <a:lstStyle/>
          <a:p>
            <a:r>
              <a:rPr lang="en-US"/>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610600" y="6561140"/>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79008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685800"/>
            <a:ext cx="6324600" cy="54864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116945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231351" y="0"/>
            <a:ext cx="591265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6564" y="2876279"/>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Footer text goes here.</a:t>
            </a:r>
            <a:endParaRPr lang="en-US" dirty="0"/>
          </a:p>
        </p:txBody>
      </p:sp>
      <p:sp>
        <p:nvSpPr>
          <p:cNvPr id="6" name="Slide Number Placeholder 5"/>
          <p:cNvSpPr>
            <a:spLocks noGrp="1"/>
          </p:cNvSpPr>
          <p:nvPr>
            <p:ph type="sldNum" sz="quarter" idx="4"/>
          </p:nvPr>
        </p:nvSpPr>
        <p:spPr>
          <a:xfrm>
            <a:off x="8610600" y="6561140"/>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2"/>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6" y="6553200"/>
            <a:ext cx="707325" cy="253916"/>
          </a:xfrm>
          <a:prstGeom prst="rect">
            <a:avLst/>
          </a:prstGeom>
          <a:noFill/>
        </p:spPr>
        <p:txBody>
          <a:bodyPr wrap="square" rtlCol="0">
            <a:spAutoFit/>
          </a:bodyPr>
          <a:lstStyle/>
          <a:p>
            <a:pPr algn="l"/>
            <a:r>
              <a:rPr lang="en-US" sz="1000" b="1" baseline="0" dirty="0">
                <a:solidFill>
                  <a:schemeClr val="tx2"/>
                </a:solidFill>
              </a:rPr>
              <a:t>PUBLIC</a:t>
            </a:r>
            <a:endParaRPr lang="en-US" sz="1000" b="1" dirty="0">
              <a:solidFill>
                <a:schemeClr val="tx2"/>
              </a:solidFill>
            </a:endParaRPr>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flipH="1">
            <a:off x="914401" y="3"/>
            <a:ext cx="1" cy="4952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466" y="5257800"/>
            <a:ext cx="1181868" cy="457200"/>
          </a:xfrm>
          <a:prstGeom prst="rect">
            <a:avLst/>
          </a:prstGeom>
        </p:spPr>
      </p:pic>
      <p:cxnSp>
        <p:nvCxnSpPr>
          <p:cNvPr id="12" name="Straight Connector 11"/>
          <p:cNvCxnSpPr/>
          <p:nvPr userDrawn="1"/>
        </p:nvCxnSpPr>
        <p:spPr>
          <a:xfrm flipH="1">
            <a:off x="914401" y="6019800"/>
            <a:ext cx="1" cy="8229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309337"/>
      </p:ext>
    </p:extLst>
  </p:cSld>
  <p:clrMap bg1="lt1" tx1="dk1" bg2="lt2" tx2="dk2" accent1="accent1" accent2="accent2" accent3="accent3" accent4="accent4" accent5="accent5" accent6="accent6" hlink="hlink" folHlink="folHlink"/>
  <p:sldLayoutIdLst>
    <p:sldLayoutId id="214748365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12906" y="2413340"/>
            <a:ext cx="5646034" cy="2031325"/>
          </a:xfrm>
          <a:prstGeom prst="rect">
            <a:avLst/>
          </a:prstGeom>
          <a:noFill/>
        </p:spPr>
        <p:txBody>
          <a:bodyPr wrap="square" rtlCol="0">
            <a:spAutoFit/>
          </a:bodyPr>
          <a:lstStyle/>
          <a:p>
            <a:r>
              <a:rPr lang="en-US" b="1" dirty="0"/>
              <a:t>ERCOT Frequency Control Report</a:t>
            </a:r>
          </a:p>
          <a:p>
            <a:r>
              <a:rPr lang="en-US" b="1" dirty="0"/>
              <a:t>April 2023</a:t>
            </a:r>
          </a:p>
          <a:p>
            <a:endParaRPr lang="en-US" dirty="0"/>
          </a:p>
          <a:p>
            <a:r>
              <a:rPr lang="en-US" dirty="0"/>
              <a:t>ERCOT</a:t>
            </a:r>
          </a:p>
          <a:p>
            <a:r>
              <a:rPr lang="en-US" dirty="0"/>
              <a:t>Operations Planning</a:t>
            </a:r>
          </a:p>
          <a:p>
            <a:endParaRPr lang="en-US" dirty="0"/>
          </a:p>
          <a:p>
            <a:r>
              <a:rPr lang="en-US" dirty="0"/>
              <a:t>PDCWG | May 17</a:t>
            </a:r>
            <a:r>
              <a:rPr lang="en-US" baseline="30000" dirty="0"/>
              <a:t>th</a:t>
            </a:r>
            <a:r>
              <a:rPr lang="en-US" dirty="0"/>
              <a:t>, 2023</a:t>
            </a:r>
          </a:p>
        </p:txBody>
      </p:sp>
    </p:spTree>
    <p:extLst>
      <p:ext uri="{BB962C8B-B14F-4D97-AF65-F5344CB8AC3E}">
        <p14:creationId xmlns:p14="http://schemas.microsoft.com/office/powerpoint/2010/main" val="730603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Daily RMS1 of ERCOT Frequency by Month</a:t>
            </a:r>
          </a:p>
        </p:txBody>
      </p:sp>
      <p:sp>
        <p:nvSpPr>
          <p:cNvPr id="4" name="Slide Number Placeholder 3"/>
          <p:cNvSpPr>
            <a:spLocks noGrp="1"/>
          </p:cNvSpPr>
          <p:nvPr>
            <p:ph type="sldNum" sz="quarter" idx="4"/>
          </p:nvPr>
        </p:nvSpPr>
        <p:spPr/>
        <p:txBody>
          <a:bodyPr/>
          <a:lstStyle/>
          <a:p>
            <a:fld id="{1D93BD3E-1E9A-4970-A6F7-E7AC52762E0C}" type="slidenum">
              <a:rPr lang="en-US" smtClean="0"/>
              <a:pPr/>
              <a:t>10</a:t>
            </a:fld>
            <a:endParaRPr lang="en-US"/>
          </a:p>
        </p:txBody>
      </p:sp>
      <p:pic>
        <p:nvPicPr>
          <p:cNvPr id="5" name="Picture 4">
            <a:extLst>
              <a:ext uri="{FF2B5EF4-FFF2-40B4-BE49-F238E27FC236}">
                <a16:creationId xmlns:a16="http://schemas.microsoft.com/office/drawing/2014/main" id="{CDCC4F0F-6BE8-B93E-42B2-38F8DD499A67}"/>
              </a:ext>
            </a:extLst>
          </p:cNvPr>
          <p:cNvPicPr>
            <a:picLocks noChangeAspect="1"/>
          </p:cNvPicPr>
          <p:nvPr/>
        </p:nvPicPr>
        <p:blipFill>
          <a:blip r:embed="rId3"/>
          <a:stretch>
            <a:fillRect/>
          </a:stretch>
        </p:blipFill>
        <p:spPr>
          <a:xfrm>
            <a:off x="533400" y="990600"/>
            <a:ext cx="6943946" cy="5047926"/>
          </a:xfrm>
          <a:prstGeom prst="rect">
            <a:avLst/>
          </a:prstGeom>
        </p:spPr>
      </p:pic>
    </p:spTree>
    <p:extLst>
      <p:ext uri="{BB962C8B-B14F-4D97-AF65-F5344CB8AC3E}">
        <p14:creationId xmlns:p14="http://schemas.microsoft.com/office/powerpoint/2010/main" val="1165769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Frequency Profile Comparison</a:t>
            </a: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91067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Frequency Profile Comparison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12</a:t>
            </a:fld>
            <a:endParaRPr lang="en-US"/>
          </a:p>
        </p:txBody>
      </p:sp>
      <p:pic>
        <p:nvPicPr>
          <p:cNvPr id="5" name="Picture 4">
            <a:extLst>
              <a:ext uri="{FF2B5EF4-FFF2-40B4-BE49-F238E27FC236}">
                <a16:creationId xmlns:a16="http://schemas.microsoft.com/office/drawing/2014/main" id="{6272FD2A-D081-1CBC-C4AE-A1208E08219B}"/>
              </a:ext>
            </a:extLst>
          </p:cNvPr>
          <p:cNvPicPr>
            <a:picLocks noChangeAspect="1"/>
          </p:cNvPicPr>
          <p:nvPr/>
        </p:nvPicPr>
        <p:blipFill>
          <a:blip r:embed="rId3"/>
          <a:stretch>
            <a:fillRect/>
          </a:stretch>
        </p:blipFill>
        <p:spPr>
          <a:xfrm>
            <a:off x="1096979" y="905037"/>
            <a:ext cx="6950042" cy="5047926"/>
          </a:xfrm>
          <a:prstGeom prst="rect">
            <a:avLst/>
          </a:prstGeom>
        </p:spPr>
      </p:pic>
    </p:spTree>
    <p:extLst>
      <p:ext uri="{BB962C8B-B14F-4D97-AF65-F5344CB8AC3E}">
        <p14:creationId xmlns:p14="http://schemas.microsoft.com/office/powerpoint/2010/main" val="2744282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Frequency Profile Comparison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13</a:t>
            </a:fld>
            <a:endParaRPr lang="en-US"/>
          </a:p>
        </p:txBody>
      </p:sp>
      <p:pic>
        <p:nvPicPr>
          <p:cNvPr id="3" name="Picture 2">
            <a:extLst>
              <a:ext uri="{FF2B5EF4-FFF2-40B4-BE49-F238E27FC236}">
                <a16:creationId xmlns:a16="http://schemas.microsoft.com/office/drawing/2014/main" id="{397D9A93-4E45-E3ED-626F-D01794ED0B94}"/>
              </a:ext>
            </a:extLst>
          </p:cNvPr>
          <p:cNvPicPr>
            <a:picLocks noChangeAspect="1"/>
          </p:cNvPicPr>
          <p:nvPr/>
        </p:nvPicPr>
        <p:blipFill>
          <a:blip r:embed="rId3"/>
          <a:stretch>
            <a:fillRect/>
          </a:stretch>
        </p:blipFill>
        <p:spPr>
          <a:xfrm>
            <a:off x="1096979" y="905037"/>
            <a:ext cx="6950042" cy="5047926"/>
          </a:xfrm>
          <a:prstGeom prst="rect">
            <a:avLst/>
          </a:prstGeom>
        </p:spPr>
      </p:pic>
    </p:spTree>
    <p:extLst>
      <p:ext uri="{BB962C8B-B14F-4D97-AF65-F5344CB8AC3E}">
        <p14:creationId xmlns:p14="http://schemas.microsoft.com/office/powerpoint/2010/main" val="176605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Time Error Correction</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882591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ERCOT Daily Time Error</a:t>
            </a:r>
          </a:p>
        </p:txBody>
      </p:sp>
      <p:sp>
        <p:nvSpPr>
          <p:cNvPr id="4" name="Slide Number Placeholder 3"/>
          <p:cNvSpPr>
            <a:spLocks noGrp="1"/>
          </p:cNvSpPr>
          <p:nvPr>
            <p:ph type="sldNum" sz="quarter" idx="4"/>
          </p:nvPr>
        </p:nvSpPr>
        <p:spPr/>
        <p:txBody>
          <a:bodyPr/>
          <a:lstStyle/>
          <a:p>
            <a:fld id="{1D93BD3E-1E9A-4970-A6F7-E7AC52762E0C}" type="slidenum">
              <a:rPr lang="en-US" smtClean="0"/>
              <a:pPr/>
              <a:t>15</a:t>
            </a:fld>
            <a:endParaRPr lang="en-US"/>
          </a:p>
        </p:txBody>
      </p:sp>
      <p:pic>
        <p:nvPicPr>
          <p:cNvPr id="3" name="Picture 2">
            <a:extLst>
              <a:ext uri="{FF2B5EF4-FFF2-40B4-BE49-F238E27FC236}">
                <a16:creationId xmlns:a16="http://schemas.microsoft.com/office/drawing/2014/main" id="{9067B5E9-F34F-ECED-4EDC-80C41E043727}"/>
              </a:ext>
            </a:extLst>
          </p:cNvPr>
          <p:cNvPicPr>
            <a:picLocks noChangeAspect="1"/>
          </p:cNvPicPr>
          <p:nvPr/>
        </p:nvPicPr>
        <p:blipFill>
          <a:blip r:embed="rId3"/>
          <a:stretch>
            <a:fillRect/>
          </a:stretch>
        </p:blipFill>
        <p:spPr>
          <a:xfrm>
            <a:off x="762000" y="905037"/>
            <a:ext cx="6950042" cy="5047926"/>
          </a:xfrm>
          <a:prstGeom prst="rect">
            <a:avLst/>
          </a:prstGeom>
        </p:spPr>
      </p:pic>
    </p:spTree>
    <p:extLst>
      <p:ext uri="{BB962C8B-B14F-4D97-AF65-F5344CB8AC3E}">
        <p14:creationId xmlns:p14="http://schemas.microsoft.com/office/powerpoint/2010/main" val="756648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Error Corrections Log Summary</a:t>
            </a:r>
          </a:p>
        </p:txBody>
      </p:sp>
      <p:sp>
        <p:nvSpPr>
          <p:cNvPr id="4" name="Slide Number Placeholder 3"/>
          <p:cNvSpPr>
            <a:spLocks noGrp="1"/>
          </p:cNvSpPr>
          <p:nvPr>
            <p:ph type="sldNum" sz="quarter" idx="4"/>
          </p:nvPr>
        </p:nvSpPr>
        <p:spPr/>
        <p:txBody>
          <a:bodyPr/>
          <a:lstStyle/>
          <a:p>
            <a:fld id="{1D93BD3E-1E9A-4970-A6F7-E7AC52762E0C}" type="slidenum">
              <a:rPr lang="en-US" smtClean="0"/>
              <a:pPr/>
              <a:t>16</a:t>
            </a:fld>
            <a:endParaRPr lang="en-US"/>
          </a:p>
        </p:txBody>
      </p:sp>
      <p:sp>
        <p:nvSpPr>
          <p:cNvPr id="3" name="Content Placeholder 2"/>
          <p:cNvSpPr>
            <a:spLocks noGrp="1"/>
          </p:cNvSpPr>
          <p:nvPr>
            <p:ph idx="1"/>
          </p:nvPr>
        </p:nvSpPr>
        <p:spPr/>
        <p:txBody>
          <a:bodyPr/>
          <a:lstStyle/>
          <a:p>
            <a:r>
              <a:rPr lang="en-US" sz="2400" dirty="0"/>
              <a:t>There have been no time error corrections since December 2016</a:t>
            </a:r>
          </a:p>
        </p:txBody>
      </p:sp>
    </p:spTree>
    <p:extLst>
      <p:ext uri="{BB962C8B-B14F-4D97-AF65-F5344CB8AC3E}">
        <p14:creationId xmlns:p14="http://schemas.microsoft.com/office/powerpoint/2010/main" val="1955393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BAL-003 Performance</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292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184807"/>
            <a:ext cx="7886700" cy="1505883"/>
          </a:xfrm>
        </p:spPr>
        <p:txBody>
          <a:bodyPr vert="horz" lIns="91440" tIns="45720" rIns="91440" bIns="45720" rtlCol="0" anchor="ctr">
            <a:normAutofit/>
          </a:bodyPr>
          <a:lstStyle/>
          <a:p>
            <a:pPr>
              <a:lnSpc>
                <a:spcPct val="90000"/>
              </a:lnSpc>
            </a:pPr>
            <a:r>
              <a:rPr lang="en-US" sz="4500" dirty="0">
                <a:solidFill>
                  <a:schemeClr val="tx1"/>
                </a:solidFill>
              </a:rPr>
              <a:t>Op. Year 2022 BAL-003 Selected Events – Update</a:t>
            </a:r>
          </a:p>
        </p:txBody>
      </p:sp>
      <p:sp>
        <p:nvSpPr>
          <p:cNvPr id="4" name="Slide Number Placeholder 3"/>
          <p:cNvSpPr>
            <a:spLocks noGrp="1"/>
          </p:cNvSpPr>
          <p:nvPr>
            <p:ph type="sldNum" sz="quarter" idx="4"/>
          </p:nvPr>
        </p:nvSpPr>
        <p:spPr>
          <a:xfrm>
            <a:off x="6457950" y="6356352"/>
            <a:ext cx="2057400" cy="365125"/>
          </a:xfrm>
        </p:spPr>
        <p:txBody>
          <a:bodyPr vert="horz" lIns="91440" tIns="45720" rIns="91440" bIns="45720" rtlCol="0" anchor="ctr">
            <a:normAutofit/>
          </a:bodyPr>
          <a:lstStyle/>
          <a:p>
            <a:pPr algn="r">
              <a:spcAft>
                <a:spcPts val="600"/>
              </a:spcAft>
            </a:pPr>
            <a:fld id="{1D93BD3E-1E9A-4970-A6F7-E7AC52762E0C}" type="slidenum">
              <a:rPr lang="en-US" smtClean="0"/>
              <a:pPr algn="r">
                <a:spcAft>
                  <a:spcPts val="600"/>
                </a:spcAft>
              </a:pPr>
              <a:t>18</a:t>
            </a:fld>
            <a:endParaRPr lang="en-US"/>
          </a:p>
        </p:txBody>
      </p:sp>
      <p:pic>
        <p:nvPicPr>
          <p:cNvPr id="6" name="Picture 5">
            <a:extLst>
              <a:ext uri="{FF2B5EF4-FFF2-40B4-BE49-F238E27FC236}">
                <a16:creationId xmlns:a16="http://schemas.microsoft.com/office/drawing/2014/main" id="{2B8CCE84-9009-D9C8-C4F1-8B293CD45A56}"/>
              </a:ext>
            </a:extLst>
          </p:cNvPr>
          <p:cNvPicPr>
            <a:picLocks noChangeAspect="1"/>
          </p:cNvPicPr>
          <p:nvPr/>
        </p:nvPicPr>
        <p:blipFill>
          <a:blip r:embed="rId3"/>
          <a:stretch>
            <a:fillRect/>
          </a:stretch>
        </p:blipFill>
        <p:spPr>
          <a:xfrm>
            <a:off x="228600" y="1828801"/>
            <a:ext cx="8796337" cy="4527552"/>
          </a:xfrm>
          <a:prstGeom prst="rect">
            <a:avLst/>
          </a:prstGeom>
        </p:spPr>
      </p:pic>
    </p:spTree>
    <p:extLst>
      <p:ext uri="{BB962C8B-B14F-4D97-AF65-F5344CB8AC3E}">
        <p14:creationId xmlns:p14="http://schemas.microsoft.com/office/powerpoint/2010/main" val="3291867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 Year 2022 BAL-003 FRM Performance - Update</a:t>
            </a:r>
          </a:p>
        </p:txBody>
      </p:sp>
      <p:sp>
        <p:nvSpPr>
          <p:cNvPr id="4" name="Slide Number Placeholder 3"/>
          <p:cNvSpPr>
            <a:spLocks noGrp="1"/>
          </p:cNvSpPr>
          <p:nvPr>
            <p:ph type="sldNum" sz="quarter" idx="4"/>
          </p:nvPr>
        </p:nvSpPr>
        <p:spPr/>
        <p:txBody>
          <a:bodyPr/>
          <a:lstStyle/>
          <a:p>
            <a:fld id="{1D93BD3E-1E9A-4970-A6F7-E7AC52762E0C}" type="slidenum">
              <a:rPr lang="en-US" smtClean="0"/>
              <a:pPr/>
              <a:t>19</a:t>
            </a:fld>
            <a:endParaRPr lang="en-US"/>
          </a:p>
        </p:txBody>
      </p:sp>
      <p:pic>
        <p:nvPicPr>
          <p:cNvPr id="7" name="Picture 6">
            <a:extLst>
              <a:ext uri="{FF2B5EF4-FFF2-40B4-BE49-F238E27FC236}">
                <a16:creationId xmlns:a16="http://schemas.microsoft.com/office/drawing/2014/main" id="{42CA6EBA-7A17-CC69-1161-D63E175C8C75}"/>
              </a:ext>
            </a:extLst>
          </p:cNvPr>
          <p:cNvPicPr>
            <a:picLocks noChangeAspect="1"/>
          </p:cNvPicPr>
          <p:nvPr/>
        </p:nvPicPr>
        <p:blipFill>
          <a:blip r:embed="rId3"/>
          <a:stretch>
            <a:fillRect/>
          </a:stretch>
        </p:blipFill>
        <p:spPr>
          <a:xfrm>
            <a:off x="228600" y="2804486"/>
            <a:ext cx="8686800" cy="1249028"/>
          </a:xfrm>
          <a:prstGeom prst="rect">
            <a:avLst/>
          </a:prstGeom>
        </p:spPr>
      </p:pic>
    </p:spTree>
    <p:extLst>
      <p:ext uri="{BB962C8B-B14F-4D97-AF65-F5344CB8AC3E}">
        <p14:creationId xmlns:p14="http://schemas.microsoft.com/office/powerpoint/2010/main" val="1181083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458200" cy="411208"/>
          </a:xfrm>
        </p:spPr>
        <p:txBody>
          <a:bodyPr/>
          <a:lstStyle/>
          <a:p>
            <a:r>
              <a:rPr lang="en-US" dirty="0"/>
              <a:t>Summary of April 2023</a:t>
            </a:r>
          </a:p>
        </p:txBody>
      </p:sp>
      <p:sp>
        <p:nvSpPr>
          <p:cNvPr id="3" name="Content Placeholder 2"/>
          <p:cNvSpPr>
            <a:spLocks noGrp="1"/>
          </p:cNvSpPr>
          <p:nvPr>
            <p:ph idx="1"/>
          </p:nvPr>
        </p:nvSpPr>
        <p:spPr>
          <a:xfrm>
            <a:off x="492967" y="1583160"/>
            <a:ext cx="4114800" cy="4110831"/>
          </a:xfrm>
        </p:spPr>
        <p:txBody>
          <a:bodyPr/>
          <a:lstStyle/>
          <a:p>
            <a:pPr>
              <a:spcBef>
                <a:spcPts val="600"/>
              </a:spcBef>
            </a:pPr>
            <a:r>
              <a:rPr lang="en-US" sz="1800" dirty="0">
                <a:solidFill>
                  <a:schemeClr val="accent2"/>
                </a:solidFill>
              </a:rPr>
              <a:t>CPS1: </a:t>
            </a:r>
            <a:r>
              <a:rPr lang="en-US" sz="1800" b="1" dirty="0">
                <a:solidFill>
                  <a:schemeClr val="accent2"/>
                </a:solidFill>
              </a:rPr>
              <a:t>175.45%</a:t>
            </a:r>
            <a:endParaRPr lang="en-US" sz="1800" dirty="0">
              <a:solidFill>
                <a:schemeClr val="accent2"/>
              </a:solidFill>
            </a:endParaRPr>
          </a:p>
          <a:p>
            <a:pPr>
              <a:spcBef>
                <a:spcPts val="600"/>
              </a:spcBef>
            </a:pPr>
            <a:r>
              <a:rPr lang="en-US" sz="1800" dirty="0">
                <a:solidFill>
                  <a:schemeClr val="accent2"/>
                </a:solidFill>
              </a:rPr>
              <a:t>Current CPS1 12-Month Rolling Average: </a:t>
            </a:r>
            <a:r>
              <a:rPr lang="en-US" sz="1800" b="1" dirty="0">
                <a:solidFill>
                  <a:schemeClr val="accent2"/>
                </a:solidFill>
              </a:rPr>
              <a:t>174.13%</a:t>
            </a:r>
            <a:endParaRPr lang="en-US" sz="1800" dirty="0">
              <a:solidFill>
                <a:schemeClr val="accent2"/>
              </a:solidFill>
            </a:endParaRPr>
          </a:p>
          <a:p>
            <a:pPr>
              <a:spcBef>
                <a:spcPts val="600"/>
              </a:spcBef>
            </a:pPr>
            <a:r>
              <a:rPr lang="en-US" sz="1800" b="1" dirty="0">
                <a:solidFill>
                  <a:schemeClr val="accent2"/>
                </a:solidFill>
              </a:rPr>
              <a:t>0</a:t>
            </a:r>
            <a:r>
              <a:rPr lang="en-US" sz="1800" dirty="0">
                <a:solidFill>
                  <a:schemeClr val="accent2"/>
                </a:solidFill>
              </a:rPr>
              <a:t> BAAL Exceedance(s)</a:t>
            </a:r>
          </a:p>
          <a:p>
            <a:pPr>
              <a:spcBef>
                <a:spcPts val="600"/>
              </a:spcBef>
            </a:pPr>
            <a:r>
              <a:rPr lang="en-US" sz="1800" b="1" dirty="0">
                <a:solidFill>
                  <a:schemeClr val="accent2"/>
                </a:solidFill>
              </a:rPr>
              <a:t>1 </a:t>
            </a:r>
            <a:r>
              <a:rPr lang="en-US" sz="1800" dirty="0">
                <a:solidFill>
                  <a:schemeClr val="accent2"/>
                </a:solidFill>
              </a:rPr>
              <a:t>hourly CPS1 score below 100%</a:t>
            </a:r>
          </a:p>
          <a:p>
            <a:pPr>
              <a:spcBef>
                <a:spcPts val="600"/>
              </a:spcBef>
            </a:pPr>
            <a:r>
              <a:rPr lang="en-US" sz="1800" dirty="0">
                <a:solidFill>
                  <a:schemeClr val="accent2"/>
                </a:solidFill>
              </a:rPr>
              <a:t>BAAL-003 Events have updated through 2022</a:t>
            </a:r>
          </a:p>
          <a:p>
            <a:pPr>
              <a:spcBef>
                <a:spcPts val="600"/>
              </a:spcBef>
            </a:pPr>
            <a:r>
              <a:rPr lang="en-US" sz="1800" dirty="0">
                <a:solidFill>
                  <a:schemeClr val="accent2"/>
                </a:solidFill>
              </a:rPr>
              <a:t>2022 BAAL-003 FRM Performance: </a:t>
            </a:r>
            <a:r>
              <a:rPr lang="en-US" sz="1800" b="1" dirty="0">
                <a:solidFill>
                  <a:schemeClr val="accent2"/>
                </a:solidFill>
              </a:rPr>
              <a:t>-1060.40</a:t>
            </a:r>
          </a:p>
          <a:p>
            <a:endParaRPr lang="en-US" sz="1800" dirty="0">
              <a:solidFill>
                <a:schemeClr val="accent2"/>
              </a:solidFill>
            </a:endParaRPr>
          </a:p>
          <a:p>
            <a:pPr marL="457200" lvl="1" indent="0">
              <a:buNone/>
            </a:pPr>
            <a:endParaRPr lang="en-US" sz="1800" dirty="0">
              <a:solidFill>
                <a:schemeClr val="accent2"/>
              </a:solidFill>
            </a:endParaRPr>
          </a:p>
          <a:p>
            <a:pPr marL="457200" lvl="1" indent="0">
              <a:buNone/>
            </a:pPr>
            <a:endParaRPr lang="en-US" sz="1800" dirty="0"/>
          </a:p>
          <a:p>
            <a:pPr lvl="1"/>
            <a:endParaRPr lang="en-US" sz="1800" dirty="0"/>
          </a:p>
          <a:p>
            <a:pPr lvl="1"/>
            <a:endParaRPr lang="en-US" sz="1800" dirty="0"/>
          </a:p>
          <a:p>
            <a:endParaRPr lang="en-US" sz="2400" dirty="0"/>
          </a:p>
          <a:p>
            <a:endParaRPr lang="en-US" sz="2400" dirty="0"/>
          </a:p>
          <a:p>
            <a:endParaRPr lang="en-US" sz="2400" dirty="0"/>
          </a:p>
          <a:p>
            <a:endParaRPr lang="en-US" sz="2400" dirty="0"/>
          </a:p>
          <a:p>
            <a:endParaRPr lang="en-US" sz="2400" dirty="0"/>
          </a:p>
        </p:txBody>
      </p:sp>
      <p:sp>
        <p:nvSpPr>
          <p:cNvPr id="4" name="Slide Number Placeholder 3"/>
          <p:cNvSpPr>
            <a:spLocks noGrp="1"/>
          </p:cNvSpPr>
          <p:nvPr>
            <p:ph type="sldNum" sz="quarter" idx="4"/>
          </p:nvPr>
        </p:nvSpPr>
        <p:spPr>
          <a:xfrm>
            <a:off x="8610600" y="6561139"/>
            <a:ext cx="457200" cy="168766"/>
          </a:xfrm>
        </p:spPr>
        <p:txBody>
          <a:bodyPr/>
          <a:lstStyle/>
          <a:p>
            <a:fld id="{1D93BD3E-1E9A-4970-A6F7-E7AC52762E0C}" type="slidenum">
              <a:rPr lang="en-US" smtClean="0"/>
              <a:pPr/>
              <a:t>2</a:t>
            </a:fld>
            <a:endParaRPr lang="en-US"/>
          </a:p>
        </p:txBody>
      </p:sp>
      <p:sp>
        <p:nvSpPr>
          <p:cNvPr id="5" name="Content Placeholder 2"/>
          <p:cNvSpPr txBox="1">
            <a:spLocks/>
          </p:cNvSpPr>
          <p:nvPr/>
        </p:nvSpPr>
        <p:spPr>
          <a:xfrm>
            <a:off x="4550980" y="1524000"/>
            <a:ext cx="4516821" cy="4724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solidFill>
                  <a:schemeClr val="accent2"/>
                </a:solidFill>
              </a:rPr>
              <a:t>2023 RMS1 Statistics</a:t>
            </a:r>
          </a:p>
          <a:p>
            <a:pPr lvl="1"/>
            <a:r>
              <a:rPr lang="en-US" sz="1600" dirty="0">
                <a:solidFill>
                  <a:schemeClr val="accent2"/>
                </a:solidFill>
              </a:rPr>
              <a:t>Mean: </a:t>
            </a:r>
            <a:r>
              <a:rPr lang="en-US" sz="1600" b="1" dirty="0">
                <a:solidFill>
                  <a:schemeClr val="accent2"/>
                </a:solidFill>
              </a:rPr>
              <a:t>14.7 </a:t>
            </a:r>
            <a:r>
              <a:rPr lang="en-US" sz="1600" b="1" dirty="0" err="1">
                <a:solidFill>
                  <a:schemeClr val="accent2"/>
                </a:solidFill>
              </a:rPr>
              <a:t>mHz</a:t>
            </a:r>
            <a:endParaRPr lang="en-US" sz="1600" b="1" dirty="0">
              <a:solidFill>
                <a:schemeClr val="accent2"/>
              </a:solidFill>
            </a:endParaRPr>
          </a:p>
          <a:p>
            <a:pPr lvl="1"/>
            <a:r>
              <a:rPr lang="en-US" sz="1600" dirty="0">
                <a:solidFill>
                  <a:schemeClr val="accent2"/>
                </a:solidFill>
              </a:rPr>
              <a:t>Min: </a:t>
            </a:r>
            <a:r>
              <a:rPr lang="en-US" sz="1600" b="1" dirty="0">
                <a:solidFill>
                  <a:schemeClr val="accent2"/>
                </a:solidFill>
              </a:rPr>
              <a:t>11.76 </a:t>
            </a:r>
            <a:r>
              <a:rPr lang="en-US" sz="1600" b="1" dirty="0" err="1">
                <a:solidFill>
                  <a:schemeClr val="accent2"/>
                </a:solidFill>
              </a:rPr>
              <a:t>mHz</a:t>
            </a:r>
            <a:endParaRPr lang="en-US" sz="1600" b="1" dirty="0">
              <a:solidFill>
                <a:schemeClr val="accent2"/>
              </a:solidFill>
            </a:endParaRPr>
          </a:p>
          <a:p>
            <a:pPr lvl="1"/>
            <a:r>
              <a:rPr lang="en-US" sz="1600" dirty="0">
                <a:solidFill>
                  <a:schemeClr val="accent2"/>
                </a:solidFill>
              </a:rPr>
              <a:t>Max: </a:t>
            </a:r>
            <a:r>
              <a:rPr lang="en-US" sz="1600" b="1" dirty="0">
                <a:solidFill>
                  <a:schemeClr val="accent2"/>
                </a:solidFill>
              </a:rPr>
              <a:t>17.83 </a:t>
            </a:r>
            <a:r>
              <a:rPr lang="en-US" sz="1600" b="1" dirty="0" err="1">
                <a:solidFill>
                  <a:schemeClr val="accent2"/>
                </a:solidFill>
              </a:rPr>
              <a:t>mHz</a:t>
            </a:r>
            <a:endParaRPr lang="en-US" sz="1600" b="1" dirty="0">
              <a:solidFill>
                <a:schemeClr val="accent2"/>
              </a:solidFill>
            </a:endParaRPr>
          </a:p>
          <a:p>
            <a:r>
              <a:rPr lang="en-US" sz="1800" dirty="0">
                <a:solidFill>
                  <a:schemeClr val="accent2"/>
                </a:solidFill>
              </a:rPr>
              <a:t>Energy Statistics</a:t>
            </a:r>
          </a:p>
          <a:p>
            <a:pPr lvl="1"/>
            <a:r>
              <a:rPr lang="en-US" sz="1600" dirty="0">
                <a:solidFill>
                  <a:schemeClr val="accent2"/>
                </a:solidFill>
              </a:rPr>
              <a:t>Total Energy: </a:t>
            </a:r>
            <a:r>
              <a:rPr lang="en-US" sz="1600" b="1" dirty="0">
                <a:solidFill>
                  <a:schemeClr val="accent2"/>
                </a:solidFill>
              </a:rPr>
              <a:t>30,868,163 MWh</a:t>
            </a:r>
          </a:p>
          <a:p>
            <a:pPr lvl="1"/>
            <a:r>
              <a:rPr lang="en-US" sz="1600" dirty="0">
                <a:solidFill>
                  <a:schemeClr val="accent2"/>
                </a:solidFill>
              </a:rPr>
              <a:t>Wind Energy: </a:t>
            </a:r>
            <a:r>
              <a:rPr lang="en-US" sz="1600" b="1" dirty="0">
                <a:solidFill>
                  <a:schemeClr val="accent2"/>
                </a:solidFill>
              </a:rPr>
              <a:t>10,225,756</a:t>
            </a:r>
            <a:r>
              <a:rPr lang="en-US" sz="1100" dirty="0"/>
              <a:t> </a:t>
            </a:r>
            <a:r>
              <a:rPr lang="en-US" sz="1600" b="1" dirty="0">
                <a:solidFill>
                  <a:schemeClr val="accent2"/>
                </a:solidFill>
              </a:rPr>
              <a:t> MWh</a:t>
            </a:r>
          </a:p>
          <a:p>
            <a:pPr lvl="1"/>
            <a:r>
              <a:rPr lang="en-US" sz="1600" dirty="0">
                <a:solidFill>
                  <a:schemeClr val="accent2"/>
                </a:solidFill>
              </a:rPr>
              <a:t>Percent Energy from Wind: </a:t>
            </a:r>
            <a:r>
              <a:rPr lang="en-US" sz="1600" b="1" dirty="0">
                <a:solidFill>
                  <a:schemeClr val="accent2"/>
                </a:solidFill>
              </a:rPr>
              <a:t>33.13% </a:t>
            </a:r>
          </a:p>
          <a:p>
            <a:pPr lvl="1"/>
            <a:r>
              <a:rPr lang="en-US" sz="1600" dirty="0">
                <a:solidFill>
                  <a:schemeClr val="accent2"/>
                </a:solidFill>
              </a:rPr>
              <a:t>Solar Energy: </a:t>
            </a:r>
            <a:r>
              <a:rPr lang="en-US" sz="1600" b="1" dirty="0">
                <a:solidFill>
                  <a:schemeClr val="accent2"/>
                </a:solidFill>
              </a:rPr>
              <a:t>2,555,621 MWh </a:t>
            </a:r>
          </a:p>
          <a:p>
            <a:pPr lvl="1"/>
            <a:r>
              <a:rPr lang="en-US" sz="1600" dirty="0">
                <a:solidFill>
                  <a:schemeClr val="accent2"/>
                </a:solidFill>
              </a:rPr>
              <a:t>Percent Energy from Solar: </a:t>
            </a:r>
            <a:r>
              <a:rPr lang="en-US" sz="1600" b="1" dirty="0">
                <a:solidFill>
                  <a:schemeClr val="accent2"/>
                </a:solidFill>
              </a:rPr>
              <a:t>8.28%</a:t>
            </a:r>
          </a:p>
          <a:p>
            <a:r>
              <a:rPr lang="en-US" sz="1800" dirty="0">
                <a:solidFill>
                  <a:schemeClr val="accent2"/>
                </a:solidFill>
              </a:rPr>
              <a:t>Minimum System Inertia</a:t>
            </a:r>
          </a:p>
          <a:p>
            <a:pPr lvl="1"/>
            <a:r>
              <a:rPr lang="en-US" sz="1600" dirty="0">
                <a:solidFill>
                  <a:schemeClr val="accent2"/>
                </a:solidFill>
              </a:rPr>
              <a:t>Mean: </a:t>
            </a:r>
            <a:r>
              <a:rPr lang="en-US" sz="1600" b="1" dirty="0">
                <a:solidFill>
                  <a:schemeClr val="accent2"/>
                </a:solidFill>
              </a:rPr>
              <a:t>172,489</a:t>
            </a:r>
            <a:r>
              <a:rPr lang="en-US" sz="1600" dirty="0">
                <a:solidFill>
                  <a:schemeClr val="accent2"/>
                </a:solidFill>
              </a:rPr>
              <a:t>  MW*s</a:t>
            </a:r>
          </a:p>
          <a:p>
            <a:pPr lvl="1"/>
            <a:r>
              <a:rPr lang="en-US" sz="1600" dirty="0">
                <a:solidFill>
                  <a:schemeClr val="accent2"/>
                </a:solidFill>
              </a:rPr>
              <a:t>Max: </a:t>
            </a:r>
            <a:r>
              <a:rPr lang="en-US" sz="1600" b="1" dirty="0">
                <a:solidFill>
                  <a:schemeClr val="accent2"/>
                </a:solidFill>
              </a:rPr>
              <a:t>216,099</a:t>
            </a:r>
            <a:r>
              <a:rPr lang="en-US" sz="1600" dirty="0">
                <a:solidFill>
                  <a:schemeClr val="accent2"/>
                </a:solidFill>
              </a:rPr>
              <a:t> MW*s  on Apr 10th</a:t>
            </a:r>
          </a:p>
          <a:p>
            <a:pPr lvl="1"/>
            <a:r>
              <a:rPr lang="en-US" sz="1600" dirty="0">
                <a:solidFill>
                  <a:schemeClr val="accent2"/>
                </a:solidFill>
              </a:rPr>
              <a:t>Min: </a:t>
            </a:r>
            <a:r>
              <a:rPr lang="en-US" sz="1600" b="1" dirty="0">
                <a:solidFill>
                  <a:schemeClr val="accent2"/>
                </a:solidFill>
              </a:rPr>
              <a:t>123,674</a:t>
            </a:r>
            <a:r>
              <a:rPr lang="en-US" sz="1600" dirty="0">
                <a:solidFill>
                  <a:schemeClr val="accent2"/>
                </a:solidFill>
              </a:rPr>
              <a:t> MW*s  on Apr 18th</a:t>
            </a:r>
          </a:p>
          <a:p>
            <a:pPr lvl="1"/>
            <a:endParaRPr lang="en-US" sz="1600" dirty="0">
              <a:solidFill>
                <a:schemeClr val="accent2"/>
              </a:solidFill>
            </a:endParaRPr>
          </a:p>
          <a:p>
            <a:pPr marL="457200" lvl="1" indent="0">
              <a:buNone/>
            </a:pPr>
            <a:endParaRPr lang="en-US" sz="1800" dirty="0"/>
          </a:p>
          <a:p>
            <a:pPr lvl="1"/>
            <a:endParaRPr lang="en-US" sz="1800" dirty="0"/>
          </a:p>
          <a:p>
            <a:pPr lvl="1"/>
            <a:endParaRPr lang="en-US" sz="1800" dirty="0"/>
          </a:p>
          <a:p>
            <a:endParaRPr lang="en-US" sz="2400" dirty="0"/>
          </a:p>
          <a:p>
            <a:endParaRPr lang="en-US" sz="2400" dirty="0"/>
          </a:p>
          <a:p>
            <a:endParaRPr lang="en-US" sz="2400" dirty="0"/>
          </a:p>
          <a:p>
            <a:endParaRPr lang="en-US" sz="2400" dirty="0"/>
          </a:p>
          <a:p>
            <a:endParaRPr lang="en-US" sz="2400" dirty="0"/>
          </a:p>
        </p:txBody>
      </p:sp>
    </p:spTree>
    <p:extLst>
      <p:ext uri="{BB962C8B-B14F-4D97-AF65-F5344CB8AC3E}">
        <p14:creationId xmlns:p14="http://schemas.microsoft.com/office/powerpoint/2010/main" val="112596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ERCOT Energy Statistics</a:t>
            </a:r>
          </a:p>
        </p:txBody>
      </p:sp>
    </p:spTree>
    <p:extLst>
      <p:ext uri="{BB962C8B-B14F-4D97-AF65-F5344CB8AC3E}">
        <p14:creationId xmlns:p14="http://schemas.microsoft.com/office/powerpoint/2010/main" val="1275210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 Energy</a:t>
            </a:r>
          </a:p>
        </p:txBody>
      </p:sp>
      <p:sp>
        <p:nvSpPr>
          <p:cNvPr id="4" name="Slide Number Placeholder 3"/>
          <p:cNvSpPr>
            <a:spLocks noGrp="1"/>
          </p:cNvSpPr>
          <p:nvPr>
            <p:ph type="sldNum" sz="quarter" idx="4"/>
          </p:nvPr>
        </p:nvSpPr>
        <p:spPr/>
        <p:txBody>
          <a:bodyPr/>
          <a:lstStyle/>
          <a:p>
            <a:fld id="{1D93BD3E-1E9A-4970-A6F7-E7AC52762E0C}" type="slidenum">
              <a:rPr lang="en-US" smtClean="0"/>
              <a:pPr/>
              <a:t>21</a:t>
            </a:fld>
            <a:endParaRPr lang="en-US"/>
          </a:p>
        </p:txBody>
      </p:sp>
      <p:pic>
        <p:nvPicPr>
          <p:cNvPr id="3" name="Picture 2">
            <a:extLst>
              <a:ext uri="{FF2B5EF4-FFF2-40B4-BE49-F238E27FC236}">
                <a16:creationId xmlns:a16="http://schemas.microsoft.com/office/drawing/2014/main" id="{1FCBB81F-4786-ACD1-FE16-27CB5CE11EF7}"/>
              </a:ext>
            </a:extLst>
          </p:cNvPr>
          <p:cNvPicPr>
            <a:picLocks noChangeAspect="1"/>
          </p:cNvPicPr>
          <p:nvPr/>
        </p:nvPicPr>
        <p:blipFill>
          <a:blip r:embed="rId3"/>
          <a:stretch>
            <a:fillRect/>
          </a:stretch>
        </p:blipFill>
        <p:spPr>
          <a:xfrm>
            <a:off x="1096979" y="905037"/>
            <a:ext cx="6950042" cy="5047926"/>
          </a:xfrm>
          <a:prstGeom prst="rect">
            <a:avLst/>
          </a:prstGeom>
        </p:spPr>
      </p:pic>
    </p:spTree>
    <p:extLst>
      <p:ext uri="{BB962C8B-B14F-4D97-AF65-F5344CB8AC3E}">
        <p14:creationId xmlns:p14="http://schemas.microsoft.com/office/powerpoint/2010/main" val="26302293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 Energy from Wind Generation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22</a:t>
            </a:fld>
            <a:endParaRPr lang="en-US"/>
          </a:p>
        </p:txBody>
      </p:sp>
      <p:pic>
        <p:nvPicPr>
          <p:cNvPr id="5" name="Picture 4">
            <a:extLst>
              <a:ext uri="{FF2B5EF4-FFF2-40B4-BE49-F238E27FC236}">
                <a16:creationId xmlns:a16="http://schemas.microsoft.com/office/drawing/2014/main" id="{F9A4344E-3016-6465-525D-B9C3418171E5}"/>
              </a:ext>
            </a:extLst>
          </p:cNvPr>
          <p:cNvPicPr>
            <a:picLocks noChangeAspect="1"/>
          </p:cNvPicPr>
          <p:nvPr/>
        </p:nvPicPr>
        <p:blipFill>
          <a:blip r:embed="rId3"/>
          <a:stretch>
            <a:fillRect/>
          </a:stretch>
        </p:blipFill>
        <p:spPr>
          <a:xfrm>
            <a:off x="1096979" y="908085"/>
            <a:ext cx="6950042" cy="5041829"/>
          </a:xfrm>
          <a:prstGeom prst="rect">
            <a:avLst/>
          </a:prstGeom>
        </p:spPr>
      </p:pic>
    </p:spTree>
    <p:extLst>
      <p:ext uri="{BB962C8B-B14F-4D97-AF65-F5344CB8AC3E}">
        <p14:creationId xmlns:p14="http://schemas.microsoft.com/office/powerpoint/2010/main" val="4005694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Energy from Wind Generation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23</a:t>
            </a:fld>
            <a:endParaRPr lang="en-US"/>
          </a:p>
        </p:txBody>
      </p:sp>
      <p:pic>
        <p:nvPicPr>
          <p:cNvPr id="5" name="Picture 4">
            <a:extLst>
              <a:ext uri="{FF2B5EF4-FFF2-40B4-BE49-F238E27FC236}">
                <a16:creationId xmlns:a16="http://schemas.microsoft.com/office/drawing/2014/main" id="{CA252806-613F-3F3E-7272-37EF075004A4}"/>
              </a:ext>
            </a:extLst>
          </p:cNvPr>
          <p:cNvPicPr>
            <a:picLocks noChangeAspect="1"/>
          </p:cNvPicPr>
          <p:nvPr/>
        </p:nvPicPr>
        <p:blipFill>
          <a:blip r:embed="rId3"/>
          <a:stretch>
            <a:fillRect/>
          </a:stretch>
        </p:blipFill>
        <p:spPr>
          <a:xfrm>
            <a:off x="1100027" y="908085"/>
            <a:ext cx="6943946" cy="5041829"/>
          </a:xfrm>
          <a:prstGeom prst="rect">
            <a:avLst/>
          </a:prstGeom>
        </p:spPr>
      </p:pic>
    </p:spTree>
    <p:extLst>
      <p:ext uri="{BB962C8B-B14F-4D97-AF65-F5344CB8AC3E}">
        <p14:creationId xmlns:p14="http://schemas.microsoft.com/office/powerpoint/2010/main" val="29287000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 Energy From Solar Generation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24</a:t>
            </a:fld>
            <a:endParaRPr lang="en-US"/>
          </a:p>
        </p:txBody>
      </p:sp>
      <p:pic>
        <p:nvPicPr>
          <p:cNvPr id="5" name="Picture 4">
            <a:extLst>
              <a:ext uri="{FF2B5EF4-FFF2-40B4-BE49-F238E27FC236}">
                <a16:creationId xmlns:a16="http://schemas.microsoft.com/office/drawing/2014/main" id="{D40B45DE-8C93-4F14-78C3-AC9798D8FACE}"/>
              </a:ext>
            </a:extLst>
          </p:cNvPr>
          <p:cNvPicPr>
            <a:picLocks noChangeAspect="1"/>
          </p:cNvPicPr>
          <p:nvPr/>
        </p:nvPicPr>
        <p:blipFill>
          <a:blip r:embed="rId3"/>
          <a:stretch>
            <a:fillRect/>
          </a:stretch>
        </p:blipFill>
        <p:spPr>
          <a:xfrm>
            <a:off x="1096979" y="905037"/>
            <a:ext cx="6950042" cy="5047926"/>
          </a:xfrm>
          <a:prstGeom prst="rect">
            <a:avLst/>
          </a:prstGeom>
        </p:spPr>
      </p:pic>
    </p:spTree>
    <p:extLst>
      <p:ext uri="{BB962C8B-B14F-4D97-AF65-F5344CB8AC3E}">
        <p14:creationId xmlns:p14="http://schemas.microsoft.com/office/powerpoint/2010/main" val="1680723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Energy from Solar Generation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25</a:t>
            </a:fld>
            <a:endParaRPr lang="en-US"/>
          </a:p>
        </p:txBody>
      </p:sp>
      <p:pic>
        <p:nvPicPr>
          <p:cNvPr id="5" name="Picture 4">
            <a:extLst>
              <a:ext uri="{FF2B5EF4-FFF2-40B4-BE49-F238E27FC236}">
                <a16:creationId xmlns:a16="http://schemas.microsoft.com/office/drawing/2014/main" id="{C0C2BD44-05EA-8896-51D8-F2131A296B4A}"/>
              </a:ext>
            </a:extLst>
          </p:cNvPr>
          <p:cNvPicPr>
            <a:picLocks noChangeAspect="1"/>
          </p:cNvPicPr>
          <p:nvPr/>
        </p:nvPicPr>
        <p:blipFill>
          <a:blip r:embed="rId3"/>
          <a:stretch>
            <a:fillRect/>
          </a:stretch>
        </p:blipFill>
        <p:spPr>
          <a:xfrm>
            <a:off x="1100027" y="905037"/>
            <a:ext cx="6943946" cy="5047926"/>
          </a:xfrm>
          <a:prstGeom prst="rect">
            <a:avLst/>
          </a:prstGeom>
        </p:spPr>
      </p:pic>
    </p:spTree>
    <p:extLst>
      <p:ext uri="{BB962C8B-B14F-4D97-AF65-F5344CB8AC3E}">
        <p14:creationId xmlns:p14="http://schemas.microsoft.com/office/powerpoint/2010/main" val="2927513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ERCOT System Inertia</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03944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Daily Minimum System Inertia</a:t>
            </a:r>
          </a:p>
        </p:txBody>
      </p:sp>
      <p:sp>
        <p:nvSpPr>
          <p:cNvPr id="4" name="Slide Number Placeholder 3"/>
          <p:cNvSpPr>
            <a:spLocks noGrp="1"/>
          </p:cNvSpPr>
          <p:nvPr>
            <p:ph type="sldNum" sz="quarter" idx="4"/>
          </p:nvPr>
        </p:nvSpPr>
        <p:spPr/>
        <p:txBody>
          <a:bodyPr/>
          <a:lstStyle/>
          <a:p>
            <a:fld id="{1D93BD3E-1E9A-4970-A6F7-E7AC52762E0C}" type="slidenum">
              <a:rPr lang="en-US" smtClean="0"/>
              <a:pPr/>
              <a:t>27</a:t>
            </a:fld>
            <a:endParaRPr lang="en-US"/>
          </a:p>
        </p:txBody>
      </p:sp>
      <p:pic>
        <p:nvPicPr>
          <p:cNvPr id="5" name="Picture 4">
            <a:extLst>
              <a:ext uri="{FF2B5EF4-FFF2-40B4-BE49-F238E27FC236}">
                <a16:creationId xmlns:a16="http://schemas.microsoft.com/office/drawing/2014/main" id="{E65F4A09-9993-01D8-9A13-617168A30F71}"/>
              </a:ext>
            </a:extLst>
          </p:cNvPr>
          <p:cNvPicPr>
            <a:picLocks noChangeAspect="1"/>
          </p:cNvPicPr>
          <p:nvPr/>
        </p:nvPicPr>
        <p:blipFill>
          <a:blip r:embed="rId3"/>
          <a:stretch>
            <a:fillRect/>
          </a:stretch>
        </p:blipFill>
        <p:spPr>
          <a:xfrm>
            <a:off x="533400" y="914400"/>
            <a:ext cx="7693528" cy="5091902"/>
          </a:xfrm>
          <a:prstGeom prst="rect">
            <a:avLst/>
          </a:prstGeom>
        </p:spPr>
      </p:pic>
    </p:spTree>
    <p:extLst>
      <p:ext uri="{BB962C8B-B14F-4D97-AF65-F5344CB8AC3E}">
        <p14:creationId xmlns:p14="http://schemas.microsoft.com/office/powerpoint/2010/main" val="26143648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ERCOT Inertia 2013-2023</a:t>
            </a:r>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pic>
        <p:nvPicPr>
          <p:cNvPr id="3" name="Picture 2">
            <a:extLst>
              <a:ext uri="{FF2B5EF4-FFF2-40B4-BE49-F238E27FC236}">
                <a16:creationId xmlns:a16="http://schemas.microsoft.com/office/drawing/2014/main" id="{54C88C42-7703-C013-039A-C02E0CDC63DD}"/>
              </a:ext>
            </a:extLst>
          </p:cNvPr>
          <p:cNvPicPr>
            <a:picLocks noChangeAspect="1"/>
          </p:cNvPicPr>
          <p:nvPr/>
        </p:nvPicPr>
        <p:blipFill>
          <a:blip r:embed="rId3"/>
          <a:stretch>
            <a:fillRect/>
          </a:stretch>
        </p:blipFill>
        <p:spPr>
          <a:xfrm>
            <a:off x="457200" y="484504"/>
            <a:ext cx="7517019" cy="4066384"/>
          </a:xfrm>
          <a:prstGeom prst="rect">
            <a:avLst/>
          </a:prstGeom>
        </p:spPr>
      </p:pic>
      <p:pic>
        <p:nvPicPr>
          <p:cNvPr id="5" name="Picture 4">
            <a:extLst>
              <a:ext uri="{FF2B5EF4-FFF2-40B4-BE49-F238E27FC236}">
                <a16:creationId xmlns:a16="http://schemas.microsoft.com/office/drawing/2014/main" id="{E539027A-5E32-6332-E11A-F7A012C9090A}"/>
              </a:ext>
            </a:extLst>
          </p:cNvPr>
          <p:cNvPicPr>
            <a:picLocks noChangeAspect="1"/>
          </p:cNvPicPr>
          <p:nvPr/>
        </p:nvPicPr>
        <p:blipFill>
          <a:blip r:embed="rId4"/>
          <a:stretch>
            <a:fillRect/>
          </a:stretch>
        </p:blipFill>
        <p:spPr>
          <a:xfrm>
            <a:off x="176403" y="4343399"/>
            <a:ext cx="8791194" cy="1905001"/>
          </a:xfrm>
          <a:prstGeom prst="rect">
            <a:avLst/>
          </a:prstGeom>
        </p:spPr>
      </p:pic>
    </p:spTree>
    <p:extLst>
      <p:ext uri="{BB962C8B-B14F-4D97-AF65-F5344CB8AC3E}">
        <p14:creationId xmlns:p14="http://schemas.microsoft.com/office/powerpoint/2010/main" val="2718208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en-US" dirty="0"/>
              <a:t>Questions?</a:t>
            </a:r>
          </a:p>
        </p:txBody>
      </p:sp>
      <p:sp>
        <p:nvSpPr>
          <p:cNvPr id="3" name="Subtitle 2"/>
          <p:cNvSpPr>
            <a:spLocks noGrp="1"/>
          </p:cNvSpPr>
          <p:nvPr>
            <p:ph type="subTitle" idx="1"/>
          </p:nvPr>
        </p:nvSpPr>
        <p:spPr/>
        <p:txBody>
          <a:bodyPr anchor="ctr"/>
          <a:lstStyle/>
          <a:p>
            <a:r>
              <a:rPr lang="en-US" dirty="0"/>
              <a:t>Thank you!</a:t>
            </a:r>
          </a:p>
        </p:txBody>
      </p:sp>
    </p:spTree>
    <p:extLst>
      <p:ext uri="{BB962C8B-B14F-4D97-AF65-F5344CB8AC3E}">
        <p14:creationId xmlns:p14="http://schemas.microsoft.com/office/powerpoint/2010/main" val="2777669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Frequency Control</a:t>
            </a:r>
          </a:p>
        </p:txBody>
      </p:sp>
      <p:sp>
        <p:nvSpPr>
          <p:cNvPr id="3" name="Subtitle 2"/>
          <p:cNvSpPr>
            <a:spLocks noGrp="1"/>
          </p:cNvSpPr>
          <p:nvPr>
            <p:ph type="subTitle" idx="1"/>
          </p:nvPr>
        </p:nvSpPr>
        <p:spPr/>
        <p:txBody>
          <a:bodyPr/>
          <a:lstStyle/>
          <a:p>
            <a:r>
              <a:rPr lang="en-US" dirty="0"/>
              <a:t>CPS1, BAAL, &amp; RMS1</a:t>
            </a:r>
          </a:p>
        </p:txBody>
      </p:sp>
    </p:spTree>
    <p:extLst>
      <p:ext uri="{BB962C8B-B14F-4D97-AF65-F5344CB8AC3E}">
        <p14:creationId xmlns:p14="http://schemas.microsoft.com/office/powerpoint/2010/main" val="3330749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Hourly CPS1 by Day</a:t>
            </a:r>
          </a:p>
        </p:txBody>
      </p:sp>
      <p:sp>
        <p:nvSpPr>
          <p:cNvPr id="4" name="Slide Number Placeholder 3"/>
          <p:cNvSpPr>
            <a:spLocks noGrp="1"/>
          </p:cNvSpPr>
          <p:nvPr>
            <p:ph type="sldNum" sz="quarter" idx="4"/>
          </p:nvPr>
        </p:nvSpPr>
        <p:spPr/>
        <p:txBody>
          <a:bodyPr/>
          <a:lstStyle/>
          <a:p>
            <a:fld id="{1D93BD3E-1E9A-4970-A6F7-E7AC52762E0C}" type="slidenum">
              <a:rPr lang="en-US" smtClean="0"/>
              <a:pPr/>
              <a:t>4</a:t>
            </a:fld>
            <a:endParaRPr lang="en-US"/>
          </a:p>
        </p:txBody>
      </p:sp>
      <p:pic>
        <p:nvPicPr>
          <p:cNvPr id="5" name="Picture 4">
            <a:extLst>
              <a:ext uri="{FF2B5EF4-FFF2-40B4-BE49-F238E27FC236}">
                <a16:creationId xmlns:a16="http://schemas.microsoft.com/office/drawing/2014/main" id="{8883C0DA-D588-0B34-4D2C-F8567DE3FAC7}"/>
              </a:ext>
            </a:extLst>
          </p:cNvPr>
          <p:cNvPicPr>
            <a:picLocks noChangeAspect="1"/>
          </p:cNvPicPr>
          <p:nvPr/>
        </p:nvPicPr>
        <p:blipFill>
          <a:blip r:embed="rId3"/>
          <a:stretch>
            <a:fillRect/>
          </a:stretch>
        </p:blipFill>
        <p:spPr>
          <a:xfrm>
            <a:off x="1096979" y="905037"/>
            <a:ext cx="6950042" cy="5047926"/>
          </a:xfrm>
          <a:prstGeom prst="rect">
            <a:avLst/>
          </a:prstGeom>
        </p:spPr>
      </p:pic>
      <p:sp>
        <p:nvSpPr>
          <p:cNvPr id="8" name="TextBox 7">
            <a:extLst>
              <a:ext uri="{FF2B5EF4-FFF2-40B4-BE49-F238E27FC236}">
                <a16:creationId xmlns:a16="http://schemas.microsoft.com/office/drawing/2014/main" id="{5F44A201-7ACC-1251-F7D2-AA42B7EDE32B}"/>
              </a:ext>
            </a:extLst>
          </p:cNvPr>
          <p:cNvSpPr txBox="1"/>
          <p:nvPr/>
        </p:nvSpPr>
        <p:spPr>
          <a:xfrm>
            <a:off x="2057400" y="4343400"/>
            <a:ext cx="295412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t>Apr-23 CPS1 (%): 175.45</a:t>
            </a:r>
          </a:p>
        </p:txBody>
      </p:sp>
    </p:spTree>
    <p:extLst>
      <p:ext uri="{BB962C8B-B14F-4D97-AF65-F5344CB8AC3E}">
        <p14:creationId xmlns:p14="http://schemas.microsoft.com/office/powerpoint/2010/main" val="788465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BAAL Exceedances &amp; Violations</a:t>
            </a:r>
          </a:p>
        </p:txBody>
      </p:sp>
      <p:sp>
        <p:nvSpPr>
          <p:cNvPr id="3" name="Content Placeholder 2"/>
          <p:cNvSpPr>
            <a:spLocks noGrp="1"/>
          </p:cNvSpPr>
          <p:nvPr>
            <p:ph idx="1"/>
          </p:nvPr>
        </p:nvSpPr>
        <p:spPr/>
        <p:txBody>
          <a:bodyPr/>
          <a:lstStyle/>
          <a:p>
            <a:r>
              <a:rPr lang="en-US" sz="2400" dirty="0"/>
              <a:t>There were 0 BAAL exceedance(s) in April.</a:t>
            </a:r>
            <a:endParaRPr lang="en-US" sz="1600" dirty="0"/>
          </a:p>
          <a:p>
            <a:pPr lvl="1"/>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5</a:t>
            </a:fld>
            <a:endParaRPr lang="en-US"/>
          </a:p>
        </p:txBody>
      </p:sp>
    </p:spTree>
    <p:extLst>
      <p:ext uri="{BB962C8B-B14F-4D97-AF65-F5344CB8AC3E}">
        <p14:creationId xmlns:p14="http://schemas.microsoft.com/office/powerpoint/2010/main" val="1265134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15-Minute Average CPS1%</a:t>
            </a:r>
          </a:p>
        </p:txBody>
      </p:sp>
      <p:sp>
        <p:nvSpPr>
          <p:cNvPr id="4" name="Slide Number Placeholder 3"/>
          <p:cNvSpPr>
            <a:spLocks noGrp="1"/>
          </p:cNvSpPr>
          <p:nvPr>
            <p:ph type="sldNum" sz="quarter" idx="4"/>
          </p:nvPr>
        </p:nvSpPr>
        <p:spPr/>
        <p:txBody>
          <a:bodyPr/>
          <a:lstStyle/>
          <a:p>
            <a:fld id="{1D93BD3E-1E9A-4970-A6F7-E7AC52762E0C}" type="slidenum">
              <a:rPr lang="en-US" smtClean="0"/>
              <a:pPr/>
              <a:t>6</a:t>
            </a:fld>
            <a:endParaRPr lang="en-US"/>
          </a:p>
        </p:txBody>
      </p:sp>
      <p:pic>
        <p:nvPicPr>
          <p:cNvPr id="7" name="Picture 6">
            <a:extLst>
              <a:ext uri="{FF2B5EF4-FFF2-40B4-BE49-F238E27FC236}">
                <a16:creationId xmlns:a16="http://schemas.microsoft.com/office/drawing/2014/main" id="{BFB62C09-E43D-8960-7FE5-DAF07A994795}"/>
              </a:ext>
            </a:extLst>
          </p:cNvPr>
          <p:cNvPicPr>
            <a:picLocks noChangeAspect="1"/>
          </p:cNvPicPr>
          <p:nvPr/>
        </p:nvPicPr>
        <p:blipFill>
          <a:blip r:embed="rId3"/>
          <a:stretch>
            <a:fillRect/>
          </a:stretch>
        </p:blipFill>
        <p:spPr>
          <a:xfrm>
            <a:off x="914400" y="905037"/>
            <a:ext cx="7162800" cy="5047926"/>
          </a:xfrm>
          <a:prstGeom prst="rect">
            <a:avLst/>
          </a:prstGeom>
        </p:spPr>
      </p:pic>
      <p:sp>
        <p:nvSpPr>
          <p:cNvPr id="8" name="TextBox 7">
            <a:extLst>
              <a:ext uri="{FF2B5EF4-FFF2-40B4-BE49-F238E27FC236}">
                <a16:creationId xmlns:a16="http://schemas.microsoft.com/office/drawing/2014/main" id="{5653454B-4E09-DE82-8804-5FC3B8197819}"/>
              </a:ext>
            </a:extLst>
          </p:cNvPr>
          <p:cNvSpPr txBox="1"/>
          <p:nvPr/>
        </p:nvSpPr>
        <p:spPr>
          <a:xfrm>
            <a:off x="4724400" y="1143000"/>
            <a:ext cx="295412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t>Apr-23 CPS1 (%): 175.45</a:t>
            </a:r>
          </a:p>
        </p:txBody>
      </p:sp>
    </p:spTree>
    <p:extLst>
      <p:ext uri="{BB962C8B-B14F-4D97-AF65-F5344CB8AC3E}">
        <p14:creationId xmlns:p14="http://schemas.microsoft.com/office/powerpoint/2010/main" val="324934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12-Month Rolling Average CPS1</a:t>
            </a:r>
          </a:p>
        </p:txBody>
      </p:sp>
      <p:sp>
        <p:nvSpPr>
          <p:cNvPr id="4" name="Slide Number Placeholder 3"/>
          <p:cNvSpPr>
            <a:spLocks noGrp="1"/>
          </p:cNvSpPr>
          <p:nvPr>
            <p:ph type="sldNum" sz="quarter" idx="4"/>
          </p:nvPr>
        </p:nvSpPr>
        <p:spPr/>
        <p:txBody>
          <a:bodyPr/>
          <a:lstStyle/>
          <a:p>
            <a:fld id="{1D93BD3E-1E9A-4970-A6F7-E7AC52762E0C}" type="slidenum">
              <a:rPr lang="en-US" smtClean="0"/>
              <a:pPr/>
              <a:t>7</a:t>
            </a:fld>
            <a:endParaRPr lang="en-US"/>
          </a:p>
        </p:txBody>
      </p:sp>
      <p:pic>
        <p:nvPicPr>
          <p:cNvPr id="5" name="Picture 4">
            <a:extLst>
              <a:ext uri="{FF2B5EF4-FFF2-40B4-BE49-F238E27FC236}">
                <a16:creationId xmlns:a16="http://schemas.microsoft.com/office/drawing/2014/main" id="{D01A1BD5-EF27-01C8-8BB7-5FA867E17036}"/>
              </a:ext>
            </a:extLst>
          </p:cNvPr>
          <p:cNvPicPr>
            <a:picLocks noChangeAspect="1"/>
          </p:cNvPicPr>
          <p:nvPr/>
        </p:nvPicPr>
        <p:blipFill>
          <a:blip r:embed="rId3"/>
          <a:stretch>
            <a:fillRect/>
          </a:stretch>
        </p:blipFill>
        <p:spPr>
          <a:xfrm>
            <a:off x="762000" y="908085"/>
            <a:ext cx="6937849" cy="5041829"/>
          </a:xfrm>
          <a:prstGeom prst="rect">
            <a:avLst/>
          </a:prstGeom>
        </p:spPr>
      </p:pic>
      <p:sp>
        <p:nvSpPr>
          <p:cNvPr id="8" name="TextBox 7">
            <a:extLst>
              <a:ext uri="{FF2B5EF4-FFF2-40B4-BE49-F238E27FC236}">
                <a16:creationId xmlns:a16="http://schemas.microsoft.com/office/drawing/2014/main" id="{3C41E1E0-448D-46CD-E9BD-0C125EECFF87}"/>
              </a:ext>
            </a:extLst>
          </p:cNvPr>
          <p:cNvSpPr txBox="1"/>
          <p:nvPr/>
        </p:nvSpPr>
        <p:spPr>
          <a:xfrm>
            <a:off x="3429000" y="1143000"/>
            <a:ext cx="3693319"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sz="1400" dirty="0"/>
              <a:t>Current 12-Month Rolling Average: 174.13%</a:t>
            </a:r>
          </a:p>
        </p:txBody>
      </p:sp>
    </p:spTree>
    <p:extLst>
      <p:ext uri="{BB962C8B-B14F-4D97-AF65-F5344CB8AC3E}">
        <p14:creationId xmlns:p14="http://schemas.microsoft.com/office/powerpoint/2010/main" val="129660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Daily RMS1 of ERCOT Frequency by Year</a:t>
            </a:r>
          </a:p>
        </p:txBody>
      </p:sp>
      <p:sp>
        <p:nvSpPr>
          <p:cNvPr id="4" name="Slide Number Placeholder 3"/>
          <p:cNvSpPr>
            <a:spLocks noGrp="1"/>
          </p:cNvSpPr>
          <p:nvPr>
            <p:ph type="sldNum" sz="quarter" idx="4"/>
          </p:nvPr>
        </p:nvSpPr>
        <p:spPr/>
        <p:txBody>
          <a:bodyPr/>
          <a:lstStyle/>
          <a:p>
            <a:fld id="{1D93BD3E-1E9A-4970-A6F7-E7AC52762E0C}" type="slidenum">
              <a:rPr lang="en-US" smtClean="0"/>
              <a:pPr/>
              <a:t>8</a:t>
            </a:fld>
            <a:endParaRPr lang="en-US"/>
          </a:p>
        </p:txBody>
      </p:sp>
      <p:pic>
        <p:nvPicPr>
          <p:cNvPr id="3" name="Picture 2">
            <a:extLst>
              <a:ext uri="{FF2B5EF4-FFF2-40B4-BE49-F238E27FC236}">
                <a16:creationId xmlns:a16="http://schemas.microsoft.com/office/drawing/2014/main" id="{8B2194AA-494F-47D3-A7F4-1321D97CF15D}"/>
              </a:ext>
            </a:extLst>
          </p:cNvPr>
          <p:cNvPicPr>
            <a:picLocks noChangeAspect="1"/>
          </p:cNvPicPr>
          <p:nvPr/>
        </p:nvPicPr>
        <p:blipFill>
          <a:blip r:embed="rId3"/>
          <a:stretch>
            <a:fillRect/>
          </a:stretch>
        </p:blipFill>
        <p:spPr>
          <a:xfrm>
            <a:off x="685800" y="990600"/>
            <a:ext cx="6943946" cy="5047926"/>
          </a:xfrm>
          <a:prstGeom prst="rect">
            <a:avLst/>
          </a:prstGeom>
        </p:spPr>
      </p:pic>
    </p:spTree>
    <p:extLst>
      <p:ext uri="{BB962C8B-B14F-4D97-AF65-F5344CB8AC3E}">
        <p14:creationId xmlns:p14="http://schemas.microsoft.com/office/powerpoint/2010/main" val="2803047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Daily RMS1 of ERCOT Frequency by Month</a:t>
            </a:r>
          </a:p>
        </p:txBody>
      </p:sp>
      <p:sp>
        <p:nvSpPr>
          <p:cNvPr id="4" name="Slide Number Placeholder 3"/>
          <p:cNvSpPr>
            <a:spLocks noGrp="1"/>
          </p:cNvSpPr>
          <p:nvPr>
            <p:ph type="sldNum" sz="quarter" idx="4"/>
          </p:nvPr>
        </p:nvSpPr>
        <p:spPr/>
        <p:txBody>
          <a:bodyPr/>
          <a:lstStyle/>
          <a:p>
            <a:fld id="{1D93BD3E-1E9A-4970-A6F7-E7AC52762E0C}" type="slidenum">
              <a:rPr lang="en-US" smtClean="0"/>
              <a:pPr/>
              <a:t>9</a:t>
            </a:fld>
            <a:endParaRPr lang="en-US"/>
          </a:p>
        </p:txBody>
      </p:sp>
      <p:pic>
        <p:nvPicPr>
          <p:cNvPr id="3" name="Picture 2">
            <a:extLst>
              <a:ext uri="{FF2B5EF4-FFF2-40B4-BE49-F238E27FC236}">
                <a16:creationId xmlns:a16="http://schemas.microsoft.com/office/drawing/2014/main" id="{F989D5E0-A574-4E45-3168-8A448095601E}"/>
              </a:ext>
            </a:extLst>
          </p:cNvPr>
          <p:cNvPicPr>
            <a:picLocks noChangeAspect="1"/>
          </p:cNvPicPr>
          <p:nvPr/>
        </p:nvPicPr>
        <p:blipFill>
          <a:blip r:embed="rId3"/>
          <a:stretch>
            <a:fillRect/>
          </a:stretch>
        </p:blipFill>
        <p:spPr>
          <a:xfrm>
            <a:off x="838200" y="990600"/>
            <a:ext cx="6943946" cy="5047926"/>
          </a:xfrm>
          <a:prstGeom prst="rect">
            <a:avLst/>
          </a:prstGeom>
        </p:spPr>
      </p:pic>
    </p:spTree>
    <p:extLst>
      <p:ext uri="{BB962C8B-B14F-4D97-AF65-F5344CB8AC3E}">
        <p14:creationId xmlns:p14="http://schemas.microsoft.com/office/powerpoint/2010/main" val="2031052182"/>
      </p:ext>
    </p:extLst>
  </p:cSld>
  <p:clrMapOvr>
    <a:masterClrMapping/>
  </p:clrMapOvr>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E2BDB63875B034C8B32518C6496ADD1" ma:contentTypeVersion="0" ma:contentTypeDescription="Create a new document." ma:contentTypeScope="" ma:versionID="2e49056469cb591c67c33c10da96a071">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884B7F-5407-4A7E-885F-D19D0E5ED726}">
  <ds:schemaRefs>
    <ds:schemaRef ds:uri="http://schemas.microsoft.com/sharepoint/v3/contenttype/forms"/>
  </ds:schemaRefs>
</ds:datastoreItem>
</file>

<file path=customXml/itemProps2.xml><?xml version="1.0" encoding="utf-8"?>
<ds:datastoreItem xmlns:ds="http://schemas.openxmlformats.org/officeDocument/2006/customXml" ds:itemID="{B248F63C-08AC-4CDD-B36F-0851B11853CB}">
  <ds:schemaRefs>
    <ds:schemaRef ds:uri="http://purl.org/dc/terms/"/>
    <ds:schemaRef ds:uri="http://schemas.openxmlformats.org/package/2006/metadata/core-properties"/>
    <ds:schemaRef ds:uri="http://schemas.microsoft.com/office/2006/documentManagement/types"/>
    <ds:schemaRef ds:uri="c34af464-7aa1-4edd-9be4-83dffc1cb926"/>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686AC9E6-93EC-408A-81EA-765D121FF0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92923</TotalTime>
  <Words>907</Words>
  <Application>Microsoft Office PowerPoint</Application>
  <PresentationFormat>On-screen Show (4:3)</PresentationFormat>
  <Paragraphs>164</Paragraphs>
  <Slides>29</Slides>
  <Notes>23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29</vt:i4>
      </vt:variant>
    </vt:vector>
  </HeadingPairs>
  <TitlesOfParts>
    <vt:vector size="36" baseType="lpstr">
      <vt:lpstr>Arial</vt:lpstr>
      <vt:lpstr>Calibri</vt:lpstr>
      <vt:lpstr>Source Sans Pro</vt:lpstr>
      <vt:lpstr>Times New Roman</vt:lpstr>
      <vt:lpstr>1_Custom Design</vt:lpstr>
      <vt:lpstr>Office Theme</vt:lpstr>
      <vt:lpstr>Custom Design</vt:lpstr>
      <vt:lpstr>PowerPoint Presentation</vt:lpstr>
      <vt:lpstr>Summary of April 2023</vt:lpstr>
      <vt:lpstr>Frequency Control</vt:lpstr>
      <vt:lpstr>Hourly CPS1 by Day</vt:lpstr>
      <vt:lpstr>BAAL Exceedances &amp; Violations</vt:lpstr>
      <vt:lpstr>15-Minute Average CPS1%</vt:lpstr>
      <vt:lpstr>12-Month Rolling Average CPS1</vt:lpstr>
      <vt:lpstr>Daily RMS1 of ERCOT Frequency by Year</vt:lpstr>
      <vt:lpstr>Daily RMS1 of ERCOT Frequency by Month</vt:lpstr>
      <vt:lpstr>Daily RMS1 of ERCOT Frequency by Month</vt:lpstr>
      <vt:lpstr>Frequency Profile Comparison</vt:lpstr>
      <vt:lpstr>Frequency Profile Comparison</vt:lpstr>
      <vt:lpstr>Frequency Profile Comparison</vt:lpstr>
      <vt:lpstr>Time Error Correction</vt:lpstr>
      <vt:lpstr>ERCOT Daily Time Error</vt:lpstr>
      <vt:lpstr>Time Error Corrections Log Summary</vt:lpstr>
      <vt:lpstr>BAL-003 Performance</vt:lpstr>
      <vt:lpstr>Op. Year 2022 BAL-003 Selected Events – Update</vt:lpstr>
      <vt:lpstr>Op. Year 2022 BAL-003 FRM Performance - Update</vt:lpstr>
      <vt:lpstr>ERCOT Energy Statistics</vt:lpstr>
      <vt:lpstr>Total Energy</vt:lpstr>
      <vt:lpstr>Total Energy from Wind Generation</vt:lpstr>
      <vt:lpstr>% Energy from Wind Generation</vt:lpstr>
      <vt:lpstr>Total Energy From Solar Generation</vt:lpstr>
      <vt:lpstr>% Energy from Solar Generation</vt:lpstr>
      <vt:lpstr>ERCOT System Inertia</vt:lpstr>
      <vt:lpstr>Daily Minimum System Inertia</vt:lpstr>
      <vt:lpstr>ERCOT Inertia 2013-2023</vt:lpstr>
      <vt:lpstr>Questions?</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Masanna Gari, Abhi</cp:lastModifiedBy>
  <cp:revision>1339</cp:revision>
  <cp:lastPrinted>2016-01-21T20:53:15Z</cp:lastPrinted>
  <dcterms:created xsi:type="dcterms:W3CDTF">2016-01-21T15:20:31Z</dcterms:created>
  <dcterms:modified xsi:type="dcterms:W3CDTF">2023-05-16T21:02:46Z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0x0101002E2BDB63875B034C8B32518C6496ADD1</vt:lpwstr>
  </property>
</Properties>
</file>