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45" r:id="rId8"/>
    <p:sldId id="364" r:id="rId9"/>
    <p:sldId id="367" r:id="rId10"/>
    <p:sldId id="3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C34865-0066-4868-8BC7-82C0CEAE2D9B}" v="1" dt="2023-05-16T17:26:25.0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1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1398" y="102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oss, Katherine" userId="2e3d3c15-67b5-4801-aa12-b42921cd6e67" providerId="ADAL" clId="{5FC34865-0066-4868-8BC7-82C0CEAE2D9B}"/>
    <pc:docChg chg="undo custSel addSld modSld">
      <pc:chgData name="Gross, Katherine" userId="2e3d3c15-67b5-4801-aa12-b42921cd6e67" providerId="ADAL" clId="{5FC34865-0066-4868-8BC7-82C0CEAE2D9B}" dt="2023-05-16T17:34:59.568" v="281" actId="1076"/>
      <pc:docMkLst>
        <pc:docMk/>
      </pc:docMkLst>
      <pc:sldChg chg="modSp mod">
        <pc:chgData name="Gross, Katherine" userId="2e3d3c15-67b5-4801-aa12-b42921cd6e67" providerId="ADAL" clId="{5FC34865-0066-4868-8BC7-82C0CEAE2D9B}" dt="2023-05-16T17:26:02.658" v="58" actId="20577"/>
        <pc:sldMkLst>
          <pc:docMk/>
          <pc:sldMk cId="730603795" sldId="260"/>
        </pc:sldMkLst>
        <pc:spChg chg="mod">
          <ac:chgData name="Gross, Katherine" userId="2e3d3c15-67b5-4801-aa12-b42921cd6e67" providerId="ADAL" clId="{5FC34865-0066-4868-8BC7-82C0CEAE2D9B}" dt="2023-05-16T17:26:02.658" v="5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Gross, Katherine" userId="2e3d3c15-67b5-4801-aa12-b42921cd6e67" providerId="ADAL" clId="{5FC34865-0066-4868-8BC7-82C0CEAE2D9B}" dt="2023-05-16T17:26:14.066" v="67" actId="20577"/>
        <pc:sldMkLst>
          <pc:docMk/>
          <pc:sldMk cId="4292067471" sldId="345"/>
        </pc:sldMkLst>
        <pc:spChg chg="mod">
          <ac:chgData name="Gross, Katherine" userId="2e3d3c15-67b5-4801-aa12-b42921cd6e67" providerId="ADAL" clId="{5FC34865-0066-4868-8BC7-82C0CEAE2D9B}" dt="2023-05-16T17:26:14.066" v="67" actId="20577"/>
          <ac:spMkLst>
            <pc:docMk/>
            <pc:sldMk cId="4292067471" sldId="345"/>
            <ac:spMk id="6" creationId="{428B5BA0-63F2-CCE3-99F0-69D8A6BD024D}"/>
          </ac:spMkLst>
        </pc:spChg>
      </pc:sldChg>
      <pc:sldChg chg="addSp modSp add mod">
        <pc:chgData name="Gross, Katherine" userId="2e3d3c15-67b5-4801-aa12-b42921cd6e67" providerId="ADAL" clId="{5FC34865-0066-4868-8BC7-82C0CEAE2D9B}" dt="2023-05-16T17:34:59.568" v="281" actId="1076"/>
        <pc:sldMkLst>
          <pc:docMk/>
          <pc:sldMk cId="2030565251" sldId="367"/>
        </pc:sldMkLst>
        <pc:spChg chg="mod">
          <ac:chgData name="Gross, Katherine" userId="2e3d3c15-67b5-4801-aa12-b42921cd6e67" providerId="ADAL" clId="{5FC34865-0066-4868-8BC7-82C0CEAE2D9B}" dt="2023-05-16T17:34:52.320" v="280" actId="20577"/>
          <ac:spMkLst>
            <pc:docMk/>
            <pc:sldMk cId="2030565251" sldId="367"/>
            <ac:spMk id="2" creationId="{595D9A99-BEC0-494E-AB80-6264E59DD876}"/>
          </ac:spMkLst>
        </pc:spChg>
        <pc:spChg chg="mod">
          <ac:chgData name="Gross, Katherine" userId="2e3d3c15-67b5-4801-aa12-b42921cd6e67" providerId="ADAL" clId="{5FC34865-0066-4868-8BC7-82C0CEAE2D9B}" dt="2023-05-16T17:34:59.568" v="281" actId="1076"/>
          <ac:spMkLst>
            <pc:docMk/>
            <pc:sldMk cId="2030565251" sldId="367"/>
            <ac:spMk id="3" creationId="{4947B709-FF0B-4765-98B6-CFC7BD884F41}"/>
          </ac:spMkLst>
        </pc:spChg>
        <pc:picChg chg="add mod">
          <ac:chgData name="Gross, Katherine" userId="2e3d3c15-67b5-4801-aa12-b42921cd6e67" providerId="ADAL" clId="{5FC34865-0066-4868-8BC7-82C0CEAE2D9B}" dt="2023-05-16T17:33:03.679" v="267" actId="692"/>
          <ac:picMkLst>
            <pc:docMk/>
            <pc:sldMk cId="2030565251" sldId="367"/>
            <ac:picMk id="6" creationId="{AD56BC8B-2EF3-AEFA-5626-6815F2A06C2F}"/>
          </ac:picMkLst>
        </pc:picChg>
        <pc:picChg chg="add mod">
          <ac:chgData name="Gross, Katherine" userId="2e3d3c15-67b5-4801-aa12-b42921cd6e67" providerId="ADAL" clId="{5FC34865-0066-4868-8BC7-82C0CEAE2D9B}" dt="2023-05-16T17:34:34.414" v="275" actId="14100"/>
          <ac:picMkLst>
            <pc:docMk/>
            <pc:sldMk cId="2030565251" sldId="367"/>
            <ac:picMk id="8" creationId="{18D53393-BC16-370A-B55A-587C4403008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502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947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9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Proposed Changes to ERCOT Credit Forms (and updates from April 21, 2023 discussion)</a:t>
            </a:r>
          </a:p>
          <a:p>
            <a:endParaRPr lang="en-US" sz="2000" b="1" dirty="0"/>
          </a:p>
          <a:p>
            <a:r>
              <a:rPr lang="en-US" dirty="0"/>
              <a:t>Katherine Gross</a:t>
            </a:r>
          </a:p>
          <a:p>
            <a:r>
              <a:rPr lang="en-US" dirty="0"/>
              <a:t>Senior Corporate Counsel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Credit Finance Sub Group</a:t>
            </a:r>
          </a:p>
          <a:p>
            <a:r>
              <a:rPr lang="en-US" dirty="0"/>
              <a:t>May 17, 2023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51718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Types of ERCOT Credit Forms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28B5BA0-63F2-CCE3-99F0-69D8A6BD024D}"/>
              </a:ext>
            </a:extLst>
          </p:cNvPr>
          <p:cNvSpPr txBox="1">
            <a:spLocks/>
          </p:cNvSpPr>
          <p:nvPr/>
        </p:nvSpPr>
        <p:spPr>
          <a:xfrm>
            <a:off x="378691" y="685800"/>
            <a:ext cx="8610600" cy="502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100" dirty="0"/>
              <a:t>1) Letter of Credit (Secured; Changes Proposed on slides 3 and 4)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100" dirty="0"/>
              <a:t>2) Surety Bond (Secured; Changes Proposed on slide 5)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100" dirty="0"/>
              <a:t>3) Guarantee Agreements</a:t>
            </a:r>
            <a:r>
              <a:rPr lang="en-US" sz="2100" dirty="0">
                <a:solidFill>
                  <a:srgbClr val="FF0000"/>
                </a:solidFill>
              </a:rPr>
              <a:t>*</a:t>
            </a:r>
            <a:r>
              <a:rPr lang="en-US" sz="2100" dirty="0"/>
              <a:t> (Unsecured; Elimination discussed below)</a:t>
            </a:r>
          </a:p>
          <a:p>
            <a:pPr lvl="1"/>
            <a:r>
              <a:rPr lang="en-US" sz="1600" dirty="0"/>
              <a:t>Guarantee Agreement (Domestic Affiliated Guarantor)</a:t>
            </a:r>
          </a:p>
          <a:p>
            <a:pPr lvl="1"/>
            <a:r>
              <a:rPr lang="en-US" sz="1600" dirty="0"/>
              <a:t>Third-Party Guarantee Agreement (Domestic Non-Affiliated Guarantor)</a:t>
            </a:r>
          </a:p>
          <a:p>
            <a:pPr lvl="1"/>
            <a:r>
              <a:rPr lang="en-US" sz="1600" dirty="0"/>
              <a:t>Foreign Guarantee Agreement (Foreign Affiliated Guarantor)</a:t>
            </a:r>
          </a:p>
          <a:p>
            <a:pPr lvl="1"/>
            <a:r>
              <a:rPr lang="en-US" sz="1600" dirty="0"/>
              <a:t>Third-Party Foreign Guarantee Agreement (Foreign Non-Affiliated Guarantor)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90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* </a:t>
            </a:r>
            <a:r>
              <a:rPr lang="en-US" sz="1800" dirty="0"/>
              <a:t>Currently, Guarantee Agreements serve one of two purposes: </a:t>
            </a:r>
          </a:p>
          <a:p>
            <a:pPr marL="800100" lvl="1" indent="-342900">
              <a:buFont typeface="Arial" panose="020B0604020202020204" pitchFamily="34" charset="0"/>
              <a:buAutoNum type="arabicParenR"/>
            </a:pPr>
            <a:r>
              <a:rPr lang="en-US" sz="1800" dirty="0"/>
              <a:t>to obtain unsecured credit of up to a maximum of $50 million (</a:t>
            </a:r>
            <a:r>
              <a:rPr lang="en-US" sz="1800" dirty="0">
                <a:solidFill>
                  <a:srgbClr val="FF0000"/>
                </a:solidFill>
              </a:rPr>
              <a:t>will cease to exist in October 2023 due to NPRR 1112</a:t>
            </a:r>
            <a:r>
              <a:rPr lang="en-US" sz="1800" dirty="0"/>
              <a:t>); or</a:t>
            </a:r>
          </a:p>
          <a:p>
            <a:pPr marL="800100" lvl="1" indent="-342900">
              <a:buFont typeface="Arial" panose="020B0604020202020204" pitchFamily="34" charset="0"/>
              <a:buAutoNum type="arabicParenR"/>
            </a:pPr>
            <a:r>
              <a:rPr lang="en-US" sz="1800" dirty="0"/>
              <a:t>to satisfy the financial statement requirement in the Protocols by providing the Guarantor’s financials (</a:t>
            </a:r>
            <a:r>
              <a:rPr lang="en-US" sz="1800" dirty="0">
                <a:solidFill>
                  <a:srgbClr val="FF0000"/>
                </a:solidFill>
              </a:rPr>
              <a:t>proposed to be eliminated with NPRR 1165</a:t>
            </a:r>
            <a:r>
              <a:rPr lang="en-US" sz="1800" dirty="0"/>
              <a:t>).</a:t>
            </a:r>
          </a:p>
          <a:p>
            <a:pPr marL="800100" lvl="1" indent="-342900">
              <a:buFont typeface="Arial" panose="020B0604020202020204" pitchFamily="34" charset="0"/>
              <a:buAutoNum type="arabicParenR"/>
            </a:pPr>
            <a:endParaRPr lang="en-US" sz="1800" dirty="0"/>
          </a:p>
          <a:p>
            <a:pPr marL="176213" lvl="1" indent="0">
              <a:buNone/>
            </a:pPr>
            <a:r>
              <a:rPr lang="en-US" sz="1800" dirty="0"/>
              <a:t>- </a:t>
            </a:r>
            <a:r>
              <a:rPr lang="en-US" sz="1800" i="1" dirty="0"/>
              <a:t>Given the above red text, ERCOT is proposing to eliminate the Guarantee Agreements on the later of either the effective date of NPRR 1165 or on    October 1, 2023.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92067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D9A99-BEC0-494E-AB80-6264E59DD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Letter of Credit Form – Proposed Changes: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7B709-FF0B-4765-98B6-CFC7BD884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609600"/>
            <a:ext cx="8534400" cy="4319832"/>
          </a:xfrm>
        </p:spPr>
        <p:txBody>
          <a:bodyPr/>
          <a:lstStyle/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Tighten collection timeline from “next Business Day”?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288925" indent="0" fontAlgn="t">
              <a:spcBef>
                <a:spcPts val="0"/>
              </a:spcBef>
              <a:buNone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marL="631825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Fix an error in Exhibit 1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that inaccurately reflects where payment should be deposited</a:t>
            </a:r>
          </a:p>
          <a:p>
            <a:pPr marL="288925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400" b="0" i="0" u="none" strike="noStrike" dirty="0">
              <a:effectLst/>
              <a:latin typeface="Arial" panose="020B0604020202020204" pitchFamily="34" charset="0"/>
            </a:endParaRPr>
          </a:p>
          <a:p>
            <a:pPr marL="631825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Clarify Exhibit V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to better describe replacement of Letter of Credit</a:t>
            </a:r>
          </a:p>
          <a:p>
            <a:pPr marL="288925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400" b="0" i="0" u="none" strike="noStrike" dirty="0">
              <a:effectLst/>
              <a:latin typeface="Arial" panose="020B0604020202020204" pitchFamily="34" charset="0"/>
            </a:endParaRPr>
          </a:p>
          <a:p>
            <a:pPr marL="631825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Revise Exhibits IV and VI to be templates for Issuers, rather than templates for ERCOT</a:t>
            </a:r>
          </a:p>
          <a:p>
            <a:pPr marL="288925" indent="0" algn="l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400" b="0" i="0" u="none" strike="noStrike" kern="12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631825" marR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Update Met Center address</a:t>
            </a:r>
          </a:p>
          <a:p>
            <a:pPr marL="288925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2400" b="0" i="0" u="none" strike="noStrike" dirty="0">
              <a:effectLst/>
              <a:latin typeface="Arial" panose="020B0604020202020204" pitchFamily="34" charset="0"/>
            </a:endParaRPr>
          </a:p>
          <a:p>
            <a:pPr marL="631825" marR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Incorporate email addresses where fax mentioned</a:t>
            </a:r>
            <a:endParaRPr lang="en-US" sz="24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6C766-3279-4019-B315-CE33CD8FF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D9A99-BEC0-494E-AB80-6264E59DD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Letter of Credit Form – Proposed Changes (update from April CFSG meeting):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7B709-FF0B-4765-98B6-CFC7BD884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70834"/>
            <a:ext cx="8534400" cy="4319832"/>
          </a:xfrm>
        </p:spPr>
        <p:txBody>
          <a:bodyPr/>
          <a:lstStyle/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Tighten collection timeline from “next Business Day”?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631825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Updates in two spots to reflect lessons learned during Covid: </a:t>
            </a:r>
            <a:endParaRPr lang="en-US" sz="16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6C766-3279-4019-B315-CE33CD8FF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56BC8B-2EF3-AEFA-5626-6815F2A06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905000"/>
            <a:ext cx="6163296" cy="2591464"/>
          </a:xfrm>
          <a:prstGeom prst="rect">
            <a:avLst/>
          </a:prstGeom>
          <a:ln>
            <a:solidFill>
              <a:schemeClr val="accent1"/>
            </a:solidFill>
          </a:ln>
          <a:effectLst>
            <a:softEdge rad="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D53393-BC16-370A-B55A-587C440300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5014782"/>
            <a:ext cx="6324600" cy="8487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30565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D9A99-BEC0-494E-AB80-6264E59DD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Surety Bond Form – Proposed Changes: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7B709-FF0B-4765-98B6-CFC7BD884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73" y="1143000"/>
            <a:ext cx="8534400" cy="4319832"/>
          </a:xfrm>
        </p:spPr>
        <p:txBody>
          <a:bodyPr/>
          <a:lstStyle/>
          <a:p>
            <a:pPr marL="6318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Update Met Center address</a:t>
            </a:r>
          </a:p>
          <a:p>
            <a:pPr marL="2889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6318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Incorporate email addresses where fax mentioned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88925" marR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8925" marR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6C766-3279-4019-B315-CE33CD8FF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69035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22058</TotalTime>
  <Words>329</Words>
  <Application>Microsoft Office PowerPoint</Application>
  <PresentationFormat>On-screen Show (4:3)</PresentationFormat>
  <Paragraphs>49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Types of ERCOT Credit Forms</vt:lpstr>
      <vt:lpstr>Letter of Credit Form – Proposed Changes:</vt:lpstr>
      <vt:lpstr>Letter of Credit Form – Proposed Changes (update from April CFSG meeting):</vt:lpstr>
      <vt:lpstr>Surety Bond Form – Proposed Changes: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Gross, Katherine</cp:lastModifiedBy>
  <cp:revision>377</cp:revision>
  <cp:lastPrinted>2016-01-21T20:53:15Z</cp:lastPrinted>
  <dcterms:created xsi:type="dcterms:W3CDTF">2016-01-21T15:20:31Z</dcterms:created>
  <dcterms:modified xsi:type="dcterms:W3CDTF">2023-05-16T17:35:00Z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