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135" r:id="rId2"/>
    <p:sldId id="1134" r:id="rId3"/>
    <p:sldId id="1136" r:id="rId4"/>
    <p:sldId id="1130" r:id="rId5"/>
    <p:sldId id="1131" r:id="rId6"/>
    <p:sldId id="1140" r:id="rId7"/>
    <p:sldId id="1137" r:id="rId8"/>
    <p:sldId id="1138" r:id="rId9"/>
    <p:sldId id="256" r:id="rId10"/>
    <p:sldId id="1132" r:id="rId11"/>
    <p:sldId id="1133" r:id="rId12"/>
    <p:sldId id="114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TPE</c:v>
                </c:pt>
              </c:strCache>
            </c:strRef>
          </c:tx>
          <c:spPr>
            <a:solidFill>
              <a:srgbClr val="685BC7"/>
            </a:solidFill>
            <a:ln>
              <a:noFill/>
            </a:ln>
            <a:effectLst/>
          </c:spPr>
          <c:cat>
            <c:numRef>
              <c:f>Sheet1!$A$2:$A$62</c:f>
              <c:numCache>
                <c:formatCode>[$-409]mm/dd/yyyy</c:formatCode>
                <c:ptCount val="61"/>
                <c:pt idx="0">
                  <c:v>44958</c:v>
                </c:pt>
                <c:pt idx="1">
                  <c:v>44959</c:v>
                </c:pt>
                <c:pt idx="2">
                  <c:v>44960</c:v>
                </c:pt>
                <c:pt idx="3">
                  <c:v>44961</c:v>
                </c:pt>
                <c:pt idx="4">
                  <c:v>44962</c:v>
                </c:pt>
                <c:pt idx="5">
                  <c:v>44963</c:v>
                </c:pt>
                <c:pt idx="6">
                  <c:v>44964</c:v>
                </c:pt>
                <c:pt idx="7">
                  <c:v>44965</c:v>
                </c:pt>
                <c:pt idx="8">
                  <c:v>44966</c:v>
                </c:pt>
                <c:pt idx="9">
                  <c:v>44967</c:v>
                </c:pt>
                <c:pt idx="10">
                  <c:v>44968</c:v>
                </c:pt>
                <c:pt idx="11">
                  <c:v>44969</c:v>
                </c:pt>
                <c:pt idx="12">
                  <c:v>44970</c:v>
                </c:pt>
                <c:pt idx="13">
                  <c:v>44971</c:v>
                </c:pt>
                <c:pt idx="14">
                  <c:v>44972</c:v>
                </c:pt>
                <c:pt idx="15">
                  <c:v>44973</c:v>
                </c:pt>
                <c:pt idx="16">
                  <c:v>44974</c:v>
                </c:pt>
                <c:pt idx="17">
                  <c:v>44975</c:v>
                </c:pt>
                <c:pt idx="18">
                  <c:v>44976</c:v>
                </c:pt>
                <c:pt idx="19">
                  <c:v>44977</c:v>
                </c:pt>
                <c:pt idx="20">
                  <c:v>44978</c:v>
                </c:pt>
                <c:pt idx="21">
                  <c:v>44979</c:v>
                </c:pt>
                <c:pt idx="22">
                  <c:v>44980</c:v>
                </c:pt>
                <c:pt idx="23">
                  <c:v>44981</c:v>
                </c:pt>
                <c:pt idx="24">
                  <c:v>44982</c:v>
                </c:pt>
                <c:pt idx="25">
                  <c:v>44983</c:v>
                </c:pt>
                <c:pt idx="26">
                  <c:v>44984</c:v>
                </c:pt>
                <c:pt idx="27">
                  <c:v>44985</c:v>
                </c:pt>
                <c:pt idx="28">
                  <c:v>44986</c:v>
                </c:pt>
                <c:pt idx="29">
                  <c:v>44987</c:v>
                </c:pt>
                <c:pt idx="30">
                  <c:v>44988</c:v>
                </c:pt>
                <c:pt idx="31">
                  <c:v>44989</c:v>
                </c:pt>
                <c:pt idx="32">
                  <c:v>44990</c:v>
                </c:pt>
                <c:pt idx="33">
                  <c:v>44991</c:v>
                </c:pt>
                <c:pt idx="34">
                  <c:v>44992</c:v>
                </c:pt>
                <c:pt idx="35">
                  <c:v>44993</c:v>
                </c:pt>
                <c:pt idx="36">
                  <c:v>44994</c:v>
                </c:pt>
                <c:pt idx="37">
                  <c:v>44995</c:v>
                </c:pt>
                <c:pt idx="38">
                  <c:v>44996</c:v>
                </c:pt>
                <c:pt idx="39">
                  <c:v>44997</c:v>
                </c:pt>
                <c:pt idx="40">
                  <c:v>44998</c:v>
                </c:pt>
                <c:pt idx="41">
                  <c:v>44999</c:v>
                </c:pt>
                <c:pt idx="42">
                  <c:v>45000</c:v>
                </c:pt>
                <c:pt idx="43">
                  <c:v>45001</c:v>
                </c:pt>
                <c:pt idx="44">
                  <c:v>45002</c:v>
                </c:pt>
                <c:pt idx="45">
                  <c:v>45003</c:v>
                </c:pt>
                <c:pt idx="46">
                  <c:v>45004</c:v>
                </c:pt>
                <c:pt idx="47">
                  <c:v>45005</c:v>
                </c:pt>
                <c:pt idx="48">
                  <c:v>45006</c:v>
                </c:pt>
                <c:pt idx="49">
                  <c:v>45007</c:v>
                </c:pt>
                <c:pt idx="50">
                  <c:v>45008</c:v>
                </c:pt>
                <c:pt idx="51">
                  <c:v>45009</c:v>
                </c:pt>
                <c:pt idx="52">
                  <c:v>45010</c:v>
                </c:pt>
                <c:pt idx="53">
                  <c:v>45011</c:v>
                </c:pt>
                <c:pt idx="54">
                  <c:v>45012</c:v>
                </c:pt>
                <c:pt idx="55">
                  <c:v>45013</c:v>
                </c:pt>
                <c:pt idx="56">
                  <c:v>45014</c:v>
                </c:pt>
                <c:pt idx="57">
                  <c:v>45015</c:v>
                </c:pt>
                <c:pt idx="58">
                  <c:v>45016</c:v>
                </c:pt>
              </c:numCache>
            </c:numRef>
          </c:cat>
          <c:val>
            <c:numRef>
              <c:f>Sheet1!$B$2:$B$62</c:f>
              <c:numCache>
                <c:formatCode>_(* #,##0_);_(* \(#,##0\);_(* "-"??_);_(@_)</c:formatCode>
                <c:ptCount val="61"/>
                <c:pt idx="0">
                  <c:v>1540854303</c:v>
                </c:pt>
                <c:pt idx="1">
                  <c:v>1506988749</c:v>
                </c:pt>
                <c:pt idx="2">
                  <c:v>1566703127</c:v>
                </c:pt>
                <c:pt idx="3">
                  <c:v>1502925551</c:v>
                </c:pt>
                <c:pt idx="4">
                  <c:v>1510870924</c:v>
                </c:pt>
                <c:pt idx="5">
                  <c:v>1503190419</c:v>
                </c:pt>
                <c:pt idx="6">
                  <c:v>1252126069</c:v>
                </c:pt>
                <c:pt idx="7">
                  <c:v>1235549386</c:v>
                </c:pt>
                <c:pt idx="8">
                  <c:v>1243739341</c:v>
                </c:pt>
                <c:pt idx="9">
                  <c:v>1278788412</c:v>
                </c:pt>
                <c:pt idx="10">
                  <c:v>1261615591</c:v>
                </c:pt>
                <c:pt idx="11">
                  <c:v>1248969760</c:v>
                </c:pt>
                <c:pt idx="12">
                  <c:v>1247186861</c:v>
                </c:pt>
                <c:pt idx="13">
                  <c:v>1208645282</c:v>
                </c:pt>
                <c:pt idx="14">
                  <c:v>1173173796</c:v>
                </c:pt>
                <c:pt idx="15">
                  <c:v>1160391273</c:v>
                </c:pt>
                <c:pt idx="16">
                  <c:v>1225997224</c:v>
                </c:pt>
                <c:pt idx="17">
                  <c:v>1210453286</c:v>
                </c:pt>
                <c:pt idx="18">
                  <c:v>1203757453</c:v>
                </c:pt>
                <c:pt idx="19">
                  <c:v>1002072597</c:v>
                </c:pt>
                <c:pt idx="20">
                  <c:v>1017963329</c:v>
                </c:pt>
                <c:pt idx="21">
                  <c:v>1005332510</c:v>
                </c:pt>
                <c:pt idx="22">
                  <c:v>1013065758</c:v>
                </c:pt>
                <c:pt idx="23">
                  <c:v>1013960546</c:v>
                </c:pt>
                <c:pt idx="24">
                  <c:v>1042338313</c:v>
                </c:pt>
                <c:pt idx="25">
                  <c:v>1032309158</c:v>
                </c:pt>
                <c:pt idx="26">
                  <c:v>1021464572</c:v>
                </c:pt>
                <c:pt idx="27">
                  <c:v>1038031788</c:v>
                </c:pt>
                <c:pt idx="28">
                  <c:v>1019707930</c:v>
                </c:pt>
                <c:pt idx="29">
                  <c:v>1022021894</c:v>
                </c:pt>
                <c:pt idx="30">
                  <c:v>1131742138</c:v>
                </c:pt>
                <c:pt idx="31">
                  <c:v>1140760937</c:v>
                </c:pt>
                <c:pt idx="32">
                  <c:v>1142779561</c:v>
                </c:pt>
                <c:pt idx="33">
                  <c:v>1140140293</c:v>
                </c:pt>
                <c:pt idx="34">
                  <c:v>1082222850</c:v>
                </c:pt>
                <c:pt idx="35">
                  <c:v>1026105826</c:v>
                </c:pt>
                <c:pt idx="36">
                  <c:v>1033129414</c:v>
                </c:pt>
                <c:pt idx="37">
                  <c:v>1021281818</c:v>
                </c:pt>
                <c:pt idx="38">
                  <c:v>1030338504</c:v>
                </c:pt>
                <c:pt idx="39">
                  <c:v>1037594096</c:v>
                </c:pt>
                <c:pt idx="40">
                  <c:v>1041070343</c:v>
                </c:pt>
                <c:pt idx="41">
                  <c:v>1061025387</c:v>
                </c:pt>
                <c:pt idx="42">
                  <c:v>1034418506</c:v>
                </c:pt>
                <c:pt idx="43">
                  <c:v>1036506012</c:v>
                </c:pt>
                <c:pt idx="44">
                  <c:v>1073764822</c:v>
                </c:pt>
                <c:pt idx="45">
                  <c:v>1076568923</c:v>
                </c:pt>
                <c:pt idx="46">
                  <c:v>1085902524</c:v>
                </c:pt>
                <c:pt idx="47">
                  <c:v>1073194615</c:v>
                </c:pt>
                <c:pt idx="48">
                  <c:v>1051058959</c:v>
                </c:pt>
                <c:pt idx="49">
                  <c:v>1040196866</c:v>
                </c:pt>
                <c:pt idx="50">
                  <c:v>1032099366</c:v>
                </c:pt>
                <c:pt idx="51">
                  <c:v>1090404118</c:v>
                </c:pt>
                <c:pt idx="52">
                  <c:v>1125490979</c:v>
                </c:pt>
                <c:pt idx="53">
                  <c:v>1123015049</c:v>
                </c:pt>
                <c:pt idx="54">
                  <c:v>1113428720</c:v>
                </c:pt>
                <c:pt idx="55">
                  <c:v>1126939835</c:v>
                </c:pt>
                <c:pt idx="56">
                  <c:v>1117579518</c:v>
                </c:pt>
                <c:pt idx="57">
                  <c:v>1100322810</c:v>
                </c:pt>
                <c:pt idx="58">
                  <c:v>1084470237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72-4D6E-8957-F9526C25940E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CRR LOCKEDACL</c:v>
                </c:pt>
              </c:strCache>
            </c:strRef>
          </c:tx>
          <c:spPr>
            <a:solidFill>
              <a:srgbClr val="7C858D"/>
            </a:solidFill>
            <a:ln>
              <a:noFill/>
            </a:ln>
            <a:effectLst/>
          </c:spPr>
          <c:cat>
            <c:numRef>
              <c:f>Sheet1!$A$2:$A$62</c:f>
              <c:numCache>
                <c:formatCode>[$-409]mm/dd/yyyy</c:formatCode>
                <c:ptCount val="61"/>
                <c:pt idx="0">
                  <c:v>44958</c:v>
                </c:pt>
                <c:pt idx="1">
                  <c:v>44959</c:v>
                </c:pt>
                <c:pt idx="2">
                  <c:v>44960</c:v>
                </c:pt>
                <c:pt idx="3">
                  <c:v>44961</c:v>
                </c:pt>
                <c:pt idx="4">
                  <c:v>44962</c:v>
                </c:pt>
                <c:pt idx="5">
                  <c:v>44963</c:v>
                </c:pt>
                <c:pt idx="6">
                  <c:v>44964</c:v>
                </c:pt>
                <c:pt idx="7">
                  <c:v>44965</c:v>
                </c:pt>
                <c:pt idx="8">
                  <c:v>44966</c:v>
                </c:pt>
                <c:pt idx="9">
                  <c:v>44967</c:v>
                </c:pt>
                <c:pt idx="10">
                  <c:v>44968</c:v>
                </c:pt>
                <c:pt idx="11">
                  <c:v>44969</c:v>
                </c:pt>
                <c:pt idx="12">
                  <c:v>44970</c:v>
                </c:pt>
                <c:pt idx="13">
                  <c:v>44971</c:v>
                </c:pt>
                <c:pt idx="14">
                  <c:v>44972</c:v>
                </c:pt>
                <c:pt idx="15">
                  <c:v>44973</c:v>
                </c:pt>
                <c:pt idx="16">
                  <c:v>44974</c:v>
                </c:pt>
                <c:pt idx="17">
                  <c:v>44975</c:v>
                </c:pt>
                <c:pt idx="18">
                  <c:v>44976</c:v>
                </c:pt>
                <c:pt idx="19">
                  <c:v>44977</c:v>
                </c:pt>
                <c:pt idx="20">
                  <c:v>44978</c:v>
                </c:pt>
                <c:pt idx="21">
                  <c:v>44979</c:v>
                </c:pt>
                <c:pt idx="22">
                  <c:v>44980</c:v>
                </c:pt>
                <c:pt idx="23">
                  <c:v>44981</c:v>
                </c:pt>
                <c:pt idx="24">
                  <c:v>44982</c:v>
                </c:pt>
                <c:pt idx="25">
                  <c:v>44983</c:v>
                </c:pt>
                <c:pt idx="26">
                  <c:v>44984</c:v>
                </c:pt>
                <c:pt idx="27">
                  <c:v>44985</c:v>
                </c:pt>
                <c:pt idx="28">
                  <c:v>44986</c:v>
                </c:pt>
                <c:pt idx="29">
                  <c:v>44987</c:v>
                </c:pt>
                <c:pt idx="30">
                  <c:v>44988</c:v>
                </c:pt>
                <c:pt idx="31">
                  <c:v>44989</c:v>
                </c:pt>
                <c:pt idx="32">
                  <c:v>44990</c:v>
                </c:pt>
                <c:pt idx="33">
                  <c:v>44991</c:v>
                </c:pt>
                <c:pt idx="34">
                  <c:v>44992</c:v>
                </c:pt>
                <c:pt idx="35">
                  <c:v>44993</c:v>
                </c:pt>
                <c:pt idx="36">
                  <c:v>44994</c:v>
                </c:pt>
                <c:pt idx="37">
                  <c:v>44995</c:v>
                </c:pt>
                <c:pt idx="38">
                  <c:v>44996</c:v>
                </c:pt>
                <c:pt idx="39">
                  <c:v>44997</c:v>
                </c:pt>
                <c:pt idx="40">
                  <c:v>44998</c:v>
                </c:pt>
                <c:pt idx="41">
                  <c:v>44999</c:v>
                </c:pt>
                <c:pt idx="42">
                  <c:v>45000</c:v>
                </c:pt>
                <c:pt idx="43">
                  <c:v>45001</c:v>
                </c:pt>
                <c:pt idx="44">
                  <c:v>45002</c:v>
                </c:pt>
                <c:pt idx="45">
                  <c:v>45003</c:v>
                </c:pt>
                <c:pt idx="46">
                  <c:v>45004</c:v>
                </c:pt>
                <c:pt idx="47">
                  <c:v>45005</c:v>
                </c:pt>
                <c:pt idx="48">
                  <c:v>45006</c:v>
                </c:pt>
                <c:pt idx="49">
                  <c:v>45007</c:v>
                </c:pt>
                <c:pt idx="50">
                  <c:v>45008</c:v>
                </c:pt>
                <c:pt idx="51">
                  <c:v>45009</c:v>
                </c:pt>
                <c:pt idx="52">
                  <c:v>45010</c:v>
                </c:pt>
                <c:pt idx="53">
                  <c:v>45011</c:v>
                </c:pt>
                <c:pt idx="54">
                  <c:v>45012</c:v>
                </c:pt>
                <c:pt idx="55">
                  <c:v>45013</c:v>
                </c:pt>
                <c:pt idx="56">
                  <c:v>45014</c:v>
                </c:pt>
                <c:pt idx="57">
                  <c:v>45015</c:v>
                </c:pt>
                <c:pt idx="58">
                  <c:v>45016</c:v>
                </c:pt>
              </c:numCache>
            </c:numRef>
          </c:cat>
          <c:val>
            <c:numRef>
              <c:f>Sheet1!$D$2:$D$62</c:f>
              <c:numCache>
                <c:formatCode>_(* #,##0_);_(* \(#,##0\);_(* "-"??_);_(@_)</c:formatCode>
                <c:ptCount val="61"/>
                <c:pt idx="0">
                  <c:v>816712872.89999998</c:v>
                </c:pt>
                <c:pt idx="1">
                  <c:v>816712872.89999998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398343038.60000002</c:v>
                </c:pt>
                <c:pt idx="9">
                  <c:v>332008531.69999999</c:v>
                </c:pt>
                <c:pt idx="10">
                  <c:v>332008531.69999999</c:v>
                </c:pt>
                <c:pt idx="11">
                  <c:v>332008531.69999999</c:v>
                </c:pt>
                <c:pt idx="12">
                  <c:v>332008531.69999999</c:v>
                </c:pt>
                <c:pt idx="13">
                  <c:v>332008531.69999999</c:v>
                </c:pt>
                <c:pt idx="14">
                  <c:v>332008531.69999999</c:v>
                </c:pt>
                <c:pt idx="15">
                  <c:v>1431467219</c:v>
                </c:pt>
                <c:pt idx="16">
                  <c:v>905040513.10000002</c:v>
                </c:pt>
                <c:pt idx="17">
                  <c:v>905040513.10000002</c:v>
                </c:pt>
                <c:pt idx="18">
                  <c:v>905040513.10000002</c:v>
                </c:pt>
                <c:pt idx="19">
                  <c:v>905040513.10000002</c:v>
                </c:pt>
                <c:pt idx="20">
                  <c:v>905040513.10000002</c:v>
                </c:pt>
                <c:pt idx="21">
                  <c:v>905040513.10000002</c:v>
                </c:pt>
                <c:pt idx="22">
                  <c:v>905040513.10000002</c:v>
                </c:pt>
                <c:pt idx="23">
                  <c:v>905040513.10000002</c:v>
                </c:pt>
                <c:pt idx="24">
                  <c:v>905040513.10000002</c:v>
                </c:pt>
                <c:pt idx="25">
                  <c:v>905040513.10000002</c:v>
                </c:pt>
                <c:pt idx="26">
                  <c:v>905040513.10000002</c:v>
                </c:pt>
                <c:pt idx="27">
                  <c:v>905040513.10000002</c:v>
                </c:pt>
                <c:pt idx="28">
                  <c:v>905040513.10000002</c:v>
                </c:pt>
                <c:pt idx="29">
                  <c:v>905040513.10000002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406932863.69999999</c:v>
                </c:pt>
                <c:pt idx="44">
                  <c:v>334930255</c:v>
                </c:pt>
                <c:pt idx="45">
                  <c:v>334930255</c:v>
                </c:pt>
                <c:pt idx="46">
                  <c:v>334930255</c:v>
                </c:pt>
                <c:pt idx="47">
                  <c:v>334930255</c:v>
                </c:pt>
                <c:pt idx="48">
                  <c:v>334930255</c:v>
                </c:pt>
                <c:pt idx="49">
                  <c:v>334930255</c:v>
                </c:pt>
                <c:pt idx="50">
                  <c:v>1347990233</c:v>
                </c:pt>
                <c:pt idx="51">
                  <c:v>798231302.5</c:v>
                </c:pt>
                <c:pt idx="52">
                  <c:v>798231302.5</c:v>
                </c:pt>
                <c:pt idx="53">
                  <c:v>798231302.5</c:v>
                </c:pt>
                <c:pt idx="54">
                  <c:v>798231302.5</c:v>
                </c:pt>
                <c:pt idx="55">
                  <c:v>798231302.5</c:v>
                </c:pt>
                <c:pt idx="56">
                  <c:v>798231302.5</c:v>
                </c:pt>
                <c:pt idx="57">
                  <c:v>798231302.5</c:v>
                </c:pt>
                <c:pt idx="58">
                  <c:v>798231302.5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72-4D6E-8957-F9526C25940E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 DAM EXPOSURE </c:v>
                </c:pt>
              </c:strCache>
            </c:strRef>
          </c:tx>
          <c:spPr>
            <a:solidFill>
              <a:srgbClr val="335F82"/>
            </a:solidFill>
            <a:ln w="25400">
              <a:noFill/>
            </a:ln>
            <a:effectLst/>
          </c:spPr>
          <c:cat>
            <c:numRef>
              <c:f>Sheet1!$A$2:$A$62</c:f>
              <c:numCache>
                <c:formatCode>[$-409]mm/dd/yyyy</c:formatCode>
                <c:ptCount val="61"/>
                <c:pt idx="0">
                  <c:v>44958</c:v>
                </c:pt>
                <c:pt idx="1">
                  <c:v>44959</c:v>
                </c:pt>
                <c:pt idx="2">
                  <c:v>44960</c:v>
                </c:pt>
                <c:pt idx="3">
                  <c:v>44961</c:v>
                </c:pt>
                <c:pt idx="4">
                  <c:v>44962</c:v>
                </c:pt>
                <c:pt idx="5">
                  <c:v>44963</c:v>
                </c:pt>
                <c:pt idx="6">
                  <c:v>44964</c:v>
                </c:pt>
                <c:pt idx="7">
                  <c:v>44965</c:v>
                </c:pt>
                <c:pt idx="8">
                  <c:v>44966</c:v>
                </c:pt>
                <c:pt idx="9">
                  <c:v>44967</c:v>
                </c:pt>
                <c:pt idx="10">
                  <c:v>44968</c:v>
                </c:pt>
                <c:pt idx="11">
                  <c:v>44969</c:v>
                </c:pt>
                <c:pt idx="12">
                  <c:v>44970</c:v>
                </c:pt>
                <c:pt idx="13">
                  <c:v>44971</c:v>
                </c:pt>
                <c:pt idx="14">
                  <c:v>44972</c:v>
                </c:pt>
                <c:pt idx="15">
                  <c:v>44973</c:v>
                </c:pt>
                <c:pt idx="16">
                  <c:v>44974</c:v>
                </c:pt>
                <c:pt idx="17">
                  <c:v>44975</c:v>
                </c:pt>
                <c:pt idx="18">
                  <c:v>44976</c:v>
                </c:pt>
                <c:pt idx="19">
                  <c:v>44977</c:v>
                </c:pt>
                <c:pt idx="20">
                  <c:v>44978</c:v>
                </c:pt>
                <c:pt idx="21">
                  <c:v>44979</c:v>
                </c:pt>
                <c:pt idx="22">
                  <c:v>44980</c:v>
                </c:pt>
                <c:pt idx="23">
                  <c:v>44981</c:v>
                </c:pt>
                <c:pt idx="24">
                  <c:v>44982</c:v>
                </c:pt>
                <c:pt idx="25">
                  <c:v>44983</c:v>
                </c:pt>
                <c:pt idx="26">
                  <c:v>44984</c:v>
                </c:pt>
                <c:pt idx="27">
                  <c:v>44985</c:v>
                </c:pt>
                <c:pt idx="28">
                  <c:v>44986</c:v>
                </c:pt>
                <c:pt idx="29">
                  <c:v>44987</c:v>
                </c:pt>
                <c:pt idx="30">
                  <c:v>44988</c:v>
                </c:pt>
                <c:pt idx="31">
                  <c:v>44989</c:v>
                </c:pt>
                <c:pt idx="32">
                  <c:v>44990</c:v>
                </c:pt>
                <c:pt idx="33">
                  <c:v>44991</c:v>
                </c:pt>
                <c:pt idx="34">
                  <c:v>44992</c:v>
                </c:pt>
                <c:pt idx="35">
                  <c:v>44993</c:v>
                </c:pt>
                <c:pt idx="36">
                  <c:v>44994</c:v>
                </c:pt>
                <c:pt idx="37">
                  <c:v>44995</c:v>
                </c:pt>
                <c:pt idx="38">
                  <c:v>44996</c:v>
                </c:pt>
                <c:pt idx="39">
                  <c:v>44997</c:v>
                </c:pt>
                <c:pt idx="40">
                  <c:v>44998</c:v>
                </c:pt>
                <c:pt idx="41">
                  <c:v>44999</c:v>
                </c:pt>
                <c:pt idx="42">
                  <c:v>45000</c:v>
                </c:pt>
                <c:pt idx="43">
                  <c:v>45001</c:v>
                </c:pt>
                <c:pt idx="44">
                  <c:v>45002</c:v>
                </c:pt>
                <c:pt idx="45">
                  <c:v>45003</c:v>
                </c:pt>
                <c:pt idx="46">
                  <c:v>45004</c:v>
                </c:pt>
                <c:pt idx="47">
                  <c:v>45005</c:v>
                </c:pt>
                <c:pt idx="48">
                  <c:v>45006</c:v>
                </c:pt>
                <c:pt idx="49">
                  <c:v>45007</c:v>
                </c:pt>
                <c:pt idx="50">
                  <c:v>45008</c:v>
                </c:pt>
                <c:pt idx="51">
                  <c:v>45009</c:v>
                </c:pt>
                <c:pt idx="52">
                  <c:v>45010</c:v>
                </c:pt>
                <c:pt idx="53">
                  <c:v>45011</c:v>
                </c:pt>
                <c:pt idx="54">
                  <c:v>45012</c:v>
                </c:pt>
                <c:pt idx="55">
                  <c:v>45013</c:v>
                </c:pt>
                <c:pt idx="56">
                  <c:v>45014</c:v>
                </c:pt>
                <c:pt idx="57">
                  <c:v>45015</c:v>
                </c:pt>
                <c:pt idx="58">
                  <c:v>45016</c:v>
                </c:pt>
              </c:numCache>
            </c:numRef>
          </c:cat>
          <c:val>
            <c:numRef>
              <c:f>Sheet1!$E$2:$E$62</c:f>
              <c:numCache>
                <c:formatCode>_(* #,##0_);_(* \(#,##0\);_(* "-"??_);_(@_)</c:formatCode>
                <c:ptCount val="61"/>
                <c:pt idx="0">
                  <c:v>598929011.68999994</c:v>
                </c:pt>
                <c:pt idx="1">
                  <c:v>506388513.09000003</c:v>
                </c:pt>
                <c:pt idx="2">
                  <c:v>420084394.78999996</c:v>
                </c:pt>
                <c:pt idx="3">
                  <c:v>373229478.05000007</c:v>
                </c:pt>
                <c:pt idx="4">
                  <c:v>337426360.85000014</c:v>
                </c:pt>
                <c:pt idx="5">
                  <c:v>317337774.5</c:v>
                </c:pt>
                <c:pt idx="6">
                  <c:v>281941010.21999991</c:v>
                </c:pt>
                <c:pt idx="7">
                  <c:v>326796257.58999979</c:v>
                </c:pt>
                <c:pt idx="8">
                  <c:v>333689562.52999985</c:v>
                </c:pt>
                <c:pt idx="9">
                  <c:v>385580873.33999997</c:v>
                </c:pt>
                <c:pt idx="10">
                  <c:v>332118300.74000001</c:v>
                </c:pt>
                <c:pt idx="11">
                  <c:v>345262087.31000006</c:v>
                </c:pt>
                <c:pt idx="12">
                  <c:v>331666554.44</c:v>
                </c:pt>
                <c:pt idx="13">
                  <c:v>279713554.52000004</c:v>
                </c:pt>
                <c:pt idx="14">
                  <c:v>274267244.03000003</c:v>
                </c:pt>
                <c:pt idx="15">
                  <c:v>323561436.79999977</c:v>
                </c:pt>
                <c:pt idx="16">
                  <c:v>372372600.07999998</c:v>
                </c:pt>
                <c:pt idx="17">
                  <c:v>342321826.49000013</c:v>
                </c:pt>
                <c:pt idx="18">
                  <c:v>310318290.4199999</c:v>
                </c:pt>
                <c:pt idx="19">
                  <c:v>281182399.47000009</c:v>
                </c:pt>
                <c:pt idx="20">
                  <c:v>287414681.54999995</c:v>
                </c:pt>
                <c:pt idx="21">
                  <c:v>300420712.20999992</c:v>
                </c:pt>
                <c:pt idx="22">
                  <c:v>302830519.69000012</c:v>
                </c:pt>
                <c:pt idx="23">
                  <c:v>301374088.93000007</c:v>
                </c:pt>
                <c:pt idx="24">
                  <c:v>311581971.5200001</c:v>
                </c:pt>
                <c:pt idx="25">
                  <c:v>291847241.56000012</c:v>
                </c:pt>
                <c:pt idx="26">
                  <c:v>305521023.67000002</c:v>
                </c:pt>
                <c:pt idx="27">
                  <c:v>316979801.33000004</c:v>
                </c:pt>
                <c:pt idx="28">
                  <c:v>312084941.75000012</c:v>
                </c:pt>
                <c:pt idx="29">
                  <c:v>270587919.02000004</c:v>
                </c:pt>
                <c:pt idx="30">
                  <c:v>254521619.70000008</c:v>
                </c:pt>
                <c:pt idx="31">
                  <c:v>249948217.69000012</c:v>
                </c:pt>
                <c:pt idx="32">
                  <c:v>242590608.51000008</c:v>
                </c:pt>
                <c:pt idx="33">
                  <c:v>279309251.51999992</c:v>
                </c:pt>
                <c:pt idx="34">
                  <c:v>280117959.25000006</c:v>
                </c:pt>
                <c:pt idx="35">
                  <c:v>299686700.26999998</c:v>
                </c:pt>
                <c:pt idx="36">
                  <c:v>296249909.93000001</c:v>
                </c:pt>
                <c:pt idx="37">
                  <c:v>274623763.52999997</c:v>
                </c:pt>
                <c:pt idx="38">
                  <c:v>257218068.62999994</c:v>
                </c:pt>
                <c:pt idx="39">
                  <c:v>238005761.40999991</c:v>
                </c:pt>
                <c:pt idx="40">
                  <c:v>241059818.39000005</c:v>
                </c:pt>
                <c:pt idx="41">
                  <c:v>252027015.25</c:v>
                </c:pt>
                <c:pt idx="42">
                  <c:v>234750452.81999996</c:v>
                </c:pt>
                <c:pt idx="43">
                  <c:v>238779382.78999999</c:v>
                </c:pt>
                <c:pt idx="44">
                  <c:v>271959373.67999995</c:v>
                </c:pt>
                <c:pt idx="45">
                  <c:v>272161693.60000014</c:v>
                </c:pt>
                <c:pt idx="46">
                  <c:v>277190440.27999997</c:v>
                </c:pt>
                <c:pt idx="47">
                  <c:v>278675272.44000024</c:v>
                </c:pt>
                <c:pt idx="48">
                  <c:v>244440074.18999997</c:v>
                </c:pt>
                <c:pt idx="49">
                  <c:v>267301195.62000009</c:v>
                </c:pt>
                <c:pt idx="50">
                  <c:v>286203307.57000023</c:v>
                </c:pt>
                <c:pt idx="51">
                  <c:v>285891473.8100003</c:v>
                </c:pt>
                <c:pt idx="52">
                  <c:v>299258644.24000001</c:v>
                </c:pt>
                <c:pt idx="53">
                  <c:v>293360593.92000014</c:v>
                </c:pt>
                <c:pt idx="54">
                  <c:v>357424813.80000007</c:v>
                </c:pt>
                <c:pt idx="55">
                  <c:v>288669042.73999995</c:v>
                </c:pt>
                <c:pt idx="56">
                  <c:v>280030619.91000015</c:v>
                </c:pt>
                <c:pt idx="57">
                  <c:v>290621018.43000007</c:v>
                </c:pt>
                <c:pt idx="58">
                  <c:v>324717865.59000003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72-4D6E-8957-F9526C25940E}"/>
            </c:ext>
          </c:extLst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DISCRETIONARY COLLATERAL</c:v>
                </c:pt>
              </c:strCache>
            </c:strRef>
          </c:tx>
          <c:spPr>
            <a:solidFill>
              <a:srgbClr val="33BED2"/>
            </a:solidFill>
            <a:ln>
              <a:noFill/>
            </a:ln>
            <a:effectLst/>
          </c:spPr>
          <c:cat>
            <c:numRef>
              <c:f>Sheet1!$A$2:$A$62</c:f>
              <c:numCache>
                <c:formatCode>[$-409]mm/dd/yyyy</c:formatCode>
                <c:ptCount val="61"/>
                <c:pt idx="0">
                  <c:v>44958</c:v>
                </c:pt>
                <c:pt idx="1">
                  <c:v>44959</c:v>
                </c:pt>
                <c:pt idx="2">
                  <c:v>44960</c:v>
                </c:pt>
                <c:pt idx="3">
                  <c:v>44961</c:v>
                </c:pt>
                <c:pt idx="4">
                  <c:v>44962</c:v>
                </c:pt>
                <c:pt idx="5">
                  <c:v>44963</c:v>
                </c:pt>
                <c:pt idx="6">
                  <c:v>44964</c:v>
                </c:pt>
                <c:pt idx="7">
                  <c:v>44965</c:v>
                </c:pt>
                <c:pt idx="8">
                  <c:v>44966</c:v>
                </c:pt>
                <c:pt idx="9">
                  <c:v>44967</c:v>
                </c:pt>
                <c:pt idx="10">
                  <c:v>44968</c:v>
                </c:pt>
                <c:pt idx="11">
                  <c:v>44969</c:v>
                </c:pt>
                <c:pt idx="12">
                  <c:v>44970</c:v>
                </c:pt>
                <c:pt idx="13">
                  <c:v>44971</c:v>
                </c:pt>
                <c:pt idx="14">
                  <c:v>44972</c:v>
                </c:pt>
                <c:pt idx="15">
                  <c:v>44973</c:v>
                </c:pt>
                <c:pt idx="16">
                  <c:v>44974</c:v>
                </c:pt>
                <c:pt idx="17">
                  <c:v>44975</c:v>
                </c:pt>
                <c:pt idx="18">
                  <c:v>44976</c:v>
                </c:pt>
                <c:pt idx="19">
                  <c:v>44977</c:v>
                </c:pt>
                <c:pt idx="20">
                  <c:v>44978</c:v>
                </c:pt>
                <c:pt idx="21">
                  <c:v>44979</c:v>
                </c:pt>
                <c:pt idx="22">
                  <c:v>44980</c:v>
                </c:pt>
                <c:pt idx="23">
                  <c:v>44981</c:v>
                </c:pt>
                <c:pt idx="24">
                  <c:v>44982</c:v>
                </c:pt>
                <c:pt idx="25">
                  <c:v>44983</c:v>
                </c:pt>
                <c:pt idx="26">
                  <c:v>44984</c:v>
                </c:pt>
                <c:pt idx="27">
                  <c:v>44985</c:v>
                </c:pt>
                <c:pt idx="28">
                  <c:v>44986</c:v>
                </c:pt>
                <c:pt idx="29">
                  <c:v>44987</c:v>
                </c:pt>
                <c:pt idx="30">
                  <c:v>44988</c:v>
                </c:pt>
                <c:pt idx="31">
                  <c:v>44989</c:v>
                </c:pt>
                <c:pt idx="32">
                  <c:v>44990</c:v>
                </c:pt>
                <c:pt idx="33">
                  <c:v>44991</c:v>
                </c:pt>
                <c:pt idx="34">
                  <c:v>44992</c:v>
                </c:pt>
                <c:pt idx="35">
                  <c:v>44993</c:v>
                </c:pt>
                <c:pt idx="36">
                  <c:v>44994</c:v>
                </c:pt>
                <c:pt idx="37">
                  <c:v>44995</c:v>
                </c:pt>
                <c:pt idx="38">
                  <c:v>44996</c:v>
                </c:pt>
                <c:pt idx="39">
                  <c:v>44997</c:v>
                </c:pt>
                <c:pt idx="40">
                  <c:v>44998</c:v>
                </c:pt>
                <c:pt idx="41">
                  <c:v>44999</c:v>
                </c:pt>
                <c:pt idx="42">
                  <c:v>45000</c:v>
                </c:pt>
                <c:pt idx="43">
                  <c:v>45001</c:v>
                </c:pt>
                <c:pt idx="44">
                  <c:v>45002</c:v>
                </c:pt>
                <c:pt idx="45">
                  <c:v>45003</c:v>
                </c:pt>
                <c:pt idx="46">
                  <c:v>45004</c:v>
                </c:pt>
                <c:pt idx="47">
                  <c:v>45005</c:v>
                </c:pt>
                <c:pt idx="48">
                  <c:v>45006</c:v>
                </c:pt>
                <c:pt idx="49">
                  <c:v>45007</c:v>
                </c:pt>
                <c:pt idx="50">
                  <c:v>45008</c:v>
                </c:pt>
                <c:pt idx="51">
                  <c:v>45009</c:v>
                </c:pt>
                <c:pt idx="52">
                  <c:v>45010</c:v>
                </c:pt>
                <c:pt idx="53">
                  <c:v>45011</c:v>
                </c:pt>
                <c:pt idx="54">
                  <c:v>45012</c:v>
                </c:pt>
                <c:pt idx="55">
                  <c:v>45013</c:v>
                </c:pt>
                <c:pt idx="56">
                  <c:v>45014</c:v>
                </c:pt>
                <c:pt idx="57">
                  <c:v>45015</c:v>
                </c:pt>
                <c:pt idx="58">
                  <c:v>45016</c:v>
                </c:pt>
              </c:numCache>
            </c:numRef>
          </c:cat>
          <c:val>
            <c:numRef>
              <c:f>Sheet1!$F$2:$F$62</c:f>
              <c:numCache>
                <c:formatCode>_(* #,##0_);_(* \(#,##0\);_(* "-"??_);_(@_)</c:formatCode>
                <c:ptCount val="61"/>
                <c:pt idx="0">
                  <c:v>2757260481.4099998</c:v>
                </c:pt>
                <c:pt idx="1">
                  <c:v>2883720827.0099998</c:v>
                </c:pt>
                <c:pt idx="2">
                  <c:v>3660537852.21</c:v>
                </c:pt>
                <c:pt idx="3">
                  <c:v>3771170344.9499998</c:v>
                </c:pt>
                <c:pt idx="4">
                  <c:v>3799028089.1499996</c:v>
                </c:pt>
                <c:pt idx="5">
                  <c:v>3692723947.5</c:v>
                </c:pt>
                <c:pt idx="6">
                  <c:v>3736165889.7800002</c:v>
                </c:pt>
                <c:pt idx="7">
                  <c:v>3675150317.4100003</c:v>
                </c:pt>
                <c:pt idx="8">
                  <c:v>3277813108.8700004</c:v>
                </c:pt>
                <c:pt idx="9">
                  <c:v>3266031500.96</c:v>
                </c:pt>
                <c:pt idx="10">
                  <c:v>3336666894.5600004</c:v>
                </c:pt>
                <c:pt idx="11">
                  <c:v>3336168938.9900002</c:v>
                </c:pt>
                <c:pt idx="12">
                  <c:v>3381659837.8600001</c:v>
                </c:pt>
                <c:pt idx="13">
                  <c:v>3547858899.7800002</c:v>
                </c:pt>
                <c:pt idx="14">
                  <c:v>3590270264.27</c:v>
                </c:pt>
                <c:pt idx="15">
                  <c:v>2643690028.2000003</c:v>
                </c:pt>
                <c:pt idx="16">
                  <c:v>3089337597.8200002</c:v>
                </c:pt>
                <c:pt idx="17">
                  <c:v>3134932309.4099998</c:v>
                </c:pt>
                <c:pt idx="18">
                  <c:v>3173631678.48</c:v>
                </c:pt>
                <c:pt idx="19">
                  <c:v>3404452419.4299998</c:v>
                </c:pt>
                <c:pt idx="20">
                  <c:v>3455022576.3500004</c:v>
                </c:pt>
                <c:pt idx="21">
                  <c:v>3360817500.6900001</c:v>
                </c:pt>
                <c:pt idx="22">
                  <c:v>3162609205.21</c:v>
                </c:pt>
                <c:pt idx="23">
                  <c:v>3156585658.9700003</c:v>
                </c:pt>
                <c:pt idx="24">
                  <c:v>3118000009.3800001</c:v>
                </c:pt>
                <c:pt idx="25">
                  <c:v>3147763894.3400002</c:v>
                </c:pt>
                <c:pt idx="26">
                  <c:v>3071955742.23</c:v>
                </c:pt>
                <c:pt idx="27">
                  <c:v>3038667667.5700002</c:v>
                </c:pt>
                <c:pt idx="28">
                  <c:v>3039672854.1500001</c:v>
                </c:pt>
                <c:pt idx="29">
                  <c:v>3059614159.8800001</c:v>
                </c:pt>
                <c:pt idx="30">
                  <c:v>3819071671.2999997</c:v>
                </c:pt>
                <c:pt idx="31">
                  <c:v>3814626274.3099999</c:v>
                </c:pt>
                <c:pt idx="32">
                  <c:v>3819965259.4899998</c:v>
                </c:pt>
                <c:pt idx="33">
                  <c:v>3729530411.48</c:v>
                </c:pt>
                <c:pt idx="34">
                  <c:v>3762165783.75</c:v>
                </c:pt>
                <c:pt idx="35">
                  <c:v>3715587520.73</c:v>
                </c:pt>
                <c:pt idx="36">
                  <c:v>3578164114.0700002</c:v>
                </c:pt>
                <c:pt idx="37">
                  <c:v>3646986050.4700003</c:v>
                </c:pt>
                <c:pt idx="38">
                  <c:v>3655335059.3699999</c:v>
                </c:pt>
                <c:pt idx="39">
                  <c:v>3667291774.5900002</c:v>
                </c:pt>
                <c:pt idx="40">
                  <c:v>3570206671.6100001</c:v>
                </c:pt>
                <c:pt idx="41">
                  <c:v>3530759861.75</c:v>
                </c:pt>
                <c:pt idx="42">
                  <c:v>3582523869.1799998</c:v>
                </c:pt>
                <c:pt idx="43">
                  <c:v>3244696633.5100002</c:v>
                </c:pt>
                <c:pt idx="44">
                  <c:v>3246059878.3200002</c:v>
                </c:pt>
                <c:pt idx="45">
                  <c:v>3243053457.3999996</c:v>
                </c:pt>
                <c:pt idx="46">
                  <c:v>3228691109.7200003</c:v>
                </c:pt>
                <c:pt idx="47">
                  <c:v>3262304091.5599999</c:v>
                </c:pt>
                <c:pt idx="48">
                  <c:v>3371881052.8099999</c:v>
                </c:pt>
                <c:pt idx="49">
                  <c:v>3523329620.3800001</c:v>
                </c:pt>
                <c:pt idx="50">
                  <c:v>2524663665.4299998</c:v>
                </c:pt>
                <c:pt idx="51">
                  <c:v>2957416348.6899996</c:v>
                </c:pt>
                <c:pt idx="52">
                  <c:v>2908962317.2600002</c:v>
                </c:pt>
                <c:pt idx="53">
                  <c:v>2917336297.5799999</c:v>
                </c:pt>
                <c:pt idx="54">
                  <c:v>2853931501.6999998</c:v>
                </c:pt>
                <c:pt idx="55">
                  <c:v>2861662807.7600002</c:v>
                </c:pt>
                <c:pt idx="56">
                  <c:v>2861962082.5899997</c:v>
                </c:pt>
                <c:pt idx="57">
                  <c:v>2882848928.0699997</c:v>
                </c:pt>
                <c:pt idx="58">
                  <c:v>2868105357.9099998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72-4D6E-8957-F9526C2594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7326303"/>
        <c:axId val="1357331295"/>
      </c:areaChart>
      <c:dateAx>
        <c:axId val="1357326303"/>
        <c:scaling>
          <c:orientation val="minMax"/>
        </c:scaling>
        <c:delete val="0"/>
        <c:axPos val="b"/>
        <c:numFmt formatCode="m/d;@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7331295"/>
        <c:crosses val="autoZero"/>
        <c:auto val="1"/>
        <c:lblOffset val="100"/>
        <c:baseTimeUnit val="days"/>
      </c:dateAx>
      <c:valAx>
        <c:axId val="1357331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7326303"/>
        <c:crosses val="autoZero"/>
        <c:crossBetween val="midCat"/>
        <c:dispUnits>
          <c:builtInUnit val="millions"/>
          <c:dispUnitsLbl>
            <c:layout>
              <c:manualLayout>
                <c:xMode val="edge"/>
                <c:yMode val="edge"/>
                <c:x val="1.9035257193303786E-2"/>
                <c:y val="0.37420981126786435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Millions in $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23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6604" y="3962401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Brenden Sager, Austin Energy, Chair</a:t>
            </a:r>
          </a:p>
          <a:p>
            <a:pPr algn="ctr"/>
            <a:r>
              <a:rPr lang="en-US" b="1" dirty="0"/>
              <a:t>Loretto Martin, NRG,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Available Credit by Type Compared to Total Potential Exposure (TPE) Feb 2022-2023</a:t>
            </a:r>
            <a:endParaRPr lang="en-US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F798A18-0B55-2E6E-7B33-9F35BFFFDB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6251" y="1825625"/>
            <a:ext cx="879949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/>
          <a:lstStyle/>
          <a:p>
            <a:r>
              <a:rPr lang="en-US" sz="4400" dirty="0">
                <a:cs typeface="Times New Roman" panose="02020603050405020304" pitchFamily="18" charset="0"/>
              </a:rPr>
              <a:t>Discretionary Collateral Feb 2022-2023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3D75081-DE22-D40B-151B-D5833EE18A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4232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1" indent="0">
              <a:spcBef>
                <a:spcPts val="0"/>
              </a:spcBef>
              <a:buNone/>
              <a:defRPr/>
            </a:pPr>
            <a:endParaRPr lang="en-US" sz="3200" dirty="0"/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Slides reflect 21 April meeting. Update includes 17 May meeting details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>
                <a:cs typeface="Arial" panose="020B0604020202020204" pitchFamily="34" charset="0"/>
              </a:rPr>
              <a:t>Five NPRR reviewed for their credit impacts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ERCOT update on NPRR 1165 on independent amounts and documentation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ERCOT Update changing collateral forms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ERCOT proposed NPRR on background checks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Member question on collateral interest calculation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1143NPRR Provide ERCOT Flexibility to Determine When ESRs May Charge During an EEA Level 3.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1163NPRR Related to LPGRR070, Discontinuation of Interval Data Recorder (IDR) Meter Weather Sensitivity Process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1166NPRR Protected Information Status of DC Tie Schedule Information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1167NPRR Improvements to Firm Fuel Supply Service Based on Lessons Learned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1168NPRR Related to RMGRR172, Texas SET V5.0 Continuous Service Agreements Changes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CFSG voted to consider operational without credit implications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Ian Haley of Luminant abstained on 1143</a:t>
            </a: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AAA7-8B13-490E-A894-C9C4F750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ERCOT’s NPRR 1165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F5B78-0A57-43F7-8CC1-E447DFEE3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Nodal Protocol Revision Request (NPRR) strengthens ERCOT’s market entry eligibility and continued participation requirements for ERCOT Counter-Parties (i.e., Qualified Scheduling Entities (QSEs) and Congestion Revenue Right (CRR) Account Holders).  Specific changes include: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Removing minimum capitalization requirements;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Requiring all ERCOT Counter-Parties to post Independent Amounts;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Removing references to guarantors;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Clarifying the requirement for financial statements; and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Referencing International Financial Reporting Standards (IFRS) rather than retired International Accounting Standards (IAS).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B387B-76D6-4BBC-A11E-17A00A5F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315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853AD-A990-47D8-8BD8-632A72F9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NPRR 1165 Collateral Requirements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B3D59-45A9-4A06-8AF4-363FF7BC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1963"/>
            <a:ext cx="10515600" cy="4625000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(i)	For a Counter-Party seeking authorization to participate or participating in all ERCOT markets, $500,000 Independent Amount.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(ii)	For a Counter-Party seeking authorization to participate or participating in all ERCOT markets except for the CRR market, $200,000 Independent Amount.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CFSG Action: Group will continue to discuss in anticipation of upcoming vote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8837A-E472-492F-A124-69467B5C0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377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5A835-CDFF-4E1F-8CEB-67A17A8D3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ERCOT Change in Collateral 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8874E-5C7B-440B-977E-73147FA0D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Letter of Credit, Surety Bond, Guarantee Agreements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Third-Party Guarantee Agreement 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Foreign Guarantee Agreement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Third-Party Foreign Guarantee Agreement (Foreign Non-Affiliated Guarantor)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Currently, Guarantee Agreements serve one of two purposes: 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to obtain unsecured credit of up to a maximum of $50 million (will cease to exist in October 2023 due to NPRR 1112); or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to satisfy the financial statement requirement in the Protocols by providing the Guarantor’s financials (proposed to be eliminated with NPRR 1165).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is proposing to eliminate the Guarantee Agreements on the later of either the effective date of NPRR 1165 or on October 1, 2023.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CFSG Action: ERCOT will file NPRR and Group will continue to discuss in anticipation of upcoming vote</a:t>
            </a:r>
          </a:p>
        </p:txBody>
      </p:sp>
    </p:spTree>
    <p:extLst>
      <p:ext uri="{BB962C8B-B14F-4D97-AF65-F5344CB8AC3E}">
        <p14:creationId xmlns:p14="http://schemas.microsoft.com/office/powerpoint/2010/main" val="696193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24950-8D17-40FE-8849-D0147B56B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ERCOT Market Participant Background Checks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6354E-FB10-4F71-BF86-A32A9FC92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6796"/>
            <a:ext cx="10515600" cy="4857226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NPRR strengthens ERCOT’s market entry qualification and continued participation requirements for ERCOT Counter-Parties i.e., Qualified Scheduling Entities (QSEs) and Congestion Revenue Right Account Holders (CRRAHs)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Specifically, makes the following modifications to Protocol section 16, Registration and Qualification of Market Participants: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Creates a new background check process as a part of ERCOT’s review of current and prospective Counter-Parties;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Authorizes ERCOT to review current and prospective Counter-Parties to determine Whether they pose an unreasonable financial risk to ERCOT based on their background check;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Authorizes ERCOT to suspend a QSE or CRR Account Holder if it poses an unreasonable financial risk; and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Authorizes ERCOT to terminate the registration of a Counter-Party if it is deemed an unreasonable financial risk that cannot be remedied.  </a:t>
            </a:r>
          </a:p>
        </p:txBody>
      </p:sp>
    </p:spTree>
    <p:extLst>
      <p:ext uri="{BB962C8B-B14F-4D97-AF65-F5344CB8AC3E}">
        <p14:creationId xmlns:p14="http://schemas.microsoft.com/office/powerpoint/2010/main" val="2381705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D5EBC-7CDC-446E-BE03-01F58147C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Tenaska Collateral Interest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860C7-F0CA-48C2-AC60-7D7F311A1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Change from average cash collateral balances to cash collateral held at 1700 CPT daily</a:t>
            </a:r>
          </a:p>
          <a:p>
            <a:r>
              <a:rPr lang="en-US" dirty="0"/>
              <a:t>Change from annual payments to monthly with a reconciliation with details on calculation</a:t>
            </a:r>
          </a:p>
          <a:p>
            <a:r>
              <a:rPr lang="en-US" dirty="0"/>
              <a:t>Remove $50 minimum before ERCOT pays interest</a:t>
            </a:r>
          </a:p>
        </p:txBody>
      </p:sp>
    </p:spTree>
    <p:extLst>
      <p:ext uri="{BB962C8B-B14F-4D97-AF65-F5344CB8AC3E}">
        <p14:creationId xmlns:p14="http://schemas.microsoft.com/office/powerpoint/2010/main" val="2255304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55639"/>
            <a:ext cx="9144000" cy="73501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 Feb – March 2023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1619250" y="1638300"/>
            <a:ext cx="9401176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Market-wide average Total Potential Exposure (TPE) decreased from $1.22 billion in February 2023 to $1.07 billion in March 2023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TPE decreased in March as peak exposure rolled off </a:t>
            </a:r>
          </a:p>
          <a:p>
            <a:pPr marL="344488" lvl="2" indent="-3444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Average Discretionary Collateral remained relatively flat in March 2023 at $3.31 billion.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737</Words>
  <Application>Microsoft Office PowerPoint</Application>
  <PresentationFormat>Widescreen</PresentationFormat>
  <Paragraphs>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Credit Finance Sub Group update to the Technical Advisory Committee</vt:lpstr>
      <vt:lpstr>General Update </vt:lpstr>
      <vt:lpstr>NPRR’s Reviewed</vt:lpstr>
      <vt:lpstr>ERCOT’s NPRR 1165</vt:lpstr>
      <vt:lpstr>NPRR 1165 Collateral Requirements</vt:lpstr>
      <vt:lpstr>ERCOT Change in Collateral Forms</vt:lpstr>
      <vt:lpstr>ERCOT Market Participant Background Checks</vt:lpstr>
      <vt:lpstr>Tenaska Collateral Interest Discussion</vt:lpstr>
      <vt:lpstr>Monthly Highlights Feb – March 2023</vt:lpstr>
      <vt:lpstr>Available Credit by Type Compared to Total Potential Exposure (TPE) Feb 2022-2023</vt:lpstr>
      <vt:lpstr>Discretionary Collateral Feb 2022-2023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Sager, Brenden</cp:lastModifiedBy>
  <cp:revision>15</cp:revision>
  <dcterms:created xsi:type="dcterms:W3CDTF">2022-08-01T15:23:51Z</dcterms:created>
  <dcterms:modified xsi:type="dcterms:W3CDTF">2023-05-16T16:55:14Z</dcterms:modified>
</cp:coreProperties>
</file>