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520" r:id="rId4"/>
    <p:sldMasterId id="2147493522" r:id="rId5"/>
  </p:sldMasterIdLst>
  <p:notesMasterIdLst>
    <p:notesMasterId r:id="rId14"/>
  </p:notesMasterIdLst>
  <p:handoutMasterIdLst>
    <p:handoutMasterId r:id="rId15"/>
  </p:handoutMasterIdLst>
  <p:sldIdLst>
    <p:sldId id="533" r:id="rId6"/>
    <p:sldId id="481" r:id="rId7"/>
    <p:sldId id="734" r:id="rId8"/>
    <p:sldId id="733" r:id="rId9"/>
    <p:sldId id="735" r:id="rId10"/>
    <p:sldId id="736" r:id="rId11"/>
    <p:sldId id="737" r:id="rId12"/>
    <p:sldId id="738"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73"/>
    <a:srgbClr val="EDFF09"/>
    <a:srgbClr val="00385E"/>
    <a:srgbClr val="005386"/>
    <a:srgbClr val="92D050"/>
    <a:srgbClr val="72BFC5"/>
    <a:srgbClr val="333399"/>
    <a:srgbClr val="55BAB7"/>
    <a:srgbClr val="C4E3E1"/>
    <a:srgbClr val="C0D1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63" autoAdjust="0"/>
    <p:restoredTop sz="98693" autoAdjust="0"/>
  </p:normalViewPr>
  <p:slideViewPr>
    <p:cSldViewPr snapToGrid="0" snapToObjects="1">
      <p:cViewPr varScale="1">
        <p:scale>
          <a:sx n="108" d="100"/>
          <a:sy n="108" d="100"/>
        </p:scale>
        <p:origin x="120" y="102"/>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5490"/>
    </p:cViewPr>
  </p:sorterViewPr>
  <p:notesViewPr>
    <p:cSldViewPr snapToGrid="0" snapToObjects="1" showGuides="1">
      <p:cViewPr varScale="1">
        <p:scale>
          <a:sx n="62" d="100"/>
          <a:sy n="62" d="100"/>
        </p:scale>
        <p:origin x="2604" y="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o, Jeffrey" userId="c105959f-1c3a-49d3-b6c5-5ffb20d67f2e" providerId="ADAL" clId="{76AEF130-467A-4B48-849A-570546AB905E}"/>
    <pc:docChg chg="modSld">
      <pc:chgData name="Billo, Jeffrey" userId="c105959f-1c3a-49d3-b6c5-5ffb20d67f2e" providerId="ADAL" clId="{76AEF130-467A-4B48-849A-570546AB905E}" dt="2023-05-15T14:34:07.757" v="290" actId="20577"/>
      <pc:docMkLst>
        <pc:docMk/>
      </pc:docMkLst>
      <pc:sldChg chg="modSp mod">
        <pc:chgData name="Billo, Jeffrey" userId="c105959f-1c3a-49d3-b6c5-5ffb20d67f2e" providerId="ADAL" clId="{76AEF130-467A-4B48-849A-570546AB905E}" dt="2023-05-15T14:33:31.338" v="275" actId="20577"/>
        <pc:sldMkLst>
          <pc:docMk/>
          <pc:sldMk cId="3159223699" sldId="733"/>
        </pc:sldMkLst>
        <pc:graphicFrameChg chg="modGraphic">
          <ac:chgData name="Billo, Jeffrey" userId="c105959f-1c3a-49d3-b6c5-5ffb20d67f2e" providerId="ADAL" clId="{76AEF130-467A-4B48-849A-570546AB905E}" dt="2023-05-15T14:33:31.338" v="275" actId="20577"/>
          <ac:graphicFrameMkLst>
            <pc:docMk/>
            <pc:sldMk cId="3159223699" sldId="733"/>
            <ac:graphicFrameMk id="3" creationId="{E4CD635D-A38B-1D9F-898E-A61C59A31D62}"/>
          </ac:graphicFrameMkLst>
        </pc:graphicFrameChg>
      </pc:sldChg>
      <pc:sldChg chg="modSp mod">
        <pc:chgData name="Billo, Jeffrey" userId="c105959f-1c3a-49d3-b6c5-5ffb20d67f2e" providerId="ADAL" clId="{76AEF130-467A-4B48-849A-570546AB905E}" dt="2023-05-15T14:31:08.083" v="245" actId="20577"/>
        <pc:sldMkLst>
          <pc:docMk/>
          <pc:sldMk cId="2843943213" sldId="734"/>
        </pc:sldMkLst>
        <pc:spChg chg="mod">
          <ac:chgData name="Billo, Jeffrey" userId="c105959f-1c3a-49d3-b6c5-5ffb20d67f2e" providerId="ADAL" clId="{76AEF130-467A-4B48-849A-570546AB905E}" dt="2023-05-15T14:31:08.083" v="245" actId="20577"/>
          <ac:spMkLst>
            <pc:docMk/>
            <pc:sldMk cId="2843943213" sldId="734"/>
            <ac:spMk id="3" creationId="{C81C3736-60BE-FF34-56B5-3AE3B12BEC5D}"/>
          </ac:spMkLst>
        </pc:spChg>
      </pc:sldChg>
      <pc:sldChg chg="modSp mod">
        <pc:chgData name="Billo, Jeffrey" userId="c105959f-1c3a-49d3-b6c5-5ffb20d67f2e" providerId="ADAL" clId="{76AEF130-467A-4B48-849A-570546AB905E}" dt="2023-05-15T14:34:07.757" v="290" actId="20577"/>
        <pc:sldMkLst>
          <pc:docMk/>
          <pc:sldMk cId="1124686963" sldId="735"/>
        </pc:sldMkLst>
        <pc:graphicFrameChg chg="modGraphic">
          <ac:chgData name="Billo, Jeffrey" userId="c105959f-1c3a-49d3-b6c5-5ffb20d67f2e" providerId="ADAL" clId="{76AEF130-467A-4B48-849A-570546AB905E}" dt="2023-05-15T14:34:07.757" v="290" actId="20577"/>
          <ac:graphicFrameMkLst>
            <pc:docMk/>
            <pc:sldMk cId="1124686963" sldId="735"/>
            <ac:graphicFrameMk id="3" creationId="{E4CD635D-A38B-1D9F-898E-A61C59A31D62}"/>
          </ac:graphicFrameMkLst>
        </pc:graphicFrameChg>
      </pc:sldChg>
      <pc:sldChg chg="modSp mod">
        <pc:chgData name="Billo, Jeffrey" userId="c105959f-1c3a-49d3-b6c5-5ffb20d67f2e" providerId="ADAL" clId="{76AEF130-467A-4B48-849A-570546AB905E}" dt="2023-05-15T14:27:19.510" v="8" actId="6549"/>
        <pc:sldMkLst>
          <pc:docMk/>
          <pc:sldMk cId="2609165909" sldId="738"/>
        </pc:sldMkLst>
        <pc:spChg chg="mod">
          <ac:chgData name="Billo, Jeffrey" userId="c105959f-1c3a-49d3-b6c5-5ffb20d67f2e" providerId="ADAL" clId="{76AEF130-467A-4B48-849A-570546AB905E}" dt="2023-05-15T14:27:19.510" v="8" actId="6549"/>
          <ac:spMkLst>
            <pc:docMk/>
            <pc:sldMk cId="2609165909" sldId="738"/>
            <ac:spMk id="3" creationId="{1B2E4F7E-DB3F-5ECD-4A0F-55FBBAFBE70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5/15/2023</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dirty="0"/>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5/15/2023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7"/>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dirty="0"/>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8311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1259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32395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26499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10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0094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6502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59653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1468594891"/>
      </p:ext>
    </p:extLst>
  </p:cSld>
  <p:clrMap bg1="lt1" tx1="dk1" bg2="lt2" tx2="dk2" accent1="accent1" accent2="accent2" accent3="accent3" accent4="accent4" accent5="accent5" accent6="accent6" hlink="hlink" folHlink="folHlink"/>
  <p:sldLayoutIdLst>
    <p:sldLayoutId id="214749352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dirty="0">
                <a:solidFill>
                  <a:prstClr val="black">
                    <a:tint val="75000"/>
                  </a:prstClr>
                </a:solidFill>
              </a:rPr>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defTabSz="914400"/>
            <a:r>
              <a:rPr lang="en-US" sz="1000" b="1" dirty="0">
                <a:solidFill>
                  <a:srgbClr val="5B6770"/>
                </a:solidFill>
              </a:rPr>
              <a:t>PUBLIC</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fld id="{1D93BD3E-1E9A-4970-A6F7-E7AC52762E0C}"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519643683"/>
      </p:ext>
    </p:extLst>
  </p:cSld>
  <p:clrMap bg1="lt1" tx1="dk1" bg2="lt2" tx2="dk2" accent1="accent1" accent2="accent2" accent3="accent3" accent4="accent4" accent5="accent5" accent6="accent6" hlink="hlink" folHlink="folHlink"/>
  <p:sldLayoutIdLst>
    <p:sldLayoutId id="2147493523" r:id="rId1"/>
    <p:sldLayoutId id="2147493524" r:id="rId2"/>
    <p:sldLayoutId id="214749352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1618212"/>
            <a:ext cx="5304692" cy="3354765"/>
          </a:xfrm>
          <a:prstGeom prst="rect">
            <a:avLst/>
          </a:prstGeom>
          <a:noFill/>
        </p:spPr>
        <p:txBody>
          <a:bodyPr wrap="square" rtlCol="0">
            <a:spAutoFit/>
          </a:bodyPr>
          <a:lstStyle/>
          <a:p>
            <a:pPr>
              <a:defRPr/>
            </a:pPr>
            <a:r>
              <a:rPr lang="en-US" sz="2800" b="1" kern="0" dirty="0">
                <a:solidFill>
                  <a:prstClr val="black"/>
                </a:solidFill>
              </a:rPr>
              <a:t>NPRR1171 – Reliability Risk Scenarios</a:t>
            </a:r>
          </a:p>
          <a:p>
            <a:pPr>
              <a:defRPr/>
            </a:pPr>
            <a:endParaRPr lang="en-US" sz="3600" b="1" kern="0" dirty="0">
              <a:solidFill>
                <a:prstClr val="black"/>
              </a:solidFill>
            </a:endParaRPr>
          </a:p>
          <a:p>
            <a:pPr>
              <a:defRPr/>
            </a:pPr>
            <a:endParaRPr lang="en-US" sz="2000" b="1" kern="0" dirty="0">
              <a:solidFill>
                <a:prstClr val="black"/>
              </a:solidFill>
            </a:endParaRPr>
          </a:p>
          <a:p>
            <a:pPr>
              <a:defRPr/>
            </a:pPr>
            <a:endParaRPr lang="en-US" sz="2000" b="1" kern="0" dirty="0">
              <a:solidFill>
                <a:prstClr val="black"/>
              </a:solidFill>
            </a:endParaRPr>
          </a:p>
          <a:p>
            <a:pPr>
              <a:defRPr/>
            </a:pPr>
            <a:endParaRPr lang="en-US" sz="2000" b="1" kern="0" dirty="0">
              <a:solidFill>
                <a:prstClr val="black"/>
              </a:solidFill>
            </a:endParaRPr>
          </a:p>
          <a:p>
            <a:pPr>
              <a:defRPr/>
            </a:pPr>
            <a:r>
              <a:rPr lang="en-US" sz="2000" b="1" kern="0" dirty="0">
                <a:solidFill>
                  <a:schemeClr val="tx2"/>
                </a:solidFill>
              </a:rPr>
              <a:t>Jeff Billo</a:t>
            </a:r>
          </a:p>
          <a:p>
            <a:pPr>
              <a:defRPr/>
            </a:pPr>
            <a:r>
              <a:rPr lang="en-US" sz="2000" b="1" kern="0" dirty="0">
                <a:solidFill>
                  <a:schemeClr val="tx2"/>
                </a:solidFill>
              </a:rPr>
              <a:t>OWG</a:t>
            </a:r>
          </a:p>
          <a:p>
            <a:pPr>
              <a:defRPr/>
            </a:pPr>
            <a:r>
              <a:rPr lang="en-US" sz="2000" b="1" kern="0" dirty="0">
                <a:solidFill>
                  <a:schemeClr val="tx2"/>
                </a:solidFill>
              </a:rPr>
              <a:t>May 18, 2023</a:t>
            </a:r>
          </a:p>
        </p:txBody>
      </p:sp>
    </p:spTree>
    <p:extLst>
      <p:ext uri="{BB962C8B-B14F-4D97-AF65-F5344CB8AC3E}">
        <p14:creationId xmlns:p14="http://schemas.microsoft.com/office/powerpoint/2010/main" val="330064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dirty="0"/>
          </a:p>
        </p:txBody>
      </p:sp>
      <p:sp>
        <p:nvSpPr>
          <p:cNvPr id="4" name="TextBox 3"/>
          <p:cNvSpPr txBox="1"/>
          <p:nvPr/>
        </p:nvSpPr>
        <p:spPr>
          <a:xfrm>
            <a:off x="530526" y="1147313"/>
            <a:ext cx="8003874" cy="4727276"/>
          </a:xfrm>
          <a:prstGeom prst="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txBody>
          <a:bodyPr wrap="square" rtlCol="0">
            <a:noAutofit/>
          </a:bodyPr>
          <a:lstStyle/>
          <a:p>
            <a:r>
              <a:rPr lang="en-US" b="1" dirty="0">
                <a:solidFill>
                  <a:schemeClr val="accent1"/>
                </a:solidFill>
              </a:rPr>
              <a:t>Ancillary Service Products</a:t>
            </a:r>
            <a:br>
              <a:rPr lang="en-US" b="1" dirty="0">
                <a:solidFill>
                  <a:schemeClr val="accent1"/>
                </a:solidFill>
              </a:rPr>
            </a:br>
            <a:endParaRPr lang="en-US" sz="1600" b="1" dirty="0">
              <a:solidFill>
                <a:schemeClr val="tx2"/>
              </a:solidFill>
            </a:endParaRPr>
          </a:p>
          <a:p>
            <a:pPr marL="214315" indent="-214315">
              <a:buFont typeface="Arial" panose="020B0604020202020204" pitchFamily="34" charset="0"/>
              <a:buChar char="•"/>
            </a:pPr>
            <a:r>
              <a:rPr lang="en-US" sz="1600" b="1" dirty="0">
                <a:solidFill>
                  <a:schemeClr val="accent1"/>
                </a:solidFill>
              </a:rPr>
              <a:t>Non-Spin Reserve Service (NSRS)</a:t>
            </a:r>
          </a:p>
          <a:p>
            <a:pPr marL="557219" lvl="1" indent="-214315">
              <a:buFont typeface="Arial" panose="020B0604020202020204" pitchFamily="34" charset="0"/>
              <a:buChar char="̶"/>
            </a:pPr>
            <a:r>
              <a:rPr lang="en-US" sz="1600" dirty="0">
                <a:solidFill>
                  <a:schemeClr val="tx2"/>
                </a:solidFill>
              </a:rPr>
              <a:t>Capacity that can be started in 30 minutes to cover forecast errors, forced outages or ramps and replace deployed reserves until additional resources can be committed.</a:t>
            </a:r>
            <a:endParaRPr lang="en-US" sz="1600" b="1" dirty="0">
              <a:solidFill>
                <a:schemeClr val="accent1"/>
              </a:solidFill>
            </a:endParaRPr>
          </a:p>
          <a:p>
            <a:pPr marL="214315" indent="-214315">
              <a:spcBef>
                <a:spcPts val="451"/>
              </a:spcBef>
              <a:buFont typeface="Arial" panose="020B0604020202020204" pitchFamily="34" charset="0"/>
              <a:buChar char="•"/>
            </a:pPr>
            <a:r>
              <a:rPr lang="en-US" sz="1600" b="1" dirty="0">
                <a:solidFill>
                  <a:schemeClr val="accent1"/>
                </a:solidFill>
              </a:rPr>
              <a:t>Responsive Reserve Service (RRS)</a:t>
            </a:r>
          </a:p>
          <a:p>
            <a:pPr marL="557219" lvl="1" indent="-214315">
              <a:buFont typeface="Arial" panose="020B0604020202020204" pitchFamily="34" charset="0"/>
              <a:buChar char="̶"/>
            </a:pPr>
            <a:r>
              <a:rPr lang="en-US" sz="1600" dirty="0">
                <a:solidFill>
                  <a:schemeClr val="tx2"/>
                </a:solidFill>
              </a:rPr>
              <a:t>Reserved capacity that is procured to respond to low frequency events typically triggered by generating unit trips.</a:t>
            </a:r>
          </a:p>
          <a:p>
            <a:pPr marL="214315" indent="-214315">
              <a:buFont typeface="Arial" panose="020B0604020202020204" pitchFamily="34" charset="0"/>
              <a:buChar char="•"/>
            </a:pPr>
            <a:endParaRPr lang="en-US" sz="1600" dirty="0">
              <a:solidFill>
                <a:schemeClr val="tx2"/>
              </a:solidFill>
            </a:endParaRPr>
          </a:p>
          <a:p>
            <a:pPr marL="214315" indent="-214315">
              <a:buFont typeface="Arial" panose="020B0604020202020204" pitchFamily="34" charset="0"/>
              <a:buChar char="•"/>
            </a:pPr>
            <a:r>
              <a:rPr lang="en-US" sz="1600" b="1" dirty="0">
                <a:solidFill>
                  <a:schemeClr val="accent1"/>
                </a:solidFill>
              </a:rPr>
              <a:t>Regulation Service (Reg)</a:t>
            </a:r>
          </a:p>
          <a:p>
            <a:pPr marL="557219" lvl="1" indent="-214315">
              <a:buFont typeface="Arial" panose="020B0604020202020204" pitchFamily="34" charset="0"/>
              <a:buChar char="̶"/>
            </a:pPr>
            <a:r>
              <a:rPr lang="en-US" sz="1600" dirty="0">
                <a:solidFill>
                  <a:schemeClr val="tx2"/>
                </a:solidFill>
              </a:rPr>
              <a:t>Reserved capacity that is deployed every 4 seconds to balance supply and demand and maintain frequency close to 60Hz between 5-minute SCED runs.</a:t>
            </a:r>
          </a:p>
          <a:p>
            <a:endParaRPr lang="en-US" sz="1600" b="1" dirty="0">
              <a:solidFill>
                <a:schemeClr val="accent1">
                  <a:lumMod val="60000"/>
                  <a:lumOff val="40000"/>
                </a:schemeClr>
              </a:solidFill>
            </a:endParaRPr>
          </a:p>
          <a:p>
            <a:pPr marL="214315" indent="-214315">
              <a:buFont typeface="Arial" panose="020B0604020202020204" pitchFamily="34" charset="0"/>
              <a:buChar char="•"/>
            </a:pPr>
            <a:r>
              <a:rPr lang="en-US" sz="1600" b="1" dirty="0">
                <a:solidFill>
                  <a:schemeClr val="accent1">
                    <a:lumMod val="60000"/>
                    <a:lumOff val="40000"/>
                  </a:schemeClr>
                </a:solidFill>
              </a:rPr>
              <a:t>ERCOT Contingency Reserve Service (ECRS) – (deploys Summer 2023)</a:t>
            </a:r>
          </a:p>
          <a:p>
            <a:pPr marL="557219" lvl="1" indent="-214315">
              <a:buFont typeface="Arial" panose="020B0604020202020204" pitchFamily="34" charset="0"/>
              <a:buChar char="̶"/>
            </a:pPr>
            <a:r>
              <a:rPr lang="en-US" sz="1600" dirty="0">
                <a:solidFill>
                  <a:schemeClr val="tx2">
                    <a:lumMod val="60000"/>
                    <a:lumOff val="40000"/>
                  </a:schemeClr>
                </a:solidFill>
              </a:rPr>
              <a:t>Capacity that can be started in 10 minutes to cover forecast errors or ramps and replace deployed reserves.</a:t>
            </a:r>
          </a:p>
          <a:p>
            <a:pPr marL="557219" lvl="1" indent="-214315">
              <a:buFont typeface="Arial" panose="020B0604020202020204" pitchFamily="34" charset="0"/>
              <a:buChar char="̶"/>
            </a:pPr>
            <a:endParaRPr lang="en-US" sz="1600" dirty="0"/>
          </a:p>
        </p:txBody>
      </p:sp>
      <p:sp>
        <p:nvSpPr>
          <p:cNvPr id="8" name="Content Placeholder 2"/>
          <p:cNvSpPr txBox="1">
            <a:spLocks/>
          </p:cNvSpPr>
          <p:nvPr/>
        </p:nvSpPr>
        <p:spPr>
          <a:xfrm>
            <a:off x="1373050" y="3287934"/>
            <a:ext cx="2970353" cy="2169892"/>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endParaRPr lang="en-US" sz="1425" dirty="0">
              <a:solidFill>
                <a:schemeClr val="tx2"/>
              </a:solidFill>
            </a:endParaRPr>
          </a:p>
          <a:p>
            <a:pPr marL="0" indent="0">
              <a:spcBef>
                <a:spcPts val="0"/>
              </a:spcBef>
              <a:buNone/>
            </a:pPr>
            <a:endParaRPr lang="en-US" sz="1351" dirty="0">
              <a:solidFill>
                <a:schemeClr val="tx2"/>
              </a:solidFill>
            </a:endParaRPr>
          </a:p>
          <a:p>
            <a:pPr marL="0" indent="0">
              <a:spcBef>
                <a:spcPts val="0"/>
              </a:spcBef>
              <a:buNone/>
            </a:pPr>
            <a:endParaRPr lang="en-US" sz="1351" dirty="0">
              <a:solidFill>
                <a:schemeClr val="tx2"/>
              </a:solidFill>
            </a:endParaRPr>
          </a:p>
        </p:txBody>
      </p:sp>
    </p:spTree>
    <p:extLst>
      <p:ext uri="{BB962C8B-B14F-4D97-AF65-F5344CB8AC3E}">
        <p14:creationId xmlns:p14="http://schemas.microsoft.com/office/powerpoint/2010/main" val="426446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EFB3-33CC-BD3F-DABC-B55F4401EA8C}"/>
              </a:ext>
            </a:extLst>
          </p:cNvPr>
          <p:cNvSpPr>
            <a:spLocks noGrp="1"/>
          </p:cNvSpPr>
          <p:nvPr>
            <p:ph type="title"/>
          </p:nvPr>
        </p:nvSpPr>
        <p:spPr/>
        <p:txBody>
          <a:bodyPr/>
          <a:lstStyle/>
          <a:p>
            <a:r>
              <a:rPr lang="en-US" dirty="0"/>
              <a:t>Risk Assessment</a:t>
            </a:r>
          </a:p>
        </p:txBody>
      </p:sp>
      <p:sp>
        <p:nvSpPr>
          <p:cNvPr id="3" name="Content Placeholder 2">
            <a:extLst>
              <a:ext uri="{FF2B5EF4-FFF2-40B4-BE49-F238E27FC236}">
                <a16:creationId xmlns:a16="http://schemas.microsoft.com/office/drawing/2014/main" id="{C81C3736-60BE-FF34-56B5-3AE3B12BEC5D}"/>
              </a:ext>
            </a:extLst>
          </p:cNvPr>
          <p:cNvSpPr>
            <a:spLocks noGrp="1"/>
          </p:cNvSpPr>
          <p:nvPr>
            <p:ph idx="1"/>
          </p:nvPr>
        </p:nvSpPr>
        <p:spPr>
          <a:xfrm>
            <a:off x="295362" y="902889"/>
            <a:ext cx="8629475" cy="5052221"/>
          </a:xfrm>
        </p:spPr>
        <p:txBody>
          <a:bodyPr/>
          <a:lstStyle/>
          <a:p>
            <a:pPr marL="0" indent="0">
              <a:buNone/>
            </a:pPr>
            <a:r>
              <a:rPr lang="en-US" sz="2800" dirty="0"/>
              <a:t>Resources on the distribution system that are  connected to circuits subject to Load shed would be unable to provide energy or Ancillary Services to the system during those events. </a:t>
            </a:r>
          </a:p>
          <a:p>
            <a:pPr lvl="1"/>
            <a:r>
              <a:rPr lang="en-US" sz="2000" b="1" dirty="0"/>
              <a:t>Note: DGRs/DESRs that are on circuits that are not subject to Load shed (e.g. if connected to a dedicated feeder) have no Ancillary Services restrictions.</a:t>
            </a:r>
          </a:p>
          <a:p>
            <a:pPr marL="0" indent="0">
              <a:buNone/>
            </a:pPr>
            <a:endParaRPr lang="en-US" sz="2000" dirty="0"/>
          </a:p>
          <a:p>
            <a:pPr marL="0" indent="0">
              <a:buNone/>
            </a:pPr>
            <a:r>
              <a:rPr lang="en-US" sz="2800" dirty="0"/>
              <a:t>These slides explore scenarios and their correlated risk to reliability when distribution circuits may be disconnected from the ERCOT system and the subsequent risk to reliability. </a:t>
            </a:r>
          </a:p>
        </p:txBody>
      </p:sp>
      <p:sp>
        <p:nvSpPr>
          <p:cNvPr id="4" name="Slide Number Placeholder 3">
            <a:extLst>
              <a:ext uri="{FF2B5EF4-FFF2-40B4-BE49-F238E27FC236}">
                <a16:creationId xmlns:a16="http://schemas.microsoft.com/office/drawing/2014/main" id="{2912075D-8F1D-B1DD-CA07-F241BEF5CB7F}"/>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2843943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 EEA3 Firm Load Shed </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graphicFrame>
        <p:nvGraphicFramePr>
          <p:cNvPr id="3" name="Table 4">
            <a:extLst>
              <a:ext uri="{FF2B5EF4-FFF2-40B4-BE49-F238E27FC236}">
                <a16:creationId xmlns:a16="http://schemas.microsoft.com/office/drawing/2014/main" id="{E4CD635D-A38B-1D9F-898E-A61C59A31D62}"/>
              </a:ext>
            </a:extLst>
          </p:cNvPr>
          <p:cNvGraphicFramePr>
            <a:graphicFrameLocks noGrp="1"/>
          </p:cNvGraphicFramePr>
          <p:nvPr>
            <p:extLst>
              <p:ext uri="{D42A27DB-BD31-4B8C-83A1-F6EECF244321}">
                <p14:modId xmlns:p14="http://schemas.microsoft.com/office/powerpoint/2010/main" val="466893048"/>
              </p:ext>
            </p:extLst>
          </p:nvPr>
        </p:nvGraphicFramePr>
        <p:xfrm>
          <a:off x="517585" y="1008815"/>
          <a:ext cx="8151961" cy="4175760"/>
        </p:xfrm>
        <a:graphic>
          <a:graphicData uri="http://schemas.openxmlformats.org/drawingml/2006/table">
            <a:tbl>
              <a:tblPr firstRow="1" bandRow="1">
                <a:tableStyleId>{5C22544A-7EE6-4342-B048-85BDC9FD1C3A}</a:tableStyleId>
              </a:tblPr>
              <a:tblGrid>
                <a:gridCol w="1233577">
                  <a:extLst>
                    <a:ext uri="{9D8B030D-6E8A-4147-A177-3AD203B41FA5}">
                      <a16:colId xmlns:a16="http://schemas.microsoft.com/office/drawing/2014/main" val="610601296"/>
                    </a:ext>
                  </a:extLst>
                </a:gridCol>
                <a:gridCol w="5745193">
                  <a:extLst>
                    <a:ext uri="{9D8B030D-6E8A-4147-A177-3AD203B41FA5}">
                      <a16:colId xmlns:a16="http://schemas.microsoft.com/office/drawing/2014/main" val="55311728"/>
                    </a:ext>
                  </a:extLst>
                </a:gridCol>
                <a:gridCol w="1173191">
                  <a:extLst>
                    <a:ext uri="{9D8B030D-6E8A-4147-A177-3AD203B41FA5}">
                      <a16:colId xmlns:a16="http://schemas.microsoft.com/office/drawing/2014/main" val="2301065984"/>
                    </a:ext>
                  </a:extLst>
                </a:gridCol>
              </a:tblGrid>
              <a:tr h="370840">
                <a:tc>
                  <a:txBody>
                    <a:bodyPr/>
                    <a:lstStyle/>
                    <a:p>
                      <a:pPr algn="ctr"/>
                      <a:r>
                        <a:rPr lang="en-US" sz="1400" dirty="0"/>
                        <a:t>AS</a:t>
                      </a:r>
                    </a:p>
                  </a:txBody>
                  <a:tcPr anchor="ctr"/>
                </a:tc>
                <a:tc>
                  <a:txBody>
                    <a:bodyPr/>
                    <a:lstStyle/>
                    <a:p>
                      <a:r>
                        <a:rPr lang="en-US" sz="1400" dirty="0"/>
                        <a:t>Description of Risk of AS being provided by Resources on distribution Load shed circuits</a:t>
                      </a:r>
                    </a:p>
                  </a:txBody>
                  <a:tcPr anchor="ctr"/>
                </a:tc>
                <a:tc>
                  <a:txBody>
                    <a:bodyPr/>
                    <a:lstStyle/>
                    <a:p>
                      <a:pPr algn="ctr"/>
                      <a:r>
                        <a:rPr lang="en-US" sz="1400" dirty="0"/>
                        <a:t>Risk Level</a:t>
                      </a:r>
                    </a:p>
                  </a:txBody>
                  <a:tcPr anchor="ctr"/>
                </a:tc>
                <a:extLst>
                  <a:ext uri="{0D108BD9-81ED-4DB2-BD59-A6C34878D82A}">
                    <a16:rowId xmlns:a16="http://schemas.microsoft.com/office/drawing/2014/main" val="2608157031"/>
                  </a:ext>
                </a:extLst>
              </a:tr>
              <a:tr h="370840">
                <a:tc>
                  <a:txBody>
                    <a:bodyPr/>
                    <a:lstStyle/>
                    <a:p>
                      <a:pPr algn="ctr"/>
                      <a:r>
                        <a:rPr lang="en-US" sz="1400" dirty="0"/>
                        <a:t>Non-Spin</a:t>
                      </a:r>
                    </a:p>
                  </a:txBody>
                  <a:tcPr anchor="ctr"/>
                </a:tc>
                <a:tc>
                  <a:txBody>
                    <a:bodyPr/>
                    <a:lstStyle/>
                    <a:p>
                      <a:r>
                        <a:rPr lang="en-US" sz="1200" dirty="0"/>
                        <a:t>As system enters scarcity conditions (low PRC), ERCOT will deploy Non-Spin before entering EEA, if time allows. TOs should have visibility with regards to real-time net Load of Load shed circuits. Some risk that TOs do not take this into account and do not shed enough net Load, which would lead ERCOT to issue further Load shed instructions. Non-Spin may be used for restoring Load that was shed, hence, if Non-Spin Resources are disconnected it may delay full restoration.</a:t>
                      </a:r>
                    </a:p>
                  </a:txBody>
                  <a:tcPr anchor="ctr"/>
                </a:tc>
                <a:tc>
                  <a:txBody>
                    <a:bodyPr/>
                    <a:lstStyle/>
                    <a:p>
                      <a:pPr algn="ctr"/>
                      <a:r>
                        <a:rPr lang="en-US" sz="1400" dirty="0"/>
                        <a:t>Medium</a:t>
                      </a:r>
                    </a:p>
                  </a:txBody>
                  <a:tcPr anchor="ctr"/>
                </a:tc>
                <a:extLst>
                  <a:ext uri="{0D108BD9-81ED-4DB2-BD59-A6C34878D82A}">
                    <a16:rowId xmlns:a16="http://schemas.microsoft.com/office/drawing/2014/main" val="3039476331"/>
                  </a:ext>
                </a:extLst>
              </a:tr>
              <a:tr h="370840">
                <a:tc>
                  <a:txBody>
                    <a:bodyPr/>
                    <a:lstStyle/>
                    <a:p>
                      <a:pPr algn="ctr"/>
                      <a:r>
                        <a:rPr lang="en-US" sz="1400" dirty="0"/>
                        <a:t>RRS</a:t>
                      </a:r>
                    </a:p>
                  </a:txBody>
                  <a:tcPr anchor="ctr"/>
                </a:tc>
                <a:tc>
                  <a:txBody>
                    <a:bodyPr/>
                    <a:lstStyle/>
                    <a:p>
                      <a:r>
                        <a:rPr lang="en-US" sz="1200" dirty="0"/>
                        <a:t>RRS-PFR and RRS-UFR (EEA2) will be deployed prior to EEA3 Load shed, if time allows. However, ERCOT will maintain a minimum amount of PRC from PFR and FFR Resources during EEA3 Load shed to protect against a large unit trip. Hence, RRS-PFR and RRS-FFR Resources are critical to maintaining reliability during EEA3 Load shed.</a:t>
                      </a:r>
                    </a:p>
                  </a:txBody>
                  <a:tcPr anchor="ctr"/>
                </a:tc>
                <a:tc>
                  <a:txBody>
                    <a:bodyPr/>
                    <a:lstStyle/>
                    <a:p>
                      <a:pPr algn="ctr"/>
                      <a:r>
                        <a:rPr lang="en-US" sz="1400" dirty="0"/>
                        <a:t>High</a:t>
                      </a:r>
                    </a:p>
                  </a:txBody>
                  <a:tcPr anchor="ctr"/>
                </a:tc>
                <a:extLst>
                  <a:ext uri="{0D108BD9-81ED-4DB2-BD59-A6C34878D82A}">
                    <a16:rowId xmlns:a16="http://schemas.microsoft.com/office/drawing/2014/main" val="4170566530"/>
                  </a:ext>
                </a:extLst>
              </a:tr>
              <a:tr h="370840">
                <a:tc>
                  <a:txBody>
                    <a:bodyPr/>
                    <a:lstStyle/>
                    <a:p>
                      <a:pPr algn="ctr"/>
                      <a:r>
                        <a:rPr lang="en-US" sz="1400" dirty="0"/>
                        <a:t>Reg-Up</a:t>
                      </a:r>
                    </a:p>
                  </a:txBody>
                  <a:tcPr anchor="ctr"/>
                </a:tc>
                <a:tc>
                  <a:txBody>
                    <a:bodyPr/>
                    <a:lstStyle/>
                    <a:p>
                      <a:r>
                        <a:rPr lang="en-US" sz="1200" dirty="0"/>
                        <a:t>Frequency is expected to be below 60 Hz going into EEA3 conditions and Reg-Up Resources will be fully deployed to attempt to raise frequency back to 60 Hz. Hence, Reg-Up Resources are critical for frequency control.</a:t>
                      </a:r>
                    </a:p>
                  </a:txBody>
                  <a:tcPr anchor="ctr"/>
                </a:tc>
                <a:tc>
                  <a:txBody>
                    <a:bodyPr/>
                    <a:lstStyle/>
                    <a:p>
                      <a:pPr algn="ctr"/>
                      <a:r>
                        <a:rPr lang="en-US" sz="1400" dirty="0"/>
                        <a:t>High</a:t>
                      </a:r>
                    </a:p>
                  </a:txBody>
                  <a:tcPr anchor="ctr"/>
                </a:tc>
                <a:extLst>
                  <a:ext uri="{0D108BD9-81ED-4DB2-BD59-A6C34878D82A}">
                    <a16:rowId xmlns:a16="http://schemas.microsoft.com/office/drawing/2014/main" val="2851074706"/>
                  </a:ext>
                </a:extLst>
              </a:tr>
              <a:tr h="370840">
                <a:tc>
                  <a:txBody>
                    <a:bodyPr/>
                    <a:lstStyle/>
                    <a:p>
                      <a:pPr algn="ctr"/>
                      <a:r>
                        <a:rPr lang="en-US" sz="1400" dirty="0"/>
                        <a:t>Reg-Down</a:t>
                      </a:r>
                    </a:p>
                  </a:txBody>
                  <a:tcPr anchor="ctr"/>
                </a:tc>
                <a:tc>
                  <a:txBody>
                    <a:bodyPr/>
                    <a:lstStyle/>
                    <a:p>
                      <a:r>
                        <a:rPr lang="en-US" sz="1200" dirty="0"/>
                        <a:t>Frequency is expected to be below 60 Hz going into EEA3 conditions and Reg-Down will not be deployed. If frequency climbs above 60 Hz, all Resources online are required to provide down-PFR, which will prevent frequency from spiking too high.</a:t>
                      </a:r>
                    </a:p>
                  </a:txBody>
                  <a:tcPr anchor="ctr"/>
                </a:tc>
                <a:tc>
                  <a:txBody>
                    <a:bodyPr/>
                    <a:lstStyle/>
                    <a:p>
                      <a:pPr algn="ctr"/>
                      <a:r>
                        <a:rPr lang="en-US" sz="1400" dirty="0"/>
                        <a:t>Low</a:t>
                      </a:r>
                    </a:p>
                  </a:txBody>
                  <a:tcPr anchor="ctr"/>
                </a:tc>
                <a:extLst>
                  <a:ext uri="{0D108BD9-81ED-4DB2-BD59-A6C34878D82A}">
                    <a16:rowId xmlns:a16="http://schemas.microsoft.com/office/drawing/2014/main" val="901034848"/>
                  </a:ext>
                </a:extLst>
              </a:tr>
            </a:tbl>
          </a:graphicData>
        </a:graphic>
      </p:graphicFrame>
      <p:sp>
        <p:nvSpPr>
          <p:cNvPr id="5" name="TextBox 4">
            <a:extLst>
              <a:ext uri="{FF2B5EF4-FFF2-40B4-BE49-F238E27FC236}">
                <a16:creationId xmlns:a16="http://schemas.microsoft.com/office/drawing/2014/main" id="{57AE81D7-96B4-4D54-EE62-7A8D4BBF304B}"/>
              </a:ext>
            </a:extLst>
          </p:cNvPr>
          <p:cNvSpPr txBox="1"/>
          <p:nvPr/>
        </p:nvSpPr>
        <p:spPr>
          <a:xfrm>
            <a:off x="517585" y="5429463"/>
            <a:ext cx="8151961" cy="646331"/>
          </a:xfrm>
          <a:prstGeom prst="rect">
            <a:avLst/>
          </a:prstGeom>
          <a:noFill/>
          <a:ln w="19050">
            <a:solidFill>
              <a:schemeClr val="accent1"/>
            </a:solidFill>
          </a:ln>
        </p:spPr>
        <p:txBody>
          <a:bodyPr wrap="square" rtlCol="0">
            <a:spAutoFit/>
          </a:bodyPr>
          <a:lstStyle/>
          <a:p>
            <a:r>
              <a:rPr lang="en-US" dirty="0"/>
              <a:t>Risk Mitigation: Do not allow Resources on distribution Load shed circuits to provide RRS-PFR or Reg-Up; allow limited provision of Non-Spin.</a:t>
            </a:r>
          </a:p>
        </p:txBody>
      </p:sp>
    </p:spTree>
    <p:extLst>
      <p:ext uri="{BB962C8B-B14F-4D97-AF65-F5344CB8AC3E}">
        <p14:creationId xmlns:p14="http://schemas.microsoft.com/office/powerpoint/2010/main" val="315922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2: UFLS – Sudden Event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graphicFrame>
        <p:nvGraphicFramePr>
          <p:cNvPr id="3" name="Table 4">
            <a:extLst>
              <a:ext uri="{FF2B5EF4-FFF2-40B4-BE49-F238E27FC236}">
                <a16:creationId xmlns:a16="http://schemas.microsoft.com/office/drawing/2014/main" id="{E4CD635D-A38B-1D9F-898E-A61C59A31D62}"/>
              </a:ext>
            </a:extLst>
          </p:cNvPr>
          <p:cNvGraphicFramePr>
            <a:graphicFrameLocks noGrp="1"/>
          </p:cNvGraphicFramePr>
          <p:nvPr>
            <p:extLst>
              <p:ext uri="{D42A27DB-BD31-4B8C-83A1-F6EECF244321}">
                <p14:modId xmlns:p14="http://schemas.microsoft.com/office/powerpoint/2010/main" val="1127813037"/>
              </p:ext>
            </p:extLst>
          </p:nvPr>
        </p:nvGraphicFramePr>
        <p:xfrm>
          <a:off x="517585" y="1008815"/>
          <a:ext cx="8151961" cy="3627120"/>
        </p:xfrm>
        <a:graphic>
          <a:graphicData uri="http://schemas.openxmlformats.org/drawingml/2006/table">
            <a:tbl>
              <a:tblPr firstRow="1" bandRow="1">
                <a:tableStyleId>{5C22544A-7EE6-4342-B048-85BDC9FD1C3A}</a:tableStyleId>
              </a:tblPr>
              <a:tblGrid>
                <a:gridCol w="1233577">
                  <a:extLst>
                    <a:ext uri="{9D8B030D-6E8A-4147-A177-3AD203B41FA5}">
                      <a16:colId xmlns:a16="http://schemas.microsoft.com/office/drawing/2014/main" val="610601296"/>
                    </a:ext>
                  </a:extLst>
                </a:gridCol>
                <a:gridCol w="5745193">
                  <a:extLst>
                    <a:ext uri="{9D8B030D-6E8A-4147-A177-3AD203B41FA5}">
                      <a16:colId xmlns:a16="http://schemas.microsoft.com/office/drawing/2014/main" val="55311728"/>
                    </a:ext>
                  </a:extLst>
                </a:gridCol>
                <a:gridCol w="1173191">
                  <a:extLst>
                    <a:ext uri="{9D8B030D-6E8A-4147-A177-3AD203B41FA5}">
                      <a16:colId xmlns:a16="http://schemas.microsoft.com/office/drawing/2014/main" val="2301065984"/>
                    </a:ext>
                  </a:extLst>
                </a:gridCol>
              </a:tblGrid>
              <a:tr h="370840">
                <a:tc>
                  <a:txBody>
                    <a:bodyPr/>
                    <a:lstStyle/>
                    <a:p>
                      <a:pPr algn="ctr"/>
                      <a:r>
                        <a:rPr lang="en-US" sz="1400" dirty="0"/>
                        <a:t>AS</a:t>
                      </a:r>
                    </a:p>
                  </a:txBody>
                  <a:tcPr anchor="ctr"/>
                </a:tc>
                <a:tc>
                  <a:txBody>
                    <a:bodyPr/>
                    <a:lstStyle/>
                    <a:p>
                      <a:r>
                        <a:rPr lang="en-US" sz="1400" dirty="0"/>
                        <a:t>Description of Risk of AS being provided by Resources on distribution Load shed circuits</a:t>
                      </a:r>
                    </a:p>
                  </a:txBody>
                  <a:tcPr anchor="ctr"/>
                </a:tc>
                <a:tc>
                  <a:txBody>
                    <a:bodyPr/>
                    <a:lstStyle/>
                    <a:p>
                      <a:pPr algn="ctr"/>
                      <a:r>
                        <a:rPr lang="en-US" sz="1400" dirty="0"/>
                        <a:t>Risk Level</a:t>
                      </a:r>
                    </a:p>
                  </a:txBody>
                  <a:tcPr anchor="ctr"/>
                </a:tc>
                <a:extLst>
                  <a:ext uri="{0D108BD9-81ED-4DB2-BD59-A6C34878D82A}">
                    <a16:rowId xmlns:a16="http://schemas.microsoft.com/office/drawing/2014/main" val="2608157031"/>
                  </a:ext>
                </a:extLst>
              </a:tr>
              <a:tr h="370840">
                <a:tc>
                  <a:txBody>
                    <a:bodyPr/>
                    <a:lstStyle/>
                    <a:p>
                      <a:pPr algn="ctr"/>
                      <a:r>
                        <a:rPr lang="en-US" sz="1400" dirty="0"/>
                        <a:t>Non-Spin</a:t>
                      </a:r>
                    </a:p>
                  </a:txBody>
                  <a:tcPr anchor="ctr"/>
                </a:tc>
                <a:tc>
                  <a:txBody>
                    <a:bodyPr/>
                    <a:lstStyle/>
                    <a:p>
                      <a:r>
                        <a:rPr lang="en-US" sz="1200" dirty="0"/>
                        <a:t>Non-Spin may or may not be deployed based on system conditions just prior to the event, however, Non-Spin is not counted upon to restore frequency in UFLS-related studies. Some risk that Non-Spin is deployed and that distribution Resources providing Non-Spin were not accounted for in TO’s UFLS planning, leading to tripping of less net Load than expected. Non-Spin may be used for restoring Load that was shed, hence, if Non-Spin Resources are disconnected it may delay full restoration.</a:t>
                      </a:r>
                    </a:p>
                  </a:txBody>
                  <a:tcPr anchor="ctr"/>
                </a:tc>
                <a:tc>
                  <a:txBody>
                    <a:bodyPr/>
                    <a:lstStyle/>
                    <a:p>
                      <a:pPr algn="ctr"/>
                      <a:r>
                        <a:rPr lang="en-US" sz="1400" dirty="0"/>
                        <a:t>Medium</a:t>
                      </a:r>
                    </a:p>
                  </a:txBody>
                  <a:tcPr anchor="ctr"/>
                </a:tc>
                <a:extLst>
                  <a:ext uri="{0D108BD9-81ED-4DB2-BD59-A6C34878D82A}">
                    <a16:rowId xmlns:a16="http://schemas.microsoft.com/office/drawing/2014/main" val="3039476331"/>
                  </a:ext>
                </a:extLst>
              </a:tr>
              <a:tr h="370840">
                <a:tc>
                  <a:txBody>
                    <a:bodyPr/>
                    <a:lstStyle/>
                    <a:p>
                      <a:pPr algn="ctr"/>
                      <a:r>
                        <a:rPr lang="en-US" sz="1400" dirty="0"/>
                        <a:t>RRS</a:t>
                      </a:r>
                    </a:p>
                  </a:txBody>
                  <a:tcPr anchor="ctr"/>
                </a:tc>
                <a:tc>
                  <a:txBody>
                    <a:bodyPr/>
                    <a:lstStyle/>
                    <a:p>
                      <a:r>
                        <a:rPr lang="en-US" sz="1200" dirty="0"/>
                        <a:t>RRS-UFR is expected to trip (59.7 Hz) prior to UFLS relay action (59.3 Hz). RRS-PFR and RRS-FFR are critical to arresting the frequency decline and restoring frequency.</a:t>
                      </a:r>
                    </a:p>
                  </a:txBody>
                  <a:tcPr anchor="ctr"/>
                </a:tc>
                <a:tc>
                  <a:txBody>
                    <a:bodyPr/>
                    <a:lstStyle/>
                    <a:p>
                      <a:pPr algn="ctr"/>
                      <a:r>
                        <a:rPr lang="en-US" sz="1400" dirty="0"/>
                        <a:t>High</a:t>
                      </a:r>
                    </a:p>
                  </a:txBody>
                  <a:tcPr anchor="ctr"/>
                </a:tc>
                <a:extLst>
                  <a:ext uri="{0D108BD9-81ED-4DB2-BD59-A6C34878D82A}">
                    <a16:rowId xmlns:a16="http://schemas.microsoft.com/office/drawing/2014/main" val="4170566530"/>
                  </a:ext>
                </a:extLst>
              </a:tr>
              <a:tr h="370840">
                <a:tc>
                  <a:txBody>
                    <a:bodyPr/>
                    <a:lstStyle/>
                    <a:p>
                      <a:pPr algn="ctr"/>
                      <a:r>
                        <a:rPr lang="en-US" sz="1400" dirty="0"/>
                        <a:t>Reg-Up</a:t>
                      </a:r>
                    </a:p>
                  </a:txBody>
                  <a:tcPr anchor="ctr"/>
                </a:tc>
                <a:tc>
                  <a:txBody>
                    <a:bodyPr/>
                    <a:lstStyle/>
                    <a:p>
                      <a:r>
                        <a:rPr lang="en-US" sz="1200" dirty="0"/>
                        <a:t>Reg-Up Resources are critical for frequency control and attempting to restore frequency to 60 Hz during a UFLS event.</a:t>
                      </a:r>
                    </a:p>
                  </a:txBody>
                  <a:tcPr anchor="ctr"/>
                </a:tc>
                <a:tc>
                  <a:txBody>
                    <a:bodyPr/>
                    <a:lstStyle/>
                    <a:p>
                      <a:pPr algn="ctr"/>
                      <a:r>
                        <a:rPr lang="en-US" sz="1400" dirty="0"/>
                        <a:t>High</a:t>
                      </a:r>
                    </a:p>
                  </a:txBody>
                  <a:tcPr anchor="ctr"/>
                </a:tc>
                <a:extLst>
                  <a:ext uri="{0D108BD9-81ED-4DB2-BD59-A6C34878D82A}">
                    <a16:rowId xmlns:a16="http://schemas.microsoft.com/office/drawing/2014/main" val="2851074706"/>
                  </a:ext>
                </a:extLst>
              </a:tr>
              <a:tr h="370840">
                <a:tc>
                  <a:txBody>
                    <a:bodyPr/>
                    <a:lstStyle/>
                    <a:p>
                      <a:pPr algn="ctr"/>
                      <a:r>
                        <a:rPr lang="en-US" sz="1400" dirty="0"/>
                        <a:t>Reg-Down</a:t>
                      </a:r>
                    </a:p>
                  </a:txBody>
                  <a:tcPr anchor="ctr"/>
                </a:tc>
                <a:tc>
                  <a:txBody>
                    <a:bodyPr/>
                    <a:lstStyle/>
                    <a:p>
                      <a:r>
                        <a:rPr lang="en-US" sz="1200" dirty="0"/>
                        <a:t>By definition, UFLS events occur during low-frequency conditions. If frequency climbs above 60 Hz, all Resources online are required to provide down-PFR, which will prevent frequency from spiking too high.</a:t>
                      </a:r>
                    </a:p>
                  </a:txBody>
                  <a:tcPr anchor="ctr"/>
                </a:tc>
                <a:tc>
                  <a:txBody>
                    <a:bodyPr/>
                    <a:lstStyle/>
                    <a:p>
                      <a:pPr algn="ctr"/>
                      <a:r>
                        <a:rPr lang="en-US" sz="1400" dirty="0"/>
                        <a:t>Low</a:t>
                      </a:r>
                    </a:p>
                  </a:txBody>
                  <a:tcPr anchor="ctr"/>
                </a:tc>
                <a:extLst>
                  <a:ext uri="{0D108BD9-81ED-4DB2-BD59-A6C34878D82A}">
                    <a16:rowId xmlns:a16="http://schemas.microsoft.com/office/drawing/2014/main" val="901034848"/>
                  </a:ext>
                </a:extLst>
              </a:tr>
            </a:tbl>
          </a:graphicData>
        </a:graphic>
      </p:graphicFrame>
      <p:sp>
        <p:nvSpPr>
          <p:cNvPr id="5" name="TextBox 4">
            <a:extLst>
              <a:ext uri="{FF2B5EF4-FFF2-40B4-BE49-F238E27FC236}">
                <a16:creationId xmlns:a16="http://schemas.microsoft.com/office/drawing/2014/main" id="{57AE81D7-96B4-4D54-EE62-7A8D4BBF304B}"/>
              </a:ext>
            </a:extLst>
          </p:cNvPr>
          <p:cNvSpPr txBox="1"/>
          <p:nvPr/>
        </p:nvSpPr>
        <p:spPr>
          <a:xfrm>
            <a:off x="517585" y="4999566"/>
            <a:ext cx="8151961" cy="646331"/>
          </a:xfrm>
          <a:prstGeom prst="rect">
            <a:avLst/>
          </a:prstGeom>
          <a:noFill/>
          <a:ln w="19050">
            <a:solidFill>
              <a:schemeClr val="accent1"/>
            </a:solidFill>
          </a:ln>
        </p:spPr>
        <p:txBody>
          <a:bodyPr wrap="square" rtlCol="0">
            <a:spAutoFit/>
          </a:bodyPr>
          <a:lstStyle/>
          <a:p>
            <a:r>
              <a:rPr lang="en-US" dirty="0"/>
              <a:t>Risk Mitigation: Do not allow Resources on distribution Load shed circuits to provide RRS-PFR or Reg-Up; allow limited provision of Non-Spin.</a:t>
            </a:r>
          </a:p>
        </p:txBody>
      </p:sp>
    </p:spTree>
    <p:extLst>
      <p:ext uri="{BB962C8B-B14F-4D97-AF65-F5344CB8AC3E}">
        <p14:creationId xmlns:p14="http://schemas.microsoft.com/office/powerpoint/2010/main" val="1124686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3: UVLS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graphicFrame>
        <p:nvGraphicFramePr>
          <p:cNvPr id="3" name="Table 4">
            <a:extLst>
              <a:ext uri="{FF2B5EF4-FFF2-40B4-BE49-F238E27FC236}">
                <a16:creationId xmlns:a16="http://schemas.microsoft.com/office/drawing/2014/main" id="{E4CD635D-A38B-1D9F-898E-A61C59A31D62}"/>
              </a:ext>
            </a:extLst>
          </p:cNvPr>
          <p:cNvGraphicFramePr>
            <a:graphicFrameLocks noGrp="1"/>
          </p:cNvGraphicFramePr>
          <p:nvPr>
            <p:extLst>
              <p:ext uri="{D42A27DB-BD31-4B8C-83A1-F6EECF244321}">
                <p14:modId xmlns:p14="http://schemas.microsoft.com/office/powerpoint/2010/main" val="1516696906"/>
              </p:ext>
            </p:extLst>
          </p:nvPr>
        </p:nvGraphicFramePr>
        <p:xfrm>
          <a:off x="517585" y="1008815"/>
          <a:ext cx="8151961" cy="3078480"/>
        </p:xfrm>
        <a:graphic>
          <a:graphicData uri="http://schemas.openxmlformats.org/drawingml/2006/table">
            <a:tbl>
              <a:tblPr firstRow="1" bandRow="1">
                <a:tableStyleId>{5C22544A-7EE6-4342-B048-85BDC9FD1C3A}</a:tableStyleId>
              </a:tblPr>
              <a:tblGrid>
                <a:gridCol w="1233577">
                  <a:extLst>
                    <a:ext uri="{9D8B030D-6E8A-4147-A177-3AD203B41FA5}">
                      <a16:colId xmlns:a16="http://schemas.microsoft.com/office/drawing/2014/main" val="610601296"/>
                    </a:ext>
                  </a:extLst>
                </a:gridCol>
                <a:gridCol w="5745193">
                  <a:extLst>
                    <a:ext uri="{9D8B030D-6E8A-4147-A177-3AD203B41FA5}">
                      <a16:colId xmlns:a16="http://schemas.microsoft.com/office/drawing/2014/main" val="55311728"/>
                    </a:ext>
                  </a:extLst>
                </a:gridCol>
                <a:gridCol w="1173191">
                  <a:extLst>
                    <a:ext uri="{9D8B030D-6E8A-4147-A177-3AD203B41FA5}">
                      <a16:colId xmlns:a16="http://schemas.microsoft.com/office/drawing/2014/main" val="2301065984"/>
                    </a:ext>
                  </a:extLst>
                </a:gridCol>
              </a:tblGrid>
              <a:tr h="370840">
                <a:tc>
                  <a:txBody>
                    <a:bodyPr/>
                    <a:lstStyle/>
                    <a:p>
                      <a:pPr algn="ctr"/>
                      <a:r>
                        <a:rPr lang="en-US" sz="1400" dirty="0"/>
                        <a:t>AS</a:t>
                      </a:r>
                    </a:p>
                  </a:txBody>
                  <a:tcPr anchor="ctr"/>
                </a:tc>
                <a:tc>
                  <a:txBody>
                    <a:bodyPr/>
                    <a:lstStyle/>
                    <a:p>
                      <a:r>
                        <a:rPr lang="en-US" sz="1400" dirty="0"/>
                        <a:t>Description of Risk of AS being provided by Resources on distribution Load shed circuits</a:t>
                      </a:r>
                    </a:p>
                  </a:txBody>
                  <a:tcPr anchor="ctr"/>
                </a:tc>
                <a:tc>
                  <a:txBody>
                    <a:bodyPr/>
                    <a:lstStyle/>
                    <a:p>
                      <a:pPr algn="ctr"/>
                      <a:r>
                        <a:rPr lang="en-US" sz="1400" dirty="0"/>
                        <a:t>Risk Level</a:t>
                      </a:r>
                    </a:p>
                  </a:txBody>
                  <a:tcPr anchor="ctr"/>
                </a:tc>
                <a:extLst>
                  <a:ext uri="{0D108BD9-81ED-4DB2-BD59-A6C34878D82A}">
                    <a16:rowId xmlns:a16="http://schemas.microsoft.com/office/drawing/2014/main" val="2608157031"/>
                  </a:ext>
                </a:extLst>
              </a:tr>
              <a:tr h="370840">
                <a:tc>
                  <a:txBody>
                    <a:bodyPr/>
                    <a:lstStyle/>
                    <a:p>
                      <a:pPr algn="ctr"/>
                      <a:r>
                        <a:rPr lang="en-US" sz="1400" dirty="0"/>
                        <a:t>Non-Spin</a:t>
                      </a:r>
                    </a:p>
                  </a:txBody>
                  <a:tcPr anchor="ctr"/>
                </a:tc>
                <a:tc>
                  <a:txBody>
                    <a:bodyPr/>
                    <a:lstStyle/>
                    <a:p>
                      <a:r>
                        <a:rPr lang="en-US" sz="1200" dirty="0"/>
                        <a:t>Non-Spin may or may not be deployed based on system conditions just prior to the event, however, Non-Spin is not counted upon to restore voltage in UVLS-related studies. </a:t>
                      </a:r>
                    </a:p>
                  </a:txBody>
                  <a:tcPr anchor="ctr"/>
                </a:tc>
                <a:tc>
                  <a:txBody>
                    <a:bodyPr/>
                    <a:lstStyle/>
                    <a:p>
                      <a:pPr algn="ctr"/>
                      <a:r>
                        <a:rPr lang="en-US" sz="1400" dirty="0"/>
                        <a:t>Low</a:t>
                      </a:r>
                    </a:p>
                  </a:txBody>
                  <a:tcPr anchor="ctr"/>
                </a:tc>
                <a:extLst>
                  <a:ext uri="{0D108BD9-81ED-4DB2-BD59-A6C34878D82A}">
                    <a16:rowId xmlns:a16="http://schemas.microsoft.com/office/drawing/2014/main" val="3039476331"/>
                  </a:ext>
                </a:extLst>
              </a:tr>
              <a:tr h="370840">
                <a:tc>
                  <a:txBody>
                    <a:bodyPr/>
                    <a:lstStyle/>
                    <a:p>
                      <a:pPr algn="ctr"/>
                      <a:r>
                        <a:rPr lang="en-US" sz="1400" dirty="0"/>
                        <a:t>RRS</a:t>
                      </a:r>
                    </a:p>
                  </a:txBody>
                  <a:tcPr anchor="ctr"/>
                </a:tc>
                <a:tc>
                  <a:txBody>
                    <a:bodyPr/>
                    <a:lstStyle/>
                    <a:p>
                      <a:r>
                        <a:rPr lang="en-US" sz="1200" dirty="0"/>
                        <a:t>If the UVLS event is part of a larger, system-wide event or cascades to a larger system-wide event, RRS Resources will be needed to restore frequency.</a:t>
                      </a:r>
                    </a:p>
                  </a:txBody>
                  <a:tcPr anchor="ctr"/>
                </a:tc>
                <a:tc>
                  <a:txBody>
                    <a:bodyPr/>
                    <a:lstStyle/>
                    <a:p>
                      <a:pPr algn="ctr"/>
                      <a:r>
                        <a:rPr lang="en-US" sz="1400" dirty="0"/>
                        <a:t>Medium</a:t>
                      </a:r>
                    </a:p>
                  </a:txBody>
                  <a:tcPr anchor="ctr"/>
                </a:tc>
                <a:extLst>
                  <a:ext uri="{0D108BD9-81ED-4DB2-BD59-A6C34878D82A}">
                    <a16:rowId xmlns:a16="http://schemas.microsoft.com/office/drawing/2014/main" val="4170566530"/>
                  </a:ext>
                </a:extLst>
              </a:tr>
              <a:tr h="370840">
                <a:tc>
                  <a:txBody>
                    <a:bodyPr/>
                    <a:lstStyle/>
                    <a:p>
                      <a:pPr algn="ctr"/>
                      <a:r>
                        <a:rPr lang="en-US" sz="1400" dirty="0"/>
                        <a:t>Reg-Up</a:t>
                      </a:r>
                    </a:p>
                  </a:txBody>
                  <a:tcPr anchor="ctr"/>
                </a:tc>
                <a:tc>
                  <a:txBody>
                    <a:bodyPr/>
                    <a:lstStyle/>
                    <a:p>
                      <a:r>
                        <a:rPr lang="en-US" sz="1200" dirty="0"/>
                        <a:t>If the UVLS event is part of a larger, system-wide event or cascades to a larger system-wide event, Reg-Up Resources may be needed to maintain frequency control.</a:t>
                      </a:r>
                    </a:p>
                  </a:txBody>
                  <a:tcPr anchor="ctr"/>
                </a:tc>
                <a:tc>
                  <a:txBody>
                    <a:bodyPr/>
                    <a:lstStyle/>
                    <a:p>
                      <a:pPr algn="ctr"/>
                      <a:r>
                        <a:rPr lang="en-US" sz="1400" dirty="0"/>
                        <a:t>Medium</a:t>
                      </a:r>
                    </a:p>
                  </a:txBody>
                  <a:tcPr anchor="ctr"/>
                </a:tc>
                <a:extLst>
                  <a:ext uri="{0D108BD9-81ED-4DB2-BD59-A6C34878D82A}">
                    <a16:rowId xmlns:a16="http://schemas.microsoft.com/office/drawing/2014/main" val="2851074706"/>
                  </a:ext>
                </a:extLst>
              </a:tr>
              <a:tr h="370840">
                <a:tc>
                  <a:txBody>
                    <a:bodyPr/>
                    <a:lstStyle/>
                    <a:p>
                      <a:pPr algn="ctr"/>
                      <a:r>
                        <a:rPr lang="en-US" sz="1400" dirty="0"/>
                        <a:t>Reg-Down</a:t>
                      </a:r>
                    </a:p>
                  </a:txBody>
                  <a:tcPr anchor="ctr"/>
                </a:tc>
                <a:tc>
                  <a:txBody>
                    <a:bodyPr/>
                    <a:lstStyle/>
                    <a:p>
                      <a:r>
                        <a:rPr lang="en-US" sz="1200" dirty="0"/>
                        <a:t>If the UVLS event is part of a larger, system-wide event or cascades to a larger system-wide event, Reg-Down Resources may be needed to maintain frequency control, though all Resources online are required to provide down-PFR, which will prevent frequency from spiking too high. </a:t>
                      </a:r>
                    </a:p>
                  </a:txBody>
                  <a:tcPr anchor="ctr"/>
                </a:tc>
                <a:tc>
                  <a:txBody>
                    <a:bodyPr/>
                    <a:lstStyle/>
                    <a:p>
                      <a:pPr algn="ctr"/>
                      <a:r>
                        <a:rPr lang="en-US" sz="1400" dirty="0"/>
                        <a:t>Low</a:t>
                      </a:r>
                    </a:p>
                  </a:txBody>
                  <a:tcPr anchor="ctr"/>
                </a:tc>
                <a:extLst>
                  <a:ext uri="{0D108BD9-81ED-4DB2-BD59-A6C34878D82A}">
                    <a16:rowId xmlns:a16="http://schemas.microsoft.com/office/drawing/2014/main" val="901034848"/>
                  </a:ext>
                </a:extLst>
              </a:tr>
            </a:tbl>
          </a:graphicData>
        </a:graphic>
      </p:graphicFrame>
      <p:sp>
        <p:nvSpPr>
          <p:cNvPr id="5" name="TextBox 4">
            <a:extLst>
              <a:ext uri="{FF2B5EF4-FFF2-40B4-BE49-F238E27FC236}">
                <a16:creationId xmlns:a16="http://schemas.microsoft.com/office/drawing/2014/main" id="{57AE81D7-96B4-4D54-EE62-7A8D4BBF304B}"/>
              </a:ext>
            </a:extLst>
          </p:cNvPr>
          <p:cNvSpPr txBox="1"/>
          <p:nvPr/>
        </p:nvSpPr>
        <p:spPr>
          <a:xfrm>
            <a:off x="517585" y="4899810"/>
            <a:ext cx="8151961" cy="646331"/>
          </a:xfrm>
          <a:prstGeom prst="rect">
            <a:avLst/>
          </a:prstGeom>
          <a:noFill/>
          <a:ln w="19050">
            <a:solidFill>
              <a:schemeClr val="accent1"/>
            </a:solidFill>
          </a:ln>
        </p:spPr>
        <p:txBody>
          <a:bodyPr wrap="square" rtlCol="0">
            <a:spAutoFit/>
          </a:bodyPr>
          <a:lstStyle/>
          <a:p>
            <a:r>
              <a:rPr lang="en-US" dirty="0"/>
              <a:t>Risk Mitigation: Do not allow Resources on distribution Load shed circuits to provide RRS-PFR or Reg-Up.</a:t>
            </a:r>
          </a:p>
        </p:txBody>
      </p:sp>
    </p:spTree>
    <p:extLst>
      <p:ext uri="{BB962C8B-B14F-4D97-AF65-F5344CB8AC3E}">
        <p14:creationId xmlns:p14="http://schemas.microsoft.com/office/powerpoint/2010/main" val="1431260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4: Local Load Shed for Transmission Security</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graphicFrame>
        <p:nvGraphicFramePr>
          <p:cNvPr id="3" name="Table 4">
            <a:extLst>
              <a:ext uri="{FF2B5EF4-FFF2-40B4-BE49-F238E27FC236}">
                <a16:creationId xmlns:a16="http://schemas.microsoft.com/office/drawing/2014/main" id="{E4CD635D-A38B-1D9F-898E-A61C59A31D62}"/>
              </a:ext>
            </a:extLst>
          </p:cNvPr>
          <p:cNvGraphicFramePr>
            <a:graphicFrameLocks noGrp="1"/>
          </p:cNvGraphicFramePr>
          <p:nvPr>
            <p:extLst>
              <p:ext uri="{D42A27DB-BD31-4B8C-83A1-F6EECF244321}">
                <p14:modId xmlns:p14="http://schemas.microsoft.com/office/powerpoint/2010/main" val="3685148195"/>
              </p:ext>
            </p:extLst>
          </p:nvPr>
        </p:nvGraphicFramePr>
        <p:xfrm>
          <a:off x="517585" y="1315595"/>
          <a:ext cx="8151961" cy="2001520"/>
        </p:xfrm>
        <a:graphic>
          <a:graphicData uri="http://schemas.openxmlformats.org/drawingml/2006/table">
            <a:tbl>
              <a:tblPr firstRow="1" bandRow="1">
                <a:tableStyleId>{5C22544A-7EE6-4342-B048-85BDC9FD1C3A}</a:tableStyleId>
              </a:tblPr>
              <a:tblGrid>
                <a:gridCol w="1233577">
                  <a:extLst>
                    <a:ext uri="{9D8B030D-6E8A-4147-A177-3AD203B41FA5}">
                      <a16:colId xmlns:a16="http://schemas.microsoft.com/office/drawing/2014/main" val="610601296"/>
                    </a:ext>
                  </a:extLst>
                </a:gridCol>
                <a:gridCol w="5745193">
                  <a:extLst>
                    <a:ext uri="{9D8B030D-6E8A-4147-A177-3AD203B41FA5}">
                      <a16:colId xmlns:a16="http://schemas.microsoft.com/office/drawing/2014/main" val="55311728"/>
                    </a:ext>
                  </a:extLst>
                </a:gridCol>
                <a:gridCol w="1173191">
                  <a:extLst>
                    <a:ext uri="{9D8B030D-6E8A-4147-A177-3AD203B41FA5}">
                      <a16:colId xmlns:a16="http://schemas.microsoft.com/office/drawing/2014/main" val="2301065984"/>
                    </a:ext>
                  </a:extLst>
                </a:gridCol>
              </a:tblGrid>
              <a:tr h="370840">
                <a:tc>
                  <a:txBody>
                    <a:bodyPr/>
                    <a:lstStyle/>
                    <a:p>
                      <a:pPr algn="ctr"/>
                      <a:r>
                        <a:rPr lang="en-US" sz="1400" dirty="0"/>
                        <a:t>AS</a:t>
                      </a:r>
                    </a:p>
                  </a:txBody>
                  <a:tcPr anchor="ctr"/>
                </a:tc>
                <a:tc>
                  <a:txBody>
                    <a:bodyPr/>
                    <a:lstStyle/>
                    <a:p>
                      <a:r>
                        <a:rPr lang="en-US" sz="1400" dirty="0"/>
                        <a:t>Description of Risk of AS being provided by Resources on distribution Load shed circuits</a:t>
                      </a:r>
                    </a:p>
                  </a:txBody>
                  <a:tcPr anchor="ctr"/>
                </a:tc>
                <a:tc>
                  <a:txBody>
                    <a:bodyPr/>
                    <a:lstStyle/>
                    <a:p>
                      <a:pPr algn="ctr"/>
                      <a:r>
                        <a:rPr lang="en-US" sz="1400" dirty="0"/>
                        <a:t>Risk Level</a:t>
                      </a:r>
                    </a:p>
                  </a:txBody>
                  <a:tcPr anchor="ctr"/>
                </a:tc>
                <a:extLst>
                  <a:ext uri="{0D108BD9-81ED-4DB2-BD59-A6C34878D82A}">
                    <a16:rowId xmlns:a16="http://schemas.microsoft.com/office/drawing/2014/main" val="2608157031"/>
                  </a:ext>
                </a:extLst>
              </a:tr>
              <a:tr h="370840">
                <a:tc>
                  <a:txBody>
                    <a:bodyPr/>
                    <a:lstStyle/>
                    <a:p>
                      <a:pPr algn="ctr"/>
                      <a:r>
                        <a:rPr lang="en-US" sz="1400" dirty="0"/>
                        <a:t>Non-Spin</a:t>
                      </a:r>
                    </a:p>
                  </a:txBody>
                  <a:tcPr anchor="ctr"/>
                </a:tc>
                <a:tc rowSpan="4">
                  <a:txBody>
                    <a:bodyPr/>
                    <a:lstStyle/>
                    <a:p>
                      <a:r>
                        <a:rPr lang="en-US" sz="1200" dirty="0"/>
                        <a:t>Local Load shed to maintain transmission security is unlikely to impact a large amount of MWs from Resources providing Ancillary Services.</a:t>
                      </a:r>
                    </a:p>
                  </a:txBody>
                  <a:tcPr anchor="ctr"/>
                </a:tc>
                <a:tc>
                  <a:txBody>
                    <a:bodyPr/>
                    <a:lstStyle/>
                    <a:p>
                      <a:pPr algn="ctr"/>
                      <a:r>
                        <a:rPr lang="en-US" sz="1400" dirty="0"/>
                        <a:t>Low</a:t>
                      </a:r>
                    </a:p>
                  </a:txBody>
                  <a:tcPr anchor="ctr"/>
                </a:tc>
                <a:extLst>
                  <a:ext uri="{0D108BD9-81ED-4DB2-BD59-A6C34878D82A}">
                    <a16:rowId xmlns:a16="http://schemas.microsoft.com/office/drawing/2014/main" val="3039476331"/>
                  </a:ext>
                </a:extLst>
              </a:tr>
              <a:tr h="370840">
                <a:tc>
                  <a:txBody>
                    <a:bodyPr/>
                    <a:lstStyle/>
                    <a:p>
                      <a:pPr algn="ctr"/>
                      <a:r>
                        <a:rPr lang="en-US" sz="1400" dirty="0"/>
                        <a:t>RRS</a:t>
                      </a:r>
                    </a:p>
                  </a:txBody>
                  <a:tcPr anchor="ctr"/>
                </a:tc>
                <a:tc vMerge="1">
                  <a:txBody>
                    <a:bodyPr/>
                    <a:lstStyle/>
                    <a:p>
                      <a:endParaRPr lang="en-US" sz="1200" dirty="0"/>
                    </a:p>
                  </a:txBody>
                  <a:tcPr anchor="ctr"/>
                </a:tc>
                <a:tc>
                  <a:txBody>
                    <a:bodyPr/>
                    <a:lstStyle/>
                    <a:p>
                      <a:pPr algn="ctr"/>
                      <a:r>
                        <a:rPr lang="en-US" sz="1400" dirty="0"/>
                        <a:t>Low</a:t>
                      </a:r>
                    </a:p>
                  </a:txBody>
                  <a:tcPr anchor="ctr"/>
                </a:tc>
                <a:extLst>
                  <a:ext uri="{0D108BD9-81ED-4DB2-BD59-A6C34878D82A}">
                    <a16:rowId xmlns:a16="http://schemas.microsoft.com/office/drawing/2014/main" val="4170566530"/>
                  </a:ext>
                </a:extLst>
              </a:tr>
              <a:tr h="370840">
                <a:tc>
                  <a:txBody>
                    <a:bodyPr/>
                    <a:lstStyle/>
                    <a:p>
                      <a:pPr algn="ctr"/>
                      <a:r>
                        <a:rPr lang="en-US" sz="1400" dirty="0"/>
                        <a:t>Reg-Up</a:t>
                      </a:r>
                    </a:p>
                  </a:txBody>
                  <a:tcPr anchor="ctr"/>
                </a:tc>
                <a:tc vMerge="1">
                  <a:txBody>
                    <a:bodyPr/>
                    <a:lstStyle/>
                    <a:p>
                      <a:endParaRPr lang="en-US" sz="1200" dirty="0"/>
                    </a:p>
                  </a:txBody>
                  <a:tcPr anchor="ctr"/>
                </a:tc>
                <a:tc>
                  <a:txBody>
                    <a:bodyPr/>
                    <a:lstStyle/>
                    <a:p>
                      <a:pPr algn="ctr"/>
                      <a:r>
                        <a:rPr lang="en-US" sz="1400" dirty="0"/>
                        <a:t>Low</a:t>
                      </a:r>
                    </a:p>
                  </a:txBody>
                  <a:tcPr anchor="ctr"/>
                </a:tc>
                <a:extLst>
                  <a:ext uri="{0D108BD9-81ED-4DB2-BD59-A6C34878D82A}">
                    <a16:rowId xmlns:a16="http://schemas.microsoft.com/office/drawing/2014/main" val="2851074706"/>
                  </a:ext>
                </a:extLst>
              </a:tr>
              <a:tr h="370840">
                <a:tc>
                  <a:txBody>
                    <a:bodyPr/>
                    <a:lstStyle/>
                    <a:p>
                      <a:pPr algn="ctr"/>
                      <a:r>
                        <a:rPr lang="en-US" sz="1400" dirty="0"/>
                        <a:t>Reg-Down</a:t>
                      </a:r>
                    </a:p>
                  </a:txBody>
                  <a:tcPr anchor="ctr"/>
                </a:tc>
                <a:tc vMerge="1">
                  <a:txBody>
                    <a:bodyPr/>
                    <a:lstStyle/>
                    <a:p>
                      <a:endParaRPr lang="en-US" sz="1200" dirty="0"/>
                    </a:p>
                  </a:txBody>
                  <a:tcPr anchor="ctr"/>
                </a:tc>
                <a:tc>
                  <a:txBody>
                    <a:bodyPr/>
                    <a:lstStyle/>
                    <a:p>
                      <a:pPr algn="ctr"/>
                      <a:r>
                        <a:rPr lang="en-US" sz="1400" dirty="0"/>
                        <a:t>Low</a:t>
                      </a:r>
                    </a:p>
                  </a:txBody>
                  <a:tcPr anchor="ctr"/>
                </a:tc>
                <a:extLst>
                  <a:ext uri="{0D108BD9-81ED-4DB2-BD59-A6C34878D82A}">
                    <a16:rowId xmlns:a16="http://schemas.microsoft.com/office/drawing/2014/main" val="901034848"/>
                  </a:ext>
                </a:extLst>
              </a:tr>
            </a:tbl>
          </a:graphicData>
        </a:graphic>
      </p:graphicFrame>
      <p:sp>
        <p:nvSpPr>
          <p:cNvPr id="5" name="TextBox 4">
            <a:extLst>
              <a:ext uri="{FF2B5EF4-FFF2-40B4-BE49-F238E27FC236}">
                <a16:creationId xmlns:a16="http://schemas.microsoft.com/office/drawing/2014/main" id="{57AE81D7-96B4-4D54-EE62-7A8D4BBF304B}"/>
              </a:ext>
            </a:extLst>
          </p:cNvPr>
          <p:cNvSpPr txBox="1"/>
          <p:nvPr/>
        </p:nvSpPr>
        <p:spPr>
          <a:xfrm>
            <a:off x="517585" y="4899810"/>
            <a:ext cx="8151961" cy="369332"/>
          </a:xfrm>
          <a:prstGeom prst="rect">
            <a:avLst/>
          </a:prstGeom>
          <a:noFill/>
          <a:ln w="19050">
            <a:solidFill>
              <a:schemeClr val="accent1"/>
            </a:solidFill>
          </a:ln>
        </p:spPr>
        <p:txBody>
          <a:bodyPr wrap="square" rtlCol="0">
            <a:spAutoFit/>
          </a:bodyPr>
          <a:lstStyle/>
          <a:p>
            <a:r>
              <a:rPr lang="en-US" dirty="0"/>
              <a:t>Risk Mitigation: N/A</a:t>
            </a:r>
          </a:p>
        </p:txBody>
      </p:sp>
    </p:spTree>
    <p:extLst>
      <p:ext uri="{BB962C8B-B14F-4D97-AF65-F5344CB8AC3E}">
        <p14:creationId xmlns:p14="http://schemas.microsoft.com/office/powerpoint/2010/main" val="2407806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1A402-7DF3-A29C-8052-93753EBE182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B2E4F7E-DB3F-5ECD-4A0F-55FBBAFBE704}"/>
              </a:ext>
            </a:extLst>
          </p:cNvPr>
          <p:cNvSpPr>
            <a:spLocks noGrp="1"/>
          </p:cNvSpPr>
          <p:nvPr>
            <p:ph idx="1"/>
          </p:nvPr>
        </p:nvSpPr>
        <p:spPr>
          <a:xfrm>
            <a:off x="304800" y="990600"/>
            <a:ext cx="7131170" cy="5052221"/>
          </a:xfrm>
        </p:spPr>
        <p:txBody>
          <a:bodyPr/>
          <a:lstStyle/>
          <a:p>
            <a:r>
              <a:rPr lang="en-US" sz="1600" dirty="0"/>
              <a:t>Reg-Up and RRS are critical to maintaining frequency stability during conditions when distribution circuits may be disconnected as part of a Load shed event. RRS is the primary mechanism for ensuring ERCOT has sufficient Physically Responsive Capacity (PRC) to respond to any event.</a:t>
            </a:r>
          </a:p>
          <a:p>
            <a:endParaRPr lang="en-US" sz="1600" dirty="0"/>
          </a:p>
          <a:p>
            <a:r>
              <a:rPr lang="en-US" sz="1600" dirty="0"/>
              <a:t>Non-Spin is primarily procured to address reserve margin risks associated with intra-day forecast errors and intra-day forced outages, but may be used to recover deployed RRS and Reg-Up.</a:t>
            </a:r>
          </a:p>
          <a:p>
            <a:endParaRPr lang="en-US" sz="1600" dirty="0"/>
          </a:p>
          <a:p>
            <a:r>
              <a:rPr lang="en-US" sz="1600" dirty="0"/>
              <a:t>Reg-Down is used to mitigate high frequency, but events where distribution circuits are disconnected are most likely to occur during low frequency conditions. </a:t>
            </a:r>
          </a:p>
          <a:p>
            <a:endParaRPr lang="en-US" sz="1600" dirty="0"/>
          </a:p>
          <a:p>
            <a:r>
              <a:rPr lang="en-US" sz="1600" dirty="0"/>
              <a:t>ERCOT will consider ECRS risks after ECRS implementation.</a:t>
            </a:r>
          </a:p>
        </p:txBody>
      </p:sp>
      <p:sp>
        <p:nvSpPr>
          <p:cNvPr id="4" name="Slide Number Placeholder 3">
            <a:extLst>
              <a:ext uri="{FF2B5EF4-FFF2-40B4-BE49-F238E27FC236}">
                <a16:creationId xmlns:a16="http://schemas.microsoft.com/office/drawing/2014/main" id="{EF5C6604-5542-B630-1C0F-772D0870EE7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
        <p:nvSpPr>
          <p:cNvPr id="5" name="Callout: Left Arrow 4">
            <a:extLst>
              <a:ext uri="{FF2B5EF4-FFF2-40B4-BE49-F238E27FC236}">
                <a16:creationId xmlns:a16="http://schemas.microsoft.com/office/drawing/2014/main" id="{ABC17986-BD12-3639-7383-5484BAED5365}"/>
              </a:ext>
            </a:extLst>
          </p:cNvPr>
          <p:cNvSpPr/>
          <p:nvPr/>
        </p:nvSpPr>
        <p:spPr>
          <a:xfrm>
            <a:off x="7332454" y="906932"/>
            <a:ext cx="1656272" cy="1112807"/>
          </a:xfrm>
          <a:prstGeom prst="leftArrowCallout">
            <a:avLst>
              <a:gd name="adj1" fmla="val 25000"/>
              <a:gd name="adj2" fmla="val 25000"/>
              <a:gd name="adj3" fmla="val 24225"/>
              <a:gd name="adj4" fmla="val 769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t>Do not allow RRS or Reg-Up from Resources that are on distribution circuits that may be disconnected</a:t>
            </a:r>
          </a:p>
        </p:txBody>
      </p:sp>
      <p:sp>
        <p:nvSpPr>
          <p:cNvPr id="6" name="Callout: Left Arrow 5">
            <a:extLst>
              <a:ext uri="{FF2B5EF4-FFF2-40B4-BE49-F238E27FC236}">
                <a16:creationId xmlns:a16="http://schemas.microsoft.com/office/drawing/2014/main" id="{DAC746EE-103C-AADD-FC9A-F5573DF25C44}"/>
              </a:ext>
            </a:extLst>
          </p:cNvPr>
          <p:cNvSpPr/>
          <p:nvPr/>
        </p:nvSpPr>
        <p:spPr>
          <a:xfrm>
            <a:off x="7332454" y="2301357"/>
            <a:ext cx="1656272" cy="1112807"/>
          </a:xfrm>
          <a:prstGeom prst="leftArrowCallout">
            <a:avLst>
              <a:gd name="adj1" fmla="val 25000"/>
              <a:gd name="adj2" fmla="val 25000"/>
              <a:gd name="adj3" fmla="val 24225"/>
              <a:gd name="adj4" fmla="val 769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t>Limit Non-Spin from Resources that are on distribution circuits that may be disconnected</a:t>
            </a:r>
          </a:p>
        </p:txBody>
      </p:sp>
      <p:sp>
        <p:nvSpPr>
          <p:cNvPr id="7" name="Callout: Left Arrow 6">
            <a:extLst>
              <a:ext uri="{FF2B5EF4-FFF2-40B4-BE49-F238E27FC236}">
                <a16:creationId xmlns:a16="http://schemas.microsoft.com/office/drawing/2014/main" id="{1937EEF3-6426-BE47-4C9E-83128A944518}"/>
              </a:ext>
            </a:extLst>
          </p:cNvPr>
          <p:cNvSpPr/>
          <p:nvPr/>
        </p:nvSpPr>
        <p:spPr>
          <a:xfrm>
            <a:off x="7332454" y="3534383"/>
            <a:ext cx="1656272" cy="1112807"/>
          </a:xfrm>
          <a:prstGeom prst="leftArrowCallout">
            <a:avLst>
              <a:gd name="adj1" fmla="val 25000"/>
              <a:gd name="adj2" fmla="val 25000"/>
              <a:gd name="adj3" fmla="val 24225"/>
              <a:gd name="adj4" fmla="val 769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t>No limit for Reg-Down from Resources that are on distribution circuits that may be disconnected</a:t>
            </a:r>
          </a:p>
        </p:txBody>
      </p:sp>
    </p:spTree>
    <p:extLst>
      <p:ext uri="{BB962C8B-B14F-4D97-AF65-F5344CB8AC3E}">
        <p14:creationId xmlns:p14="http://schemas.microsoft.com/office/powerpoint/2010/main" val="2609165909"/>
      </p:ext>
    </p:extLst>
  </p:cSld>
  <p:clrMapOvr>
    <a:masterClrMapping/>
  </p:clrMapOvr>
</p:sld>
</file>

<file path=ppt/theme/theme1.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0" ma:contentTypeDescription="Create a new document." ma:contentTypeScope="" ma:versionID="b043b82a8de636bc1ea7cf422dd796b3">
  <xsd:schema xmlns:xsd="http://www.w3.org/2001/XMLSchema" xmlns:xs="http://www.w3.org/2001/XMLSchema" xmlns:p="http://schemas.microsoft.com/office/2006/metadata/properties" xmlns:ns2="c34af464-7aa1-4edd-9be4-83dffc1cb926" targetNamespace="http://schemas.microsoft.com/office/2006/metadata/properties" ma:root="true" ma:fieldsID="78c9bce5adce976f91a2b6d4efe6f23f" ns2:_="">
    <xsd:import namespace="c34af464-7aa1-4edd-9be4-83dffc1cb926"/>
    <xsd:element name="properties">
      <xsd:complexType>
        <xsd:sequence>
          <xsd:element name="documentManagement">
            <xsd:complexType>
              <xsd:all>
                <xsd:element ref="ns2:Information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6F2769-7194-4217-93D3-3AF3A4742282}">
  <ds:schemaRefs>
    <ds:schemaRef ds:uri="http://purl.org/dc/elements/1.1/"/>
    <ds:schemaRef ds:uri="http://schemas.microsoft.com/office/infopath/2007/PartnerControls"/>
    <ds:schemaRef ds:uri="http://schemas.openxmlformats.org/package/2006/metadata/core-properties"/>
    <ds:schemaRef ds:uri="c34af464-7aa1-4edd-9be4-83dffc1cb926"/>
    <ds:schemaRef ds:uri="http://purl.org/dc/term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2BD5DF2C-E38B-49F7-BC0D-EB6DBB14B6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17259</TotalTime>
  <Words>1164</Words>
  <Application>Microsoft Office PowerPoint</Application>
  <PresentationFormat>On-screen Show (4:3)</PresentationFormat>
  <Paragraphs>113</Paragraphs>
  <Slides>8</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2_Custom Design</vt:lpstr>
      <vt:lpstr>1_Office Theme</vt:lpstr>
      <vt:lpstr>PowerPoint Presentation</vt:lpstr>
      <vt:lpstr>Background</vt:lpstr>
      <vt:lpstr>Risk Assessment</vt:lpstr>
      <vt:lpstr>Scenario 1: EEA3 Firm Load Shed </vt:lpstr>
      <vt:lpstr>Scenario 2: UFLS – Sudden Event</vt:lpstr>
      <vt:lpstr>Scenario 3: UVLS</vt:lpstr>
      <vt:lpstr>Scenario 4: Local Load Shed for Transmission Security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Billo, Jeffrey</cp:lastModifiedBy>
  <cp:revision>924</cp:revision>
  <cp:lastPrinted>2015-06-01T15:38:52Z</cp:lastPrinted>
  <dcterms:created xsi:type="dcterms:W3CDTF">2010-04-12T23:12:02Z</dcterms:created>
  <dcterms:modified xsi:type="dcterms:W3CDTF">2023-05-15T14:37:39Z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