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D1F07-766B-4D89-8EB4-F65EF0396711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2341D-874C-4A1D-9ED4-2826F3EF8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3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3F19C0C-95AB-5A44-BFDA-E1003B155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5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B4FD8B-5861-4B27-9A32-DAC75CF1580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5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2E47E55-7DE2-78E9-251B-5A2CEA0BD7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C6E823-B72B-4135-0DB9-0E3CCF37A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81032372-16AE-ACC6-A578-D8288433A94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91D54081-635C-9B33-0396-3762D5A519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42FF2906-9AC9-5F4D-FA11-1D160D2C99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F77B5340-617F-0D4C-BC3F-8721AE72A0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F358B3C-CB5B-A743-F97E-4D5B832AD1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06AA0-C53B-A3D3-6A18-87C112036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728FD55-7F1E-5BDA-E566-D90B91DDC9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45184-EA9E-4B8F-B6E9-C46E8C88E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10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08658-941E-441E-9403-36DAF1CE09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3103C7-B752-8F95-0FB6-C531BD7B25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DB7E47-ADCE-C76D-673D-F21BAF636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48F1-874F-4D48-9D44-6EF8162E94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8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A2CB7B-26DB-3125-9C5F-F4F4EE502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8AF3A-F1C6-B1E2-D201-32F90E93AF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D896A3-7E38-CFBB-7741-BC8DA1826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DF7AF-0BE2-4631-BF3C-2493582D8F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00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1EDF81-2822-0FC5-4CC6-439FBBB24F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93D464-AD19-4B84-4320-56B83199A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E0D023-12B2-2C2A-E56D-760F91332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7495-6CA8-455C-AA86-2CA30E8F13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89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64500B-1F4C-E74D-81B5-436D7FA3A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7BE205-A2A7-0318-F0D4-23B748B53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0A3DC1-5C22-5224-73FE-143101324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0A75A-FDAB-4645-B91F-52262F3CF6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5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5BE41F-D182-1B96-D7E8-CFB16F109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CAE6D2-4B34-1B18-13FD-A55DFEB5B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B01EB0-D5F5-3C59-FCFB-15AC0F530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7A756-2F94-4E1B-8D4A-868B3A73C2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56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4BEDF6-192E-AF84-82E5-71C1B129F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8BA227-B691-38A4-CD5F-ACA6EAE391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4DC5E6-CA18-BD9E-69A4-C7A9E3FA40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52A3-C67D-42B1-849B-26C75C0EF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8479D3-BF1E-9C86-AE27-BD49F70681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3F6760-61CB-5AAC-2F42-5E8E4AFD9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592FF6-8ABE-3190-24F6-4B62B555C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91A47-4733-4BF8-AE92-40C102A452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80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18F83B-8BE1-8459-EE21-A9A6280F7D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0DED8F-645B-D7EF-C2EA-BC23DA971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6C68A9-C3CB-1D2D-30B6-1C437B37D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4766C-BA96-43CC-9B3E-568D4A49F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94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B63B44-1AA1-7EB0-F6C4-889E850D5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86EFE-B925-2B11-4B36-683C70BA8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6E2BF-F27E-9166-660A-49A6D643A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2713B-BF7D-4B08-9051-827DA811C3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26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275BB4-88FF-2B81-A777-8E8CD6266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016C8D-E7A5-B400-7634-C78FBC620D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0F986F-CD37-EA4A-0716-F6AFD6BB2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35EDF-AC1C-47E1-9757-865781CB76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60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2144E8-87A7-9C50-4AD1-55116F221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D4A362-7198-5374-8784-AC976351D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61E843A-2988-ECC6-225E-CB4F2607BA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B9F6B67-9C97-38DA-8D14-3739C95B1F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A0F1082-F394-A5F2-3D66-6975DC7DA8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B994797-2001-495F-9BCA-53417F360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9EF1896F-90CB-C2B7-7335-839295200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A914D7-5887-E825-A893-083FCD51C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E1AE0DA-0B5D-F335-8C3C-BF1BEA0F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6A12E8ED-E25C-A7D2-4FD6-1CD8A124D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24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03ACB901-C15F-6E9B-1074-C98B78D7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6B5E4FF-491A-4C95-AD4E-9EB3943A4244}" type="slidenum">
              <a:rPr lang="en-US" alt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</a:t>
            </a:fld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DF3369F-C92E-3AED-4F86-0C3A5EC31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EAL design to Capture Exposure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BDD0A15-8697-F3F7-2928-DC91A550D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2"/>
            <a:ext cx="10796588" cy="4410074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dirty="0"/>
              <a:t>EAL design based on following objective: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Must capture exposure based on activity that has already occurred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Must cover a conservative estimate of exposure for the next M1 days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dirty="0"/>
              <a:t>Exposure based on activity that has already occurred = OUT + RTCNS</a:t>
            </a:r>
          </a:p>
          <a:p>
            <a:pPr marL="346075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dirty="0"/>
              <a:t>Extrapolate exposure for M1 days (must take RTM and DAM exposures for the same Operating Day </a:t>
            </a:r>
            <a:r>
              <a:rPr lang="en-US" altLang="en-US" sz="1800" i="1" dirty="0"/>
              <a:t>i</a:t>
            </a:r>
            <a:r>
              <a:rPr lang="en-US" altLang="en-US" sz="1800" dirty="0"/>
              <a:t> together since they are interdependent) and take (to be conservative) Max of: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Based on most recent activity with forward price adjustment = Using the OD </a:t>
            </a:r>
            <a:r>
              <a:rPr lang="en-US" altLang="en-US" sz="1400" i="1" dirty="0"/>
              <a:t>i</a:t>
            </a:r>
            <a:r>
              <a:rPr lang="en-US" altLang="en-US" sz="1400" dirty="0"/>
              <a:t> with the highest RTM price in the most recent 7 Operating Days [</a:t>
            </a:r>
            <a:r>
              <a:rPr lang="en-US" altLang="en-US" sz="1400" dirty="0" err="1"/>
              <a:t>DFAF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 * </a:t>
            </a:r>
            <a:r>
              <a:rPr lang="en-US" altLang="en-US" sz="1400" dirty="0" err="1"/>
              <a:t>DAL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RFAF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 * </a:t>
            </a:r>
            <a:r>
              <a:rPr lang="en-US" altLang="en-US" sz="1400" dirty="0" err="1"/>
              <a:t>RTL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] x M1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Based on maximum historical exposure = Average over 14 Operating Days [</a:t>
            </a:r>
            <a:r>
              <a:rPr lang="en-US" altLang="en-US" sz="1400" dirty="0" err="1"/>
              <a:t>DAL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RTL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] x M1 over D previous days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dirty="0"/>
              <a:t>Thus, EAL formula should be: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EAL = OUT + RTCNS + Max(For OD with highest SPP in most recent 7 ODs</a:t>
            </a:r>
            <a:r>
              <a:rPr lang="en-US" altLang="en-US" sz="1400" dirty="0">
                <a:solidFill>
                  <a:srgbClr val="000000"/>
                </a:solidFill>
                <a:ea typeface="+mn-ea"/>
              </a:rPr>
              <a:t> [</a:t>
            </a:r>
            <a:r>
              <a:rPr lang="en-US" altLang="en-US" sz="1400" dirty="0" err="1">
                <a:solidFill>
                  <a:srgbClr val="000000"/>
                </a:solidFill>
                <a:ea typeface="+mn-ea"/>
              </a:rPr>
              <a:t>DFAF</a:t>
            </a:r>
            <a:r>
              <a:rPr lang="en-US" altLang="en-US" sz="1400" i="1" dirty="0" err="1">
                <a:solidFill>
                  <a:srgbClr val="000000"/>
                </a:solidFill>
                <a:ea typeface="+mn-ea"/>
              </a:rPr>
              <a:t>i</a:t>
            </a:r>
            <a:r>
              <a:rPr lang="en-US" altLang="en-US" sz="1400" dirty="0">
                <a:solidFill>
                  <a:srgbClr val="000000"/>
                </a:solidFill>
                <a:ea typeface="+mn-ea"/>
              </a:rPr>
              <a:t> * </a:t>
            </a:r>
            <a:r>
              <a:rPr lang="en-US" altLang="en-US" sz="1400" dirty="0" err="1">
                <a:solidFill>
                  <a:srgbClr val="000000"/>
                </a:solidFill>
                <a:ea typeface="+mn-ea"/>
              </a:rPr>
              <a:t>DAL</a:t>
            </a:r>
            <a:r>
              <a:rPr lang="en-US" altLang="en-US" sz="1400" i="1" dirty="0" err="1">
                <a:solidFill>
                  <a:srgbClr val="000000"/>
                </a:solidFill>
                <a:ea typeface="+mn-ea"/>
              </a:rPr>
              <a:t>i</a:t>
            </a:r>
            <a:r>
              <a:rPr lang="en-US" altLang="en-US" sz="1400" dirty="0">
                <a:solidFill>
                  <a:srgbClr val="000000"/>
                </a:solidFill>
                <a:ea typeface="+mn-ea"/>
              </a:rPr>
              <a:t> + </a:t>
            </a:r>
            <a:r>
              <a:rPr lang="en-US" altLang="en-US" sz="1400" dirty="0" err="1">
                <a:solidFill>
                  <a:srgbClr val="000000"/>
                </a:solidFill>
                <a:ea typeface="+mn-ea"/>
              </a:rPr>
              <a:t>RFAF</a:t>
            </a:r>
            <a:r>
              <a:rPr lang="en-US" altLang="en-US" sz="1400" i="1" dirty="0" err="1">
                <a:solidFill>
                  <a:srgbClr val="000000"/>
                </a:solidFill>
                <a:ea typeface="+mn-ea"/>
              </a:rPr>
              <a:t>i</a:t>
            </a:r>
            <a:r>
              <a:rPr lang="en-US" altLang="en-US" sz="1400" dirty="0">
                <a:solidFill>
                  <a:srgbClr val="000000"/>
                </a:solidFill>
                <a:ea typeface="+mn-ea"/>
              </a:rPr>
              <a:t> * </a:t>
            </a:r>
            <a:r>
              <a:rPr lang="en-US" altLang="en-US" sz="1400" dirty="0" err="1">
                <a:solidFill>
                  <a:srgbClr val="000000"/>
                </a:solidFill>
                <a:ea typeface="+mn-ea"/>
              </a:rPr>
              <a:t>RTL</a:t>
            </a:r>
            <a:r>
              <a:rPr lang="en-US" altLang="en-US" sz="1400" i="1" dirty="0" err="1">
                <a:solidFill>
                  <a:srgbClr val="000000"/>
                </a:solidFill>
                <a:ea typeface="+mn-ea"/>
              </a:rPr>
              <a:t>i</a:t>
            </a:r>
            <a:r>
              <a:rPr lang="en-US" altLang="en-US" sz="1400" dirty="0">
                <a:solidFill>
                  <a:srgbClr val="000000"/>
                </a:solidFill>
                <a:ea typeface="+mn-ea"/>
              </a:rPr>
              <a:t>] x M1, </a:t>
            </a:r>
            <a:r>
              <a:rPr lang="en-US" altLang="en-US" sz="1400" dirty="0"/>
              <a:t>Average over 14 Operating Days [</a:t>
            </a:r>
            <a:r>
              <a:rPr lang="en-US" altLang="en-US" sz="1400" dirty="0" err="1"/>
              <a:t>DAL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 + </a:t>
            </a:r>
            <a:r>
              <a:rPr lang="en-US" altLang="en-US" sz="1400" dirty="0" err="1"/>
              <a:t>RTL</a:t>
            </a:r>
            <a:r>
              <a:rPr lang="en-US" altLang="en-US" sz="1400" i="1" dirty="0" err="1"/>
              <a:t>i</a:t>
            </a:r>
            <a:r>
              <a:rPr lang="en-US" altLang="en-US" sz="1400" dirty="0"/>
              <a:t>] x M1 over D previous days)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Note: FAFs are calculated for the OD with highest SPP. Reason: say SPP=20/MWh for most prior days when QSE buys 1000MW and SPP=$200/MWh when QSE buys 100MW. If Forward Price=$2000, then QSE likely to behave more like $200/MWh day. So, FAF=2000/200=10 applied to $200x100 for an amount equal to $200,000.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270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Garamond</vt:lpstr>
      <vt:lpstr>Times New Roman</vt:lpstr>
      <vt:lpstr>Verdana</vt:lpstr>
      <vt:lpstr>Wingdings</vt:lpstr>
      <vt:lpstr>Level</vt:lpstr>
      <vt:lpstr>EAL design to Capture Exposure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EAL design to Capture Exposure</dc:title>
  <dc:creator>Shams Siddiqi</dc:creator>
  <cp:lastModifiedBy>Shams Siddiqi</cp:lastModifiedBy>
  <cp:revision>1</cp:revision>
  <dcterms:created xsi:type="dcterms:W3CDTF">2023-04-26T18:07:51Z</dcterms:created>
  <dcterms:modified xsi:type="dcterms:W3CDTF">2023-04-26T18:10:32Z</dcterms:modified>
</cp:coreProperties>
</file>