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338" r:id="rId6"/>
    <p:sldId id="339" r:id="rId7"/>
    <p:sldId id="350" r:id="rId8"/>
    <p:sldId id="341" r:id="rId9"/>
    <p:sldId id="340" r:id="rId10"/>
    <p:sldId id="343" r:id="rId11"/>
    <p:sldId id="30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3A0ACE-35F4-4F8B-A57F-07827F50CED9}" v="1" dt="2023-05-12T14:06:53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22" autoAdjust="0"/>
  </p:normalViewPr>
  <p:slideViewPr>
    <p:cSldViewPr showGuides="1"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haran, Julia" userId="a8970f87-bf45-42be-91bf-610b49561efd" providerId="ADAL" clId="{743A0ACE-35F4-4F8B-A57F-07827F50CED9}"/>
    <pc:docChg chg="custSel addSld delSld modSld">
      <pc:chgData name="Hariharan, Julia" userId="a8970f87-bf45-42be-91bf-610b49561efd" providerId="ADAL" clId="{743A0ACE-35F4-4F8B-A57F-07827F50CED9}" dt="2023-05-12T16:34:49.020" v="951" actId="20577"/>
      <pc:docMkLst>
        <pc:docMk/>
      </pc:docMkLst>
      <pc:sldChg chg="modNotesTx">
        <pc:chgData name="Hariharan, Julia" userId="a8970f87-bf45-42be-91bf-610b49561efd" providerId="ADAL" clId="{743A0ACE-35F4-4F8B-A57F-07827F50CED9}" dt="2023-05-12T16:29:17.648" v="494" actId="20577"/>
        <pc:sldMkLst>
          <pc:docMk/>
          <pc:sldMk cId="1669522045" sldId="339"/>
        </pc:sldMkLst>
      </pc:sldChg>
      <pc:sldChg chg="modNotesTx">
        <pc:chgData name="Hariharan, Julia" userId="a8970f87-bf45-42be-91bf-610b49561efd" providerId="ADAL" clId="{743A0ACE-35F4-4F8B-A57F-07827F50CED9}" dt="2023-05-12T16:34:49.020" v="951" actId="20577"/>
        <pc:sldMkLst>
          <pc:docMk/>
          <pc:sldMk cId="1955397746" sldId="340"/>
        </pc:sldMkLst>
      </pc:sldChg>
      <pc:sldChg chg="modNotesTx">
        <pc:chgData name="Hariharan, Julia" userId="a8970f87-bf45-42be-91bf-610b49561efd" providerId="ADAL" clId="{743A0ACE-35F4-4F8B-A57F-07827F50CED9}" dt="2023-05-12T16:33:43.375" v="855" actId="20577"/>
        <pc:sldMkLst>
          <pc:docMk/>
          <pc:sldMk cId="1581961138" sldId="341"/>
        </pc:sldMkLst>
      </pc:sldChg>
      <pc:sldChg chg="del">
        <pc:chgData name="Hariharan, Julia" userId="a8970f87-bf45-42be-91bf-610b49561efd" providerId="ADAL" clId="{743A0ACE-35F4-4F8B-A57F-07827F50CED9}" dt="2023-05-12T14:02:51.226" v="0" actId="47"/>
        <pc:sldMkLst>
          <pc:docMk/>
          <pc:sldMk cId="1307312930" sldId="349"/>
        </pc:sldMkLst>
      </pc:sldChg>
      <pc:sldChg chg="add modNotesTx">
        <pc:chgData name="Hariharan, Julia" userId="a8970f87-bf45-42be-91bf-610b49561efd" providerId="ADAL" clId="{743A0ACE-35F4-4F8B-A57F-07827F50CED9}" dt="2023-05-12T16:31:53.437" v="645" actId="20577"/>
        <pc:sldMkLst>
          <pc:docMk/>
          <pc:sldMk cId="994684302" sldId="35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fault cleared in 3.5 cycles</a:t>
            </a:r>
          </a:p>
          <a:p>
            <a:r>
              <a:rPr lang="en-US" dirty="0"/>
              <a:t>Second fault cleared in 4 cycles</a:t>
            </a:r>
          </a:p>
          <a:p>
            <a:r>
              <a:rPr lang="en-US" dirty="0"/>
              <a:t>Loss of generation was not large enough to be NERC reportable, but we still would have expected the resources to ride through</a:t>
            </a:r>
          </a:p>
          <a:p>
            <a:r>
              <a:rPr lang="en-US" dirty="0"/>
              <a:t> (other equipment tripped at the time so we are reporting this as a NERC Category 1 I event)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0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that only Facility 7 experienced a full trip</a:t>
            </a:r>
          </a:p>
          <a:p>
            <a:r>
              <a:rPr lang="en-US" dirty="0"/>
              <a:t>Low wind in the area</a:t>
            </a:r>
          </a:p>
          <a:p>
            <a:r>
              <a:rPr lang="en-US" dirty="0"/>
              <a:t>Event may have had a larger impact if there was more wind generation, cannot say for certain because the low wind speed can make turbines unstable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82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some hypotheses for why these oscillations occurred, but want to be able to prevent IRRs from tripping or reducing during events like these</a:t>
            </a:r>
          </a:p>
          <a:p>
            <a:r>
              <a:rPr lang="en-US" dirty="0"/>
              <a:t>DFR data from the TSP (do not say name of TSP)</a:t>
            </a:r>
          </a:p>
          <a:p>
            <a:r>
              <a:rPr lang="en-US" dirty="0"/>
              <a:t>Frequency was 30 Hz</a:t>
            </a:r>
          </a:p>
          <a:p>
            <a:r>
              <a:rPr lang="en-US" dirty="0"/>
              <a:t>Largest swing not shown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Peak-to-peak voltage, real and reactive power swings</a:t>
            </a:r>
          </a:p>
          <a:p>
            <a:r>
              <a:rPr lang="en-US" dirty="0"/>
              <a:t>We’re going to be </a:t>
            </a:r>
            <a:r>
              <a:rPr lang="en-US"/>
              <a:t>reviewing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84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South Texas SSO Event: 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March 10</a:t>
            </a:r>
            <a:r>
              <a:rPr lang="en-US" sz="2800" b="1" baseline="30000" dirty="0">
                <a:solidFill>
                  <a:schemeClr val="tx2"/>
                </a:solidFill>
              </a:rPr>
              <a:t>th</a:t>
            </a:r>
            <a:r>
              <a:rPr lang="en-US" sz="2800" b="1" dirty="0">
                <a:solidFill>
                  <a:schemeClr val="tx2"/>
                </a:solidFill>
              </a:rPr>
              <a:t>,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May 12</a:t>
            </a:r>
            <a:r>
              <a:rPr lang="en-US" sz="2000" b="1" baseline="30000" dirty="0">
                <a:solidFill>
                  <a:schemeClr val="tx2"/>
                </a:solidFill>
              </a:rPr>
              <a:t>th</a:t>
            </a:r>
            <a:r>
              <a:rPr lang="en-US" sz="2000" b="1" dirty="0">
                <a:solidFill>
                  <a:schemeClr val="tx2"/>
                </a:solidFill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E6049-9703-4095-8838-0AEB8EEE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South Texas SSO Event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B736-D922-4EE6-A7EF-0162AE962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81639"/>
            <a:ext cx="8686800" cy="5715000"/>
          </a:xfrm>
        </p:spPr>
        <p:txBody>
          <a:bodyPr/>
          <a:lstStyle/>
          <a:p>
            <a:r>
              <a:rPr lang="en-US" sz="2075" dirty="0"/>
              <a:t>On March 10, 2023, at 4:48 AM CDT, the high-side of a thermal Generator’s Main Power Transformer (MPT) in the West Valley area experienced a Phase-C to ground fault</a:t>
            </a:r>
          </a:p>
          <a:p>
            <a:r>
              <a:rPr lang="en-US" sz="2075" dirty="0"/>
              <a:t>One minute later, the high-side of another MPT at the same site experienced a Phase-C to ground fault</a:t>
            </a:r>
          </a:p>
          <a:p>
            <a:r>
              <a:rPr lang="en-US" sz="2075" dirty="0"/>
              <a:t>Sub-synchronous oscillations (SSO) observed in the Laredo area (due to the first fault isolating the circuit where the oscillations originated)</a:t>
            </a:r>
          </a:p>
          <a:p>
            <a:r>
              <a:rPr lang="en-US" sz="2075" dirty="0"/>
              <a:t>The event resulted in a loss of approximately 295 MW of IRR generation</a:t>
            </a:r>
          </a:p>
          <a:p>
            <a:r>
              <a:rPr lang="en-US" sz="2075" dirty="0"/>
              <a:t>All lost IRR generation was from Wind Generation Resources</a:t>
            </a:r>
          </a:p>
          <a:p>
            <a:r>
              <a:rPr lang="en-US" sz="2075" dirty="0"/>
              <a:t>The thermal site where the fault occurred was not generating at the time</a:t>
            </a:r>
          </a:p>
          <a:p>
            <a:r>
              <a:rPr lang="en-US" sz="2075" dirty="0"/>
              <a:t>System frequency dropped to 59.957 Hz and returned to 60 Hz within 37 seconds</a:t>
            </a:r>
          </a:p>
          <a:p>
            <a:r>
              <a:rPr lang="en-US" sz="2075" dirty="0"/>
              <a:t>SSO ended after nearby series capacitors were bypassed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6952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7E033-6A43-4EB4-4D14-3389751B2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Generation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780A1-47B5-EF03-E1D1-A9C0C31A0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FB02D7-60DF-E9F3-6D3D-732B8EB8E5FC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143000"/>
          <a:ext cx="7772400" cy="4800600"/>
        </p:xfrm>
        <a:graphic>
          <a:graphicData uri="http://schemas.openxmlformats.org/drawingml/2006/table">
            <a:tbl>
              <a:tblPr/>
              <a:tblGrid>
                <a:gridCol w="1646088">
                  <a:extLst>
                    <a:ext uri="{9D8B030D-6E8A-4147-A177-3AD203B41FA5}">
                      <a16:colId xmlns:a16="http://schemas.microsoft.com/office/drawing/2014/main" val="1712455756"/>
                    </a:ext>
                  </a:extLst>
                </a:gridCol>
                <a:gridCol w="3320804">
                  <a:extLst>
                    <a:ext uri="{9D8B030D-6E8A-4147-A177-3AD203B41FA5}">
                      <a16:colId xmlns:a16="http://schemas.microsoft.com/office/drawing/2014/main" val="3817005548"/>
                    </a:ext>
                  </a:extLst>
                </a:gridCol>
                <a:gridCol w="1316871">
                  <a:extLst>
                    <a:ext uri="{9D8B030D-6E8A-4147-A177-3AD203B41FA5}">
                      <a16:colId xmlns:a16="http://schemas.microsoft.com/office/drawing/2014/main" val="3932482404"/>
                    </a:ext>
                  </a:extLst>
                </a:gridCol>
                <a:gridCol w="1488637">
                  <a:extLst>
                    <a:ext uri="{9D8B030D-6E8A-4147-A177-3AD203B41FA5}">
                      <a16:colId xmlns:a16="http://schemas.microsoft.com/office/drawing/2014/main" val="8259517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Number of Affected Turbines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Total MW Loss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Outage Duration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5234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FACILITY1_UNIT1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 MW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 minute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7712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FACILITY1_UNIT2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83 MW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 minutes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93986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FACILITY2_UNIT1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24 MW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 minutes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380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FACILITY2_UNIT2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21 MW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22 minutes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9636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FACILITY2_UNIT3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947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FACILITY3_UNIT1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6598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FACILITY3_UNIT2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73459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FACILITY3_UNIT3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64063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FACILITY4_UNIT1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418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FACILITY5_UNIT1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5078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FACILITY6_UNIT1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404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FACILITY7_UNIT1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hours 20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11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FACILITY7_UNIT2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hours 20 minutes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30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68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F758F-D9B5-4380-882B-1EBF84A0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Sub-synchronous oscillation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14D6B-4BC8-484B-8894-B27CFAC83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46888E-9578-A301-C0C1-DC84B9751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43000"/>
            <a:ext cx="7430258" cy="336708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A8BC12-C585-EB99-0873-60017396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648200"/>
            <a:ext cx="7696200" cy="1676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Lasted for approximately 1.2 seconds, started damping near the end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Largest peak-to-peak MW swing was 1275 MW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Largest peak-to-peak voltage swing was approximately 186 kV</a:t>
            </a:r>
          </a:p>
        </p:txBody>
      </p:sp>
    </p:spTree>
    <p:extLst>
      <p:ext uri="{BB962C8B-B14F-4D97-AF65-F5344CB8AC3E}">
        <p14:creationId xmlns:p14="http://schemas.microsoft.com/office/powerpoint/2010/main" val="158196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F7787-74C7-47BD-9FF3-5A4679B5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Sub-synchronous oscillation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F70CC-0156-411C-A47F-9F867B1AB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37F733-85D3-2BA5-CC0F-F3E7DE20A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0297"/>
              </p:ext>
            </p:extLst>
          </p:nvPr>
        </p:nvGraphicFramePr>
        <p:xfrm>
          <a:off x="762000" y="1219200"/>
          <a:ext cx="7239000" cy="4800596"/>
        </p:xfrm>
        <a:graphic>
          <a:graphicData uri="http://schemas.openxmlformats.org/drawingml/2006/table">
            <a:tbl>
              <a:tblPr/>
              <a:tblGrid>
                <a:gridCol w="1304990">
                  <a:extLst>
                    <a:ext uri="{9D8B030D-6E8A-4147-A177-3AD203B41FA5}">
                      <a16:colId xmlns:a16="http://schemas.microsoft.com/office/drawing/2014/main" val="2452225848"/>
                    </a:ext>
                  </a:extLst>
                </a:gridCol>
                <a:gridCol w="1822061">
                  <a:extLst>
                    <a:ext uri="{9D8B030D-6E8A-4147-A177-3AD203B41FA5}">
                      <a16:colId xmlns:a16="http://schemas.microsoft.com/office/drawing/2014/main" val="2237045645"/>
                    </a:ext>
                  </a:extLst>
                </a:gridCol>
                <a:gridCol w="1895928">
                  <a:extLst>
                    <a:ext uri="{9D8B030D-6E8A-4147-A177-3AD203B41FA5}">
                      <a16:colId xmlns:a16="http://schemas.microsoft.com/office/drawing/2014/main" val="221469583"/>
                    </a:ext>
                  </a:extLst>
                </a:gridCol>
                <a:gridCol w="2216021">
                  <a:extLst>
                    <a:ext uri="{9D8B030D-6E8A-4147-A177-3AD203B41FA5}">
                      <a16:colId xmlns:a16="http://schemas.microsoft.com/office/drawing/2014/main" val="3179789635"/>
                    </a:ext>
                  </a:extLst>
                </a:gridCol>
              </a:tblGrid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Lines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Max PP VM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Max PP MW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Max PP MVAR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903357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246330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268100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66742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406.5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930783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106957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541852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008575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0317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093731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542658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92263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742329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588985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005318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54267"/>
                  </a:ext>
                </a:extLst>
              </a:tr>
              <a:tr h="28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Line16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692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39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7008-AC81-4B06-8D7D-F281305C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Analysis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0CAE-DF4B-492D-BAA9-022DB92CC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NERC Brief report is complete</a:t>
            </a:r>
          </a:p>
          <a:p>
            <a:pPr lvl="1"/>
            <a:r>
              <a:rPr lang="en-US" sz="2200" dirty="0"/>
              <a:t>Will be submitted to Texas RE today</a:t>
            </a:r>
          </a:p>
          <a:p>
            <a:r>
              <a:rPr lang="en-US" sz="2400" dirty="0"/>
              <a:t>Next Steps: </a:t>
            </a:r>
          </a:p>
          <a:p>
            <a:pPr lvl="1"/>
            <a:r>
              <a:rPr lang="en-US" sz="2200" dirty="0"/>
              <a:t>Conduct follow up calls with impacted Resource Entities</a:t>
            </a:r>
          </a:p>
          <a:p>
            <a:pPr lvl="1"/>
            <a:r>
              <a:rPr lang="en-US" sz="2200" dirty="0"/>
              <a:t>Review event with TSP and determine if any mitigating measures need or should be taken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31E3-2727-4360-BF61-9B4FF147D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5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4373</TotalTime>
  <Words>604</Words>
  <Application>Microsoft Office PowerPoint</Application>
  <PresentationFormat>On-screen Show (4:3)</PresentationFormat>
  <Paragraphs>180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South Texas SSO Event Summary</vt:lpstr>
      <vt:lpstr>Loss of Generation</vt:lpstr>
      <vt:lpstr>Sub-synchronous oscillation</vt:lpstr>
      <vt:lpstr>Sub-synchronous oscillation</vt:lpstr>
      <vt:lpstr>Event Analysis Progress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Hariharan, Julia</cp:lastModifiedBy>
  <cp:revision>135</cp:revision>
  <cp:lastPrinted>2016-01-21T20:53:15Z</cp:lastPrinted>
  <dcterms:created xsi:type="dcterms:W3CDTF">2016-01-21T15:20:31Z</dcterms:created>
  <dcterms:modified xsi:type="dcterms:W3CDTF">2023-05-12T16:34:53Z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2023-04-13T19:37:36Z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afaca674-8e2c-4b45-af56-0a25f389bf02</vt:lpwstr>
  </property>
  <property fmtid="{D5CDD505-2E9C-101B-9397-08002B2CF9AE}" pid="9" name="MSIP_Label_7084cbda-52b8-46fb-a7b7-cb5bd465ed85_ContentBits">
    <vt:lpwstr>0</vt:lpwstr>
  </property>
</Properties>
</file>