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6" r:id="rId8"/>
    <p:sldId id="269" r:id="rId9"/>
    <p:sldId id="270" r:id="rId10"/>
    <p:sldId id="271" r:id="rId11"/>
    <p:sldId id="27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130" d="100"/>
          <a:sy n="130" d="100"/>
        </p:scale>
        <p:origin x="107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590800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2023 Annual Validation	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PWG Meeting</a:t>
            </a:r>
          </a:p>
          <a:p>
            <a:r>
              <a:rPr lang="en-US" dirty="0">
                <a:solidFill>
                  <a:schemeClr val="bg1"/>
                </a:solidFill>
              </a:rPr>
              <a:t>May 12,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56" y="228600"/>
            <a:ext cx="7162800" cy="442118"/>
          </a:xfrm>
        </p:spPr>
        <p:txBody>
          <a:bodyPr/>
          <a:lstStyle/>
          <a:p>
            <a:r>
              <a:rPr lang="en-US" dirty="0"/>
              <a:t>2023 Annual BUS Validation Progress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32A0C34-E1FE-4B80-9362-C25F3B4B9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66941"/>
              </p:ext>
            </p:extLst>
          </p:nvPr>
        </p:nvGraphicFramePr>
        <p:xfrm>
          <a:off x="400050" y="1066800"/>
          <a:ext cx="8515352" cy="4953000"/>
        </p:xfrm>
        <a:graphic>
          <a:graphicData uri="http://schemas.openxmlformats.org/drawingml/2006/table">
            <a:tbl>
              <a:tblPr/>
              <a:tblGrid>
                <a:gridCol w="539563">
                  <a:extLst>
                    <a:ext uri="{9D8B030D-6E8A-4147-A177-3AD203B41FA5}">
                      <a16:colId xmlns:a16="http://schemas.microsoft.com/office/drawing/2014/main" val="2763829870"/>
                    </a:ext>
                  </a:extLst>
                </a:gridCol>
                <a:gridCol w="3251387">
                  <a:extLst>
                    <a:ext uri="{9D8B030D-6E8A-4147-A177-3AD203B41FA5}">
                      <a16:colId xmlns:a16="http://schemas.microsoft.com/office/drawing/2014/main" val="4223033424"/>
                    </a:ext>
                  </a:extLst>
                </a:gridCol>
                <a:gridCol w="758592">
                  <a:extLst>
                    <a:ext uri="{9D8B030D-6E8A-4147-A177-3AD203B41FA5}">
                      <a16:colId xmlns:a16="http://schemas.microsoft.com/office/drawing/2014/main" val="3368039393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3057471822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1531918428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477145173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864299932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56854960"/>
                    </a:ext>
                  </a:extLst>
                </a:gridCol>
              </a:tblGrid>
              <a:tr h="4116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 &amp; TDSP AV 2023 Progress Report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461959"/>
                  </a:ext>
                </a:extLst>
              </a:tr>
              <a:tr h="338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2022 Annual Validation Task List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68575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03/30/2023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provide list of BUS ESI IDs to TDSPs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2/23/2023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3646400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3646405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3646407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3646398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3646410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143967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03/31/2023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Provides Additional Validation Lists to TDSPs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4/3/2023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3663818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3663821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3663826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3663829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3663830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307483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04/10/2023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provide finalized list of BUS ESI IDs to ERCOT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991111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350829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821312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09/30/2023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Complete Annual and Additional Validations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179088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10/03/2023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review database for expected changes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846515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10/10/2023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62958"/>
                  </a:ext>
                </a:extLst>
              </a:tr>
              <a:tr h="338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 Weather Responsiveness Report Task List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364754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11/02/2023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 list of ESI IDs to TDSPs requiring changes to Weather Sensitivity (Initial Weather Responsiveness Report)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806953"/>
                  </a:ext>
                </a:extLst>
              </a:tr>
              <a:tr h="36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</a:t>
                      </a:r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y Weather Responsiveness Report Produced by ERCOT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937539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02/02/2024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20385"/>
                  </a:ext>
                </a:extLst>
              </a:tr>
              <a:tr h="36492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1" i="1" u="none" strike="noStrike">
                          <a:effectLst/>
                          <a:latin typeface="Arial" panose="020B0604020202020204" pitchFamily="34" charset="0"/>
                        </a:rPr>
                        <a:t>* If the due date falls on a weekend or holiday, please use the next business day as the deadline.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4224" marR="4224" marT="42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1" u="none" strike="noStrike">
                          <a:effectLst/>
                          <a:latin typeface="Arial" panose="020B0604020202020204" pitchFamily="34" charset="0"/>
                        </a:rPr>
                        <a:t>Updated on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9-Mar-23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16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15E4-FA50-4BB2-98FF-0E663FD6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AV BUS Status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57ACB-1AFE-4D2B-B5F3-D8940DB51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B5D0077-E41E-4DC0-8E48-24CB22A6F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235013"/>
              </p:ext>
            </p:extLst>
          </p:nvPr>
        </p:nvGraphicFramePr>
        <p:xfrm>
          <a:off x="152400" y="1524000"/>
          <a:ext cx="8839203" cy="3545886"/>
        </p:xfrm>
        <a:graphic>
          <a:graphicData uri="http://schemas.openxmlformats.org/drawingml/2006/table">
            <a:tbl>
              <a:tblPr/>
              <a:tblGrid>
                <a:gridCol w="1327776">
                  <a:extLst>
                    <a:ext uri="{9D8B030D-6E8A-4147-A177-3AD203B41FA5}">
                      <a16:colId xmlns:a16="http://schemas.microsoft.com/office/drawing/2014/main" val="1971693421"/>
                    </a:ext>
                  </a:extLst>
                </a:gridCol>
                <a:gridCol w="390205">
                  <a:extLst>
                    <a:ext uri="{9D8B030D-6E8A-4147-A177-3AD203B41FA5}">
                      <a16:colId xmlns:a16="http://schemas.microsoft.com/office/drawing/2014/main" val="2777439740"/>
                    </a:ext>
                  </a:extLst>
                </a:gridCol>
                <a:gridCol w="390205">
                  <a:extLst>
                    <a:ext uri="{9D8B030D-6E8A-4147-A177-3AD203B41FA5}">
                      <a16:colId xmlns:a16="http://schemas.microsoft.com/office/drawing/2014/main" val="1031275988"/>
                    </a:ext>
                  </a:extLst>
                </a:gridCol>
                <a:gridCol w="390205">
                  <a:extLst>
                    <a:ext uri="{9D8B030D-6E8A-4147-A177-3AD203B41FA5}">
                      <a16:colId xmlns:a16="http://schemas.microsoft.com/office/drawing/2014/main" val="2521013124"/>
                    </a:ext>
                  </a:extLst>
                </a:gridCol>
                <a:gridCol w="528401">
                  <a:extLst>
                    <a:ext uri="{9D8B030D-6E8A-4147-A177-3AD203B41FA5}">
                      <a16:colId xmlns:a16="http://schemas.microsoft.com/office/drawing/2014/main" val="700799500"/>
                    </a:ext>
                  </a:extLst>
                </a:gridCol>
                <a:gridCol w="528401">
                  <a:extLst>
                    <a:ext uri="{9D8B030D-6E8A-4147-A177-3AD203B41FA5}">
                      <a16:colId xmlns:a16="http://schemas.microsoft.com/office/drawing/2014/main" val="1307046761"/>
                    </a:ext>
                  </a:extLst>
                </a:gridCol>
                <a:gridCol w="528401">
                  <a:extLst>
                    <a:ext uri="{9D8B030D-6E8A-4147-A177-3AD203B41FA5}">
                      <a16:colId xmlns:a16="http://schemas.microsoft.com/office/drawing/2014/main" val="3391579458"/>
                    </a:ext>
                  </a:extLst>
                </a:gridCol>
                <a:gridCol w="528401">
                  <a:extLst>
                    <a:ext uri="{9D8B030D-6E8A-4147-A177-3AD203B41FA5}">
                      <a16:colId xmlns:a16="http://schemas.microsoft.com/office/drawing/2014/main" val="3742725940"/>
                    </a:ext>
                  </a:extLst>
                </a:gridCol>
                <a:gridCol w="528401">
                  <a:extLst>
                    <a:ext uri="{9D8B030D-6E8A-4147-A177-3AD203B41FA5}">
                      <a16:colId xmlns:a16="http://schemas.microsoft.com/office/drawing/2014/main" val="487555810"/>
                    </a:ext>
                  </a:extLst>
                </a:gridCol>
                <a:gridCol w="528401">
                  <a:extLst>
                    <a:ext uri="{9D8B030D-6E8A-4147-A177-3AD203B41FA5}">
                      <a16:colId xmlns:a16="http://schemas.microsoft.com/office/drawing/2014/main" val="3927066619"/>
                    </a:ext>
                  </a:extLst>
                </a:gridCol>
                <a:gridCol w="528401">
                  <a:extLst>
                    <a:ext uri="{9D8B030D-6E8A-4147-A177-3AD203B41FA5}">
                      <a16:colId xmlns:a16="http://schemas.microsoft.com/office/drawing/2014/main" val="2820106458"/>
                    </a:ext>
                  </a:extLst>
                </a:gridCol>
                <a:gridCol w="528401">
                  <a:extLst>
                    <a:ext uri="{9D8B030D-6E8A-4147-A177-3AD203B41FA5}">
                      <a16:colId xmlns:a16="http://schemas.microsoft.com/office/drawing/2014/main" val="3817705045"/>
                    </a:ext>
                  </a:extLst>
                </a:gridCol>
                <a:gridCol w="528401">
                  <a:extLst>
                    <a:ext uri="{9D8B030D-6E8A-4147-A177-3AD203B41FA5}">
                      <a16:colId xmlns:a16="http://schemas.microsoft.com/office/drawing/2014/main" val="3061431042"/>
                    </a:ext>
                  </a:extLst>
                </a:gridCol>
                <a:gridCol w="528401">
                  <a:extLst>
                    <a:ext uri="{9D8B030D-6E8A-4147-A177-3AD203B41FA5}">
                      <a16:colId xmlns:a16="http://schemas.microsoft.com/office/drawing/2014/main" val="1513539072"/>
                    </a:ext>
                  </a:extLst>
                </a:gridCol>
                <a:gridCol w="528401">
                  <a:extLst>
                    <a:ext uri="{9D8B030D-6E8A-4147-A177-3AD203B41FA5}">
                      <a16:colId xmlns:a16="http://schemas.microsoft.com/office/drawing/2014/main" val="2480001808"/>
                    </a:ext>
                  </a:extLst>
                </a:gridCol>
                <a:gridCol w="528401">
                  <a:extLst>
                    <a:ext uri="{9D8B030D-6E8A-4147-A177-3AD203B41FA5}">
                      <a16:colId xmlns:a16="http://schemas.microsoft.com/office/drawing/2014/main" val="3188025206"/>
                    </a:ext>
                  </a:extLst>
                </a:gridCol>
              </a:tblGrid>
              <a:tr h="4683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Profile Validation Status as of: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12-May-2023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914252"/>
                  </a:ext>
                </a:extLst>
              </a:tr>
              <a:tr h="22792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156864"/>
                  </a:ext>
                </a:extLst>
              </a:tr>
              <a:tr h="25482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CNP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877813"/>
                  </a:ext>
                </a:extLst>
              </a:tr>
              <a:tr h="22792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490917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List of Changes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539921"/>
                  </a:ext>
                </a:extLst>
              </a:tr>
              <a:tr h="227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Exceptions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903831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Subject to Change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372962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Updated, as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 May-12-2023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092811"/>
                  </a:ext>
                </a:extLst>
              </a:tr>
              <a:tr h="227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645690"/>
                  </a:ext>
                </a:extLst>
              </a:tr>
              <a:tr h="426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Completion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8664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54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48FB-CC8C-743B-DEA3-AB5CB576B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AV BUS Change History by Profile Type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32286B5-5CCA-A074-63DE-299F93C1BF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497482"/>
              </p:ext>
            </p:extLst>
          </p:nvPr>
        </p:nvGraphicFramePr>
        <p:xfrm>
          <a:off x="152400" y="838200"/>
          <a:ext cx="7467602" cy="5410204"/>
        </p:xfrm>
        <a:graphic>
          <a:graphicData uri="http://schemas.openxmlformats.org/drawingml/2006/table">
            <a:tbl>
              <a:tblPr/>
              <a:tblGrid>
                <a:gridCol w="678558">
                  <a:extLst>
                    <a:ext uri="{9D8B030D-6E8A-4147-A177-3AD203B41FA5}">
                      <a16:colId xmlns:a16="http://schemas.microsoft.com/office/drawing/2014/main" val="3208248308"/>
                    </a:ext>
                  </a:extLst>
                </a:gridCol>
                <a:gridCol w="921692">
                  <a:extLst>
                    <a:ext uri="{9D8B030D-6E8A-4147-A177-3AD203B41FA5}">
                      <a16:colId xmlns:a16="http://schemas.microsoft.com/office/drawing/2014/main" val="553423710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2210968588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938663000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1715144646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354532364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69538259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1582041960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3901459752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3409978319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2982738560"/>
                    </a:ext>
                  </a:extLst>
                </a:gridCol>
              </a:tblGrid>
              <a:tr h="27527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  BUSINESS CHANGES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209484"/>
                  </a:ext>
                </a:extLst>
              </a:tr>
              <a:tr h="155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Profile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Profile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463128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BUSHIDG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207120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889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566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966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1,415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1,424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824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737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738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646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386957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4,261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3,326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4,975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8,368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7,503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5,434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5,919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5,144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5,068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32172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683307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983679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10168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433093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92912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491928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946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825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1,789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2,017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2,134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1,094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3,150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3,270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3,256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507519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11,008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8,516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13,498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14,994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17,462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11,782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14,396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18,022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20,119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771957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683256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429332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534404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BUSHIDG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769497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560846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8,194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6,577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11,187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10,941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13,193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7,527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5,186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5,794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6,043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599997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21,219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15,729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28,371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33,895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35,447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25,722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18,227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13,574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12,073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188578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790619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334650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86158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521169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95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157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183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34384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1,045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616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948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1,286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1,100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490235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85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145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215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228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987584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39694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860301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Changes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47,831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36,333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62,097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73,394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78,805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52,495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47,733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46,669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47,350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394819"/>
                  </a:ext>
                </a:extLst>
              </a:tr>
              <a:tr h="28816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BUS ESIIDs in Population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924,884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936,378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949,520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965,469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981,812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997,339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1,014,489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1,033,994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1,034,099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643589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Percent Change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02874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24FE5-355A-AF9A-CBC7-DE1C140438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64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85318-DF69-7203-EEF7-4588BBF75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AV BUS Change History by TDSP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059E1-9D09-0CB1-61B7-9D33E53CE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BDD6C8E-B7BA-1B50-8B22-B663A41575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463148"/>
              </p:ext>
            </p:extLst>
          </p:nvPr>
        </p:nvGraphicFramePr>
        <p:xfrm>
          <a:off x="838200" y="999366"/>
          <a:ext cx="6172201" cy="5172836"/>
        </p:xfrm>
        <a:graphic>
          <a:graphicData uri="http://schemas.openxmlformats.org/drawingml/2006/table">
            <a:tbl>
              <a:tblPr/>
              <a:tblGrid>
                <a:gridCol w="1408593">
                  <a:extLst>
                    <a:ext uri="{9D8B030D-6E8A-4147-A177-3AD203B41FA5}">
                      <a16:colId xmlns:a16="http://schemas.microsoft.com/office/drawing/2014/main" val="1945212595"/>
                    </a:ext>
                  </a:extLst>
                </a:gridCol>
                <a:gridCol w="110980">
                  <a:extLst>
                    <a:ext uri="{9D8B030D-6E8A-4147-A177-3AD203B41FA5}">
                      <a16:colId xmlns:a16="http://schemas.microsoft.com/office/drawing/2014/main" val="3819993223"/>
                    </a:ext>
                  </a:extLst>
                </a:gridCol>
                <a:gridCol w="682955">
                  <a:extLst>
                    <a:ext uri="{9D8B030D-6E8A-4147-A177-3AD203B41FA5}">
                      <a16:colId xmlns:a16="http://schemas.microsoft.com/office/drawing/2014/main" val="1058765930"/>
                    </a:ext>
                  </a:extLst>
                </a:gridCol>
                <a:gridCol w="742713">
                  <a:extLst>
                    <a:ext uri="{9D8B030D-6E8A-4147-A177-3AD203B41FA5}">
                      <a16:colId xmlns:a16="http://schemas.microsoft.com/office/drawing/2014/main" val="1645085599"/>
                    </a:ext>
                  </a:extLst>
                </a:gridCol>
                <a:gridCol w="110980">
                  <a:extLst>
                    <a:ext uri="{9D8B030D-6E8A-4147-A177-3AD203B41FA5}">
                      <a16:colId xmlns:a16="http://schemas.microsoft.com/office/drawing/2014/main" val="1251944612"/>
                    </a:ext>
                  </a:extLst>
                </a:gridCol>
                <a:gridCol w="682955">
                  <a:extLst>
                    <a:ext uri="{9D8B030D-6E8A-4147-A177-3AD203B41FA5}">
                      <a16:colId xmlns:a16="http://schemas.microsoft.com/office/drawing/2014/main" val="124079442"/>
                    </a:ext>
                  </a:extLst>
                </a:gridCol>
                <a:gridCol w="742713">
                  <a:extLst>
                    <a:ext uri="{9D8B030D-6E8A-4147-A177-3AD203B41FA5}">
                      <a16:colId xmlns:a16="http://schemas.microsoft.com/office/drawing/2014/main" val="2396549316"/>
                    </a:ext>
                  </a:extLst>
                </a:gridCol>
                <a:gridCol w="128055">
                  <a:extLst>
                    <a:ext uri="{9D8B030D-6E8A-4147-A177-3AD203B41FA5}">
                      <a16:colId xmlns:a16="http://schemas.microsoft.com/office/drawing/2014/main" val="1899350120"/>
                    </a:ext>
                  </a:extLst>
                </a:gridCol>
                <a:gridCol w="819544">
                  <a:extLst>
                    <a:ext uri="{9D8B030D-6E8A-4147-A177-3AD203B41FA5}">
                      <a16:colId xmlns:a16="http://schemas.microsoft.com/office/drawing/2014/main" val="1959200152"/>
                    </a:ext>
                  </a:extLst>
                </a:gridCol>
                <a:gridCol w="742713">
                  <a:extLst>
                    <a:ext uri="{9D8B030D-6E8A-4147-A177-3AD203B41FA5}">
                      <a16:colId xmlns:a16="http://schemas.microsoft.com/office/drawing/2014/main" val="2093204748"/>
                    </a:ext>
                  </a:extLst>
                </a:gridCol>
              </a:tblGrid>
              <a:tr h="37414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Validation-Business Breakdown by TDSP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653409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10555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244478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 Point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35,152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34,281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14,174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746469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132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186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157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38999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20,370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28,350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22,048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812763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3,787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2,861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2,467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571619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Central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10,776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10,154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10,499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791683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North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3,177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2,973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3,150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8792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Changes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73,394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78,805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52,495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716434"/>
                  </a:ext>
                </a:extLst>
              </a:tr>
              <a:tr h="16223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964680"/>
                  </a:ext>
                </a:extLst>
              </a:tr>
              <a:tr h="300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85428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840030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 Point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12,985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13,077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13,482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177180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411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103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220699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20,035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19,068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26,074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014934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2,243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1,811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1,937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493918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Central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9,614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9,635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9,368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936257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North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2,746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2,666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2,530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007505"/>
                  </a:ext>
                </a:extLst>
              </a:tr>
              <a:tr h="23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Changes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47,733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46,668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53,494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798195"/>
                  </a:ext>
                </a:extLst>
              </a:tr>
              <a:tr h="16969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306947"/>
                  </a:ext>
                </a:extLst>
              </a:tr>
              <a:tr h="16969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 1: AV 2020 and 2021 do NOT include BUSNODEM Changes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880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99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C9EC-DB36-92B9-F652-51BD52202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BUSLRG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5F05B34-F00F-4958-E2BB-F9158E1CD6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13830"/>
              </p:ext>
            </p:extLst>
          </p:nvPr>
        </p:nvGraphicFramePr>
        <p:xfrm>
          <a:off x="2971800" y="1295400"/>
          <a:ext cx="3200400" cy="4343400"/>
        </p:xfrm>
        <a:graphic>
          <a:graphicData uri="http://schemas.openxmlformats.org/drawingml/2006/table">
            <a:tbl>
              <a:tblPr/>
              <a:tblGrid>
                <a:gridCol w="1228590">
                  <a:extLst>
                    <a:ext uri="{9D8B030D-6E8A-4147-A177-3AD203B41FA5}">
                      <a16:colId xmlns:a16="http://schemas.microsoft.com/office/drawing/2014/main" val="3706297642"/>
                    </a:ext>
                  </a:extLst>
                </a:gridCol>
                <a:gridCol w="1228590">
                  <a:extLst>
                    <a:ext uri="{9D8B030D-6E8A-4147-A177-3AD203B41FA5}">
                      <a16:colId xmlns:a16="http://schemas.microsoft.com/office/drawing/2014/main" val="2186211822"/>
                    </a:ext>
                  </a:extLst>
                </a:gridCol>
                <a:gridCol w="743220">
                  <a:extLst>
                    <a:ext uri="{9D8B030D-6E8A-4147-A177-3AD203B41FA5}">
                      <a16:colId xmlns:a16="http://schemas.microsoft.com/office/drawing/2014/main" val="2622522136"/>
                    </a:ext>
                  </a:extLst>
                </a:gridCol>
              </a:tblGrid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curr_prof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new_profile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249935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355163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365973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711022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94462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829204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093658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99349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41322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868337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074553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BUSLRG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826606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BUSLRGDG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215370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019695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60851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090833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294149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41204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63984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0449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64752-BF04-779A-B5D2-67A3437BE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1934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7D44DB-2AE0-4249-B147-A7557EC862F7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</TotalTime>
  <Words>1315</Words>
  <Application>Microsoft Office PowerPoint</Application>
  <PresentationFormat>On-screen Show (4:3)</PresentationFormat>
  <Paragraphs>798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MS Sans Serif</vt:lpstr>
      <vt:lpstr>1_Custom Design</vt:lpstr>
      <vt:lpstr>Office Theme</vt:lpstr>
      <vt:lpstr>Custom Design</vt:lpstr>
      <vt:lpstr>PowerPoint Presentation</vt:lpstr>
      <vt:lpstr>2023 Annual BUS Validation Progress Report</vt:lpstr>
      <vt:lpstr>2023 AV BUS Status Update</vt:lpstr>
      <vt:lpstr>2023 AV BUS Change History by Profile Type</vt:lpstr>
      <vt:lpstr>2023 AV BUS Change History by TDSP</vt:lpstr>
      <vt:lpstr>Impact of BUSLRG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Cannon, Samuel</cp:lastModifiedBy>
  <cp:revision>104</cp:revision>
  <cp:lastPrinted>2016-01-21T20:53:15Z</cp:lastPrinted>
  <dcterms:created xsi:type="dcterms:W3CDTF">2016-01-21T15:20:31Z</dcterms:created>
  <dcterms:modified xsi:type="dcterms:W3CDTF">2023-05-12T14:18:43Z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