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6" r:id="rId8"/>
    <p:sldId id="269" r:id="rId9"/>
    <p:sldId id="270" r:id="rId10"/>
    <p:sldId id="271" r:id="rId11"/>
    <p:sldId id="27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130" d="100"/>
          <a:sy n="130" d="100"/>
        </p:scale>
        <p:origin x="1074" y="12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2023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May 12,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2023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2A0C34-E1FE-4B80-9362-C25F3B4B9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66941"/>
              </p:ext>
            </p:extLst>
          </p:nvPr>
        </p:nvGraphicFramePr>
        <p:xfrm>
          <a:off x="400050" y="1066800"/>
          <a:ext cx="8515352" cy="4953000"/>
        </p:xfrm>
        <a:graphic>
          <a:graphicData uri="http://schemas.openxmlformats.org/drawingml/2006/table">
            <a:tbl>
              <a:tblPr/>
              <a:tblGrid>
                <a:gridCol w="539563">
                  <a:extLst>
                    <a:ext uri="{9D8B030D-6E8A-4147-A177-3AD203B41FA5}">
                      <a16:colId xmlns:a16="http://schemas.microsoft.com/office/drawing/2014/main" val="2763829870"/>
                    </a:ext>
                  </a:extLst>
                </a:gridCol>
                <a:gridCol w="3251387">
                  <a:extLst>
                    <a:ext uri="{9D8B030D-6E8A-4147-A177-3AD203B41FA5}">
                      <a16:colId xmlns:a16="http://schemas.microsoft.com/office/drawing/2014/main" val="4223033424"/>
                    </a:ext>
                  </a:extLst>
                </a:gridCol>
                <a:gridCol w="758592">
                  <a:extLst>
                    <a:ext uri="{9D8B030D-6E8A-4147-A177-3AD203B41FA5}">
                      <a16:colId xmlns:a16="http://schemas.microsoft.com/office/drawing/2014/main" val="336803939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305747182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1531918428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47714517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86429993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56854960"/>
                    </a:ext>
                  </a:extLst>
                </a:gridCol>
              </a:tblGrid>
              <a:tr h="4116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2023 Progress Report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461959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857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2/23/2023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3646405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3646407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3646398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3646410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43967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4/3/2023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 dirty="0">
                          <a:effectLst/>
                          <a:latin typeface="Arial" panose="020B0604020202020204" pitchFamily="34" charset="0"/>
                        </a:rPr>
                        <a:t>3663830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07483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91111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5082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21312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79088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4651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62958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64754"/>
                  </a:ext>
                </a:extLst>
              </a:tr>
              <a:tr h="36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06953"/>
                  </a:ext>
                </a:extLst>
              </a:tr>
              <a:tr h="36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3753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02/02/2024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20385"/>
                  </a:ext>
                </a:extLst>
              </a:tr>
              <a:tr h="36492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1" u="none" strike="noStrike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224" marR="4224" marT="42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9-Mar-23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16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B5D0077-E41E-4DC0-8E48-24CB22A6F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235013"/>
              </p:ext>
            </p:extLst>
          </p:nvPr>
        </p:nvGraphicFramePr>
        <p:xfrm>
          <a:off x="152400" y="1524000"/>
          <a:ext cx="8839203" cy="3545886"/>
        </p:xfrm>
        <a:graphic>
          <a:graphicData uri="http://schemas.openxmlformats.org/drawingml/2006/table">
            <a:tbl>
              <a:tblPr/>
              <a:tblGrid>
                <a:gridCol w="1327776">
                  <a:extLst>
                    <a:ext uri="{9D8B030D-6E8A-4147-A177-3AD203B41FA5}">
                      <a16:colId xmlns:a16="http://schemas.microsoft.com/office/drawing/2014/main" val="1971693421"/>
                    </a:ext>
                  </a:extLst>
                </a:gridCol>
                <a:gridCol w="390205">
                  <a:extLst>
                    <a:ext uri="{9D8B030D-6E8A-4147-A177-3AD203B41FA5}">
                      <a16:colId xmlns:a16="http://schemas.microsoft.com/office/drawing/2014/main" val="2777439740"/>
                    </a:ext>
                  </a:extLst>
                </a:gridCol>
                <a:gridCol w="390205">
                  <a:extLst>
                    <a:ext uri="{9D8B030D-6E8A-4147-A177-3AD203B41FA5}">
                      <a16:colId xmlns:a16="http://schemas.microsoft.com/office/drawing/2014/main" val="1031275988"/>
                    </a:ext>
                  </a:extLst>
                </a:gridCol>
                <a:gridCol w="390205">
                  <a:extLst>
                    <a:ext uri="{9D8B030D-6E8A-4147-A177-3AD203B41FA5}">
                      <a16:colId xmlns:a16="http://schemas.microsoft.com/office/drawing/2014/main" val="2521013124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700799500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1307046761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391579458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742725940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487555810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927066619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2820106458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817705045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061431042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1513539072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2480001808"/>
                    </a:ext>
                  </a:extLst>
                </a:gridCol>
                <a:gridCol w="528401">
                  <a:extLst>
                    <a:ext uri="{9D8B030D-6E8A-4147-A177-3AD203B41FA5}">
                      <a16:colId xmlns:a16="http://schemas.microsoft.com/office/drawing/2014/main" val="3188025206"/>
                    </a:ext>
                  </a:extLst>
                </a:gridCol>
              </a:tblGrid>
              <a:tr h="4683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effectLst/>
                          <a:latin typeface="Calibri" panose="020F0502020204030204" pitchFamily="34" charset="0"/>
                        </a:rPr>
                        <a:t>12-May-2023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914252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156864"/>
                  </a:ext>
                </a:extLst>
              </a:tr>
              <a:tr h="25482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77813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490917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List of Changes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539921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903831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372962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  May-12-2023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92811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645690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66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248FB-CC8C-743B-DEA3-AB5CB576B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Change History by Profile Type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32286B5-5CCA-A074-63DE-299F93C1BF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497482"/>
              </p:ext>
            </p:extLst>
          </p:nvPr>
        </p:nvGraphicFramePr>
        <p:xfrm>
          <a:off x="152400" y="838200"/>
          <a:ext cx="7467602" cy="5410204"/>
        </p:xfrm>
        <a:graphic>
          <a:graphicData uri="http://schemas.openxmlformats.org/drawingml/2006/table">
            <a:tbl>
              <a:tblPr/>
              <a:tblGrid>
                <a:gridCol w="678558">
                  <a:extLst>
                    <a:ext uri="{9D8B030D-6E8A-4147-A177-3AD203B41FA5}">
                      <a16:colId xmlns:a16="http://schemas.microsoft.com/office/drawing/2014/main" val="3208248308"/>
                    </a:ext>
                  </a:extLst>
                </a:gridCol>
                <a:gridCol w="921692">
                  <a:extLst>
                    <a:ext uri="{9D8B030D-6E8A-4147-A177-3AD203B41FA5}">
                      <a16:colId xmlns:a16="http://schemas.microsoft.com/office/drawing/2014/main" val="55342371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2210968588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93866300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1715144646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54532364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69538259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1582041960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901459752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3409978319"/>
                    </a:ext>
                  </a:extLst>
                </a:gridCol>
                <a:gridCol w="651928">
                  <a:extLst>
                    <a:ext uri="{9D8B030D-6E8A-4147-A177-3AD203B41FA5}">
                      <a16:colId xmlns:a16="http://schemas.microsoft.com/office/drawing/2014/main" val="2982738560"/>
                    </a:ext>
                  </a:extLst>
                </a:gridCol>
              </a:tblGrid>
              <a:tr h="275271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  BUSINESS CHANGES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209484"/>
                  </a:ext>
                </a:extLst>
              </a:tr>
              <a:tr h="1555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Profile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Profile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746312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207120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889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566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966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1,424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737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738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338695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4,261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3,326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4,975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8,368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7,503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5,434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5,919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5,144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5,068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13217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68330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798367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91016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3433093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9291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49192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825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1,789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2,017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2,134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1,094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3,150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3,270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3,256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50751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11,008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8,516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13,498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14,994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17,462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11,782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14,396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18,022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20,119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477195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683256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7429332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153440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76949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5560846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8,194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6,577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11,187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10,941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13,193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7,527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5,186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5,794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6,043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599997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21,219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15,729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28,371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33,895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35,447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25,722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18,227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13,574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12,073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618857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19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679061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31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54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334650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86158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52116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95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46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124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157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183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63438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1,045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616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948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1,286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1,100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490235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BUSNODEM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125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85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145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215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228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98758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BUSNODPV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2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1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9694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BUSNODWD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860301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Total Changes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47,831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36,333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62,097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73,394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78,805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52,495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47,733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46,669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47,350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394819"/>
                  </a:ext>
                </a:extLst>
              </a:tr>
              <a:tr h="288165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BUS ESIIDs in Population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924,884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936,378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949,520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965,469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981,812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997,339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1,014,489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1,033,994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1,034,099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2643589"/>
                  </a:ext>
                </a:extLst>
              </a:tr>
              <a:tr h="161767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Percent Change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002874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724FE5-355A-AF9A-CBC7-DE1C140438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964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85318-DF69-7203-EEF7-4588BBF75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Change History by TDSP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059E1-9D09-0CB1-61B7-9D33E53CE1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BDD6C8E-B7BA-1B50-8B22-B663A4157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1463148"/>
              </p:ext>
            </p:extLst>
          </p:nvPr>
        </p:nvGraphicFramePr>
        <p:xfrm>
          <a:off x="838200" y="999366"/>
          <a:ext cx="6172201" cy="5172836"/>
        </p:xfrm>
        <a:graphic>
          <a:graphicData uri="http://schemas.openxmlformats.org/drawingml/2006/table">
            <a:tbl>
              <a:tblPr/>
              <a:tblGrid>
                <a:gridCol w="1408593">
                  <a:extLst>
                    <a:ext uri="{9D8B030D-6E8A-4147-A177-3AD203B41FA5}">
                      <a16:colId xmlns:a16="http://schemas.microsoft.com/office/drawing/2014/main" val="1945212595"/>
                    </a:ext>
                  </a:extLst>
                </a:gridCol>
                <a:gridCol w="110980">
                  <a:extLst>
                    <a:ext uri="{9D8B030D-6E8A-4147-A177-3AD203B41FA5}">
                      <a16:colId xmlns:a16="http://schemas.microsoft.com/office/drawing/2014/main" val="3819993223"/>
                    </a:ext>
                  </a:extLst>
                </a:gridCol>
                <a:gridCol w="682955">
                  <a:extLst>
                    <a:ext uri="{9D8B030D-6E8A-4147-A177-3AD203B41FA5}">
                      <a16:colId xmlns:a16="http://schemas.microsoft.com/office/drawing/2014/main" val="1058765930"/>
                    </a:ext>
                  </a:extLst>
                </a:gridCol>
                <a:gridCol w="742713">
                  <a:extLst>
                    <a:ext uri="{9D8B030D-6E8A-4147-A177-3AD203B41FA5}">
                      <a16:colId xmlns:a16="http://schemas.microsoft.com/office/drawing/2014/main" val="1645085599"/>
                    </a:ext>
                  </a:extLst>
                </a:gridCol>
                <a:gridCol w="110980">
                  <a:extLst>
                    <a:ext uri="{9D8B030D-6E8A-4147-A177-3AD203B41FA5}">
                      <a16:colId xmlns:a16="http://schemas.microsoft.com/office/drawing/2014/main" val="1251944612"/>
                    </a:ext>
                  </a:extLst>
                </a:gridCol>
                <a:gridCol w="682955">
                  <a:extLst>
                    <a:ext uri="{9D8B030D-6E8A-4147-A177-3AD203B41FA5}">
                      <a16:colId xmlns:a16="http://schemas.microsoft.com/office/drawing/2014/main" val="124079442"/>
                    </a:ext>
                  </a:extLst>
                </a:gridCol>
                <a:gridCol w="742713">
                  <a:extLst>
                    <a:ext uri="{9D8B030D-6E8A-4147-A177-3AD203B41FA5}">
                      <a16:colId xmlns:a16="http://schemas.microsoft.com/office/drawing/2014/main" val="2396549316"/>
                    </a:ext>
                  </a:extLst>
                </a:gridCol>
                <a:gridCol w="128055">
                  <a:extLst>
                    <a:ext uri="{9D8B030D-6E8A-4147-A177-3AD203B41FA5}">
                      <a16:colId xmlns:a16="http://schemas.microsoft.com/office/drawing/2014/main" val="1899350120"/>
                    </a:ext>
                  </a:extLst>
                </a:gridCol>
                <a:gridCol w="819544">
                  <a:extLst>
                    <a:ext uri="{9D8B030D-6E8A-4147-A177-3AD203B41FA5}">
                      <a16:colId xmlns:a16="http://schemas.microsoft.com/office/drawing/2014/main" val="1959200152"/>
                    </a:ext>
                  </a:extLst>
                </a:gridCol>
                <a:gridCol w="742713">
                  <a:extLst>
                    <a:ext uri="{9D8B030D-6E8A-4147-A177-3AD203B41FA5}">
                      <a16:colId xmlns:a16="http://schemas.microsoft.com/office/drawing/2014/main" val="2093204748"/>
                    </a:ext>
                  </a:extLst>
                </a:gridCol>
              </a:tblGrid>
              <a:tr h="37414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Validation-Business Breakdown by TDSP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653409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10555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244478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35,152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34,281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14,174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746469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186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157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738999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20,370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28,350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22,048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3812763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3,787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2,861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2,467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8571619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10,776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10,154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10,499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9791683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3,177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2,973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3,150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58792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73,394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78,805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52,495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8716434"/>
                  </a:ext>
                </a:extLst>
              </a:tr>
              <a:tr h="162234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964680"/>
                  </a:ext>
                </a:extLst>
              </a:tr>
              <a:tr h="300494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85428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TDSP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40030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Center Point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12,985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13,077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13,482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177180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411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103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8220699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20,035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19,068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26,074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6014934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2,243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1,811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1,937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493918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Central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9,614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9,635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9,368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936257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 North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2,746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2,666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2,530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007505"/>
                  </a:ext>
                </a:extLst>
              </a:tr>
              <a:tr h="235093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Changes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47,733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46,668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53,494 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798195"/>
                  </a:ext>
                </a:extLst>
              </a:tr>
              <a:tr h="16969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306947"/>
                  </a:ext>
                </a:extLst>
              </a:tr>
              <a:tr h="169691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 1: AV 2020 and 2021 do NOT include BUSNODEM Changes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9880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994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C9EC-DB36-92B9-F652-51BD5220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BUSLRG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F05B34-F00F-4958-E2BB-F9158E1CD6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13830"/>
              </p:ext>
            </p:extLst>
          </p:nvPr>
        </p:nvGraphicFramePr>
        <p:xfrm>
          <a:off x="2971800" y="1295400"/>
          <a:ext cx="3200400" cy="4343400"/>
        </p:xfrm>
        <a:graphic>
          <a:graphicData uri="http://schemas.openxmlformats.org/drawingml/2006/table">
            <a:tbl>
              <a:tblPr/>
              <a:tblGrid>
                <a:gridCol w="1228590">
                  <a:extLst>
                    <a:ext uri="{9D8B030D-6E8A-4147-A177-3AD203B41FA5}">
                      <a16:colId xmlns:a16="http://schemas.microsoft.com/office/drawing/2014/main" val="3706297642"/>
                    </a:ext>
                  </a:extLst>
                </a:gridCol>
                <a:gridCol w="1228590">
                  <a:extLst>
                    <a:ext uri="{9D8B030D-6E8A-4147-A177-3AD203B41FA5}">
                      <a16:colId xmlns:a16="http://schemas.microsoft.com/office/drawing/2014/main" val="2186211822"/>
                    </a:ext>
                  </a:extLst>
                </a:gridCol>
                <a:gridCol w="743220">
                  <a:extLst>
                    <a:ext uri="{9D8B030D-6E8A-4147-A177-3AD203B41FA5}">
                      <a16:colId xmlns:a16="http://schemas.microsoft.com/office/drawing/2014/main" val="2622522136"/>
                    </a:ext>
                  </a:extLst>
                </a:gridCol>
              </a:tblGrid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curr_prof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new_profile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924993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5516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336597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71102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69446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382920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093658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799349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41322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3868337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07455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BUSLRG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6138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826606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BUSLRGDG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215370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BUSLODG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8019695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660851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BUSLOLF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12073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9090833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8294149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BUSLOPV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94120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BUSHIWD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163984"/>
                  </a:ext>
                </a:extLst>
              </a:tr>
              <a:tr h="21717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BUSMEDWD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BUSLOWD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50449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064752-BF04-779A-B5D2-67A3437BEF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51934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1587</TotalTime>
  <Words>1315</Words>
  <Application>Microsoft Office PowerPoint</Application>
  <PresentationFormat>On-screen Show (4:3)</PresentationFormat>
  <Paragraphs>798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2023 Annual BUS Validation Progress Report</vt:lpstr>
      <vt:lpstr>2023 AV BUS Status Update</vt:lpstr>
      <vt:lpstr>2023 AV BUS Change History by Profile Type</vt:lpstr>
      <vt:lpstr>2023 AV BUS Change History by TDSP</vt:lpstr>
      <vt:lpstr>Impact of BUSLRG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Cannon, Samuel</cp:lastModifiedBy>
  <cp:revision>104</cp:revision>
  <cp:lastPrinted>2016-01-21T20:53:15Z</cp:lastPrinted>
  <dcterms:created xsi:type="dcterms:W3CDTF">2016-01-21T15:20:31Z</dcterms:created>
  <dcterms:modified xsi:type="dcterms:W3CDTF">2023-05-12T14:18:43Z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