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6"/>
  </p:notesMasterIdLst>
  <p:handoutMasterIdLst>
    <p:handoutMasterId r:id="rId17"/>
  </p:handoutMasterIdLst>
  <p:sldIdLst>
    <p:sldId id="260" r:id="rId7"/>
    <p:sldId id="635" r:id="rId8"/>
    <p:sldId id="637" r:id="rId9"/>
    <p:sldId id="304" r:id="rId10"/>
    <p:sldId id="632" r:id="rId11"/>
    <p:sldId id="617" r:id="rId12"/>
    <p:sldId id="633" r:id="rId13"/>
    <p:sldId id="634" r:id="rId14"/>
    <p:sldId id="638"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andaw, Brian" initials="BB" lastIdx="5" clrIdx="0">
    <p:extLst>
      <p:ext uri="{19B8F6BF-5375-455C-9EA6-DF929625EA0E}">
        <p15:presenceInfo xmlns:p15="http://schemas.microsoft.com/office/powerpoint/2012/main" userId="S::Brian.Brandaw@ercot.com::04aee657-8aa0-46ae-8d87-76153d8b46f3" providerId="AD"/>
      </p:ext>
    </p:extLst>
  </p:cmAuthor>
  <p:cmAuthor id="2" name="Jinright, Susan" initials="JS" lastIdx="5" clrIdx="1">
    <p:extLst>
      <p:ext uri="{19B8F6BF-5375-455C-9EA6-DF929625EA0E}">
        <p15:presenceInfo xmlns:p15="http://schemas.microsoft.com/office/powerpoint/2012/main" userId="S::Susan.Jinright@ercot.com::2984c2d6-c956-49a0-9b02-bca874b9fce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590" autoAdjust="0"/>
    <p:restoredTop sz="96721" autoAdjust="0"/>
  </p:normalViewPr>
  <p:slideViewPr>
    <p:cSldViewPr showGuides="1">
      <p:cViewPr varScale="1">
        <p:scale>
          <a:sx n="92" d="100"/>
          <a:sy n="92" d="100"/>
        </p:scale>
        <p:origin x="576" y="53"/>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5/11/2023</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5/11/2023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9408823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14971974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3D268840-BF02-4F0B-BABD-CE6A89A8AAFB}"/>
              </a:ext>
            </a:extLst>
          </p:cNvPr>
          <p:cNvSpPr>
            <a:spLocks noGrp="1"/>
          </p:cNvSpPr>
          <p:nvPr>
            <p:ph type="sldNum" sz="quarter" idx="11"/>
          </p:nvPr>
        </p:nvSpPr>
        <p:spPr>
          <a:xfrm>
            <a:off x="8534400" y="6561138"/>
            <a:ext cx="533400" cy="220662"/>
          </a:xfrm>
          <a:prstGeom prst="rect">
            <a:avLst/>
          </a:prstGeom>
        </p:spPr>
        <p:txBody>
          <a:bodyPr/>
          <a:lstStyle/>
          <a:p>
            <a:fld id="{1D93BD3E-1E9A-4970-A6F7-E7AC52762E0C}" type="slidenum">
              <a:rPr lang="en-US" smtClean="0"/>
              <a:pPr/>
              <a:t>‹#›</a:t>
            </a:fld>
            <a:endParaRPr lang="en-US"/>
          </a:p>
        </p:txBody>
      </p:sp>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5">
            <a:extLst>
              <a:ext uri="{FF2B5EF4-FFF2-40B4-BE49-F238E27FC236}">
                <a16:creationId xmlns:a16="http://schemas.microsoft.com/office/drawing/2014/main" id="{6BE4DB42-EF9B-4D22-82BC-F85C20C3C9B0}"/>
              </a:ext>
            </a:extLst>
          </p:cNvPr>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1545525" cy="246221"/>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5" name="Slide Number Placeholder 5">
            <a:extLst>
              <a:ext uri="{FF2B5EF4-FFF2-40B4-BE49-F238E27FC236}">
                <a16:creationId xmlns:a16="http://schemas.microsoft.com/office/drawing/2014/main" id="{2F09399B-141B-4FDF-950C-C47746FA0583}"/>
              </a:ext>
            </a:extLst>
          </p:cNvPr>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ercot.com/calendar/04032023-ECRS-Market-Readiness-and" TargetMode="External"/><Relationship Id="rId2" Type="http://schemas.openxmlformats.org/officeDocument/2006/relationships/hyperlink" Target="https://www.ercot.com/calendar/09292022-TWG-Meeting-by-Webex"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ercot.com/services/mdt/userguides" TargetMode="External"/><Relationship Id="rId2" Type="http://schemas.openxmlformats.org/officeDocument/2006/relationships/hyperlink" Target="https://www.ercot.com/services/programs/load/laar"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mailto:ERCOTLRandSODG@ercot.com"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429000" y="2362200"/>
            <a:ext cx="5646034" cy="2492990"/>
          </a:xfrm>
          <a:prstGeom prst="rect">
            <a:avLst/>
          </a:prstGeom>
          <a:noFill/>
        </p:spPr>
        <p:txBody>
          <a:bodyPr wrap="square" rtlCol="0">
            <a:spAutoFit/>
          </a:bodyPr>
          <a:lstStyle/>
          <a:p>
            <a:endParaRPr lang="en-US" sz="2400" b="1" dirty="0"/>
          </a:p>
          <a:p>
            <a:r>
              <a:rPr lang="en-US" sz="2400" b="1" dirty="0"/>
              <a:t>May 12, 2023 DSWG Meeting</a:t>
            </a:r>
          </a:p>
          <a:p>
            <a:endParaRPr lang="en-US" dirty="0"/>
          </a:p>
          <a:p>
            <a:r>
              <a:rPr lang="en-US" dirty="0"/>
              <a:t>ERCOT staff</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13858-C859-CA65-39E8-3F74BDE648D2}"/>
              </a:ext>
            </a:extLst>
          </p:cNvPr>
          <p:cNvSpPr>
            <a:spLocks noGrp="1"/>
          </p:cNvSpPr>
          <p:nvPr>
            <p:ph type="title"/>
          </p:nvPr>
        </p:nvSpPr>
        <p:spPr>
          <a:xfrm>
            <a:off x="381000" y="243682"/>
            <a:ext cx="8458200" cy="694285"/>
          </a:xfrm>
        </p:spPr>
        <p:txBody>
          <a:bodyPr/>
          <a:lstStyle/>
          <a:p>
            <a:r>
              <a:rPr lang="en-US" dirty="0"/>
              <a:t>ERS Procurement Summary for AprMay23</a:t>
            </a:r>
          </a:p>
        </p:txBody>
      </p:sp>
      <p:sp>
        <p:nvSpPr>
          <p:cNvPr id="4" name="Slide Number Placeholder 3">
            <a:extLst>
              <a:ext uri="{FF2B5EF4-FFF2-40B4-BE49-F238E27FC236}">
                <a16:creationId xmlns:a16="http://schemas.microsoft.com/office/drawing/2014/main" id="{354AD813-C6A4-607F-2AE9-AF66FE35744C}"/>
              </a:ext>
            </a:extLst>
          </p:cNvPr>
          <p:cNvSpPr>
            <a:spLocks noGrp="1"/>
          </p:cNvSpPr>
          <p:nvPr>
            <p:ph type="sldNum" sz="quarter" idx="4"/>
          </p:nvPr>
        </p:nvSpPr>
        <p:spPr/>
        <p:txBody>
          <a:bodyPr/>
          <a:lstStyle/>
          <a:p>
            <a:fld id="{1D93BD3E-1E9A-4970-A6F7-E7AC52762E0C}" type="slidenum">
              <a:rPr lang="en-US" smtClean="0"/>
              <a:pPr/>
              <a:t>2</a:t>
            </a:fld>
            <a:endParaRPr lang="en-US"/>
          </a:p>
        </p:txBody>
      </p:sp>
      <p:pic>
        <p:nvPicPr>
          <p:cNvPr id="5" name="Picture 4">
            <a:extLst>
              <a:ext uri="{FF2B5EF4-FFF2-40B4-BE49-F238E27FC236}">
                <a16:creationId xmlns:a16="http://schemas.microsoft.com/office/drawing/2014/main" id="{682BD252-1779-5DA1-56E7-970308FA1A97}"/>
              </a:ext>
            </a:extLst>
          </p:cNvPr>
          <p:cNvPicPr>
            <a:picLocks noChangeAspect="1"/>
          </p:cNvPicPr>
          <p:nvPr/>
        </p:nvPicPr>
        <p:blipFill>
          <a:blip r:embed="rId2"/>
          <a:stretch>
            <a:fillRect/>
          </a:stretch>
        </p:blipFill>
        <p:spPr>
          <a:xfrm>
            <a:off x="838200" y="838200"/>
            <a:ext cx="7239000" cy="5357773"/>
          </a:xfrm>
          <a:prstGeom prst="rect">
            <a:avLst/>
          </a:prstGeom>
        </p:spPr>
      </p:pic>
    </p:spTree>
    <p:extLst>
      <p:ext uri="{BB962C8B-B14F-4D97-AF65-F5344CB8AC3E}">
        <p14:creationId xmlns:p14="http://schemas.microsoft.com/office/powerpoint/2010/main" val="3448331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8C3AD-F449-7A94-AF27-3DA2AAB6F599}"/>
              </a:ext>
            </a:extLst>
          </p:cNvPr>
          <p:cNvSpPr>
            <a:spLocks noGrp="1"/>
          </p:cNvSpPr>
          <p:nvPr>
            <p:ph type="title"/>
          </p:nvPr>
        </p:nvSpPr>
        <p:spPr>
          <a:xfrm>
            <a:off x="381000" y="243682"/>
            <a:ext cx="8458200" cy="584353"/>
          </a:xfrm>
        </p:spPr>
        <p:txBody>
          <a:bodyPr/>
          <a:lstStyle/>
          <a:p>
            <a:r>
              <a:rPr lang="en-US" dirty="0"/>
              <a:t>ERS Procurement Summary for AprMay23</a:t>
            </a:r>
          </a:p>
        </p:txBody>
      </p:sp>
      <p:sp>
        <p:nvSpPr>
          <p:cNvPr id="4" name="Slide Number Placeholder 3">
            <a:extLst>
              <a:ext uri="{FF2B5EF4-FFF2-40B4-BE49-F238E27FC236}">
                <a16:creationId xmlns:a16="http://schemas.microsoft.com/office/drawing/2014/main" id="{130FC2BD-A455-BB25-5CC3-329F65F93B37}"/>
              </a:ext>
            </a:extLst>
          </p:cNvPr>
          <p:cNvSpPr>
            <a:spLocks noGrp="1"/>
          </p:cNvSpPr>
          <p:nvPr>
            <p:ph type="sldNum" sz="quarter" idx="4"/>
          </p:nvPr>
        </p:nvSpPr>
        <p:spPr/>
        <p:txBody>
          <a:bodyPr/>
          <a:lstStyle/>
          <a:p>
            <a:fld id="{1D93BD3E-1E9A-4970-A6F7-E7AC52762E0C}" type="slidenum">
              <a:rPr lang="en-US" smtClean="0"/>
              <a:pPr/>
              <a:t>3</a:t>
            </a:fld>
            <a:endParaRPr lang="en-US"/>
          </a:p>
        </p:txBody>
      </p:sp>
      <p:graphicFrame>
        <p:nvGraphicFramePr>
          <p:cNvPr id="8" name="Table 7">
            <a:extLst>
              <a:ext uri="{FF2B5EF4-FFF2-40B4-BE49-F238E27FC236}">
                <a16:creationId xmlns:a16="http://schemas.microsoft.com/office/drawing/2014/main" id="{BA333E9B-3E4C-8D0D-C424-5DC8ABFC3E15}"/>
              </a:ext>
            </a:extLst>
          </p:cNvPr>
          <p:cNvGraphicFramePr>
            <a:graphicFrameLocks noGrp="1"/>
          </p:cNvGraphicFramePr>
          <p:nvPr>
            <p:extLst>
              <p:ext uri="{D42A27DB-BD31-4B8C-83A1-F6EECF244321}">
                <p14:modId xmlns:p14="http://schemas.microsoft.com/office/powerpoint/2010/main" val="4244259229"/>
              </p:ext>
            </p:extLst>
          </p:nvPr>
        </p:nvGraphicFramePr>
        <p:xfrm>
          <a:off x="666750" y="1600200"/>
          <a:ext cx="7886700" cy="1637605"/>
        </p:xfrm>
        <a:graphic>
          <a:graphicData uri="http://schemas.openxmlformats.org/drawingml/2006/table">
            <a:tbl>
              <a:tblPr>
                <a:tableStyleId>{5C22544A-7EE6-4342-B048-85BDC9FD1C3A}</a:tableStyleId>
              </a:tblPr>
              <a:tblGrid>
                <a:gridCol w="898844">
                  <a:extLst>
                    <a:ext uri="{9D8B030D-6E8A-4147-A177-3AD203B41FA5}">
                      <a16:colId xmlns:a16="http://schemas.microsoft.com/office/drawing/2014/main" val="3275398590"/>
                    </a:ext>
                  </a:extLst>
                </a:gridCol>
                <a:gridCol w="741764">
                  <a:extLst>
                    <a:ext uri="{9D8B030D-6E8A-4147-A177-3AD203B41FA5}">
                      <a16:colId xmlns:a16="http://schemas.microsoft.com/office/drawing/2014/main" val="2148366625"/>
                    </a:ext>
                  </a:extLst>
                </a:gridCol>
                <a:gridCol w="645771">
                  <a:extLst>
                    <a:ext uri="{9D8B030D-6E8A-4147-A177-3AD203B41FA5}">
                      <a16:colId xmlns:a16="http://schemas.microsoft.com/office/drawing/2014/main" val="492158211"/>
                    </a:ext>
                  </a:extLst>
                </a:gridCol>
                <a:gridCol w="1014472">
                  <a:extLst>
                    <a:ext uri="{9D8B030D-6E8A-4147-A177-3AD203B41FA5}">
                      <a16:colId xmlns:a16="http://schemas.microsoft.com/office/drawing/2014/main" val="756339968"/>
                    </a:ext>
                  </a:extLst>
                </a:gridCol>
                <a:gridCol w="898844">
                  <a:extLst>
                    <a:ext uri="{9D8B030D-6E8A-4147-A177-3AD203B41FA5}">
                      <a16:colId xmlns:a16="http://schemas.microsoft.com/office/drawing/2014/main" val="521518429"/>
                    </a:ext>
                  </a:extLst>
                </a:gridCol>
                <a:gridCol w="986110">
                  <a:extLst>
                    <a:ext uri="{9D8B030D-6E8A-4147-A177-3AD203B41FA5}">
                      <a16:colId xmlns:a16="http://schemas.microsoft.com/office/drawing/2014/main" val="2205220580"/>
                    </a:ext>
                  </a:extLst>
                </a:gridCol>
                <a:gridCol w="831212">
                  <a:extLst>
                    <a:ext uri="{9D8B030D-6E8A-4147-A177-3AD203B41FA5}">
                      <a16:colId xmlns:a16="http://schemas.microsoft.com/office/drawing/2014/main" val="2679098176"/>
                    </a:ext>
                  </a:extLst>
                </a:gridCol>
                <a:gridCol w="857393">
                  <a:extLst>
                    <a:ext uri="{9D8B030D-6E8A-4147-A177-3AD203B41FA5}">
                      <a16:colId xmlns:a16="http://schemas.microsoft.com/office/drawing/2014/main" val="1853747325"/>
                    </a:ext>
                  </a:extLst>
                </a:gridCol>
                <a:gridCol w="1012290">
                  <a:extLst>
                    <a:ext uri="{9D8B030D-6E8A-4147-A177-3AD203B41FA5}">
                      <a16:colId xmlns:a16="http://schemas.microsoft.com/office/drawing/2014/main" val="2309399490"/>
                    </a:ext>
                  </a:extLst>
                </a:gridCol>
              </a:tblGrid>
              <a:tr h="275117">
                <a:tc>
                  <a:txBody>
                    <a:bodyPr/>
                    <a:lstStyle/>
                    <a:p>
                      <a:pPr algn="l" fontAlgn="ctr"/>
                      <a:r>
                        <a:rPr lang="en-US" sz="800" u="none" strike="noStrike">
                          <a:effectLst/>
                        </a:rPr>
                        <a:t>Time Period</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l" fontAlgn="ctr"/>
                      <a:r>
                        <a:rPr lang="en-US" sz="800" u="none" strike="noStrike">
                          <a:effectLst/>
                        </a:rPr>
                        <a:t>TP Spend Limit</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l" fontAlgn="ctr"/>
                      <a:r>
                        <a:rPr lang="en-US" sz="800" u="none" strike="noStrike">
                          <a:effectLst/>
                        </a:rPr>
                        <a:t>Clearing Price</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Procured Capacity (MW)</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Delta Clearing Price </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Delta Capacity (MW)</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 Reduction in Clearing Price</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 Reduction in Capacity Procured </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Procurement Cost Savings</a:t>
                      </a:r>
                      <a:endParaRPr lang="en-US" sz="800" b="0" i="0" u="none" strike="noStrike">
                        <a:solidFill>
                          <a:srgbClr val="000000"/>
                        </a:solidFill>
                        <a:effectLst/>
                        <a:latin typeface="Calibri" panose="020F0502020204030204" pitchFamily="34" charset="0"/>
                      </a:endParaRPr>
                    </a:p>
                  </a:txBody>
                  <a:tcPr marL="6550" marR="6550" marT="6550" marB="0" anchor="ctr"/>
                </a:tc>
                <a:extLst>
                  <a:ext uri="{0D108BD9-81ED-4DB2-BD59-A6C34878D82A}">
                    <a16:rowId xmlns:a16="http://schemas.microsoft.com/office/drawing/2014/main" val="2843791419"/>
                  </a:ext>
                </a:extLst>
              </a:tr>
              <a:tr h="137559">
                <a:tc>
                  <a:txBody>
                    <a:bodyPr/>
                    <a:lstStyle/>
                    <a:p>
                      <a:pPr algn="l" fontAlgn="ctr"/>
                      <a:r>
                        <a:rPr lang="en-US" sz="800" u="none" strike="noStrike">
                          <a:effectLst/>
                        </a:rPr>
                        <a:t>TP1</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r" fontAlgn="ctr"/>
                      <a:r>
                        <a:rPr lang="en-US" sz="800" u="none" strike="noStrike">
                          <a:effectLst/>
                        </a:rPr>
                        <a:t>$1,729,832.34</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$6.50 </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1015.626</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$3.17 </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4.7</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32.78%</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0.46%</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$548,517.21 </a:t>
                      </a:r>
                      <a:endParaRPr lang="en-US" sz="800" b="0" i="0" u="none" strike="noStrike">
                        <a:solidFill>
                          <a:srgbClr val="000000"/>
                        </a:solidFill>
                        <a:effectLst/>
                        <a:latin typeface="Calibri" panose="020F0502020204030204" pitchFamily="34" charset="0"/>
                      </a:endParaRPr>
                    </a:p>
                  </a:txBody>
                  <a:tcPr marL="6550" marR="6550" marT="6550" marB="0" anchor="ctr"/>
                </a:tc>
                <a:extLst>
                  <a:ext uri="{0D108BD9-81ED-4DB2-BD59-A6C34878D82A}">
                    <a16:rowId xmlns:a16="http://schemas.microsoft.com/office/drawing/2014/main" val="654494517"/>
                  </a:ext>
                </a:extLst>
              </a:tr>
              <a:tr h="137559">
                <a:tc>
                  <a:txBody>
                    <a:bodyPr/>
                    <a:lstStyle/>
                    <a:p>
                      <a:pPr algn="l" fontAlgn="ctr"/>
                      <a:r>
                        <a:rPr lang="en-US" sz="800" u="none" strike="noStrike">
                          <a:effectLst/>
                        </a:rPr>
                        <a:t>TP2</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r" fontAlgn="ctr"/>
                      <a:r>
                        <a:rPr lang="en-US" sz="800" u="none" strike="noStrike">
                          <a:effectLst/>
                        </a:rPr>
                        <a:t>$115,322.16</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$0.25 </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994.439</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$0.40 </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15</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61.54%</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1.49%</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$68,464.30 </a:t>
                      </a:r>
                      <a:endParaRPr lang="en-US" sz="800" b="0" i="0" u="none" strike="noStrike">
                        <a:solidFill>
                          <a:srgbClr val="000000"/>
                        </a:solidFill>
                        <a:effectLst/>
                        <a:latin typeface="Calibri" panose="020F0502020204030204" pitchFamily="34" charset="0"/>
                      </a:endParaRPr>
                    </a:p>
                  </a:txBody>
                  <a:tcPr marL="6550" marR="6550" marT="6550" marB="0" anchor="ctr"/>
                </a:tc>
                <a:extLst>
                  <a:ext uri="{0D108BD9-81ED-4DB2-BD59-A6C34878D82A}">
                    <a16:rowId xmlns:a16="http://schemas.microsoft.com/office/drawing/2014/main" val="1496511846"/>
                  </a:ext>
                </a:extLst>
              </a:tr>
              <a:tr h="137559">
                <a:tc>
                  <a:txBody>
                    <a:bodyPr/>
                    <a:lstStyle/>
                    <a:p>
                      <a:pPr algn="l" fontAlgn="ctr"/>
                      <a:r>
                        <a:rPr lang="en-US" sz="800" u="none" strike="noStrike">
                          <a:effectLst/>
                        </a:rPr>
                        <a:t>TP3</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r" fontAlgn="ctr"/>
                      <a:r>
                        <a:rPr lang="en-US" sz="800" u="none" strike="noStrike">
                          <a:effectLst/>
                        </a:rPr>
                        <a:t>$86,491.62</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$0.26 </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989.965</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$0.41 </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15.2</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61.19%</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1.51%</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$52,424.78 </a:t>
                      </a:r>
                      <a:endParaRPr lang="en-US" sz="800" b="0" i="0" u="none" strike="noStrike">
                        <a:solidFill>
                          <a:srgbClr val="000000"/>
                        </a:solidFill>
                        <a:effectLst/>
                        <a:latin typeface="Calibri" panose="020F0502020204030204" pitchFamily="34" charset="0"/>
                      </a:endParaRPr>
                    </a:p>
                  </a:txBody>
                  <a:tcPr marL="6550" marR="6550" marT="6550" marB="0" anchor="ctr"/>
                </a:tc>
                <a:extLst>
                  <a:ext uri="{0D108BD9-81ED-4DB2-BD59-A6C34878D82A}">
                    <a16:rowId xmlns:a16="http://schemas.microsoft.com/office/drawing/2014/main" val="433808582"/>
                  </a:ext>
                </a:extLst>
              </a:tr>
              <a:tr h="137559">
                <a:tc>
                  <a:txBody>
                    <a:bodyPr/>
                    <a:lstStyle/>
                    <a:p>
                      <a:pPr algn="l" fontAlgn="ctr"/>
                      <a:r>
                        <a:rPr lang="en-US" sz="800" u="none" strike="noStrike">
                          <a:effectLst/>
                        </a:rPr>
                        <a:t>TP4</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r" fontAlgn="ctr"/>
                      <a:r>
                        <a:rPr lang="en-US" sz="800" u="none" strike="noStrike">
                          <a:effectLst/>
                        </a:rPr>
                        <a:t>$1,297,374.25</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$3.70 </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1006.293</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$6.17 </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20</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62.51%</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1.95%</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$807,184.70 </a:t>
                      </a:r>
                      <a:endParaRPr lang="en-US" sz="800" b="0" i="0" u="none" strike="noStrike">
                        <a:solidFill>
                          <a:srgbClr val="000000"/>
                        </a:solidFill>
                        <a:effectLst/>
                        <a:latin typeface="Calibri" panose="020F0502020204030204" pitchFamily="34" charset="0"/>
                      </a:endParaRPr>
                    </a:p>
                  </a:txBody>
                  <a:tcPr marL="6550" marR="6550" marT="6550" marB="0" anchor="ctr"/>
                </a:tc>
                <a:extLst>
                  <a:ext uri="{0D108BD9-81ED-4DB2-BD59-A6C34878D82A}">
                    <a16:rowId xmlns:a16="http://schemas.microsoft.com/office/drawing/2014/main" val="2811836382"/>
                  </a:ext>
                </a:extLst>
              </a:tr>
              <a:tr h="137559">
                <a:tc>
                  <a:txBody>
                    <a:bodyPr/>
                    <a:lstStyle/>
                    <a:p>
                      <a:pPr algn="l" fontAlgn="ctr"/>
                      <a:r>
                        <a:rPr lang="en-US" sz="800" u="none" strike="noStrike">
                          <a:effectLst/>
                        </a:rPr>
                        <a:t>TP5</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r" fontAlgn="ctr"/>
                      <a:r>
                        <a:rPr lang="en-US" sz="800" u="none" strike="noStrike">
                          <a:effectLst/>
                        </a:rPr>
                        <a:t>$864,916.17</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$2.52 </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974.912</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$4.20 </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20.2</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62.50%</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2.03%</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$533,027.17 </a:t>
                      </a:r>
                      <a:endParaRPr lang="en-US" sz="800" b="0" i="0" u="none" strike="noStrike">
                        <a:solidFill>
                          <a:srgbClr val="000000"/>
                        </a:solidFill>
                        <a:effectLst/>
                        <a:latin typeface="Calibri" panose="020F0502020204030204" pitchFamily="34" charset="0"/>
                      </a:endParaRPr>
                    </a:p>
                  </a:txBody>
                  <a:tcPr marL="6550" marR="6550" marT="6550" marB="0" anchor="ctr"/>
                </a:tc>
                <a:extLst>
                  <a:ext uri="{0D108BD9-81ED-4DB2-BD59-A6C34878D82A}">
                    <a16:rowId xmlns:a16="http://schemas.microsoft.com/office/drawing/2014/main" val="2559401682"/>
                  </a:ext>
                </a:extLst>
              </a:tr>
              <a:tr h="137559">
                <a:tc>
                  <a:txBody>
                    <a:bodyPr/>
                    <a:lstStyle/>
                    <a:p>
                      <a:pPr algn="l" fontAlgn="ctr"/>
                      <a:r>
                        <a:rPr lang="en-US" sz="800" u="none" strike="noStrike">
                          <a:effectLst/>
                        </a:rPr>
                        <a:t>TP6</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r" fontAlgn="ctr"/>
                      <a:r>
                        <a:rPr lang="en-US" sz="800" u="none" strike="noStrike">
                          <a:effectLst/>
                        </a:rPr>
                        <a:t>$52,169.55</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$0.31 </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823.621</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$0.45 </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14.8</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59.21%</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1.77%</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$29,022.69 </a:t>
                      </a:r>
                      <a:endParaRPr lang="en-US" sz="800" b="0" i="0" u="none" strike="noStrike">
                        <a:solidFill>
                          <a:srgbClr val="000000"/>
                        </a:solidFill>
                        <a:effectLst/>
                        <a:latin typeface="Calibri" panose="020F0502020204030204" pitchFamily="34" charset="0"/>
                      </a:endParaRPr>
                    </a:p>
                  </a:txBody>
                  <a:tcPr marL="6550" marR="6550" marT="6550" marB="0" anchor="ctr"/>
                </a:tc>
                <a:extLst>
                  <a:ext uri="{0D108BD9-81ED-4DB2-BD59-A6C34878D82A}">
                    <a16:rowId xmlns:a16="http://schemas.microsoft.com/office/drawing/2014/main" val="1165720259"/>
                  </a:ext>
                </a:extLst>
              </a:tr>
              <a:tr h="137559">
                <a:tc>
                  <a:txBody>
                    <a:bodyPr/>
                    <a:lstStyle/>
                    <a:p>
                      <a:pPr algn="l" fontAlgn="ctr"/>
                      <a:r>
                        <a:rPr lang="en-US" sz="800" u="none" strike="noStrike">
                          <a:effectLst/>
                        </a:rPr>
                        <a:t>TP7 </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r" fontAlgn="ctr"/>
                      <a:r>
                        <a:rPr lang="en-US" sz="800" u="none" strike="noStrike">
                          <a:effectLst/>
                        </a:rPr>
                        <a:t>$78,254.32</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$0.31 </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822.388</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$0.50 </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15</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61.73%</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1.79%</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$48,261.22 </a:t>
                      </a:r>
                      <a:endParaRPr lang="en-US" sz="800" b="0" i="0" u="none" strike="noStrike">
                        <a:solidFill>
                          <a:srgbClr val="000000"/>
                        </a:solidFill>
                        <a:effectLst/>
                        <a:latin typeface="Calibri" panose="020F0502020204030204" pitchFamily="34" charset="0"/>
                      </a:endParaRPr>
                    </a:p>
                  </a:txBody>
                  <a:tcPr marL="6550" marR="6550" marT="6550" marB="0" anchor="ctr"/>
                </a:tc>
                <a:extLst>
                  <a:ext uri="{0D108BD9-81ED-4DB2-BD59-A6C34878D82A}">
                    <a16:rowId xmlns:a16="http://schemas.microsoft.com/office/drawing/2014/main" val="1918870116"/>
                  </a:ext>
                </a:extLst>
              </a:tr>
              <a:tr h="137559">
                <a:tc>
                  <a:txBody>
                    <a:bodyPr/>
                    <a:lstStyle/>
                    <a:p>
                      <a:pPr algn="l" fontAlgn="ctr"/>
                      <a:r>
                        <a:rPr lang="en-US" sz="800" u="none" strike="noStrike">
                          <a:effectLst/>
                        </a:rPr>
                        <a:t>TP8</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r" fontAlgn="ctr"/>
                      <a:r>
                        <a:rPr lang="en-US" sz="800" u="none" strike="noStrike">
                          <a:effectLst/>
                        </a:rPr>
                        <a:t>$384,407.19</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$0.29 </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913.856</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$0.44 </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14.9</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60.27%</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1.60%</a:t>
                      </a:r>
                      <a:endParaRPr lang="en-US" sz="800" b="0" i="0" u="none" strike="noStrike">
                        <a:solidFill>
                          <a:srgbClr val="000000"/>
                        </a:solidFill>
                        <a:effectLst/>
                        <a:latin typeface="Calibri" panose="020F0502020204030204" pitchFamily="34" charset="0"/>
                      </a:endParaRPr>
                    </a:p>
                  </a:txBody>
                  <a:tcPr marL="6550" marR="6550" marT="6550" marB="0" anchor="ctr"/>
                </a:tc>
                <a:tc>
                  <a:txBody>
                    <a:bodyPr/>
                    <a:lstStyle/>
                    <a:p>
                      <a:pPr algn="ctr" fontAlgn="ctr"/>
                      <a:r>
                        <a:rPr lang="en-US" sz="800" u="none" strike="noStrike">
                          <a:effectLst/>
                        </a:rPr>
                        <a:t>$173,963.71 </a:t>
                      </a:r>
                      <a:endParaRPr lang="en-US" sz="800" b="0" i="0" u="none" strike="noStrike">
                        <a:solidFill>
                          <a:srgbClr val="000000"/>
                        </a:solidFill>
                        <a:effectLst/>
                        <a:latin typeface="Calibri" panose="020F0502020204030204" pitchFamily="34" charset="0"/>
                      </a:endParaRPr>
                    </a:p>
                  </a:txBody>
                  <a:tcPr marL="6550" marR="6550" marT="6550" marB="0" anchor="ctr"/>
                </a:tc>
                <a:extLst>
                  <a:ext uri="{0D108BD9-81ED-4DB2-BD59-A6C34878D82A}">
                    <a16:rowId xmlns:a16="http://schemas.microsoft.com/office/drawing/2014/main" val="690965519"/>
                  </a:ext>
                </a:extLst>
              </a:tr>
              <a:tr h="131008">
                <a:tc>
                  <a:txBody>
                    <a:bodyPr/>
                    <a:lstStyle/>
                    <a:p>
                      <a:pPr algn="l" fontAlgn="b"/>
                      <a:endParaRPr lang="en-US" sz="800" b="0" i="0" u="none" strike="noStrike">
                        <a:solidFill>
                          <a:srgbClr val="000000"/>
                        </a:solidFill>
                        <a:effectLst/>
                        <a:latin typeface="Calibri" panose="020F0502020204030204" pitchFamily="34" charset="0"/>
                      </a:endParaRPr>
                    </a:p>
                  </a:txBody>
                  <a:tcPr marL="6550" marR="6550" marT="6550"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550" marR="6550" marT="6550"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550" marR="6550" marT="6550"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550" marR="6550" marT="6550"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550" marR="6550" marT="6550"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550" marR="6550" marT="6550"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550" marR="6550" marT="6550"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550" marR="6550" marT="6550"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550" marR="6550" marT="6550" marB="0" anchor="b"/>
                </a:tc>
                <a:extLst>
                  <a:ext uri="{0D108BD9-81ED-4DB2-BD59-A6C34878D82A}">
                    <a16:rowId xmlns:a16="http://schemas.microsoft.com/office/drawing/2014/main" val="3603137465"/>
                  </a:ext>
                </a:extLst>
              </a:tr>
              <a:tr h="131008">
                <a:tc>
                  <a:txBody>
                    <a:bodyPr/>
                    <a:lstStyle/>
                    <a:p>
                      <a:pPr algn="l" fontAlgn="b"/>
                      <a:endParaRPr lang="en-US" sz="800" b="0" i="0" u="none" strike="noStrike">
                        <a:solidFill>
                          <a:srgbClr val="000000"/>
                        </a:solidFill>
                        <a:effectLst/>
                        <a:latin typeface="Calibri" panose="020F0502020204030204" pitchFamily="34" charset="0"/>
                      </a:endParaRPr>
                    </a:p>
                  </a:txBody>
                  <a:tcPr marL="6550" marR="6550" marT="6550" marB="0" anchor="b"/>
                </a:tc>
                <a:tc>
                  <a:txBody>
                    <a:bodyPr/>
                    <a:lstStyle/>
                    <a:p>
                      <a:pPr algn="r" fontAlgn="b"/>
                      <a:r>
                        <a:rPr lang="en-US" sz="800" u="none" strike="noStrike">
                          <a:effectLst/>
                        </a:rPr>
                        <a:t>$4,608,767.60</a:t>
                      </a:r>
                      <a:endParaRPr lang="en-US" sz="800" b="0" i="0" u="none" strike="noStrike">
                        <a:solidFill>
                          <a:srgbClr val="000000"/>
                        </a:solidFill>
                        <a:effectLst/>
                        <a:latin typeface="Calibri" panose="020F0502020204030204" pitchFamily="34" charset="0"/>
                      </a:endParaRPr>
                    </a:p>
                  </a:txBody>
                  <a:tcPr marL="6550" marR="6550" marT="6550"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550" marR="6550" marT="6550"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550" marR="6550" marT="6550"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550" marR="6550" marT="6550"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550" marR="6550" marT="6550"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550" marR="6550" marT="6550" marB="0" anchor="b"/>
                </a:tc>
                <a:tc>
                  <a:txBody>
                    <a:bodyPr/>
                    <a:lstStyle/>
                    <a:p>
                      <a:pPr algn="l" fontAlgn="b"/>
                      <a:endParaRPr lang="en-US" sz="800" b="0" i="0" u="none" strike="noStrike">
                        <a:solidFill>
                          <a:srgbClr val="000000"/>
                        </a:solidFill>
                        <a:effectLst/>
                        <a:latin typeface="Calibri" panose="020F0502020204030204" pitchFamily="34" charset="0"/>
                      </a:endParaRPr>
                    </a:p>
                  </a:txBody>
                  <a:tcPr marL="6550" marR="6550" marT="6550" marB="0" anchor="b"/>
                </a:tc>
                <a:tc>
                  <a:txBody>
                    <a:bodyPr/>
                    <a:lstStyle/>
                    <a:p>
                      <a:pPr algn="r" fontAlgn="b"/>
                      <a:r>
                        <a:rPr lang="en-US" sz="800" u="none" strike="noStrike" dirty="0">
                          <a:effectLst/>
                        </a:rPr>
                        <a:t>$2,260,865.78 </a:t>
                      </a:r>
                      <a:endParaRPr lang="en-US" sz="800" b="0" i="0" u="none" strike="noStrike" dirty="0">
                        <a:solidFill>
                          <a:srgbClr val="000000"/>
                        </a:solidFill>
                        <a:effectLst/>
                        <a:latin typeface="Calibri" panose="020F0502020204030204" pitchFamily="34" charset="0"/>
                      </a:endParaRPr>
                    </a:p>
                  </a:txBody>
                  <a:tcPr marL="6550" marR="6550" marT="6550" marB="0" anchor="b"/>
                </a:tc>
                <a:extLst>
                  <a:ext uri="{0D108BD9-81ED-4DB2-BD59-A6C34878D82A}">
                    <a16:rowId xmlns:a16="http://schemas.microsoft.com/office/drawing/2014/main" val="2769877085"/>
                  </a:ext>
                </a:extLst>
              </a:tr>
            </a:tbl>
          </a:graphicData>
        </a:graphic>
      </p:graphicFrame>
    </p:spTree>
    <p:extLst>
      <p:ext uri="{BB962C8B-B14F-4D97-AF65-F5344CB8AC3E}">
        <p14:creationId xmlns:p14="http://schemas.microsoft.com/office/powerpoint/2010/main" val="902597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Update on LR participation in Non-Spin</a:t>
            </a:r>
            <a:br>
              <a:rPr lang="en-US" sz="2400" dirty="0"/>
            </a:b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sp>
        <p:nvSpPr>
          <p:cNvPr id="3" name="Footer Placeholder 2"/>
          <p:cNvSpPr>
            <a:spLocks noGrp="1"/>
          </p:cNvSpPr>
          <p:nvPr>
            <p:ph type="ftr" sz="quarter" idx="11"/>
          </p:nvPr>
        </p:nvSpPr>
        <p:spPr>
          <a:xfrm>
            <a:off x="2743200" y="6553200"/>
            <a:ext cx="4038600" cy="2286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May 12, 2023 DSWG Meeting</a:t>
            </a:r>
          </a:p>
        </p:txBody>
      </p:sp>
      <p:sp>
        <p:nvSpPr>
          <p:cNvPr id="5" name="TextBox 6">
            <a:extLst>
              <a:ext uri="{FF2B5EF4-FFF2-40B4-BE49-F238E27FC236}">
                <a16:creationId xmlns:a16="http://schemas.microsoft.com/office/drawing/2014/main" id="{409316A4-1087-4F83-9012-628B01A0C0B5}"/>
              </a:ext>
            </a:extLst>
          </p:cNvPr>
          <p:cNvSpPr txBox="1"/>
          <p:nvPr/>
        </p:nvSpPr>
        <p:spPr>
          <a:xfrm>
            <a:off x="410570" y="990600"/>
            <a:ext cx="7848600" cy="425398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nSpc>
                <a:spcPct val="150000"/>
              </a:lnSpc>
              <a:spcBef>
                <a:spcPct val="20000"/>
              </a:spcBef>
              <a:spcAft>
                <a:spcPts val="600"/>
              </a:spcAft>
              <a:buFont typeface="Arial" panose="020B0604020202020204" pitchFamily="34" charset="0"/>
              <a:buChar char="•"/>
              <a:defRPr/>
            </a:pPr>
            <a:r>
              <a:rPr lang="en-US" altLang="en-US" sz="1600" dirty="0"/>
              <a:t>NPRRs 1093 and 1101 allowed interruptible LRs to provide Non-Spin</a:t>
            </a:r>
          </a:p>
          <a:p>
            <a:pPr marL="285750" indent="-285750">
              <a:lnSpc>
                <a:spcPct val="150000"/>
              </a:lnSpc>
              <a:spcBef>
                <a:spcPct val="20000"/>
              </a:spcBef>
              <a:spcAft>
                <a:spcPts val="600"/>
              </a:spcAft>
              <a:buFont typeface="Arial" panose="020B0604020202020204" pitchFamily="34" charset="0"/>
              <a:buChar char="•"/>
              <a:defRPr/>
            </a:pPr>
            <a:r>
              <a:rPr lang="en-US" altLang="en-US" sz="1600" dirty="0"/>
              <a:t>Dispatched with the Off-line Generation Resources (GRs)</a:t>
            </a:r>
          </a:p>
          <a:p>
            <a:pPr marL="742950" lvl="1" indent="-285750">
              <a:lnSpc>
                <a:spcPct val="150000"/>
              </a:lnSpc>
              <a:spcBef>
                <a:spcPct val="20000"/>
              </a:spcBef>
              <a:spcAft>
                <a:spcPts val="600"/>
              </a:spcAft>
              <a:buFont typeface="Arial" panose="020B0604020202020204" pitchFamily="34" charset="0"/>
              <a:buChar char="•"/>
              <a:defRPr/>
            </a:pPr>
            <a:r>
              <a:rPr lang="en-US" altLang="en-US" sz="1600" dirty="0"/>
              <a:t>Mixed groups of GRs and non-Controllable Load Resources (NCLRs) of about 500 MW</a:t>
            </a:r>
          </a:p>
          <a:p>
            <a:pPr marL="285750" indent="-285750">
              <a:lnSpc>
                <a:spcPct val="150000"/>
              </a:lnSpc>
              <a:spcBef>
                <a:spcPct val="20000"/>
              </a:spcBef>
              <a:spcAft>
                <a:spcPts val="600"/>
              </a:spcAft>
              <a:buFont typeface="Arial" panose="020B0604020202020204" pitchFamily="34" charset="0"/>
              <a:buChar char="•"/>
              <a:defRPr/>
            </a:pPr>
            <a:r>
              <a:rPr lang="en-US" altLang="en-US" sz="1600" dirty="0"/>
              <a:t>Went into production systems in June 2022</a:t>
            </a:r>
          </a:p>
          <a:p>
            <a:pPr marL="285750" indent="-285750">
              <a:lnSpc>
                <a:spcPct val="150000"/>
              </a:lnSpc>
              <a:spcBef>
                <a:spcPct val="20000"/>
              </a:spcBef>
              <a:spcAft>
                <a:spcPts val="600"/>
              </a:spcAft>
              <a:buFont typeface="Arial" panose="020B0604020202020204" pitchFamily="34" charset="0"/>
              <a:buChar char="•"/>
              <a:defRPr/>
            </a:pPr>
            <a:r>
              <a:rPr lang="en-US" altLang="en-US" sz="1600" dirty="0"/>
              <a:t>First units qualified in October 2022</a:t>
            </a:r>
          </a:p>
          <a:p>
            <a:pPr marL="285750" indent="-285750">
              <a:lnSpc>
                <a:spcPct val="150000"/>
              </a:lnSpc>
              <a:spcBef>
                <a:spcPct val="20000"/>
              </a:spcBef>
              <a:spcAft>
                <a:spcPts val="600"/>
              </a:spcAft>
              <a:buFont typeface="Arial" panose="020B0604020202020204" pitchFamily="34" charset="0"/>
              <a:buChar char="•"/>
              <a:defRPr/>
            </a:pPr>
            <a:r>
              <a:rPr lang="en-US" altLang="en-US" sz="1600" dirty="0"/>
              <a:t>Currently have:</a:t>
            </a:r>
          </a:p>
          <a:p>
            <a:pPr marL="742950" lvl="1" indent="-285750">
              <a:lnSpc>
                <a:spcPct val="150000"/>
              </a:lnSpc>
              <a:spcBef>
                <a:spcPct val="20000"/>
              </a:spcBef>
              <a:spcAft>
                <a:spcPts val="600"/>
              </a:spcAft>
              <a:buFont typeface="Arial" panose="020B0604020202020204" pitchFamily="34" charset="0"/>
              <a:buChar char="•"/>
              <a:defRPr/>
            </a:pPr>
            <a:r>
              <a:rPr lang="en-US" altLang="en-US" sz="1600" dirty="0"/>
              <a:t>3 CLRs with 109 MW of qualified capacity</a:t>
            </a:r>
          </a:p>
          <a:p>
            <a:pPr marL="742950" lvl="1" indent="-285750">
              <a:lnSpc>
                <a:spcPct val="150000"/>
              </a:lnSpc>
              <a:spcBef>
                <a:spcPct val="20000"/>
              </a:spcBef>
              <a:spcAft>
                <a:spcPts val="600"/>
              </a:spcAft>
              <a:buFont typeface="Arial" panose="020B0604020202020204" pitchFamily="34" charset="0"/>
              <a:buChar char="•"/>
              <a:defRPr/>
            </a:pPr>
            <a:r>
              <a:rPr lang="en-US" altLang="en-US" sz="1600" dirty="0"/>
              <a:t>18 NCLRs with 473.1 MW of qualified capacity</a:t>
            </a:r>
          </a:p>
        </p:txBody>
      </p:sp>
    </p:spTree>
    <p:extLst>
      <p:ext uri="{BB962C8B-B14F-4D97-AF65-F5344CB8AC3E}">
        <p14:creationId xmlns:p14="http://schemas.microsoft.com/office/powerpoint/2010/main" val="3331010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36689"/>
          </a:xfrm>
        </p:spPr>
        <p:txBody>
          <a:bodyPr/>
          <a:lstStyle/>
          <a:p>
            <a:r>
              <a:rPr lang="en-US" sz="2400" dirty="0"/>
              <a:t>Update on LR participation in Non-Spin (</a:t>
            </a:r>
            <a:r>
              <a:rPr lang="en-US" sz="2400" dirty="0" err="1"/>
              <a:t>cont</a:t>
            </a:r>
            <a:r>
              <a:rPr lang="en-US" sz="2400" dirty="0"/>
              <a:t>)</a:t>
            </a:r>
            <a:br>
              <a:rPr lang="en-US" sz="2400" dirty="0"/>
            </a:b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
        <p:nvSpPr>
          <p:cNvPr id="3" name="Footer Placeholder 2"/>
          <p:cNvSpPr>
            <a:spLocks noGrp="1"/>
          </p:cNvSpPr>
          <p:nvPr>
            <p:ph type="ftr" sz="quarter" idx="11"/>
          </p:nvPr>
        </p:nvSpPr>
        <p:spPr>
          <a:xfrm>
            <a:off x="2743200" y="6553200"/>
            <a:ext cx="4038600" cy="2286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May 12, 2023 DSWG Meeting</a:t>
            </a:r>
          </a:p>
        </p:txBody>
      </p:sp>
      <p:sp>
        <p:nvSpPr>
          <p:cNvPr id="5" name="TextBox 6">
            <a:extLst>
              <a:ext uri="{FF2B5EF4-FFF2-40B4-BE49-F238E27FC236}">
                <a16:creationId xmlns:a16="http://schemas.microsoft.com/office/drawing/2014/main" id="{409316A4-1087-4F83-9012-628B01A0C0B5}"/>
              </a:ext>
            </a:extLst>
          </p:cNvPr>
          <p:cNvSpPr txBox="1"/>
          <p:nvPr/>
        </p:nvSpPr>
        <p:spPr>
          <a:xfrm>
            <a:off x="647700" y="937036"/>
            <a:ext cx="7848600" cy="4983928"/>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57200" indent="-457200">
              <a:lnSpc>
                <a:spcPct val="150000"/>
              </a:lnSpc>
              <a:spcBef>
                <a:spcPct val="20000"/>
              </a:spcBef>
              <a:spcAft>
                <a:spcPts val="600"/>
              </a:spcAft>
              <a:buFont typeface="Arial" panose="020B0604020202020204" pitchFamily="34" charset="0"/>
              <a:buChar char="•"/>
              <a:defRPr/>
            </a:pPr>
            <a:r>
              <a:rPr lang="en-US" altLang="en-US" sz="1600" dirty="0"/>
              <a:t>Most significant issue to date has been understanding how deployed MW value is calculated</a:t>
            </a:r>
          </a:p>
          <a:p>
            <a:pPr marL="914400" lvl="1" indent="-457200">
              <a:lnSpc>
                <a:spcPct val="150000"/>
              </a:lnSpc>
              <a:spcBef>
                <a:spcPct val="20000"/>
              </a:spcBef>
              <a:spcAft>
                <a:spcPts val="600"/>
              </a:spcAft>
              <a:buFont typeface="Arial" panose="020B0604020202020204" pitchFamily="34" charset="0"/>
              <a:buChar char="•"/>
              <a:defRPr/>
            </a:pPr>
            <a:r>
              <a:rPr lang="en-US" altLang="en-US" sz="1600" dirty="0"/>
              <a:t>First 30 minutes calculated off of real time telemetry</a:t>
            </a:r>
          </a:p>
          <a:p>
            <a:pPr marL="914400" lvl="1" indent="-457200">
              <a:lnSpc>
                <a:spcPct val="150000"/>
              </a:lnSpc>
              <a:spcBef>
                <a:spcPct val="20000"/>
              </a:spcBef>
              <a:spcAft>
                <a:spcPts val="600"/>
              </a:spcAft>
              <a:buFont typeface="Arial" panose="020B0604020202020204" pitchFamily="34" charset="0"/>
              <a:buChar char="•"/>
              <a:defRPr/>
            </a:pPr>
            <a:r>
              <a:rPr lang="en-US" altLang="en-US" sz="1600" dirty="0"/>
              <a:t>Second half of the hour calculated using the next hour’s Current Operating Plan (COP)</a:t>
            </a:r>
          </a:p>
          <a:p>
            <a:pPr marL="914400" lvl="1" indent="-457200">
              <a:lnSpc>
                <a:spcPct val="150000"/>
              </a:lnSpc>
              <a:spcBef>
                <a:spcPct val="20000"/>
              </a:spcBef>
              <a:spcAft>
                <a:spcPts val="600"/>
              </a:spcAft>
              <a:buFont typeface="Arial" panose="020B0604020202020204" pitchFamily="34" charset="0"/>
              <a:buChar char="•"/>
              <a:defRPr/>
            </a:pPr>
            <a:r>
              <a:rPr lang="en-US" altLang="en-US" sz="1600" dirty="0"/>
              <a:t>Can get deployment instruction with a ramp completion time in the next hour (even if currently showing no responsibility)</a:t>
            </a:r>
          </a:p>
          <a:p>
            <a:pPr marL="457200" indent="-457200">
              <a:lnSpc>
                <a:spcPct val="150000"/>
              </a:lnSpc>
              <a:spcBef>
                <a:spcPct val="20000"/>
              </a:spcBef>
              <a:spcAft>
                <a:spcPts val="600"/>
              </a:spcAft>
              <a:buFont typeface="Arial" panose="020B0604020202020204" pitchFamily="34" charset="0"/>
              <a:buChar char="•"/>
              <a:defRPr/>
            </a:pPr>
            <a:r>
              <a:rPr lang="en-US" altLang="en-US" sz="1600" dirty="0"/>
              <a:t>Deployed and recalled using XML only – no verbal instructions</a:t>
            </a:r>
          </a:p>
          <a:p>
            <a:pPr marL="457200" indent="-457200">
              <a:lnSpc>
                <a:spcPct val="150000"/>
              </a:lnSpc>
              <a:spcBef>
                <a:spcPct val="20000"/>
              </a:spcBef>
              <a:spcAft>
                <a:spcPts val="600"/>
              </a:spcAft>
              <a:buFont typeface="Arial" panose="020B0604020202020204" pitchFamily="34" charset="0"/>
              <a:buChar char="•"/>
              <a:defRPr/>
            </a:pPr>
            <a:r>
              <a:rPr lang="en-US" altLang="en-US" sz="1600" dirty="0"/>
              <a:t>Need to also be aware that relay cannot be armed</a:t>
            </a:r>
          </a:p>
          <a:p>
            <a:pPr marL="457200" indent="-457200">
              <a:lnSpc>
                <a:spcPct val="150000"/>
              </a:lnSpc>
              <a:spcBef>
                <a:spcPct val="20000"/>
              </a:spcBef>
              <a:spcAft>
                <a:spcPts val="600"/>
              </a:spcAft>
              <a:buFont typeface="Arial" panose="020B0604020202020204" pitchFamily="34" charset="0"/>
              <a:buChar char="•"/>
              <a:defRPr/>
            </a:pPr>
            <a:r>
              <a:rPr lang="en-US" altLang="en-US" sz="1600" dirty="0"/>
              <a:t>Need to remain deployed until recalled</a:t>
            </a:r>
          </a:p>
          <a:p>
            <a:pPr marL="457200" indent="-457200">
              <a:lnSpc>
                <a:spcPct val="150000"/>
              </a:lnSpc>
              <a:spcAft>
                <a:spcPts val="600"/>
              </a:spcAft>
              <a:buFont typeface="Arial" panose="020B0604020202020204" pitchFamily="34" charset="0"/>
              <a:buChar char="•"/>
              <a:defRPr/>
            </a:pPr>
            <a:endParaRPr lang="en-US" altLang="en-US" b="1" dirty="0"/>
          </a:p>
        </p:txBody>
      </p:sp>
    </p:spTree>
    <p:extLst>
      <p:ext uri="{BB962C8B-B14F-4D97-AF65-F5344CB8AC3E}">
        <p14:creationId xmlns:p14="http://schemas.microsoft.com/office/powerpoint/2010/main" val="4096241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A514B-D5DA-4710-95C1-F7E4043E0884}"/>
              </a:ext>
            </a:extLst>
          </p:cNvPr>
          <p:cNvSpPr>
            <a:spLocks noGrp="1"/>
          </p:cNvSpPr>
          <p:nvPr>
            <p:ph type="title"/>
          </p:nvPr>
        </p:nvSpPr>
        <p:spPr>
          <a:xfrm>
            <a:off x="381000" y="243682"/>
            <a:ext cx="8458200" cy="594518"/>
          </a:xfrm>
        </p:spPr>
        <p:txBody>
          <a:bodyPr/>
          <a:lstStyle/>
          <a:p>
            <a:r>
              <a:rPr lang="en-US" sz="2400" dirty="0"/>
              <a:t>ECRS Implementation Update (from 5/9/23 weekly mtg)</a:t>
            </a:r>
            <a:endParaRPr lang="en-US" sz="2400" dirty="0">
              <a:solidFill>
                <a:srgbClr val="C00000"/>
              </a:solidFill>
            </a:endParaRPr>
          </a:p>
        </p:txBody>
      </p:sp>
      <p:sp>
        <p:nvSpPr>
          <p:cNvPr id="4" name="Slide Number Placeholder 3">
            <a:extLst>
              <a:ext uri="{FF2B5EF4-FFF2-40B4-BE49-F238E27FC236}">
                <a16:creationId xmlns:a16="http://schemas.microsoft.com/office/drawing/2014/main" id="{686D0D35-51F9-4418-9960-2905D19B4703}"/>
              </a:ext>
            </a:extLst>
          </p:cNvPr>
          <p:cNvSpPr>
            <a:spLocks noGrp="1"/>
          </p:cNvSpPr>
          <p:nvPr>
            <p:ph type="sldNum" sz="quarter" idx="4"/>
          </p:nvPr>
        </p:nvSpPr>
        <p:spPr/>
        <p:txBody>
          <a:bodyPr/>
          <a:lstStyle/>
          <a:p>
            <a:fld id="{1D93BD3E-1E9A-4970-A6F7-E7AC52762E0C}" type="slidenum">
              <a:rPr lang="en-US" smtClean="0"/>
              <a:pPr/>
              <a:t>6</a:t>
            </a:fld>
            <a:endParaRPr lang="en-US"/>
          </a:p>
        </p:txBody>
      </p:sp>
      <p:sp>
        <p:nvSpPr>
          <p:cNvPr id="5" name="Footer Placeholder 2">
            <a:extLst>
              <a:ext uri="{FF2B5EF4-FFF2-40B4-BE49-F238E27FC236}">
                <a16:creationId xmlns:a16="http://schemas.microsoft.com/office/drawing/2014/main" id="{26327A47-350B-6CB7-9CFA-1FB2305F6705}"/>
              </a:ext>
            </a:extLst>
          </p:cNvPr>
          <p:cNvSpPr txBox="1">
            <a:spLocks/>
          </p:cNvSpPr>
          <p:nvPr/>
        </p:nvSpPr>
        <p:spPr>
          <a:xfrm>
            <a:off x="2743200" y="6553200"/>
            <a:ext cx="4038600" cy="2286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May 12, 2023 DSWG Meeting</a:t>
            </a:r>
          </a:p>
        </p:txBody>
      </p:sp>
      <p:sp>
        <p:nvSpPr>
          <p:cNvPr id="8" name="Content Placeholder 2">
            <a:extLst>
              <a:ext uri="{FF2B5EF4-FFF2-40B4-BE49-F238E27FC236}">
                <a16:creationId xmlns:a16="http://schemas.microsoft.com/office/drawing/2014/main" id="{7EE70743-6D22-40AD-9E30-9E96898DCF5A}"/>
              </a:ext>
            </a:extLst>
          </p:cNvPr>
          <p:cNvSpPr>
            <a:spLocks noGrp="1"/>
          </p:cNvSpPr>
          <p:nvPr>
            <p:ph idx="1"/>
          </p:nvPr>
        </p:nvSpPr>
        <p:spPr>
          <a:xfrm>
            <a:off x="304800" y="914400"/>
            <a:ext cx="8534400" cy="495300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Wingdings" panose="05000000000000000000" pitchFamily="2" charset="2"/>
              <a:buChar char="ü"/>
            </a:pPr>
            <a:r>
              <a:rPr lang="en-US" sz="1600" dirty="0"/>
              <a:t>ECRS Technical Specs – </a:t>
            </a:r>
            <a:r>
              <a:rPr lang="en-US" sz="1600" dirty="0">
                <a:solidFill>
                  <a:schemeClr val="tx2"/>
                </a:solidFill>
                <a:hlinkClick r:id="rId2"/>
              </a:rPr>
              <a:t>Sept 29, 2022 Technology Working Group (TWG) meeting</a:t>
            </a:r>
            <a:endParaRPr lang="en-US" sz="1600" dirty="0">
              <a:solidFill>
                <a:schemeClr val="tx2"/>
              </a:solidFill>
            </a:endParaRPr>
          </a:p>
          <a:p>
            <a:pPr>
              <a:buFont typeface="Wingdings" panose="05000000000000000000" pitchFamily="2" charset="2"/>
              <a:buChar char="ü"/>
            </a:pPr>
            <a:endParaRPr lang="en-US" sz="1600" dirty="0">
              <a:solidFill>
                <a:schemeClr val="tx2"/>
              </a:solidFill>
              <a:effectLst/>
              <a:ea typeface="Calibri" panose="020F0502020204030204" pitchFamily="34" charset="0"/>
            </a:endParaRPr>
          </a:p>
          <a:p>
            <a:pPr>
              <a:buFont typeface="Wingdings" panose="05000000000000000000" pitchFamily="2" charset="2"/>
              <a:buChar char="ü"/>
            </a:pPr>
            <a:r>
              <a:rPr lang="en-US" sz="1600" dirty="0">
                <a:effectLst/>
                <a:ea typeface="Calibri" panose="020F0502020204030204" pitchFamily="34" charset="0"/>
              </a:rPr>
              <a:t>Market Readiness and Qualification Workshop (</a:t>
            </a:r>
            <a:r>
              <a:rPr lang="en-US" sz="1600" dirty="0">
                <a:solidFill>
                  <a:schemeClr val="tx2"/>
                </a:solidFill>
                <a:effectLst/>
                <a:ea typeface="Calibri" panose="020F0502020204030204" pitchFamily="34" charset="0"/>
                <a:hlinkClick r:id="rId3"/>
              </a:rPr>
              <a:t>Monday April </a:t>
            </a:r>
            <a:r>
              <a:rPr lang="en-US" sz="1600" dirty="0">
                <a:solidFill>
                  <a:schemeClr val="tx2"/>
                </a:solidFill>
                <a:ea typeface="Calibri" panose="020F0502020204030204" pitchFamily="34" charset="0"/>
                <a:hlinkClick r:id="rId3"/>
              </a:rPr>
              <a:t>3</a:t>
            </a:r>
            <a:r>
              <a:rPr lang="en-US" sz="1600" dirty="0">
                <a:solidFill>
                  <a:schemeClr val="tx2"/>
                </a:solidFill>
                <a:effectLst/>
                <a:ea typeface="Calibri" panose="020F0502020204030204" pitchFamily="34" charset="0"/>
                <a:hlinkClick r:id="rId3"/>
              </a:rPr>
              <a:t>, 2023</a:t>
            </a:r>
            <a:r>
              <a:rPr lang="en-US" sz="1600" dirty="0">
                <a:effectLst/>
                <a:ea typeface="Calibri" panose="020F0502020204030204" pitchFamily="34" charset="0"/>
              </a:rPr>
              <a:t>)</a:t>
            </a:r>
          </a:p>
          <a:p>
            <a:pPr>
              <a:buFont typeface="Wingdings" panose="05000000000000000000" pitchFamily="2" charset="2"/>
              <a:buChar char="ü"/>
            </a:pPr>
            <a:endParaRPr lang="en-US" sz="1600" dirty="0">
              <a:solidFill>
                <a:schemeClr val="tx2"/>
              </a:solidFill>
              <a:effectLst/>
              <a:ea typeface="Calibri" panose="020F0502020204030204" pitchFamily="34" charset="0"/>
            </a:endParaRPr>
          </a:p>
          <a:p>
            <a:pPr>
              <a:buFont typeface="Wingdings" panose="05000000000000000000" pitchFamily="2" charset="2"/>
              <a:buChar char="ü"/>
            </a:pPr>
            <a:r>
              <a:rPr lang="en-US" sz="1600" dirty="0">
                <a:effectLst/>
                <a:ea typeface="Calibri" panose="020F0502020204030204" pitchFamily="34" charset="0"/>
              </a:rPr>
              <a:t>Friday April 14, 2023 – Deadline for QSE Declaration of Resources</a:t>
            </a:r>
          </a:p>
          <a:p>
            <a:pPr>
              <a:buFont typeface="Wingdings" panose="05000000000000000000" pitchFamily="2" charset="2"/>
              <a:buChar char="ü"/>
            </a:pPr>
            <a:endParaRPr lang="en-US" sz="1600" dirty="0">
              <a:effectLst/>
              <a:ea typeface="Calibri" panose="020F0502020204030204" pitchFamily="34" charset="0"/>
            </a:endParaRPr>
          </a:p>
          <a:p>
            <a:pPr>
              <a:buFont typeface="Wingdings" panose="05000000000000000000" pitchFamily="2" charset="2"/>
              <a:buChar char="ü"/>
            </a:pPr>
            <a:r>
              <a:rPr lang="en-US" sz="1600" dirty="0">
                <a:ea typeface="Calibri" panose="020F0502020204030204" pitchFamily="34" charset="0"/>
              </a:rPr>
              <a:t>Thursday, April 20, 2023 – MOTE deployed for QSEs to test</a:t>
            </a:r>
          </a:p>
          <a:p>
            <a:pPr>
              <a:buFont typeface="Wingdings" panose="05000000000000000000" pitchFamily="2" charset="2"/>
              <a:buChar char="ü"/>
            </a:pPr>
            <a:endParaRPr lang="en-US" sz="1600" dirty="0">
              <a:ea typeface="Calibri" panose="020F0502020204030204" pitchFamily="34" charset="0"/>
            </a:endParaRPr>
          </a:p>
          <a:p>
            <a:pPr>
              <a:buFont typeface="Wingdings" panose="05000000000000000000" pitchFamily="2" charset="2"/>
              <a:buChar char="ü"/>
            </a:pPr>
            <a:r>
              <a:rPr lang="en-US" sz="1600" dirty="0">
                <a:ea typeface="Calibri" panose="020F0502020204030204" pitchFamily="34" charset="0"/>
              </a:rPr>
              <a:t>Tuesday, April 23, 2023 – Begin Weekly Market Readiness WebEx meetings</a:t>
            </a:r>
          </a:p>
          <a:p>
            <a:endParaRPr lang="en-US" sz="1600" dirty="0">
              <a:ea typeface="Calibri" panose="020F0502020204030204" pitchFamily="34" charset="0"/>
            </a:endParaRPr>
          </a:p>
          <a:p>
            <a:r>
              <a:rPr lang="en-US" sz="1600" dirty="0">
                <a:ea typeface="Calibri" panose="020F0502020204030204" pitchFamily="34" charset="0"/>
              </a:rPr>
              <a:t>Current activity</a:t>
            </a:r>
          </a:p>
          <a:p>
            <a:pPr lvl="1">
              <a:buFont typeface="Arial" panose="020B0604020202020204" pitchFamily="34" charset="0"/>
              <a:buChar char="•"/>
            </a:pPr>
            <a:r>
              <a:rPr lang="en-US" sz="1600" dirty="0">
                <a:solidFill>
                  <a:srgbClr val="C00000"/>
                </a:solidFill>
                <a:ea typeface="Calibri" panose="020F0502020204030204" pitchFamily="34" charset="0"/>
              </a:rPr>
              <a:t>For ECRS QSE qualification, TELEMETRY/ICCP is most important next step</a:t>
            </a:r>
          </a:p>
          <a:p>
            <a:pPr lvl="1">
              <a:buFont typeface="Arial" panose="020B0604020202020204" pitchFamily="34" charset="0"/>
              <a:buChar char="•"/>
            </a:pPr>
            <a:r>
              <a:rPr lang="en-US" sz="1600" dirty="0">
                <a:solidFill>
                  <a:srgbClr val="C00000"/>
                </a:solidFill>
                <a:ea typeface="Calibri" panose="020F0502020204030204" pitchFamily="34" charset="0"/>
              </a:rPr>
              <a:t>For all QSEs, scorecards begin for current MOTE activity</a:t>
            </a:r>
          </a:p>
          <a:p>
            <a:pPr lvl="1">
              <a:buFont typeface="Arial" panose="020B0604020202020204" pitchFamily="34" charset="0"/>
              <a:buChar char="•"/>
            </a:pPr>
            <a:endParaRPr lang="en-US" sz="2000" dirty="0">
              <a:solidFill>
                <a:srgbClr val="C00000"/>
              </a:solidFill>
              <a:effectLst/>
              <a:latin typeface="Arial" panose="020B0604020202020204" pitchFamily="34" charset="0"/>
              <a:ea typeface="Calibri" panose="020F0502020204030204" pitchFamily="34" charset="0"/>
            </a:endParaRPr>
          </a:p>
          <a:p>
            <a:r>
              <a:rPr lang="en-US" sz="1600" dirty="0">
                <a:solidFill>
                  <a:srgbClr val="C00000"/>
                </a:solidFill>
                <a:effectLst/>
                <a:latin typeface="Arial" panose="020B0604020202020204" pitchFamily="34" charset="0"/>
                <a:ea typeface="Calibri" panose="020F0502020204030204" pitchFamily="34" charset="0"/>
              </a:rPr>
              <a:t>June 6-8, 2023 Go-Live </a:t>
            </a:r>
            <a:r>
              <a:rPr lang="en-US" sz="1600" dirty="0">
                <a:effectLst/>
                <a:latin typeface="Arial" panose="020B0604020202020204" pitchFamily="34" charset="0"/>
                <a:ea typeface="Calibri" panose="020F0502020204030204" pitchFamily="34" charset="0"/>
              </a:rPr>
              <a:t>(first ECRS Operating Day (OD) planned </a:t>
            </a:r>
            <a:r>
              <a:rPr lang="en-US" sz="1600" dirty="0">
                <a:latin typeface="Arial" panose="020B0604020202020204" pitchFamily="34" charset="0"/>
                <a:ea typeface="Calibri" panose="020F0502020204030204" pitchFamily="34" charset="0"/>
              </a:rPr>
              <a:t>for </a:t>
            </a:r>
            <a:r>
              <a:rPr lang="en-US" sz="1600" dirty="0">
                <a:effectLst/>
                <a:latin typeface="Arial" panose="020B0604020202020204" pitchFamily="34" charset="0"/>
                <a:ea typeface="Calibri" panose="020F0502020204030204" pitchFamily="34" charset="0"/>
              </a:rPr>
              <a:t>June 10, 2023)</a:t>
            </a:r>
          </a:p>
          <a:p>
            <a:pPr lvl="1"/>
            <a:endParaRPr lang="en-US" sz="1800" dirty="0">
              <a:solidFill>
                <a:schemeClr val="tx1">
                  <a:lumMod val="65000"/>
                  <a:lumOff val="35000"/>
                </a:schemeClr>
              </a:solidFill>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1197545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A514B-D5DA-4710-95C1-F7E4043E0884}"/>
              </a:ext>
            </a:extLst>
          </p:cNvPr>
          <p:cNvSpPr>
            <a:spLocks noGrp="1"/>
          </p:cNvSpPr>
          <p:nvPr>
            <p:ph type="title"/>
          </p:nvPr>
        </p:nvSpPr>
        <p:spPr>
          <a:xfrm>
            <a:off x="381000" y="243682"/>
            <a:ext cx="8458200" cy="746918"/>
          </a:xfrm>
        </p:spPr>
        <p:txBody>
          <a:bodyPr/>
          <a:lstStyle/>
          <a:p>
            <a:r>
              <a:rPr lang="en-US" sz="2400" dirty="0"/>
              <a:t>Qualification and Telemetry for ECRS</a:t>
            </a:r>
            <a:endParaRPr lang="en-US" sz="2400" dirty="0">
              <a:solidFill>
                <a:srgbClr val="C00000"/>
              </a:solidFill>
            </a:endParaRPr>
          </a:p>
        </p:txBody>
      </p:sp>
      <p:sp>
        <p:nvSpPr>
          <p:cNvPr id="4" name="Slide Number Placeholder 3">
            <a:extLst>
              <a:ext uri="{FF2B5EF4-FFF2-40B4-BE49-F238E27FC236}">
                <a16:creationId xmlns:a16="http://schemas.microsoft.com/office/drawing/2014/main" id="{686D0D35-51F9-4418-9960-2905D19B4703}"/>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smtClean="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
        <p:nvSpPr>
          <p:cNvPr id="5" name="Footer Placeholder 2">
            <a:extLst>
              <a:ext uri="{FF2B5EF4-FFF2-40B4-BE49-F238E27FC236}">
                <a16:creationId xmlns:a16="http://schemas.microsoft.com/office/drawing/2014/main" id="{C8792416-20E8-9E25-4ABA-BB9414BF101E}"/>
              </a:ext>
            </a:extLst>
          </p:cNvPr>
          <p:cNvSpPr txBox="1">
            <a:spLocks/>
          </p:cNvSpPr>
          <p:nvPr/>
        </p:nvSpPr>
        <p:spPr>
          <a:xfrm>
            <a:off x="2743200" y="6553200"/>
            <a:ext cx="4038600" cy="2286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May 12, 2023 DSWG Meeting</a:t>
            </a:r>
          </a:p>
        </p:txBody>
      </p:sp>
      <p:sp>
        <p:nvSpPr>
          <p:cNvPr id="9" name="Content Placeholder 2">
            <a:extLst>
              <a:ext uri="{FF2B5EF4-FFF2-40B4-BE49-F238E27FC236}">
                <a16:creationId xmlns:a16="http://schemas.microsoft.com/office/drawing/2014/main" id="{7EE70743-6D22-40AD-9E30-9E96898DCF5A}"/>
              </a:ext>
            </a:extLst>
          </p:cNvPr>
          <p:cNvSpPr>
            <a:spLocks noGrp="1"/>
          </p:cNvSpPr>
          <p:nvPr/>
        </p:nvSpPr>
        <p:spPr>
          <a:xfrm>
            <a:off x="304800" y="914400"/>
            <a:ext cx="8534400" cy="510540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600" dirty="0"/>
              <a:t>Six QSEs and 63 Individual Load Resources have requested provisional qualification</a:t>
            </a:r>
            <a:endParaRPr lang="en-US" sz="1600" strike="sngStrike" dirty="0">
              <a:solidFill>
                <a:srgbClr val="FF0000"/>
              </a:solidFill>
            </a:endParaRPr>
          </a:p>
          <a:p>
            <a:endParaRPr lang="en-US" sz="1600" dirty="0">
              <a:solidFill>
                <a:schemeClr val="tx2"/>
              </a:solidFill>
            </a:endParaRPr>
          </a:p>
          <a:p>
            <a:r>
              <a:rPr lang="en-US" sz="1600" dirty="0"/>
              <a:t>New ECRS qualification test procedure for Load Resources will be posted to the ERCOT Website soon: </a:t>
            </a:r>
            <a:r>
              <a:rPr lang="en-US" sz="1600" dirty="0">
                <a:solidFill>
                  <a:schemeClr val="tx2"/>
                </a:solidFill>
                <a:hlinkClick r:id="rId2"/>
              </a:rPr>
              <a:t>https://www.ercot.com/services/programs/load/laar</a:t>
            </a:r>
            <a:endParaRPr lang="en-US" sz="1600" dirty="0">
              <a:solidFill>
                <a:schemeClr val="tx2"/>
              </a:solidFill>
            </a:endParaRPr>
          </a:p>
          <a:p>
            <a:endParaRPr lang="en-US" sz="1600" dirty="0">
              <a:solidFill>
                <a:schemeClr val="tx2"/>
              </a:solidFill>
            </a:endParaRPr>
          </a:p>
          <a:p>
            <a:r>
              <a:rPr lang="en-US" sz="1600" dirty="0"/>
              <a:t>ERCOT is proceeding through Qualification Requests on a first-in-first-out basis</a:t>
            </a:r>
          </a:p>
          <a:p>
            <a:pPr lvl="1">
              <a:buFont typeface="Arial" panose="020B0604020202020204" pitchFamily="34" charset="0"/>
              <a:buChar char="•"/>
            </a:pPr>
            <a:r>
              <a:rPr lang="en-US" sz="1600" dirty="0"/>
              <a:t>Telemetry should have been requested by 4/28/23</a:t>
            </a:r>
            <a:endParaRPr lang="en-US" sz="1600" strike="sngStrike" dirty="0">
              <a:solidFill>
                <a:srgbClr val="FF0000"/>
              </a:solidFill>
            </a:endParaRPr>
          </a:p>
          <a:p>
            <a:pPr lvl="1">
              <a:buFont typeface="Arial" panose="020B0604020202020204" pitchFamily="34" charset="0"/>
              <a:buChar char="•"/>
            </a:pPr>
            <a:r>
              <a:rPr lang="en-US" sz="1600" dirty="0"/>
              <a:t>If telemetry is not requested and ready, ERCOT will move to next QSE</a:t>
            </a:r>
          </a:p>
          <a:p>
            <a:endParaRPr lang="en-US" sz="1600" dirty="0">
              <a:solidFill>
                <a:schemeClr val="tx2"/>
              </a:solidFill>
            </a:endParaRPr>
          </a:p>
          <a:p>
            <a:pPr>
              <a:buClr>
                <a:schemeClr val="tx1"/>
              </a:buClr>
            </a:pPr>
            <a:r>
              <a:rPr lang="en-US" sz="1600" dirty="0"/>
              <a:t>Most ICCP telemetry is in place, but the new values for ECRS are not populated with values by the QSEs</a:t>
            </a:r>
          </a:p>
          <a:p>
            <a:pPr>
              <a:buClr>
                <a:schemeClr val="tx1"/>
              </a:buClr>
            </a:pPr>
            <a:endParaRPr lang="en-US" sz="1600" dirty="0">
              <a:solidFill>
                <a:schemeClr val="tx2"/>
              </a:solidFill>
              <a:hlinkClick r:id="rId3">
                <a:extLst>
                  <a:ext uri="{A12FA001-AC4F-418D-AE19-62706E023703}">
                    <ahyp:hlinkClr xmlns:ahyp="http://schemas.microsoft.com/office/drawing/2018/hyperlinkcolor" val="tx"/>
                  </a:ext>
                </a:extLst>
              </a:hlinkClick>
            </a:endParaRPr>
          </a:p>
          <a:p>
            <a:pPr>
              <a:buClr>
                <a:schemeClr val="tx1"/>
              </a:buClr>
            </a:pPr>
            <a:r>
              <a:rPr lang="en-US" sz="1600" dirty="0">
                <a:solidFill>
                  <a:srgbClr val="0000FF"/>
                </a:solidFill>
                <a:hlinkClick r:id="rId3">
                  <a:extLst>
                    <a:ext uri="{A12FA001-AC4F-418D-AE19-62706E023703}">
                      <ahyp:hlinkClr xmlns:ahyp="http://schemas.microsoft.com/office/drawing/2018/hyperlinkcolor" val="tx"/>
                    </a:ext>
                  </a:extLst>
                </a:hlinkClick>
              </a:rPr>
              <a:t>ERCOT’s ICCP handbook</a:t>
            </a:r>
            <a:r>
              <a:rPr lang="en-US" sz="1600" dirty="0">
                <a:solidFill>
                  <a:schemeClr val="tx2"/>
                </a:solidFill>
              </a:rPr>
              <a:t> </a:t>
            </a:r>
            <a:r>
              <a:rPr lang="en-US" sz="1600" dirty="0"/>
              <a:t>was updated to include the various telemetry changes that are being put in place to support implementation of ECRS</a:t>
            </a:r>
          </a:p>
          <a:p>
            <a:pPr lvl="2"/>
            <a:endParaRPr lang="en-US" sz="1600" dirty="0">
              <a:solidFill>
                <a:schemeClr val="tx2"/>
              </a:solidFill>
            </a:endParaRPr>
          </a:p>
          <a:p>
            <a:r>
              <a:rPr lang="en-US" sz="1600" dirty="0"/>
              <a:t>Follow normal process for requesting new ICCP Service Request</a:t>
            </a:r>
          </a:p>
        </p:txBody>
      </p:sp>
    </p:spTree>
    <p:extLst>
      <p:ext uri="{BB962C8B-B14F-4D97-AF65-F5344CB8AC3E}">
        <p14:creationId xmlns:p14="http://schemas.microsoft.com/office/powerpoint/2010/main" val="1027852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A514B-D5DA-4710-95C1-F7E4043E0884}"/>
              </a:ext>
            </a:extLst>
          </p:cNvPr>
          <p:cNvSpPr>
            <a:spLocks noGrp="1"/>
          </p:cNvSpPr>
          <p:nvPr>
            <p:ph type="title"/>
          </p:nvPr>
        </p:nvSpPr>
        <p:spPr>
          <a:xfrm>
            <a:off x="381000" y="243682"/>
            <a:ext cx="8458200" cy="746918"/>
          </a:xfrm>
        </p:spPr>
        <p:txBody>
          <a:bodyPr/>
          <a:lstStyle/>
          <a:p>
            <a:r>
              <a:rPr lang="en-US" sz="2400" dirty="0"/>
              <a:t>Additional Activities for ECRS</a:t>
            </a:r>
            <a:endParaRPr lang="en-US" sz="2400" dirty="0">
              <a:solidFill>
                <a:srgbClr val="C00000"/>
              </a:solidFill>
            </a:endParaRPr>
          </a:p>
        </p:txBody>
      </p:sp>
      <p:sp>
        <p:nvSpPr>
          <p:cNvPr id="4" name="Slide Number Placeholder 3">
            <a:extLst>
              <a:ext uri="{FF2B5EF4-FFF2-40B4-BE49-F238E27FC236}">
                <a16:creationId xmlns:a16="http://schemas.microsoft.com/office/drawing/2014/main" id="{686D0D35-51F9-4418-9960-2905D19B4703}"/>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smtClean="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
        <p:nvSpPr>
          <p:cNvPr id="5" name="Footer Placeholder 2">
            <a:extLst>
              <a:ext uri="{FF2B5EF4-FFF2-40B4-BE49-F238E27FC236}">
                <a16:creationId xmlns:a16="http://schemas.microsoft.com/office/drawing/2014/main" id="{C8792416-20E8-9E25-4ABA-BB9414BF101E}"/>
              </a:ext>
            </a:extLst>
          </p:cNvPr>
          <p:cNvSpPr txBox="1">
            <a:spLocks/>
          </p:cNvSpPr>
          <p:nvPr/>
        </p:nvSpPr>
        <p:spPr>
          <a:xfrm>
            <a:off x="2743200" y="6553200"/>
            <a:ext cx="4038600" cy="2286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May 12, 2023 DSWG Meeting</a:t>
            </a:r>
          </a:p>
        </p:txBody>
      </p:sp>
      <p:sp>
        <p:nvSpPr>
          <p:cNvPr id="8" name="Content Placeholder 2">
            <a:extLst>
              <a:ext uri="{FF2B5EF4-FFF2-40B4-BE49-F238E27FC236}">
                <a16:creationId xmlns:a16="http://schemas.microsoft.com/office/drawing/2014/main" id="{7EE70743-6D22-40AD-9E30-9E96898DCF5A}"/>
              </a:ext>
            </a:extLst>
          </p:cNvPr>
          <p:cNvSpPr>
            <a:spLocks noGrp="1"/>
          </p:cNvSpPr>
          <p:nvPr/>
        </p:nvSpPr>
        <p:spPr>
          <a:xfrm>
            <a:off x="533400" y="1028700"/>
            <a:ext cx="8077200" cy="480060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600" dirty="0"/>
              <a:t>Stay up to date on latest implementation details during weekly meetings – next meeting is 5/16/23 at 10:00 am</a:t>
            </a:r>
          </a:p>
          <a:p>
            <a:endParaRPr lang="en-US" sz="1600" dirty="0"/>
          </a:p>
          <a:p>
            <a:r>
              <a:rPr lang="en-US" sz="1600" dirty="0"/>
              <a:t>Next meeting to focus on qualification testing, results of MOTE testing by market participants and market cutover on June 6-10</a:t>
            </a:r>
          </a:p>
          <a:p>
            <a:endParaRPr lang="en-US" sz="1600" dirty="0"/>
          </a:p>
          <a:p>
            <a:r>
              <a:rPr lang="en-US" sz="1600" dirty="0"/>
              <a:t>After go-live, priority will be given to qualification testing for the QSEs that requested provisional qualifications prior to go-live</a:t>
            </a:r>
          </a:p>
          <a:p>
            <a:endParaRPr lang="en-US" sz="1600" dirty="0"/>
          </a:p>
          <a:p>
            <a:r>
              <a:rPr lang="en-US" sz="1600" dirty="0"/>
              <a:t>ERCOT expects to test each QSE and at least one of their LRs to confirm telemetry and response meets Protocol and Operating Guide requirements</a:t>
            </a:r>
          </a:p>
          <a:p>
            <a:endParaRPr lang="en-US" sz="1600" dirty="0"/>
          </a:p>
          <a:p>
            <a:r>
              <a:rPr lang="en-US" sz="1600" dirty="0"/>
              <a:t>If you have questions on the ECRS implementation, contact your ERCOT Account Manager and the Demand Response team at </a:t>
            </a:r>
            <a:r>
              <a:rPr lang="en-US" sz="1600" dirty="0">
                <a:solidFill>
                  <a:schemeClr val="tx2"/>
                </a:solidFill>
                <a:hlinkClick r:id="rId2"/>
              </a:rPr>
              <a:t>ERCOTLRandSODG@ercot.com</a:t>
            </a:r>
            <a:endParaRPr lang="en-US" sz="1600" dirty="0">
              <a:solidFill>
                <a:schemeClr val="tx2"/>
              </a:solidFill>
            </a:endParaRPr>
          </a:p>
          <a:p>
            <a:endParaRPr lang="en-US" sz="1600" dirty="0">
              <a:solidFill>
                <a:schemeClr val="tx2"/>
              </a:solidFill>
            </a:endParaRPr>
          </a:p>
          <a:p>
            <a:endParaRPr lang="en-US" sz="1600" dirty="0">
              <a:solidFill>
                <a:schemeClr val="tx2"/>
              </a:solidFill>
            </a:endParaRPr>
          </a:p>
          <a:p>
            <a:endParaRPr lang="en-US" sz="1600" dirty="0">
              <a:solidFill>
                <a:schemeClr val="tx2"/>
              </a:solidFill>
            </a:endParaRPr>
          </a:p>
        </p:txBody>
      </p:sp>
    </p:spTree>
    <p:extLst>
      <p:ext uri="{BB962C8B-B14F-4D97-AF65-F5344CB8AC3E}">
        <p14:creationId xmlns:p14="http://schemas.microsoft.com/office/powerpoint/2010/main" val="1051758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94183-F026-6110-3370-1FA7399EDB28}"/>
              </a:ext>
            </a:extLst>
          </p:cNvPr>
          <p:cNvSpPr>
            <a:spLocks noGrp="1"/>
          </p:cNvSpPr>
          <p:nvPr>
            <p:ph type="title"/>
          </p:nvPr>
        </p:nvSpPr>
        <p:spPr>
          <a:xfrm>
            <a:off x="381000" y="243682"/>
            <a:ext cx="8458200" cy="715414"/>
          </a:xfrm>
        </p:spPr>
        <p:txBody>
          <a:bodyPr/>
          <a:lstStyle/>
          <a:p>
            <a:r>
              <a:rPr lang="en-US" dirty="0"/>
              <a:t>Reinstating </a:t>
            </a:r>
            <a:r>
              <a:rPr lang="en-US"/>
              <a:t>ERS Suspensions</a:t>
            </a:r>
            <a:endParaRPr lang="en-US" dirty="0"/>
          </a:p>
        </p:txBody>
      </p:sp>
      <p:sp>
        <p:nvSpPr>
          <p:cNvPr id="3" name="Content Placeholder 2">
            <a:extLst>
              <a:ext uri="{FF2B5EF4-FFF2-40B4-BE49-F238E27FC236}">
                <a16:creationId xmlns:a16="http://schemas.microsoft.com/office/drawing/2014/main" id="{553CF12A-E1D9-CBA8-E0CA-FA6BE093C762}"/>
              </a:ext>
            </a:extLst>
          </p:cNvPr>
          <p:cNvSpPr>
            <a:spLocks noGrp="1"/>
          </p:cNvSpPr>
          <p:nvPr>
            <p:ph idx="1"/>
          </p:nvPr>
        </p:nvSpPr>
        <p:spPr>
          <a:xfrm>
            <a:off x="304800" y="914400"/>
            <a:ext cx="8534400" cy="5005633"/>
          </a:xfrm>
        </p:spPr>
        <p:txBody>
          <a:bodyPr/>
          <a:lstStyle/>
          <a:p>
            <a:r>
              <a:rPr lang="en-US" sz="2000" dirty="0"/>
              <a:t>It is ERCOT’s desire to reinstate suspensions starting with the Dec23Mar24 SCT.</a:t>
            </a:r>
          </a:p>
          <a:p>
            <a:r>
              <a:rPr lang="en-US" sz="2000" dirty="0"/>
              <a:t>Language granting ERCOT the authority to suspend is currently in the protocols so no NPRR required. </a:t>
            </a:r>
          </a:p>
          <a:p>
            <a:r>
              <a:rPr lang="en-US" sz="2000" dirty="0"/>
              <a:t>Due to current staffing changes within the Demand Integration team and required ERS code modifications this start date may need to be adjusted. We will keep the ERS providers updated as the year progresses.</a:t>
            </a:r>
          </a:p>
          <a:p>
            <a:r>
              <a:rPr lang="en-US" sz="2000" dirty="0"/>
              <a:t>Details will follow but at a high level:</a:t>
            </a:r>
          </a:p>
          <a:p>
            <a:pPr lvl="1"/>
            <a:r>
              <a:rPr lang="en-US" sz="1800" dirty="0"/>
              <a:t>Resources </a:t>
            </a:r>
            <a:r>
              <a:rPr lang="en-US" sz="1600" dirty="0">
                <a:cs typeface="Times New Roman" panose="02020603050405020304" pitchFamily="18" charset="0"/>
              </a:rPr>
              <a:t>will be </a:t>
            </a:r>
            <a:r>
              <a:rPr lang="en-US" sz="1600" dirty="0">
                <a:effectLst/>
                <a:ea typeface="Times New Roman" panose="02020603050405020304" pitchFamily="18" charset="0"/>
                <a:cs typeface="Times New Roman" panose="02020603050405020304" pitchFamily="18" charset="0"/>
              </a:rPr>
              <a:t>suspended with the 4th consecutive test failure</a:t>
            </a:r>
            <a:endParaRPr lang="en-US" sz="1600" dirty="0">
              <a:effectLst/>
              <a:ea typeface="Calibri" panose="020F0502020204030204" pitchFamily="34" charset="0"/>
              <a:cs typeface="Times New Roman" panose="02020603050405020304" pitchFamily="18" charset="0"/>
            </a:endParaRPr>
          </a:p>
          <a:p>
            <a:pPr lvl="1"/>
            <a:r>
              <a:rPr lang="en-US" sz="1600" dirty="0">
                <a:ea typeface="Times New Roman" panose="02020603050405020304" pitchFamily="18" charset="0"/>
                <a:cs typeface="Times New Roman" panose="02020603050405020304" pitchFamily="18" charset="0"/>
              </a:rPr>
              <a:t>Suspension period – 6 months</a:t>
            </a:r>
            <a:endParaRPr lang="en-US" sz="1600" dirty="0">
              <a:effectLst/>
              <a:ea typeface="Calibri" panose="020F0502020204030204" pitchFamily="34" charset="0"/>
              <a:cs typeface="Times New Roman" panose="02020603050405020304" pitchFamily="18" charset="0"/>
            </a:endParaRPr>
          </a:p>
          <a:p>
            <a:pPr lvl="1"/>
            <a:r>
              <a:rPr lang="en-US" sz="1600" dirty="0">
                <a:effectLst/>
                <a:ea typeface="Times New Roman" panose="02020603050405020304" pitchFamily="18" charset="0"/>
                <a:cs typeface="Times New Roman" panose="02020603050405020304" pitchFamily="18" charset="0"/>
              </a:rPr>
              <a:t>Reinstatement process may be initiated by QSE once suspension period has ended.  </a:t>
            </a:r>
          </a:p>
          <a:p>
            <a:r>
              <a:rPr lang="en-US" sz="2000" dirty="0">
                <a:ea typeface="Times New Roman" panose="02020603050405020304" pitchFamily="18" charset="0"/>
                <a:cs typeface="Times New Roman" panose="02020603050405020304" pitchFamily="18" charset="0"/>
              </a:rPr>
              <a:t>Suspensions are also being considered for availability and event performance failures (more details to come)</a:t>
            </a:r>
            <a:endParaRPr lang="en-US" sz="2000" dirty="0">
              <a:effectLst/>
              <a:ea typeface="Times New Roman" panose="02020603050405020304" pitchFamily="18" charset="0"/>
              <a:cs typeface="Times New Roman" panose="02020603050405020304" pitchFamily="18" charset="0"/>
            </a:endParaRPr>
          </a:p>
          <a:p>
            <a:pPr lvl="1"/>
            <a:endParaRPr lang="en-US" sz="1600" dirty="0">
              <a:effectLst/>
              <a:ea typeface="Calibri" panose="020F0502020204030204" pitchFamily="34" charset="0"/>
              <a:cs typeface="Times New Roman" panose="02020603050405020304" pitchFamily="18" charset="0"/>
            </a:endParaRPr>
          </a:p>
          <a:p>
            <a:pPr lvl="1"/>
            <a:endParaRPr lang="en-US" sz="1600" dirty="0"/>
          </a:p>
          <a:p>
            <a:pPr marL="0" indent="0">
              <a:buNone/>
            </a:pPr>
            <a:r>
              <a:rPr lang="en-US" sz="1800" dirty="0">
                <a:effectLst/>
                <a:ea typeface="Times New Roman" panose="02020603050405020304" pitchFamily="18" charset="0"/>
                <a:cs typeface="Times New Roman" panose="02020603050405020304" pitchFamily="18" charset="0"/>
              </a:rPr>
              <a:t>  </a:t>
            </a:r>
            <a:endParaRPr lang="en-US" sz="2000" dirty="0"/>
          </a:p>
          <a:p>
            <a:pPr marL="0" indent="0">
              <a:buNone/>
            </a:pPr>
            <a:endParaRPr lang="en-US" sz="2000" dirty="0"/>
          </a:p>
          <a:p>
            <a:pPr marL="0" indent="0">
              <a:buNone/>
            </a:pPr>
            <a:endParaRPr lang="en-US" sz="2000" dirty="0"/>
          </a:p>
          <a:p>
            <a:pPr marL="0" indent="0">
              <a:buNone/>
            </a:pPr>
            <a:r>
              <a:rPr lang="en-US" sz="2000" dirty="0"/>
              <a:t>Any resource that is standing on 4 or more test failures heading into the procurement for the Dec23Mar24 SCT should not be included in the ERID pertaining to that procurement.</a:t>
            </a:r>
          </a:p>
        </p:txBody>
      </p:sp>
      <p:sp>
        <p:nvSpPr>
          <p:cNvPr id="4" name="Slide Number Placeholder 3">
            <a:extLst>
              <a:ext uri="{FF2B5EF4-FFF2-40B4-BE49-F238E27FC236}">
                <a16:creationId xmlns:a16="http://schemas.microsoft.com/office/drawing/2014/main" id="{48FF9336-622E-1930-DB56-AFA35D69C9F1}"/>
              </a:ext>
            </a:extLst>
          </p:cNvPr>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97743835"/>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86AC9E6-93EC-408A-81EA-765D121FF0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248F63C-08AC-4CDD-B36F-0851B11853CB}">
  <ds:schemaRefs>
    <ds:schemaRef ds:uri="http://purl.org/dc/dcmitype/"/>
    <ds:schemaRef ds:uri="http://www.w3.org/XML/1998/namespace"/>
    <ds:schemaRef ds:uri="http://schemas.microsoft.com/office/2006/documentManagement/types"/>
    <ds:schemaRef ds:uri="http://schemas.openxmlformats.org/package/2006/metadata/core-properties"/>
    <ds:schemaRef ds:uri="http://purl.org/dc/terms/"/>
    <ds:schemaRef ds:uri="c34af464-7aa1-4edd-9be4-83dffc1cb926"/>
    <ds:schemaRef ds:uri="http://purl.org/dc/elements/1.1/"/>
    <ds:schemaRef ds:uri="http://schemas.microsoft.com/office/infopath/2007/PartnerControls"/>
    <ds:schemaRef ds:uri="http://schemas.microsoft.com/office/2006/metadata/properties"/>
  </ds:schemaRefs>
</ds:datastoreItem>
</file>

<file path=customXml/itemProps3.xml><?xml version="1.0" encoding="utf-8"?>
<ds:datastoreItem xmlns:ds="http://schemas.openxmlformats.org/officeDocument/2006/customXml" ds:itemID="{20884B7F-5407-4A7E-885F-D19D0E5ED72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280804</TotalTime>
  <Words>902</Words>
  <Application>Microsoft Office PowerPoint</Application>
  <PresentationFormat>On-screen Show (4:3)</PresentationFormat>
  <Paragraphs>179</Paragraphs>
  <Slides>9</Slides>
  <Notes>2</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9</vt:i4>
      </vt:variant>
    </vt:vector>
  </HeadingPairs>
  <TitlesOfParts>
    <vt:vector size="15" baseType="lpstr">
      <vt:lpstr>Arial</vt:lpstr>
      <vt:lpstr>Calibri</vt:lpstr>
      <vt:lpstr>Wingdings</vt:lpstr>
      <vt:lpstr>1_Custom Design</vt:lpstr>
      <vt:lpstr>Office Theme</vt:lpstr>
      <vt:lpstr>Custom Design</vt:lpstr>
      <vt:lpstr>PowerPoint Presentation</vt:lpstr>
      <vt:lpstr>ERS Procurement Summary for AprMay23</vt:lpstr>
      <vt:lpstr>ERS Procurement Summary for AprMay23</vt:lpstr>
      <vt:lpstr>Update on LR participation in Non-Spin </vt:lpstr>
      <vt:lpstr>Update on LR participation in Non-Spin (cont) </vt:lpstr>
      <vt:lpstr>ECRS Implementation Update (from 5/9/23 weekly mtg)</vt:lpstr>
      <vt:lpstr>Qualification and Telemetry for ECRS</vt:lpstr>
      <vt:lpstr>Additional Activities for ECRS</vt:lpstr>
      <vt:lpstr>Reinstating ERS Suspensions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Garza, Thelma</cp:lastModifiedBy>
  <cp:revision>2881</cp:revision>
  <cp:lastPrinted>2020-02-05T17:47:59Z</cp:lastPrinted>
  <dcterms:created xsi:type="dcterms:W3CDTF">2016-01-21T15:20:31Z</dcterms:created>
  <dcterms:modified xsi:type="dcterms:W3CDTF">2023-05-11T21:05:00Z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