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620" r:id="rId8"/>
    <p:sldId id="617" r:id="rId9"/>
    <p:sldId id="619" r:id="rId10"/>
    <p:sldId id="635" r:id="rId11"/>
    <p:sldId id="636" r:id="rId12"/>
    <p:sldId id="637" r:id="rId13"/>
    <p:sldId id="638" r:id="rId14"/>
    <p:sldId id="639" r:id="rId15"/>
    <p:sldId id="632" r:id="rId16"/>
    <p:sldId id="633" r:id="rId17"/>
    <p:sldId id="63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6357" autoAdjust="0"/>
  </p:normalViewPr>
  <p:slideViewPr>
    <p:cSldViewPr showGuides="1">
      <p:cViewPr varScale="1">
        <p:scale>
          <a:sx n="110" d="100"/>
          <a:sy n="110" d="100"/>
        </p:scale>
        <p:origin x="22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iccpsupport@ercot.com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ClientServices@ercot.com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mktinfo/dam" TargetMode="External"/><Relationship Id="rId4" Type="http://schemas.openxmlformats.org/officeDocument/2006/relationships/hyperlink" Target="https://www.ercot.com/files/docs/2022/05/03/EIP-External-Interfaces-Specification-v1.25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Weekly Market Readiness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ERCOT staff</a:t>
            </a:r>
          </a:p>
          <a:p>
            <a:endParaRPr lang="en-US" dirty="0"/>
          </a:p>
          <a:p>
            <a:r>
              <a:rPr lang="en-US" dirty="0"/>
              <a:t>May 9,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Qualification and Telemetry for ECRS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ERCOT’s ICCP handbook</a:t>
            </a:r>
            <a:r>
              <a:rPr lang="en-US" sz="1600" dirty="0">
                <a:solidFill>
                  <a:schemeClr val="tx2"/>
                </a:solidFill>
              </a:rPr>
              <a:t> was updated to include the various telemetry changes that are being put in place to support implementation of ECRS.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ERCOT is proceeding through Qualification Requests on a first-in-first-out basis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Telemetry should have been requested by end of week (4/28), but if not then sooner is better.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If telemetry is not requested and ready, ERCOT will move to next QSE</a:t>
            </a:r>
          </a:p>
          <a:p>
            <a:pPr lvl="2"/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Follow normal processes for requesting new ICCP Service Request.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 support from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ercoticcpsupport@ercot.com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85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Please send all communication through ERCOT Client Services to ensure it is assigned and addressed (</a:t>
            </a:r>
            <a:r>
              <a:rPr lang="en-US" sz="180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ClientServices@ercot.com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MOTE questions will go to IT group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Gen-side will go to Operations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Load resource will go to Demand-side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Details of ECRS will go to Operations and/or </a:t>
            </a:r>
            <a:r>
              <a:rPr lang="en-US" sz="1600" dirty="0" err="1">
                <a:solidFill>
                  <a:schemeClr val="tx2"/>
                </a:solidFill>
              </a:rPr>
              <a:t>MarketDesign</a:t>
            </a:r>
            <a:r>
              <a:rPr lang="en-US" sz="1600" dirty="0">
                <a:solidFill>
                  <a:schemeClr val="tx2"/>
                </a:solidFill>
              </a:rPr>
              <a:t> teams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57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Wrap-up and Questions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Wrap-Up: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ECRS QSE qualification, Telemetry/ICCP is most important next step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scorecards continue for current MOTE activity this week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May 15 to be reported at next meeting</a:t>
            </a:r>
          </a:p>
          <a:p>
            <a:pPr lvl="2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Cumulative, one-and-done scoring on this, not a weekly activity</a:t>
            </a:r>
          </a:p>
          <a:p>
            <a:pPr lvl="1"/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Market cutover discussion next week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Open to any and all questions?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You can also contact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Matt.Mereness@ercot.com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328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Milestones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supporting documentation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Qualification next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Communication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Questions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Milestones for ECRS Implementation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81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Technical Specs-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Sept 29, 2022 TWG meeting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 Readiness and Qualification Workshop (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Monday April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, 2023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 April 14, 2023- Deadline for Deadline for QSE Declaration of Resources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Thursday, April 20, 2023- MOTE deployed for QSEs to test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Tuesday, April 23, 2023- Begin Weekly Market Readiness WebEx meetings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Current activity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ECRS QSE qualification, TELEMETRY/ICCP is most important next step</a:t>
            </a:r>
          </a:p>
          <a:p>
            <a:pPr lvl="2"/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all QSEs, scorecards begin for current MOTE activity</a:t>
            </a:r>
          </a:p>
          <a:p>
            <a:pPr lvl="2"/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ECRS OD planned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334000"/>
          </a:xfrm>
        </p:spPr>
        <p:txBody>
          <a:bodyPr/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Key References (in April 13, 2023 Market Notice):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Interface changes: </a:t>
            </a:r>
            <a:r>
              <a:rPr lang="en-US" sz="1200" i="1" u="sng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200" i="1" u="sng" dirty="0">
              <a:solidFill>
                <a:schemeClr val="tx2"/>
              </a:solidFill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Operations and Business explanation</a:t>
            </a:r>
          </a:p>
          <a:p>
            <a:pPr lvl="3"/>
            <a:r>
              <a:rPr lang="en-US" sz="1200" i="1" dirty="0">
                <a:solidFill>
                  <a:schemeClr val="tx2"/>
                </a:solidFill>
              </a:rPr>
              <a:t>April 3, 2023 Workshop will be latest revisions- </a:t>
            </a:r>
            <a:r>
              <a:rPr lang="en-US" sz="12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200" i="1" dirty="0">
              <a:solidFill>
                <a:schemeClr val="tx2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Technical updates: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Sample XML Questions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Deployment</a:t>
            </a:r>
          </a:p>
          <a:p>
            <a:pPr lvl="5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03/29/2023 09.03.09 AM             QTEST   CM-ASM-NOTF AS_TYPE: ECRS, RES_NAME: LD_TEST, DEPLOY_MW: 5.0, BEGIN_TIME: 2023-03-29 09:03:09, END_TIME: 2023-03-29 10:00:00, DURATION: 56.85 mins, ID: 365;</a:t>
            </a:r>
          </a:p>
          <a:p>
            <a:pPr lvl="4"/>
            <a:r>
              <a:rPr lang="en-US" sz="1000" u="sng" dirty="0">
                <a:solidFill>
                  <a:schemeClr val="tx2"/>
                </a:solidFill>
              </a:rPr>
              <a:t>XML Sample ECRS DAM Award</a:t>
            </a:r>
          </a:p>
          <a:p>
            <a:pPr lvl="5"/>
            <a:r>
              <a:rPr lang="en-US" sz="1000" dirty="0">
                <a:solidFill>
                  <a:schemeClr val="tx2"/>
                </a:solidFill>
              </a:rPr>
              <a:t>Sample DAM AS Awards place on April 3, 2023 Workshop </a:t>
            </a:r>
            <a:r>
              <a:rPr lang="en-US" sz="10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000" i="1" dirty="0">
              <a:solidFill>
                <a:schemeClr val="tx2"/>
              </a:solidFill>
            </a:endParaRPr>
          </a:p>
          <a:p>
            <a:pPr lvl="4"/>
            <a:r>
              <a:rPr lang="en-US" sz="1050" dirty="0">
                <a:solidFill>
                  <a:schemeClr val="tx2"/>
                </a:solidFill>
              </a:rPr>
              <a:t>EIP specifications document has been updated here </a:t>
            </a:r>
            <a:r>
              <a:rPr lang="en-US" sz="1000" dirty="0">
                <a:solidFill>
                  <a:schemeClr val="tx2"/>
                </a:solidFill>
                <a:hlinkClick r:id="rId4"/>
              </a:rPr>
              <a:t>https://www.ercot.com/files/docs/2022/05/03/EIP-External-Interfaces-Specification-v1.25.zip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</a:p>
          <a:p>
            <a:pPr lvl="4"/>
            <a:r>
              <a:rPr lang="en-US" sz="1100" b="1" dirty="0">
                <a:solidFill>
                  <a:srgbClr val="C00000"/>
                </a:solidFill>
              </a:rPr>
              <a:t>Extract MODE/CODE details in Market Notice Friday May 5, 2023 (posted with mtg materials)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Updated AS Methodology supporting deployment details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Incorporated the ECRS deployment procedure into the updated AS Methodology documentation on the </a:t>
            </a:r>
            <a:r>
              <a:rPr lang="en-US" sz="1100" dirty="0">
                <a:solidFill>
                  <a:schemeClr val="tx2"/>
                </a:solidFill>
                <a:hlinkClick r:id="rId5"/>
              </a:rPr>
              <a:t>ERCOT website </a:t>
            </a:r>
            <a:r>
              <a:rPr lang="en-US" sz="1100" dirty="0">
                <a:solidFill>
                  <a:schemeClr val="tx2"/>
                </a:solidFill>
              </a:rPr>
              <a:t>(ercot.com | Market Information | Day-Ahead Market | Methodology for Determining Minimum AS </a:t>
            </a:r>
            <a:r>
              <a:rPr lang="en-US" sz="1100" dirty="0" err="1">
                <a:solidFill>
                  <a:schemeClr val="tx2"/>
                </a:solidFill>
              </a:rPr>
              <a:t>Reqt</a:t>
            </a:r>
            <a:r>
              <a:rPr lang="en-US" sz="1100" dirty="0">
                <a:solidFill>
                  <a:schemeClr val="tx2"/>
                </a:solidFill>
              </a:rPr>
              <a:t>).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Scorecards will begin publishing on May 9, 2023 (for activities of May 1-8)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Offer submissions will be scored on ability to submit a single AS Offer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COP submissions will be scored on ability to submit a single COP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Self-Arrangement submissions will be scored on ability to submit an AS Self- Arrangement into MOTE.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(see attached population of QSEs)</a:t>
            </a:r>
          </a:p>
          <a:p>
            <a:pPr lvl="2"/>
            <a:endParaRPr lang="en-US" sz="1500" dirty="0">
              <a:solidFill>
                <a:schemeClr val="tx2"/>
              </a:solidFill>
            </a:endParaRPr>
          </a:p>
          <a:p>
            <a:pPr lvl="3"/>
            <a:endParaRPr lang="en-US" sz="1100" dirty="0">
              <a:solidFill>
                <a:schemeClr val="tx2"/>
              </a:solidFill>
            </a:endParaRPr>
          </a:p>
          <a:p>
            <a:pPr lvl="2"/>
            <a:endParaRPr lang="en-US" sz="15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855F5-6B97-C6B6-0FD9-08AC43209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49" y="847839"/>
            <a:ext cx="8534400" cy="4319832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Important note, MOTE submissions should be </a:t>
            </a:r>
            <a:r>
              <a:rPr lang="en-US" sz="1800" dirty="0" err="1"/>
              <a:t>OpDay</a:t>
            </a:r>
            <a:r>
              <a:rPr lang="en-US" sz="1800" dirty="0"/>
              <a:t> + 2 days to avoid Credit errors in MOTE </a:t>
            </a:r>
          </a:p>
          <a:p>
            <a:endParaRPr lang="en-US" sz="1800" dirty="0"/>
          </a:p>
          <a:p>
            <a:r>
              <a:rPr lang="en-US" sz="1800" dirty="0"/>
              <a:t>Scorecards on follow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3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5A8031-0D18-3AA6-E1D9-E6213C0DC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0"/>
            <a:ext cx="5158154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4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Scorecard COP part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12F714-037B-A16D-2EB6-C0840C05F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42762"/>
            <a:ext cx="3404771" cy="55724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605F62-BFFF-5CF2-9B71-322BEDF56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06193"/>
            <a:ext cx="3376609" cy="653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5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43682"/>
            <a:ext cx="8458200" cy="594518"/>
          </a:xfrm>
        </p:spPr>
        <p:txBody>
          <a:bodyPr/>
          <a:lstStyle/>
          <a:p>
            <a:r>
              <a:rPr lang="en-US" dirty="0"/>
              <a:t>COP</a:t>
            </a:r>
            <a:br>
              <a:rPr lang="en-US" dirty="0"/>
            </a:br>
            <a:r>
              <a:rPr lang="en-US" dirty="0"/>
              <a:t>part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C90AA5-727E-4828-0FF0-48DCAF19E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265" y="243682"/>
            <a:ext cx="3573135" cy="60862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0B4060-0833-1499-46ED-34A553A68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0234" y="243682"/>
            <a:ext cx="3818265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7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094E-62C7-D9AE-356E-82E48ACF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 </a:t>
            </a:r>
            <a:br>
              <a:rPr lang="en-US" dirty="0"/>
            </a:br>
            <a:r>
              <a:rPr lang="en-US" dirty="0"/>
              <a:t>AS Self-</a:t>
            </a:r>
            <a:br>
              <a:rPr lang="en-US" dirty="0"/>
            </a:br>
            <a:r>
              <a:rPr lang="en-US" dirty="0"/>
              <a:t>Arrangement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391D2-20AB-8874-F524-1BA288E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968499-DEC0-D3EC-0B0D-296AD62F7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04800"/>
            <a:ext cx="547057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621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278544</TotalTime>
  <Words>682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Milestones for ECRS Implementation </vt:lpstr>
      <vt:lpstr>Market Readiness for ECRS</vt:lpstr>
      <vt:lpstr>Scorecard Details</vt:lpstr>
      <vt:lpstr>Scorecard  AS Offers</vt:lpstr>
      <vt:lpstr>Scorecard COP part 1</vt:lpstr>
      <vt:lpstr>COP part 2</vt:lpstr>
      <vt:lpstr>Scorecard  AS Self- Arrangement</vt:lpstr>
      <vt:lpstr>Qualification and Telemetry for ECRS</vt:lpstr>
      <vt:lpstr>Communication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2902</cp:revision>
  <cp:lastPrinted>2020-02-05T17:47:59Z</cp:lastPrinted>
  <dcterms:created xsi:type="dcterms:W3CDTF">2016-01-21T15:20:31Z</dcterms:created>
  <dcterms:modified xsi:type="dcterms:W3CDTF">2023-05-09T16:23:58Z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