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slideLayouts/slideLayout5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  <p:sldMasterId id="2147483651" r:id="rId6"/>
  </p:sldMasterIdLst>
  <p:notesMasterIdLst>
    <p:notesMasterId r:id="rId15"/>
  </p:notesMasterIdLst>
  <p:handoutMasterIdLst>
    <p:handoutMasterId r:id="rId16"/>
  </p:handoutMasterIdLst>
  <p:sldIdLst>
    <p:sldId id="260" r:id="rId7"/>
    <p:sldId id="258" r:id="rId8"/>
    <p:sldId id="318" r:id="rId9"/>
    <p:sldId id="703" r:id="rId10"/>
    <p:sldId id="356" r:id="rId11"/>
    <p:sldId id="704" r:id="rId12"/>
    <p:sldId id="294" r:id="rId13"/>
    <p:sldId id="267" r:id="rId14"/>
  </p:sldIdLst>
  <p:sldSz cx="9144000" cy="6858000" type="screen4x3"/>
  <p:notesSz cx="7077075" cy="93630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00"/>
    <a:srgbClr val="99FF99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50BE39B-3C2F-4A18-9B82-D908437E9670}" v="8" dt="2023-05-09T14:49:38.641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590" autoAdjust="0"/>
    <p:restoredTop sz="96721" autoAdjust="0"/>
  </p:normalViewPr>
  <p:slideViewPr>
    <p:cSldViewPr showGuides="1">
      <p:cViewPr varScale="1">
        <p:scale>
          <a:sx n="101" d="100"/>
          <a:sy n="101" d="100"/>
        </p:scale>
        <p:origin x="270" y="96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microsoft.com/office/2016/11/relationships/changesInfo" Target="changesInfos/changesInfo1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5" Type="http://schemas.openxmlformats.org/officeDocument/2006/relationships/slideMaster" Target="slideMasters/slideMaster2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4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nderson, Troy" userId="04de3903-03dd-44db-8353-3f14e4dd6886" providerId="ADAL" clId="{050BE39B-3C2F-4A18-9B82-D908437E9670}"/>
    <pc:docChg chg="undo custSel modSld modMainMaster">
      <pc:chgData name="Anderson, Troy" userId="04de3903-03dd-44db-8353-3f14e4dd6886" providerId="ADAL" clId="{050BE39B-3C2F-4A18-9B82-D908437E9670}" dt="2023-05-09T14:56:17.367" v="737" actId="20577"/>
      <pc:docMkLst>
        <pc:docMk/>
      </pc:docMkLst>
      <pc:sldChg chg="modSp mod">
        <pc:chgData name="Anderson, Troy" userId="04de3903-03dd-44db-8353-3f14e4dd6886" providerId="ADAL" clId="{050BE39B-3C2F-4A18-9B82-D908437E9670}" dt="2023-05-08T15:46:40.184" v="659" actId="20577"/>
        <pc:sldMkLst>
          <pc:docMk/>
          <pc:sldMk cId="530499478" sldId="258"/>
        </pc:sldMkLst>
        <pc:spChg chg="mod">
          <ac:chgData name="Anderson, Troy" userId="04de3903-03dd-44db-8353-3f14e4dd6886" providerId="ADAL" clId="{050BE39B-3C2F-4A18-9B82-D908437E9670}" dt="2023-05-08T15:46:40.184" v="659" actId="20577"/>
          <ac:spMkLst>
            <pc:docMk/>
            <pc:sldMk cId="530499478" sldId="258"/>
            <ac:spMk id="4" creationId="{00000000-0000-0000-0000-000000000000}"/>
          </ac:spMkLst>
        </pc:spChg>
      </pc:sldChg>
      <pc:sldChg chg="modSp mod">
        <pc:chgData name="Anderson, Troy" userId="04de3903-03dd-44db-8353-3f14e4dd6886" providerId="ADAL" clId="{050BE39B-3C2F-4A18-9B82-D908437E9670}" dt="2023-05-01T17:05:57.126" v="346" actId="20577"/>
        <pc:sldMkLst>
          <pc:docMk/>
          <pc:sldMk cId="730603795" sldId="260"/>
        </pc:sldMkLst>
        <pc:spChg chg="mod">
          <ac:chgData name="Anderson, Troy" userId="04de3903-03dd-44db-8353-3f14e4dd6886" providerId="ADAL" clId="{050BE39B-3C2F-4A18-9B82-D908437E9670}" dt="2023-05-01T17:05:57.126" v="346" actId="20577"/>
          <ac:spMkLst>
            <pc:docMk/>
            <pc:sldMk cId="730603795" sldId="260"/>
            <ac:spMk id="7" creationId="{00000000-0000-0000-0000-000000000000}"/>
          </ac:spMkLst>
        </pc:spChg>
      </pc:sldChg>
      <pc:sldChg chg="modSp mod">
        <pc:chgData name="Anderson, Troy" userId="04de3903-03dd-44db-8353-3f14e4dd6886" providerId="ADAL" clId="{050BE39B-3C2F-4A18-9B82-D908437E9670}" dt="2023-05-08T15:47:06.835" v="702" actId="14100"/>
        <pc:sldMkLst>
          <pc:docMk/>
          <pc:sldMk cId="3190927396" sldId="267"/>
        </pc:sldMkLst>
        <pc:spChg chg="mod">
          <ac:chgData name="Anderson, Troy" userId="04de3903-03dd-44db-8353-3f14e4dd6886" providerId="ADAL" clId="{050BE39B-3C2F-4A18-9B82-D908437E9670}" dt="2023-05-08T15:47:06.835" v="702" actId="14100"/>
          <ac:spMkLst>
            <pc:docMk/>
            <pc:sldMk cId="3190927396" sldId="267"/>
            <ac:spMk id="6" creationId="{9C7C0899-E457-4E0E-9843-38E0B3739B05}"/>
          </ac:spMkLst>
        </pc:spChg>
      </pc:sldChg>
      <pc:sldChg chg="modSp mod">
        <pc:chgData name="Anderson, Troy" userId="04de3903-03dd-44db-8353-3f14e4dd6886" providerId="ADAL" clId="{050BE39B-3C2F-4A18-9B82-D908437E9670}" dt="2023-04-13T16:09:55.249" v="271" actId="20577"/>
        <pc:sldMkLst>
          <pc:docMk/>
          <pc:sldMk cId="135025254" sldId="294"/>
        </pc:sldMkLst>
        <pc:graphicFrameChg chg="modGraphic">
          <ac:chgData name="Anderson, Troy" userId="04de3903-03dd-44db-8353-3f14e4dd6886" providerId="ADAL" clId="{050BE39B-3C2F-4A18-9B82-D908437E9670}" dt="2023-04-13T16:09:55.249" v="271" actId="20577"/>
          <ac:graphicFrameMkLst>
            <pc:docMk/>
            <pc:sldMk cId="135025254" sldId="294"/>
            <ac:graphicFrameMk id="3" creationId="{00000000-0000-0000-0000-000000000000}"/>
          </ac:graphicFrameMkLst>
        </pc:graphicFrameChg>
      </pc:sldChg>
      <pc:sldChg chg="modSp mod">
        <pc:chgData name="Anderson, Troy" userId="04de3903-03dd-44db-8353-3f14e4dd6886" providerId="ADAL" clId="{050BE39B-3C2F-4A18-9B82-D908437E9670}" dt="2023-05-07T02:03:13.470" v="624" actId="14100"/>
        <pc:sldMkLst>
          <pc:docMk/>
          <pc:sldMk cId="4064255820" sldId="318"/>
        </pc:sldMkLst>
        <pc:spChg chg="mod">
          <ac:chgData name="Anderson, Troy" userId="04de3903-03dd-44db-8353-3f14e4dd6886" providerId="ADAL" clId="{050BE39B-3C2F-4A18-9B82-D908437E9670}" dt="2023-05-07T02:03:13.470" v="624" actId="14100"/>
          <ac:spMkLst>
            <pc:docMk/>
            <pc:sldMk cId="4064255820" sldId="318"/>
            <ac:spMk id="3" creationId="{00000000-0000-0000-0000-000000000000}"/>
          </ac:spMkLst>
        </pc:spChg>
      </pc:sldChg>
      <pc:sldChg chg="modSp mod">
        <pc:chgData name="Anderson, Troy" userId="04de3903-03dd-44db-8353-3f14e4dd6886" providerId="ADAL" clId="{050BE39B-3C2F-4A18-9B82-D908437E9670}" dt="2023-05-09T14:56:17.367" v="737" actId="20577"/>
        <pc:sldMkLst>
          <pc:docMk/>
          <pc:sldMk cId="2944727326" sldId="356"/>
        </pc:sldMkLst>
        <pc:graphicFrameChg chg="mod modGraphic">
          <ac:chgData name="Anderson, Troy" userId="04de3903-03dd-44db-8353-3f14e4dd6886" providerId="ADAL" clId="{050BE39B-3C2F-4A18-9B82-D908437E9670}" dt="2023-05-09T14:56:17.367" v="737" actId="20577"/>
          <ac:graphicFrameMkLst>
            <pc:docMk/>
            <pc:sldMk cId="2944727326" sldId="356"/>
            <ac:graphicFrameMk id="3" creationId="{00000000-0000-0000-0000-000000000000}"/>
          </ac:graphicFrameMkLst>
        </pc:graphicFrameChg>
      </pc:sldChg>
      <pc:sldChg chg="addSp modSp mod">
        <pc:chgData name="Anderson, Troy" userId="04de3903-03dd-44db-8353-3f14e4dd6886" providerId="ADAL" clId="{050BE39B-3C2F-4A18-9B82-D908437E9670}" dt="2023-05-07T01:58:05.195" v="539" actId="404"/>
        <pc:sldMkLst>
          <pc:docMk/>
          <pc:sldMk cId="1067933821" sldId="703"/>
        </pc:sldMkLst>
        <pc:spChg chg="mod">
          <ac:chgData name="Anderson, Troy" userId="04de3903-03dd-44db-8353-3f14e4dd6886" providerId="ADAL" clId="{050BE39B-3C2F-4A18-9B82-D908437E9670}" dt="2023-04-13T14:54:01.053" v="68" actId="6549"/>
          <ac:spMkLst>
            <pc:docMk/>
            <pc:sldMk cId="1067933821" sldId="703"/>
            <ac:spMk id="26" creationId="{8479C2DE-7FC2-4409-B720-81664285021C}"/>
          </ac:spMkLst>
        </pc:spChg>
        <pc:spChg chg="mod">
          <ac:chgData name="Anderson, Troy" userId="04de3903-03dd-44db-8353-3f14e4dd6886" providerId="ADAL" clId="{050BE39B-3C2F-4A18-9B82-D908437E9670}" dt="2023-04-13T14:55:22.994" v="77" actId="1035"/>
          <ac:spMkLst>
            <pc:docMk/>
            <pc:sldMk cId="1067933821" sldId="703"/>
            <ac:spMk id="28" creationId="{086159DC-2D1C-470F-8874-21F198816B68}"/>
          </ac:spMkLst>
        </pc:spChg>
        <pc:spChg chg="mod">
          <ac:chgData name="Anderson, Troy" userId="04de3903-03dd-44db-8353-3f14e4dd6886" providerId="ADAL" clId="{050BE39B-3C2F-4A18-9B82-D908437E9670}" dt="2023-04-13T16:06:09.019" v="155" actId="207"/>
          <ac:spMkLst>
            <pc:docMk/>
            <pc:sldMk cId="1067933821" sldId="703"/>
            <ac:spMk id="37" creationId="{A0B95E67-5918-4A23-AE00-6AC2416D331C}"/>
          </ac:spMkLst>
        </pc:spChg>
        <pc:spChg chg="mod">
          <ac:chgData name="Anderson, Troy" userId="04de3903-03dd-44db-8353-3f14e4dd6886" providerId="ADAL" clId="{050BE39B-3C2F-4A18-9B82-D908437E9670}" dt="2023-04-13T14:49:31.092" v="10" actId="207"/>
          <ac:spMkLst>
            <pc:docMk/>
            <pc:sldMk cId="1067933821" sldId="703"/>
            <ac:spMk id="38" creationId="{1FF61AC0-C7DB-4A25-AADC-B7C5E8C0B22A}"/>
          </ac:spMkLst>
        </pc:spChg>
        <pc:spChg chg="mod">
          <ac:chgData name="Anderson, Troy" userId="04de3903-03dd-44db-8353-3f14e4dd6886" providerId="ADAL" clId="{050BE39B-3C2F-4A18-9B82-D908437E9670}" dt="2023-04-13T14:52:59.548" v="45" actId="20577"/>
          <ac:spMkLst>
            <pc:docMk/>
            <pc:sldMk cId="1067933821" sldId="703"/>
            <ac:spMk id="49" creationId="{12B2A94E-A5B3-4CF6-AAE2-12971C5EFBF2}"/>
          </ac:spMkLst>
        </pc:spChg>
        <pc:spChg chg="mod">
          <ac:chgData name="Anderson, Troy" userId="04de3903-03dd-44db-8353-3f14e4dd6886" providerId="ADAL" clId="{050BE39B-3C2F-4A18-9B82-D908437E9670}" dt="2023-05-07T01:58:05.195" v="539" actId="404"/>
          <ac:spMkLst>
            <pc:docMk/>
            <pc:sldMk cId="1067933821" sldId="703"/>
            <ac:spMk id="66" creationId="{43FABC49-64BA-4341-9620-8FAE27F64974}"/>
          </ac:spMkLst>
        </pc:spChg>
        <pc:spChg chg="mod">
          <ac:chgData name="Anderson, Troy" userId="04de3903-03dd-44db-8353-3f14e4dd6886" providerId="ADAL" clId="{050BE39B-3C2F-4A18-9B82-D908437E9670}" dt="2023-05-01T17:09:12.696" v="473" actId="20577"/>
          <ac:spMkLst>
            <pc:docMk/>
            <pc:sldMk cId="1067933821" sldId="703"/>
            <ac:spMk id="67" creationId="{677FB7AA-0425-4ECC-9149-91187034677E}"/>
          </ac:spMkLst>
        </pc:spChg>
        <pc:graphicFrameChg chg="mod modGraphic">
          <ac:chgData name="Anderson, Troy" userId="04de3903-03dd-44db-8353-3f14e4dd6886" providerId="ADAL" clId="{050BE39B-3C2F-4A18-9B82-D908437E9670}" dt="2023-05-07T01:57:51.907" v="531" actId="207"/>
          <ac:graphicFrameMkLst>
            <pc:docMk/>
            <pc:sldMk cId="1067933821" sldId="703"/>
            <ac:graphicFrameMk id="33" creationId="{00000000-0000-0000-0000-000000000000}"/>
          </ac:graphicFrameMkLst>
        </pc:graphicFrameChg>
        <pc:cxnChg chg="add">
          <ac:chgData name="Anderson, Troy" userId="04de3903-03dd-44db-8353-3f14e4dd6886" providerId="ADAL" clId="{050BE39B-3C2F-4A18-9B82-D908437E9670}" dt="2023-04-13T14:53:20.763" v="48" actId="11529"/>
          <ac:cxnSpMkLst>
            <pc:docMk/>
            <pc:sldMk cId="1067933821" sldId="703"/>
            <ac:cxnSpMk id="7" creationId="{DF7388D8-8B2F-3ECC-F197-8DA8A5D84F1B}"/>
          </ac:cxnSpMkLst>
        </pc:cxnChg>
        <pc:cxnChg chg="add mod">
          <ac:chgData name="Anderson, Troy" userId="04de3903-03dd-44db-8353-3f14e4dd6886" providerId="ADAL" clId="{050BE39B-3C2F-4A18-9B82-D908437E9670}" dt="2023-04-13T14:54:25.017" v="74" actId="14100"/>
          <ac:cxnSpMkLst>
            <pc:docMk/>
            <pc:sldMk cId="1067933821" sldId="703"/>
            <ac:cxnSpMk id="8" creationId="{A2186AC5-7D8D-5CA6-9E00-60588D3195A2}"/>
          </ac:cxnSpMkLst>
        </pc:cxnChg>
      </pc:sldChg>
      <pc:sldChg chg="modSp mod">
        <pc:chgData name="Anderson, Troy" userId="04de3903-03dd-44db-8353-3f14e4dd6886" providerId="ADAL" clId="{050BE39B-3C2F-4A18-9B82-D908437E9670}" dt="2023-05-08T16:51:37.989" v="704" actId="6549"/>
        <pc:sldMkLst>
          <pc:docMk/>
          <pc:sldMk cId="3860210434" sldId="704"/>
        </pc:sldMkLst>
        <pc:graphicFrameChg chg="mod modGraphic">
          <ac:chgData name="Anderson, Troy" userId="04de3903-03dd-44db-8353-3f14e4dd6886" providerId="ADAL" clId="{050BE39B-3C2F-4A18-9B82-D908437E9670}" dt="2023-05-08T16:51:37.989" v="704" actId="6549"/>
          <ac:graphicFrameMkLst>
            <pc:docMk/>
            <pc:sldMk cId="3860210434" sldId="704"/>
            <ac:graphicFrameMk id="3" creationId="{00000000-0000-0000-0000-000000000000}"/>
          </ac:graphicFrameMkLst>
        </pc:graphicFrameChg>
        <pc:picChg chg="mod">
          <ac:chgData name="Anderson, Troy" userId="04de3903-03dd-44db-8353-3f14e4dd6886" providerId="ADAL" clId="{050BE39B-3C2F-4A18-9B82-D908437E9670}" dt="2023-04-24T13:25:41.618" v="304" actId="14100"/>
          <ac:picMkLst>
            <pc:docMk/>
            <pc:sldMk cId="3860210434" sldId="704"/>
            <ac:picMk id="9" creationId="{681574CF-9DD2-48CF-8E51-2D1EE57F9ED3}"/>
          </ac:picMkLst>
        </pc:picChg>
      </pc:sldChg>
      <pc:sldMasterChg chg="modSldLayout">
        <pc:chgData name="Anderson, Troy" userId="04de3903-03dd-44db-8353-3f14e4dd6886" providerId="ADAL" clId="{050BE39B-3C2F-4A18-9B82-D908437E9670}" dt="2023-04-13T14:48:54.872" v="7" actId="20577"/>
        <pc:sldMasterMkLst>
          <pc:docMk/>
          <pc:sldMasterMk cId="3058975864" sldId="2147483648"/>
        </pc:sldMasterMkLst>
        <pc:sldLayoutChg chg="modSp mod">
          <pc:chgData name="Anderson, Troy" userId="04de3903-03dd-44db-8353-3f14e4dd6886" providerId="ADAL" clId="{050BE39B-3C2F-4A18-9B82-D908437E9670}" dt="2023-04-13T14:48:54.872" v="7" actId="20577"/>
          <pc:sldLayoutMkLst>
            <pc:docMk/>
            <pc:sldMasterMk cId="3058975864" sldId="2147483648"/>
            <pc:sldLayoutMk cId="2790084855" sldId="2147483650"/>
          </pc:sldLayoutMkLst>
          <pc:spChg chg="mod">
            <ac:chgData name="Anderson, Troy" userId="04de3903-03dd-44db-8353-3f14e4dd6886" providerId="ADAL" clId="{050BE39B-3C2F-4A18-9B82-D908437E9670}" dt="2023-04-13T14:48:54.872" v="7" actId="20577"/>
            <ac:spMkLst>
              <pc:docMk/>
              <pc:sldMasterMk cId="3058975864" sldId="2147483648"/>
              <pc:sldLayoutMk cId="2790084855" sldId="2147483650"/>
              <ac:spMk id="10" creationId="{00000000-0000-0000-0000-000000000000}"/>
            </ac:spMkLst>
          </pc:spChg>
        </pc:sldLayoutChg>
      </pc:sldMaster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3067374" cy="470072"/>
          </a:xfrm>
          <a:prstGeom prst="rect">
            <a:avLst/>
          </a:prstGeom>
        </p:spPr>
        <p:txBody>
          <a:bodyPr vert="horz" lIns="92181" tIns="46090" rIns="92181" bIns="4609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008100" y="1"/>
            <a:ext cx="3067374" cy="470072"/>
          </a:xfrm>
          <a:prstGeom prst="rect">
            <a:avLst/>
          </a:prstGeom>
        </p:spPr>
        <p:txBody>
          <a:bodyPr vert="horz" lIns="92181" tIns="46090" rIns="92181" bIns="4609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5/8/2023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93003"/>
            <a:ext cx="3067374" cy="470072"/>
          </a:xfrm>
          <a:prstGeom prst="rect">
            <a:avLst/>
          </a:prstGeom>
        </p:spPr>
        <p:txBody>
          <a:bodyPr vert="horz" lIns="92181" tIns="46090" rIns="92181" bIns="4609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008100" y="8893003"/>
            <a:ext cx="3067374" cy="470072"/>
          </a:xfrm>
          <a:prstGeom prst="rect">
            <a:avLst/>
          </a:prstGeom>
        </p:spPr>
        <p:txBody>
          <a:bodyPr vert="horz" lIns="92181" tIns="46090" rIns="92181" bIns="4609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66733" cy="468154"/>
          </a:xfrm>
          <a:prstGeom prst="rect">
            <a:avLst/>
          </a:prstGeom>
        </p:spPr>
        <p:txBody>
          <a:bodyPr vert="horz" lIns="93932" tIns="46966" rIns="93932" bIns="46966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08705" y="0"/>
            <a:ext cx="3066733" cy="468154"/>
          </a:xfrm>
          <a:prstGeom prst="rect">
            <a:avLst/>
          </a:prstGeom>
        </p:spPr>
        <p:txBody>
          <a:bodyPr vert="horz" lIns="93932" tIns="46966" rIns="93932" bIns="46966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5/8/2023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96975" y="701675"/>
            <a:ext cx="4683125" cy="35115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932" tIns="46966" rIns="93932" bIns="46966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7708" y="4447461"/>
            <a:ext cx="5661660" cy="4213384"/>
          </a:xfrm>
          <a:prstGeom prst="rect">
            <a:avLst/>
          </a:prstGeom>
        </p:spPr>
        <p:txBody>
          <a:bodyPr vert="horz" lIns="93932" tIns="46966" rIns="93932" bIns="46966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93297"/>
            <a:ext cx="3066733" cy="468154"/>
          </a:xfrm>
          <a:prstGeom prst="rect">
            <a:avLst/>
          </a:prstGeom>
        </p:spPr>
        <p:txBody>
          <a:bodyPr vert="horz" lIns="93932" tIns="46966" rIns="93932" bIns="46966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08705" y="8893297"/>
            <a:ext cx="3066733" cy="468154"/>
          </a:xfrm>
          <a:prstGeom prst="rect">
            <a:avLst/>
          </a:prstGeom>
        </p:spPr>
        <p:txBody>
          <a:bodyPr vert="horz" lIns="93932" tIns="46966" rIns="93932" bIns="46966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23612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708891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207694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93434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1"/>
            <a:ext cx="8534400" cy="431983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4"/>
          <p:cNvSpPr txBox="1">
            <a:spLocks/>
          </p:cNvSpPr>
          <p:nvPr userDrawn="1"/>
        </p:nvSpPr>
        <p:spPr>
          <a:xfrm>
            <a:off x="7391400" y="6553200"/>
            <a:ext cx="1219200" cy="220663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000" dirty="0"/>
              <a:t>May 2023</a:t>
            </a:r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657800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0116945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231350" y="0"/>
            <a:ext cx="591265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56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1" r:id="rId3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5309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rcot.com/services/projects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412906" y="2413338"/>
            <a:ext cx="5646034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Project Update</a:t>
            </a:r>
          </a:p>
          <a:p>
            <a:r>
              <a:rPr lang="en-US" sz="2400" b="1" dirty="0"/>
              <a:t> </a:t>
            </a:r>
          </a:p>
          <a:p>
            <a:endParaRPr lang="en-US" dirty="0"/>
          </a:p>
          <a:p>
            <a:r>
              <a:rPr lang="en-US" dirty="0"/>
              <a:t>May 10, 2023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Troy Anderson</a:t>
            </a:r>
          </a:p>
          <a:p>
            <a:r>
              <a:rPr lang="en-US" dirty="0"/>
              <a:t>ERCOT Portfolio Management</a:t>
            </a:r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990600" y="1066800"/>
            <a:ext cx="7772400" cy="5181600"/>
          </a:xfrm>
        </p:spPr>
        <p:txBody>
          <a:bodyPr/>
          <a:lstStyle/>
          <a:p>
            <a:pPr lvl="1">
              <a:tabLst>
                <a:tab pos="2117725" algn="l"/>
              </a:tabLst>
            </a:pPr>
            <a:r>
              <a:rPr lang="en-US" sz="1800" dirty="0"/>
              <a:t>Recent / Upcoming Project Highlights</a:t>
            </a:r>
          </a:p>
          <a:p>
            <a:pPr lvl="1">
              <a:tabLst>
                <a:tab pos="2117725" algn="l"/>
              </a:tabLst>
            </a:pPr>
            <a:r>
              <a:rPr lang="en-US" sz="1800" dirty="0"/>
              <a:t>2023 Release Targets</a:t>
            </a:r>
          </a:p>
          <a:p>
            <a:pPr lvl="1">
              <a:tabLst>
                <a:tab pos="2117725" algn="l"/>
              </a:tabLst>
            </a:pPr>
            <a:r>
              <a:rPr lang="en-US" sz="1800" dirty="0"/>
              <a:t>Additional Project Status Information</a:t>
            </a:r>
          </a:p>
          <a:p>
            <a:pPr lvl="1">
              <a:tabLst>
                <a:tab pos="2117725" algn="l"/>
              </a:tabLst>
            </a:pPr>
            <a:r>
              <a:rPr lang="en-US" sz="1800" dirty="0"/>
              <a:t>Priority/Rank Options for Revision Requests with Impacts</a:t>
            </a:r>
          </a:p>
          <a:p>
            <a:pPr lvl="2">
              <a:tabLst>
                <a:tab pos="2117725" algn="l"/>
                <a:tab pos="2511425" algn="l"/>
              </a:tabLst>
            </a:pPr>
            <a:r>
              <a:rPr lang="en-US" sz="1600" i="1" dirty="0"/>
              <a:t>None</a:t>
            </a:r>
          </a:p>
          <a:p>
            <a:pPr lvl="1">
              <a:tabLst>
                <a:tab pos="2117725" algn="l"/>
              </a:tabLst>
            </a:pPr>
            <a:r>
              <a:rPr lang="en-US" sz="1800" dirty="0"/>
              <a:t>Technology Working Group (TWG)</a:t>
            </a:r>
          </a:p>
          <a:p>
            <a:pPr lvl="2">
              <a:tabLst>
                <a:tab pos="2117725" algn="l"/>
              </a:tabLst>
            </a:pPr>
            <a:r>
              <a:rPr lang="en-US" sz="1600" i="1" dirty="0"/>
              <a:t>Weekly ECRS Readiness meetings</a:t>
            </a:r>
          </a:p>
          <a:p>
            <a:pPr lvl="2">
              <a:tabLst>
                <a:tab pos="2117725" algn="l"/>
              </a:tabLst>
            </a:pPr>
            <a:r>
              <a:rPr lang="en-US" sz="1600" i="1" dirty="0"/>
              <a:t>Next meeting planned for 5/18/2023</a:t>
            </a:r>
          </a:p>
        </p:txBody>
      </p:sp>
      <p:sp>
        <p:nvSpPr>
          <p:cNvPr id="3" name="TextBox 3"/>
          <p:cNvSpPr txBox="1">
            <a:spLocks noChangeArrowheads="1"/>
          </p:cNvSpPr>
          <p:nvPr/>
        </p:nvSpPr>
        <p:spPr bwMode="auto">
          <a:xfrm>
            <a:off x="1295400" y="6349323"/>
            <a:ext cx="7467600" cy="28007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sz="1400" b="0" dirty="0">
                <a:solidFill>
                  <a:srgbClr val="FF0000"/>
                </a:solidFill>
              </a:rPr>
              <a:t>Location of Revision Request Project Information: </a:t>
            </a:r>
            <a:r>
              <a:rPr lang="en-US" sz="1400" b="0" dirty="0">
                <a:hlinkClick r:id="rId3"/>
              </a:rPr>
              <a:t>http://www.ercot.com/services/projects</a:t>
            </a:r>
            <a:endParaRPr lang="en-US" sz="1400" b="0" dirty="0"/>
          </a:p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endParaRPr lang="en-US" sz="100" b="0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1371600" y="319882"/>
            <a:ext cx="4343400" cy="44211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b="1" dirty="0">
                <a:solidFill>
                  <a:schemeClr val="accent1"/>
                </a:solidFill>
              </a:rPr>
              <a:t>Project Update Agenda</a:t>
            </a:r>
          </a:p>
        </p:txBody>
      </p:sp>
    </p:spTree>
    <p:extLst>
      <p:ext uri="{BB962C8B-B14F-4D97-AF65-F5344CB8AC3E}">
        <p14:creationId xmlns:p14="http://schemas.microsoft.com/office/powerpoint/2010/main" val="5304994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5943600" cy="470111"/>
          </a:xfrm>
        </p:spPr>
        <p:txBody>
          <a:bodyPr/>
          <a:lstStyle/>
          <a:p>
            <a:r>
              <a:rPr lang="en-US" sz="2400" b="1" dirty="0">
                <a:solidFill>
                  <a:schemeClr val="accent1"/>
                </a:solidFill>
              </a:rPr>
              <a:t>Recent / Upcoming Project Highlights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066800"/>
            <a:ext cx="8686800" cy="4876800"/>
          </a:xfrm>
        </p:spPr>
        <p:txBody>
          <a:bodyPr/>
          <a:lstStyle/>
          <a:p>
            <a:pPr>
              <a:tabLst>
                <a:tab pos="1889125" algn="l"/>
                <a:tab pos="2225675" algn="l"/>
                <a:tab pos="7199313" algn="l"/>
              </a:tabLst>
            </a:pPr>
            <a:r>
              <a:rPr lang="en-US" sz="1600" dirty="0">
                <a:latin typeface="Arial" panose="020B0604020202020204" pitchFamily="34" charset="0"/>
              </a:rPr>
              <a:t>2023 June Release – </a:t>
            </a:r>
            <a:r>
              <a:rPr lang="en-US" sz="1600" b="1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</a:rPr>
              <a:t>R3</a:t>
            </a:r>
            <a:r>
              <a:rPr lang="en-US" sz="1600" dirty="0">
                <a:latin typeface="Arial" panose="020B0604020202020204" pitchFamily="34" charset="0"/>
              </a:rPr>
              <a:t> – 6/6/2023-6/8/2023	</a:t>
            </a:r>
            <a:r>
              <a:rPr lang="en-US" sz="1600" i="1" dirty="0">
                <a:solidFill>
                  <a:schemeClr val="accent3">
                    <a:lumMod val="75000"/>
                  </a:schemeClr>
                </a:solidFill>
              </a:rPr>
              <a:t>In Flight</a:t>
            </a:r>
            <a:endParaRPr lang="en-US" sz="1800" i="1" dirty="0">
              <a:solidFill>
                <a:schemeClr val="accent3">
                  <a:lumMod val="75000"/>
                </a:schemeClr>
              </a:solidFill>
            </a:endParaRPr>
          </a:p>
          <a:p>
            <a:pPr lvl="1">
              <a:tabLst>
                <a:tab pos="1889125" algn="l"/>
                <a:tab pos="2225675" algn="l"/>
                <a:tab pos="7199313" algn="l"/>
              </a:tabLst>
            </a:pPr>
            <a:r>
              <a:rPr lang="en-US" sz="1400" dirty="0"/>
              <a:t>NPRR863	</a:t>
            </a:r>
            <a:r>
              <a:rPr lang="en-US" sz="1400" kern="0" dirty="0"/>
              <a:t>– Creation of ERCOT Contingency Reserve Service (ECRS) and Revisions to 			Responsive Reserve</a:t>
            </a:r>
          </a:p>
          <a:p>
            <a:pPr lvl="1">
              <a:tabLst>
                <a:tab pos="1889125" algn="l"/>
                <a:tab pos="2225675" algn="l"/>
                <a:tab pos="7199313" algn="l"/>
              </a:tabLst>
            </a:pPr>
            <a:r>
              <a:rPr lang="en-US" sz="1400" dirty="0"/>
              <a:t>NPRR992	</a:t>
            </a:r>
            <a:r>
              <a:rPr lang="en-US" sz="1400" kern="0" dirty="0"/>
              <a:t>– Updated Day-Ahead Liability for NPRR863</a:t>
            </a:r>
          </a:p>
          <a:p>
            <a:pPr lvl="1">
              <a:tabLst>
                <a:tab pos="1889125" algn="l"/>
                <a:tab pos="2225675" algn="l"/>
                <a:tab pos="7199313" algn="l"/>
              </a:tabLst>
            </a:pPr>
            <a:r>
              <a:rPr lang="en-US" sz="1400" dirty="0"/>
              <a:t>NPRR1015	</a:t>
            </a:r>
            <a:r>
              <a:rPr lang="en-US" sz="1400" kern="0" dirty="0"/>
              <a:t>–</a:t>
            </a:r>
            <a:r>
              <a:rPr lang="en-US" sz="1400" dirty="0"/>
              <a:t> </a:t>
            </a:r>
            <a:r>
              <a:rPr lang="en-US" sz="1400" kern="0" dirty="0"/>
              <a:t>Clarification of DAM implementation of NPRR863 Phase 2</a:t>
            </a:r>
          </a:p>
          <a:p>
            <a:pPr lvl="1">
              <a:tabLst>
                <a:tab pos="1889125" algn="l"/>
                <a:tab pos="2225675" algn="l"/>
                <a:tab pos="7199313" algn="l"/>
              </a:tabLst>
            </a:pPr>
            <a:r>
              <a:rPr lang="en-US" sz="1400" dirty="0"/>
              <a:t>NPRR1085	</a:t>
            </a:r>
            <a:r>
              <a:rPr lang="en-US" sz="1400" kern="0" dirty="0"/>
              <a:t>– Ensuring Continuous Validity of PRC and Dispatch through Timely Changes to 		Resource Telemetry and COPs</a:t>
            </a:r>
          </a:p>
          <a:p>
            <a:pPr lvl="1">
              <a:tabLst>
                <a:tab pos="1889125" algn="l"/>
                <a:tab pos="2225675" algn="l"/>
                <a:tab pos="7199313" algn="l"/>
              </a:tabLst>
            </a:pPr>
            <a:r>
              <a:rPr lang="en-US" sz="1400" dirty="0"/>
              <a:t>NPRR1096(b)	</a:t>
            </a:r>
            <a:r>
              <a:rPr lang="en-US" sz="1400" kern="0" dirty="0"/>
              <a:t>– Require Sustained Two-Hour Capability for ECRS</a:t>
            </a:r>
          </a:p>
          <a:p>
            <a:pPr lvl="1">
              <a:tabLst>
                <a:tab pos="1889125" algn="l"/>
                <a:tab pos="2225675" algn="l"/>
                <a:tab pos="7199313" algn="l"/>
              </a:tabLst>
            </a:pPr>
            <a:r>
              <a:rPr lang="en-US" sz="1400" kern="0" dirty="0"/>
              <a:t>NPRR1148	– Language Cleanup Related to ERCOT Contingency Reserve Service (ECRS)</a:t>
            </a:r>
          </a:p>
          <a:p>
            <a:pPr lvl="1">
              <a:tabLst>
                <a:tab pos="1889125" algn="l"/>
                <a:tab pos="2225675" algn="l"/>
                <a:tab pos="7199313" algn="l"/>
              </a:tabLst>
            </a:pPr>
            <a:r>
              <a:rPr lang="en-US" sz="1400" kern="0" dirty="0"/>
              <a:t>OBDRR043	– Related to NPRR1148, Language Cleanup Related to ECRS</a:t>
            </a:r>
          </a:p>
          <a:p>
            <a:pPr lvl="1">
              <a:tabLst>
                <a:tab pos="1889125" algn="l"/>
                <a:tab pos="2225675" algn="l"/>
                <a:tab pos="7199313" algn="l"/>
              </a:tabLst>
            </a:pPr>
            <a:r>
              <a:rPr lang="en-US" sz="1400" kern="0" dirty="0"/>
              <a:t>OBDRR044	– Related to NPRR1085, Ensuring Continuous Validity of PRC and Dispatch 			through Timely Changes to Resource Telemetry and COPs</a:t>
            </a:r>
          </a:p>
          <a:p>
            <a:pPr lvl="2">
              <a:tabLst>
                <a:tab pos="1889125" algn="l"/>
                <a:tab pos="2225675" algn="l"/>
                <a:tab pos="7199313" algn="l"/>
              </a:tabLst>
            </a:pPr>
            <a:endParaRPr lang="en-US" sz="1800" kern="0" dirty="0"/>
          </a:p>
          <a:p>
            <a:pPr>
              <a:tabLst>
                <a:tab pos="1889125" algn="l"/>
                <a:tab pos="2225675" algn="l"/>
                <a:tab pos="7199313" algn="l"/>
              </a:tabLst>
            </a:pPr>
            <a:r>
              <a:rPr lang="en-US" sz="1600" dirty="0">
                <a:latin typeface="Arial" panose="020B0604020202020204" pitchFamily="34" charset="0"/>
              </a:rPr>
              <a:t>2023 July Off-Cycle Release – 7/14/2023	</a:t>
            </a:r>
            <a:r>
              <a:rPr lang="en-US" sz="1600" i="1" dirty="0">
                <a:solidFill>
                  <a:schemeClr val="accent3">
                    <a:lumMod val="75000"/>
                  </a:schemeClr>
                </a:solidFill>
              </a:rPr>
              <a:t>In Flight</a:t>
            </a:r>
            <a:endParaRPr lang="en-US" sz="1800" i="1" dirty="0">
              <a:solidFill>
                <a:schemeClr val="accent3">
                  <a:lumMod val="75000"/>
                </a:schemeClr>
              </a:solidFill>
            </a:endParaRPr>
          </a:p>
          <a:p>
            <a:pPr lvl="1">
              <a:tabLst>
                <a:tab pos="1889125" algn="l"/>
                <a:tab pos="2225675" algn="l"/>
                <a:tab pos="7199313" algn="l"/>
              </a:tabLst>
            </a:pPr>
            <a:r>
              <a:rPr kumimoji="0" lang="en-US" sz="1400" b="0" i="0" u="none" strike="noStrike" kern="1200" cap="none" normalizeH="0" baseline="0" dirty="0">
                <a:ln>
                  <a:noFill/>
                </a:ln>
                <a:effectLst/>
                <a:ea typeface="+mn-ea"/>
                <a:cs typeface="+mn-cs"/>
              </a:rPr>
              <a:t>SCR789 Phase 2 – Update NMMS Topology Processor to PSS/E 35</a:t>
            </a:r>
            <a:endParaRPr lang="en-US" sz="1300" kern="0" dirty="0"/>
          </a:p>
          <a:p>
            <a:pPr lvl="2">
              <a:tabLst>
                <a:tab pos="1889125" algn="l"/>
                <a:tab pos="2225675" algn="l"/>
                <a:tab pos="7199313" algn="l"/>
              </a:tabLst>
            </a:pPr>
            <a:endParaRPr lang="en-US" sz="1800" kern="0" dirty="0"/>
          </a:p>
          <a:p>
            <a:pPr>
              <a:tabLst>
                <a:tab pos="1889125" algn="l"/>
                <a:tab pos="2225675" algn="l"/>
                <a:tab pos="7199313" algn="l"/>
              </a:tabLst>
            </a:pPr>
            <a:r>
              <a:rPr lang="en-US" sz="1600" dirty="0">
                <a:latin typeface="Arial" panose="020B0604020202020204" pitchFamily="34" charset="0"/>
              </a:rPr>
              <a:t>2023 July Release – </a:t>
            </a:r>
            <a:r>
              <a:rPr lang="en-US" sz="1600" b="1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</a:rPr>
              <a:t>R4</a:t>
            </a:r>
            <a:r>
              <a:rPr lang="en-US" sz="1600" dirty="0">
                <a:latin typeface="Arial" panose="020B0604020202020204" pitchFamily="34" charset="0"/>
              </a:rPr>
              <a:t> – 7/25/2023-7/27/2023	</a:t>
            </a:r>
            <a:r>
              <a:rPr lang="en-US" sz="1600" i="1" dirty="0">
                <a:solidFill>
                  <a:schemeClr val="accent3">
                    <a:lumMod val="75000"/>
                  </a:schemeClr>
                </a:solidFill>
              </a:rPr>
              <a:t>In Flight</a:t>
            </a:r>
            <a:endParaRPr lang="en-US" sz="1800" i="1" dirty="0">
              <a:solidFill>
                <a:schemeClr val="accent3">
                  <a:lumMod val="75000"/>
                </a:schemeClr>
              </a:solidFill>
            </a:endParaRPr>
          </a:p>
          <a:p>
            <a:pPr lvl="1">
              <a:tabLst>
                <a:tab pos="1889125" algn="l"/>
                <a:tab pos="2225675" algn="l"/>
                <a:tab pos="7199313" algn="l"/>
              </a:tabLst>
            </a:pPr>
            <a:r>
              <a:rPr kumimoji="0" lang="en-US" sz="1400" b="0" i="0" u="none" strike="noStrike" kern="1200" cap="none" normalizeH="0" baseline="0" dirty="0">
                <a:ln>
                  <a:noFill/>
                </a:ln>
                <a:effectLst/>
                <a:ea typeface="+mn-ea"/>
                <a:cs typeface="+mn-cs"/>
              </a:rPr>
              <a:t>Securitization Phase 2A – Maine  Invoice and Credit Exposure</a:t>
            </a:r>
            <a:endParaRPr lang="en-US" sz="1300" kern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3</a:t>
            </a:fld>
            <a:endParaRPr lang="en-US" dirty="0"/>
          </a:p>
        </p:txBody>
      </p:sp>
      <p:sp>
        <p:nvSpPr>
          <p:cNvPr id="7" name="TextBox 3"/>
          <p:cNvSpPr txBox="1">
            <a:spLocks noChangeArrowheads="1"/>
          </p:cNvSpPr>
          <p:nvPr/>
        </p:nvSpPr>
        <p:spPr bwMode="auto">
          <a:xfrm>
            <a:off x="2254740" y="6363172"/>
            <a:ext cx="5257800" cy="387798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sz="1200" b="0" dirty="0"/>
              <a:t>Note:  Projected Go-Live dates are subject to change.</a:t>
            </a:r>
            <a:br>
              <a:rPr lang="en-US" sz="1200" b="0" dirty="0"/>
            </a:br>
            <a:r>
              <a:rPr lang="en-US" sz="1200" b="0" dirty="0"/>
              <a:t>Please watch for market notices as the effective dates approach.</a:t>
            </a:r>
          </a:p>
        </p:txBody>
      </p:sp>
    </p:spTree>
    <p:extLst>
      <p:ext uri="{BB962C8B-B14F-4D97-AF65-F5344CB8AC3E}">
        <p14:creationId xmlns:p14="http://schemas.microsoft.com/office/powerpoint/2010/main" val="40642558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229600" cy="527613"/>
          </a:xfrm>
        </p:spPr>
        <p:txBody>
          <a:bodyPr/>
          <a:lstStyle/>
          <a:p>
            <a:r>
              <a:rPr lang="en-US" sz="2200" b="1" dirty="0">
                <a:solidFill>
                  <a:schemeClr val="accent1"/>
                </a:solidFill>
              </a:rPr>
              <a:t>2023 Release Targets – Approved NPRRs / SCRs / xGRRs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4</a:t>
            </a:fld>
            <a:endParaRPr lang="en-US"/>
          </a:p>
        </p:txBody>
      </p:sp>
      <p:sp>
        <p:nvSpPr>
          <p:cNvPr id="29" name="TextBox 15"/>
          <p:cNvSpPr txBox="1">
            <a:spLocks noChangeArrowheads="1"/>
          </p:cNvSpPr>
          <p:nvPr/>
        </p:nvSpPr>
        <p:spPr bwMode="auto">
          <a:xfrm>
            <a:off x="160280" y="5590890"/>
            <a:ext cx="3174414" cy="40011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Go-live dates can differ from Protocol effective dates – Please refer to market notices for more details</a:t>
            </a:r>
          </a:p>
        </p:txBody>
      </p:sp>
      <p:sp>
        <p:nvSpPr>
          <p:cNvPr id="30" name="TextBox 22"/>
          <p:cNvSpPr txBox="1">
            <a:spLocks noChangeArrowheads="1"/>
          </p:cNvSpPr>
          <p:nvPr/>
        </p:nvSpPr>
        <p:spPr bwMode="auto">
          <a:xfrm>
            <a:off x="160279" y="6002529"/>
            <a:ext cx="3174415" cy="26161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Release targets are subject to change</a:t>
            </a:r>
          </a:p>
        </p:txBody>
      </p:sp>
      <p:sp>
        <p:nvSpPr>
          <p:cNvPr id="32" name="TextBox 23"/>
          <p:cNvSpPr txBox="1">
            <a:spLocks noChangeArrowheads="1"/>
          </p:cNvSpPr>
          <p:nvPr/>
        </p:nvSpPr>
        <p:spPr bwMode="auto">
          <a:xfrm>
            <a:off x="3443195" y="5595729"/>
            <a:ext cx="1647290" cy="75405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APPENDIX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</a:rPr>
              <a:t>Red Text</a:t>
            </a: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: New additions and target release changes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sng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Strike-Through Text</a:t>
            </a: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: Previous target release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(a), (b), etc.:</a:t>
            </a:r>
            <a:r>
              <a:rPr kumimoji="0" lang="en-US" sz="700" b="0" i="0" u="none" strike="noStrike" kern="0" cap="none" spc="0" normalizeH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</a:t>
            </a:r>
            <a:r>
              <a:rPr lang="en-US" sz="700" b="0" kern="0" dirty="0">
                <a:solidFill>
                  <a:srgbClr val="000000"/>
                </a:solidFill>
              </a:rPr>
              <a:t>M</a:t>
            </a:r>
            <a:r>
              <a:rPr kumimoji="0" lang="en-US" sz="7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ultiple</a:t>
            </a: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phase release</a:t>
            </a:r>
          </a:p>
        </p:txBody>
      </p:sp>
      <p:graphicFrame>
        <p:nvGraphicFramePr>
          <p:cNvPr id="33" name="Group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30108861"/>
              </p:ext>
            </p:extLst>
          </p:nvPr>
        </p:nvGraphicFramePr>
        <p:xfrm>
          <a:off x="160280" y="798447"/>
          <a:ext cx="8839200" cy="2944368"/>
        </p:xfrm>
        <a:graphic>
          <a:graphicData uri="http://schemas.openxmlformats.org/drawingml/2006/table">
            <a:tbl>
              <a:tblPr/>
              <a:tblGrid>
                <a:gridCol w="14399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5318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9831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February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1/31 – 2/2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March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3/28 – 3/30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June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6/6 – 6/8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July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7/25 – 7/27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October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10/3 – 10/5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December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12/5 – 12/7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38464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NPRR1020</a:t>
                      </a:r>
                      <a:r>
                        <a:rPr kumimoji="0" lang="en-US" sz="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(a)</a:t>
                      </a:r>
                      <a:endParaRPr kumimoji="0" 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sng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sng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ECRS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(NPRR863)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NPRR1015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NPRR1085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NPRR1096</a:t>
                      </a:r>
                      <a:r>
                        <a:rPr kumimoji="0" lang="en-US" sz="9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(b)</a:t>
                      </a: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NPRR1148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NOGRR186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OBDRR043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OBDRR044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</a:rPr>
                        <a:t>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5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Securitization Phase 2A – Maine Invoice and Credit Exposure</a:t>
                      </a:r>
                      <a:endParaRPr kumimoji="0" lang="en-US" sz="1050" b="0" i="0" u="none" strike="sngStrike" kern="1200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SCR789 </a:t>
                      </a:r>
                      <a:r>
                        <a:rPr kumimoji="0" lang="en-US" sz="105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Ph2</a:t>
                      </a:r>
                      <a:r>
                        <a:rPr kumimoji="0" lang="en-US" sz="1200" b="0" i="0" u="none" strike="sng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NPRR945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NPRR962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NPRR1040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NPRR1090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NPRR1112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NPRR1121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NPRR1154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sng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SCR807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sng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SCR816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50" b="0" i="0" u="none" strike="sng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Securitization Phase 2A – Maine  Invoice and Credit Exposure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NPRR1092</a:t>
                      </a:r>
                      <a:r>
                        <a:rPr kumimoji="0" lang="en-US" sz="9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(b)</a:t>
                      </a: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SCR807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SCR816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5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5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EMS Upgrade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24" name="TextBox 21"/>
          <p:cNvSpPr txBox="1">
            <a:spLocks noChangeArrowheads="1"/>
          </p:cNvSpPr>
          <p:nvPr/>
        </p:nvSpPr>
        <p:spPr bwMode="auto">
          <a:xfrm>
            <a:off x="5194363" y="5596382"/>
            <a:ext cx="1173951" cy="83099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sng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Project Status Codes 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NS = Not Started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I     = Initiation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P    = Planning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E    = Execution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H    = On Hold</a:t>
            </a:r>
          </a:p>
        </p:txBody>
      </p:sp>
      <p:sp>
        <p:nvSpPr>
          <p:cNvPr id="3" name="Flowchart: Alternate Process 2"/>
          <p:cNvSpPr/>
          <p:nvPr/>
        </p:nvSpPr>
        <p:spPr>
          <a:xfrm>
            <a:off x="160867" y="797795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R1</a:t>
            </a:r>
            <a:endParaRPr lang="en-US" sz="1400" b="1" dirty="0"/>
          </a:p>
        </p:txBody>
      </p:sp>
      <p:sp>
        <p:nvSpPr>
          <p:cNvPr id="51" name="Flowchart: Alternate Process 50"/>
          <p:cNvSpPr/>
          <p:nvPr/>
        </p:nvSpPr>
        <p:spPr>
          <a:xfrm>
            <a:off x="1600200" y="806036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R2</a:t>
            </a:r>
            <a:endParaRPr lang="en-US" sz="1400" b="1" dirty="0"/>
          </a:p>
        </p:txBody>
      </p:sp>
      <p:sp>
        <p:nvSpPr>
          <p:cNvPr id="52" name="Flowchart: Alternate Process 51"/>
          <p:cNvSpPr/>
          <p:nvPr/>
        </p:nvSpPr>
        <p:spPr>
          <a:xfrm>
            <a:off x="3124200" y="796160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R3</a:t>
            </a:r>
            <a:endParaRPr lang="en-US" sz="1400" b="1" dirty="0"/>
          </a:p>
        </p:txBody>
      </p:sp>
      <p:sp>
        <p:nvSpPr>
          <p:cNvPr id="53" name="Flowchart: Alternate Process 52"/>
          <p:cNvSpPr/>
          <p:nvPr/>
        </p:nvSpPr>
        <p:spPr>
          <a:xfrm>
            <a:off x="4572000" y="802054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R4</a:t>
            </a:r>
            <a:endParaRPr lang="en-US" sz="1400" b="1" dirty="0"/>
          </a:p>
        </p:txBody>
      </p:sp>
      <p:sp>
        <p:nvSpPr>
          <p:cNvPr id="54" name="Flowchart: Alternate Process 53"/>
          <p:cNvSpPr/>
          <p:nvPr/>
        </p:nvSpPr>
        <p:spPr>
          <a:xfrm>
            <a:off x="6021407" y="797439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R5</a:t>
            </a:r>
            <a:endParaRPr lang="en-US" sz="1400" b="1" dirty="0"/>
          </a:p>
        </p:txBody>
      </p:sp>
      <p:sp>
        <p:nvSpPr>
          <p:cNvPr id="55" name="Flowchart: Alternate Process 54"/>
          <p:cNvSpPr/>
          <p:nvPr/>
        </p:nvSpPr>
        <p:spPr>
          <a:xfrm>
            <a:off x="7475046" y="802054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R6</a:t>
            </a:r>
            <a:endParaRPr lang="en-US" sz="1400" b="1" dirty="0"/>
          </a:p>
        </p:txBody>
      </p:sp>
      <p:sp>
        <p:nvSpPr>
          <p:cNvPr id="27" name="TextBox 12">
            <a:extLst>
              <a:ext uri="{FF2B5EF4-FFF2-40B4-BE49-F238E27FC236}">
                <a16:creationId xmlns:a16="http://schemas.microsoft.com/office/drawing/2014/main" id="{91228DEC-7DCD-4F3E-B94B-ED94A1A5874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62401" y="3333897"/>
            <a:ext cx="4951770" cy="27699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/>
              <a:t>EMS Upgrade Freeze – </a:t>
            </a:r>
            <a:r>
              <a:rPr lang="en-US" sz="1200" b="0" dirty="0"/>
              <a:t>May 2023 – Jan. 2024</a:t>
            </a:r>
          </a:p>
        </p:txBody>
      </p:sp>
      <p:sp>
        <p:nvSpPr>
          <p:cNvPr id="38" name="TextBox 21">
            <a:extLst>
              <a:ext uri="{FF2B5EF4-FFF2-40B4-BE49-F238E27FC236}">
                <a16:creationId xmlns:a16="http://schemas.microsoft.com/office/drawing/2014/main" id="{1FF61AC0-C7DB-4A25-AADC-B7C5E8C0B22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70115" y="5604454"/>
            <a:ext cx="2505302" cy="461665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/>
              <a:t>NPRR1020(a) – EPS Metering portion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/>
              <a:t>NPRR1092(b) – Limit RUC Opt-Out Provision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/>
              <a:t>NPRR1096(b) – ECRS portion</a:t>
            </a:r>
          </a:p>
        </p:txBody>
      </p:sp>
      <p:graphicFrame>
        <p:nvGraphicFramePr>
          <p:cNvPr id="40" name="Table 39">
            <a:extLst>
              <a:ext uri="{FF2B5EF4-FFF2-40B4-BE49-F238E27FC236}">
                <a16:creationId xmlns:a16="http://schemas.microsoft.com/office/drawing/2014/main" id="{BB347731-9DCF-4A6B-84CF-377681286AF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37888894"/>
              </p:ext>
            </p:extLst>
          </p:nvPr>
        </p:nvGraphicFramePr>
        <p:xfrm>
          <a:off x="176358" y="5184590"/>
          <a:ext cx="8799059" cy="365760"/>
        </p:xfrm>
        <a:graphic>
          <a:graphicData uri="http://schemas.openxmlformats.org/drawingml/2006/table">
            <a:tbl>
              <a:tblPr firstRow="1" bandRow="1"/>
              <a:tblGrid>
                <a:gridCol w="50944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28961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9337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100" b="1" dirty="0">
                          <a:solidFill>
                            <a:schemeClr val="tx1"/>
                          </a:solidFill>
                        </a:rPr>
                        <a:t>TBD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="1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NPRRs</a:t>
                      </a:r>
                      <a:r>
                        <a:rPr lang="en-US" sz="900" b="0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: 484,825(b),826,829,841,857,879,885,904,918,930,936,941,963,965,975,987,995,1004,1006,1007,1019,1023,1026,1030,1032,1034,1057, 1077,1105, 1111,1128,1131,1136  </a:t>
                      </a:r>
                      <a:r>
                        <a:rPr lang="en-US" sz="900" b="1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SCRs</a:t>
                      </a:r>
                      <a:r>
                        <a:rPr lang="en-US" sz="900" b="0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: 799,805,810,813,818,819,822  </a:t>
                      </a:r>
                      <a:r>
                        <a:rPr lang="en-US" sz="900" b="1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PGRRs</a:t>
                      </a:r>
                      <a:r>
                        <a:rPr lang="en-US" sz="900" b="0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: 066,076,088,091,094,099  </a:t>
                      </a:r>
                      <a:r>
                        <a:rPr lang="en-US" sz="900" b="1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Other</a:t>
                      </a:r>
                      <a:r>
                        <a:rPr lang="en-US" sz="900" b="0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: OBDRR009,OBDRR017,RRGRR028</a:t>
                      </a:r>
                      <a:endParaRPr lang="en-US" sz="900" b="0" strike="sngStrike" kern="120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50" name="TextBox 49">
            <a:extLst>
              <a:ext uri="{FF2B5EF4-FFF2-40B4-BE49-F238E27FC236}">
                <a16:creationId xmlns:a16="http://schemas.microsoft.com/office/drawing/2014/main" id="{0F180DDC-31F0-4FDE-9149-5350629C28EA}"/>
              </a:ext>
            </a:extLst>
          </p:cNvPr>
          <p:cNvSpPr txBox="1"/>
          <p:nvPr/>
        </p:nvSpPr>
        <p:spPr>
          <a:xfrm>
            <a:off x="1276786" y="1306854"/>
            <a:ext cx="370549" cy="17620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5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9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8CBAE244-09AA-489A-8D85-C1603BFB5D1C}"/>
              </a:ext>
            </a:extLst>
          </p:cNvPr>
          <p:cNvSpPr txBox="1"/>
          <p:nvPr/>
        </p:nvSpPr>
        <p:spPr>
          <a:xfrm>
            <a:off x="2806558" y="1368642"/>
            <a:ext cx="370549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6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43FABC49-64BA-4341-9620-8FAE27F64974}"/>
              </a:ext>
            </a:extLst>
          </p:cNvPr>
          <p:cNvSpPr txBox="1"/>
          <p:nvPr/>
        </p:nvSpPr>
        <p:spPr>
          <a:xfrm>
            <a:off x="4256524" y="1306767"/>
            <a:ext cx="370549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700" b="1" i="1" kern="0" dirty="0">
                <a:solidFill>
                  <a:srgbClr val="000000"/>
                </a:solidFill>
              </a:rPr>
              <a:t> </a:t>
            </a: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E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500" b="1" i="1" kern="0" dirty="0">
                <a:solidFill>
                  <a:srgbClr val="000000"/>
                </a:solidFill>
              </a:rPr>
              <a:t> </a:t>
            </a: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400" b="1" i="1" kern="0" dirty="0">
                <a:solidFill>
                  <a:srgbClr val="000000"/>
                </a:solidFill>
              </a:rPr>
              <a:t> </a:t>
            </a: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E 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677FB7AA-0425-4ECC-9149-91187034677E}"/>
              </a:ext>
            </a:extLst>
          </p:cNvPr>
          <p:cNvSpPr txBox="1"/>
          <p:nvPr/>
        </p:nvSpPr>
        <p:spPr>
          <a:xfrm>
            <a:off x="7150298" y="1304620"/>
            <a:ext cx="370549" cy="27546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NS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NS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NS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NS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NS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P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6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8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6694C33D-5A6E-4835-8D60-5683CF0A7FFE}"/>
              </a:ext>
            </a:extLst>
          </p:cNvPr>
          <p:cNvSpPr txBox="1"/>
          <p:nvPr/>
        </p:nvSpPr>
        <p:spPr>
          <a:xfrm>
            <a:off x="8678397" y="1371600"/>
            <a:ext cx="370549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6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8479C2DE-7FC2-4409-B720-81664285021C}"/>
              </a:ext>
            </a:extLst>
          </p:cNvPr>
          <p:cNvSpPr txBox="1"/>
          <p:nvPr/>
        </p:nvSpPr>
        <p:spPr>
          <a:xfrm>
            <a:off x="8662477" y="1631339"/>
            <a:ext cx="416949" cy="14927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2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NS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E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6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</p:txBody>
      </p:sp>
      <p:sp>
        <p:nvSpPr>
          <p:cNvPr id="28" name="TextBox 12">
            <a:extLst>
              <a:ext uri="{FF2B5EF4-FFF2-40B4-BE49-F238E27FC236}">
                <a16:creationId xmlns:a16="http://schemas.microsoft.com/office/drawing/2014/main" id="{086159DC-2D1C-470F-8874-21F198816B6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503741" y="2747754"/>
            <a:ext cx="1444752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/>
              <a:t>11/15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6A0ADDBF-EB41-4850-814F-88AF8881525B}"/>
              </a:ext>
            </a:extLst>
          </p:cNvPr>
          <p:cNvSpPr txBox="1"/>
          <p:nvPr/>
        </p:nvSpPr>
        <p:spPr>
          <a:xfrm>
            <a:off x="2799724" y="1299709"/>
            <a:ext cx="370549" cy="96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700" b="1" i="1" kern="0" dirty="0">
                <a:solidFill>
                  <a:srgbClr val="000000"/>
                </a:solidFill>
              </a:rPr>
              <a:t> </a:t>
            </a: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6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</p:txBody>
      </p:sp>
      <p:sp>
        <p:nvSpPr>
          <p:cNvPr id="37" name="TextBox 12">
            <a:extLst>
              <a:ext uri="{FF2B5EF4-FFF2-40B4-BE49-F238E27FC236}">
                <a16:creationId xmlns:a16="http://schemas.microsoft.com/office/drawing/2014/main" id="{A0B95E67-5918-4A23-AE00-6AC2416D331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5456" y="2466201"/>
            <a:ext cx="1430686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>
                <a:solidFill>
                  <a:srgbClr val="FF0000"/>
                </a:solidFill>
              </a:rPr>
              <a:t>7/14</a:t>
            </a:r>
            <a:endParaRPr lang="en-US" sz="1200" kern="0" dirty="0">
              <a:solidFill>
                <a:srgbClr val="FF0000"/>
              </a:solidFill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12B2A94E-A5B3-4CF6-AAE2-12971C5EFBF2}"/>
              </a:ext>
            </a:extLst>
          </p:cNvPr>
          <p:cNvSpPr txBox="1"/>
          <p:nvPr/>
        </p:nvSpPr>
        <p:spPr>
          <a:xfrm>
            <a:off x="5676610" y="1287617"/>
            <a:ext cx="370549" cy="17697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700" b="1" i="1" kern="0" dirty="0">
                <a:solidFill>
                  <a:srgbClr val="000000"/>
                </a:solidFill>
              </a:rPr>
              <a:t> </a:t>
            </a:r>
            <a:r>
              <a:rPr lang="en-US" sz="1000" b="1" i="1" kern="0" dirty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9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900" b="1" i="1" kern="0" dirty="0">
                <a:solidFill>
                  <a:srgbClr val="000000"/>
                </a:solidFill>
              </a:rPr>
              <a:t> </a:t>
            </a: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  <a:endParaRPr lang="en-US" sz="12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6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i="1" kern="0" dirty="0">
                <a:solidFill>
                  <a:srgbClr val="000000"/>
                </a:solidFill>
              </a:rPr>
              <a:t> </a:t>
            </a: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9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54A7A9A-DF72-492F-B666-A36BEEF9A93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3946" y="3776025"/>
            <a:ext cx="8098531" cy="1282042"/>
          </a:xfrm>
          <a:prstGeom prst="rect">
            <a:avLst/>
          </a:prstGeom>
        </p:spPr>
      </p:pic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DF7388D8-8B2F-3ECC-F197-8DA8A5D84F1B}"/>
              </a:ext>
            </a:extLst>
          </p:cNvPr>
          <p:cNvCxnSpPr/>
          <p:nvPr/>
        </p:nvCxnSpPr>
        <p:spPr>
          <a:xfrm flipH="1">
            <a:off x="5867400" y="1752600"/>
            <a:ext cx="175260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A2186AC5-7D8D-5CA6-9E00-60588D3195A2}"/>
              </a:ext>
            </a:extLst>
          </p:cNvPr>
          <p:cNvCxnSpPr>
            <a:cxnSpLocks/>
          </p:cNvCxnSpPr>
          <p:nvPr/>
        </p:nvCxnSpPr>
        <p:spPr>
          <a:xfrm flipV="1">
            <a:off x="7172196" y="2514600"/>
            <a:ext cx="659466" cy="5334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679338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0214"/>
            <a:ext cx="5715000" cy="518318"/>
          </a:xfrm>
        </p:spPr>
        <p:txBody>
          <a:bodyPr/>
          <a:lstStyle/>
          <a:p>
            <a:r>
              <a:rPr lang="en-US" sz="2400" dirty="0"/>
              <a:t>Additional Project Status Information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5</a:t>
            </a:fld>
            <a:endParaRPr lang="en-US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62470607"/>
              </p:ext>
            </p:extLst>
          </p:nvPr>
        </p:nvGraphicFramePr>
        <p:xfrm>
          <a:off x="152400" y="784283"/>
          <a:ext cx="8839200" cy="52969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43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862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668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7432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533245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Revision Request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Description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Project Phase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Additional Detail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18322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NPRR1095</a:t>
                      </a:r>
                    </a:p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SCR817</a:t>
                      </a:r>
                    </a:p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SCR823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defTabSz="228600"/>
                      <a:r>
                        <a:rPr lang="en-US" sz="12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Texas SET V5.0 Changes</a:t>
                      </a:r>
                    </a:p>
                    <a:p>
                      <a:pPr algn="l" defTabSz="228600"/>
                      <a:r>
                        <a:rPr lang="en-US" sz="12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MarkeTrak Validation Revisions Aligning w/TX SET 5.0</a:t>
                      </a:r>
                    </a:p>
                    <a:p>
                      <a:pPr algn="l" defTabSz="228600"/>
                      <a:r>
                        <a:rPr lang="en-US" sz="12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ERCOT Mass System “County Name” File Updates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Execution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Expected completion in late 2024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320624262"/>
                  </a:ext>
                </a:extLst>
              </a:tr>
              <a:tr h="313674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NPRR1004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Load Distribution Factor Process Update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Not Started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Mid-2023 start candidate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50756942"/>
                  </a:ext>
                </a:extLst>
              </a:tr>
              <a:tr h="313674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NPRR1006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Update RT On-Line Reliability Deployment Price Adder Inputs to Match Actual Data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On Hold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Assessing restart date options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26277214"/>
                  </a:ext>
                </a:extLst>
              </a:tr>
              <a:tr h="237629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NPRR1128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Allow FFR Procurement up to FFR Limit Without Proration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Not Started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Assessing start date options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2023 candidate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52580647"/>
                  </a:ext>
                </a:extLst>
              </a:tr>
              <a:tr h="237629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NPRR1131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Controllable Load Resource Participation in Non-Spin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Not Started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Assessing start date options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2023 candidate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116628470"/>
                  </a:ext>
                </a:extLst>
              </a:tr>
              <a:tr h="237629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NPRR1136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strike="noStrike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Updates to Language Regarding a QSE Moving Ancillary Service Responsibility Between Resources</a:t>
                      </a:r>
                      <a:endParaRPr lang="en-US" sz="1200" b="0" i="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Not Started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Mid-2023 start candidate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853358198"/>
                  </a:ext>
                </a:extLst>
              </a:tr>
              <a:tr h="313307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</a:rPr>
                        <a:t>NPRR1149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strike="noStrike" kern="1200" dirty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Implementation of Systematic Ancillary Service Failed Quantity Charges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FF0000"/>
                          </a:solidFill>
                        </a:rPr>
                        <a:t>Not Started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Mid-2023 </a:t>
                      </a:r>
                      <a:r>
                        <a:rPr lang="en-US" sz="1200" b="0" i="0" u="none" strike="noStrike" baseline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start target</a:t>
                      </a:r>
                      <a:endParaRPr lang="en-US" sz="1200" b="0" i="0" u="none" strike="noStrike" baseline="0" dirty="0">
                        <a:solidFill>
                          <a:srgbClr val="FF0000"/>
                        </a:solidFill>
                        <a:effectLst/>
                        <a:latin typeface="+mn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48395692"/>
                  </a:ext>
                </a:extLst>
              </a:tr>
              <a:tr h="237629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SCR819</a:t>
                      </a:r>
                    </a:p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NPRR1111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Improving IRR Control to Manage GTC Stability Limits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Not Started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Late</a:t>
                      </a:r>
                      <a:r>
                        <a:rPr lang="en-US" sz="12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2023 </a:t>
                      </a:r>
                      <a:r>
                        <a:rPr lang="en-US" sz="1200" b="0" i="0" u="none" strike="noStrike" baseline="0" dirty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start</a:t>
                      </a:r>
                      <a:r>
                        <a:rPr lang="en-US" sz="12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candidate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04213093"/>
                  </a:ext>
                </a:extLst>
              </a:tr>
              <a:tr h="237629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SCR820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Operator Real-Time Messaging During Emergency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Initiation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Project started in April 2023 –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Go-Live target is TBD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898662761"/>
                  </a:ext>
                </a:extLst>
              </a:tr>
              <a:tr h="237629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SCR822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Create Daily Energy Storage Integration Report and Dashboard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Not Started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Evaluating 2023 project start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84855098"/>
                  </a:ext>
                </a:extLst>
              </a:tr>
            </a:tbl>
          </a:graphicData>
        </a:graphic>
      </p:graphicFrame>
      <p:sp>
        <p:nvSpPr>
          <p:cNvPr id="6" name="TextBox 23">
            <a:extLst>
              <a:ext uri="{FF2B5EF4-FFF2-40B4-BE49-F238E27FC236}">
                <a16:creationId xmlns:a16="http://schemas.microsoft.com/office/drawing/2014/main" id="{07D12ECD-0303-4E19-9FF9-0FD6F77D1EE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57600" y="6341565"/>
            <a:ext cx="2438400" cy="246221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</a:rPr>
              <a:t>Red Text</a:t>
            </a: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: New additions and updates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D298DC86-0BFA-4A88-962B-7A06F8E679C1}"/>
              </a:ext>
            </a:extLst>
          </p:cNvPr>
          <p:cNvSpPr txBox="1">
            <a:spLocks/>
          </p:cNvSpPr>
          <p:nvPr/>
        </p:nvSpPr>
        <p:spPr>
          <a:xfrm>
            <a:off x="7581020" y="340380"/>
            <a:ext cx="1275272" cy="32568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400" dirty="0"/>
              <a:t>Page 1 of 2</a:t>
            </a:r>
          </a:p>
        </p:txBody>
      </p:sp>
    </p:spTree>
    <p:extLst>
      <p:ext uri="{BB962C8B-B14F-4D97-AF65-F5344CB8AC3E}">
        <p14:creationId xmlns:p14="http://schemas.microsoft.com/office/powerpoint/2010/main" val="294472732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0214"/>
            <a:ext cx="5715000" cy="518318"/>
          </a:xfrm>
        </p:spPr>
        <p:txBody>
          <a:bodyPr/>
          <a:lstStyle/>
          <a:p>
            <a:r>
              <a:rPr lang="en-US" sz="2400" dirty="0"/>
              <a:t>Additional Project Status Information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6</a:t>
            </a:fld>
            <a:endParaRPr lang="en-US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98183231"/>
              </p:ext>
            </p:extLst>
          </p:nvPr>
        </p:nvGraphicFramePr>
        <p:xfrm>
          <a:off x="152400" y="782082"/>
          <a:ext cx="8839200" cy="53997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43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862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668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7432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533245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Revision Request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Description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Project Phase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Additional Detail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732673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NPRR1007</a:t>
                      </a:r>
                    </a:p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NPRR1014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SCED Postings Gray-boxed in Section 3.2.5(4)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800" b="0" i="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Publication of Resource and Load Information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b="0" i="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b="0" i="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Not Started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Potential implementation of the gray box in this section, specifically the increasing of granularity for SCED disclosure reporting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b="0" i="0" u="none" strike="noStrike" baseline="0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Evaluating a 2023 start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20624262"/>
                  </a:ext>
                </a:extLst>
              </a:tr>
              <a:tr h="536626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</a:rPr>
                        <a:t>NPRR1002</a:t>
                      </a:r>
                    </a:p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</a:rPr>
                        <a:t>RRGRR023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BESTF-5 ESR Single Model Registration and Charging Restrictions in Emergency Conditions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FF0000"/>
                          </a:solidFill>
                        </a:rPr>
                        <a:t>Not Started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Q2 2023 start candidate for next bundle of RIOO enhancements</a:t>
                      </a:r>
                      <a:endParaRPr kumimoji="0" lang="en-US" sz="1200" b="0" i="1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Arial" panose="020B0604020202020204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930075680"/>
                  </a:ext>
                </a:extLst>
              </a:tr>
              <a:tr h="536626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NPRR1164</a:t>
                      </a:r>
                    </a:p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RRGRR033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Black Start and Isochronous Control Capable Identification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Not Started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Arial" panose="020B0604020202020204"/>
                          <a:ea typeface="+mn-ea"/>
                          <a:cs typeface="+mn-cs"/>
                        </a:rPr>
                        <a:t>Q2 2023 start candidate for next bundle of RIOO enhancements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Arial" panose="020B0604020202020204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1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3">
                              <a:lumMod val="75000"/>
                            </a:schemeClr>
                          </a:solidFill>
                          <a:effectLst/>
                          <a:uLnTx/>
                          <a:uFillTx/>
                          <a:latin typeface="Arial" panose="020B0604020202020204"/>
                          <a:ea typeface="+mn-ea"/>
                          <a:cs typeface="+mn-cs"/>
                        </a:rPr>
                        <a:t>Still in stakeholder process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856582386"/>
                  </a:ext>
                </a:extLst>
              </a:tr>
              <a:tr h="536626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RRGRR032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Communicate Operating Limitations during Cold and Hot Weather Conditions</a:t>
                      </a:r>
                      <a:endParaRPr lang="en-US" sz="1000" strike="noStrike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Not Started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Q2 2023 </a:t>
                      </a:r>
                      <a:r>
                        <a:rPr kumimoji="0" 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Arial" panose="020B0604020202020204"/>
                          <a:ea typeface="+mn-ea"/>
                          <a:cs typeface="+mn-cs"/>
                        </a:rPr>
                        <a:t>start candidate for next bundle of RIOO enhancements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9086766"/>
                  </a:ext>
                </a:extLst>
              </a:tr>
              <a:tr h="536626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NPRR1153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ERCOT Fee Schedule Changes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Not Started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Q2 2023 </a:t>
                      </a:r>
                      <a:r>
                        <a:rPr kumimoji="0" 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Arial" panose="020B0604020202020204"/>
                          <a:ea typeface="+mn-ea"/>
                          <a:cs typeface="+mn-cs"/>
                        </a:rPr>
                        <a:t>start candidate for next bundle of RIOO enhancements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96655977"/>
                  </a:ext>
                </a:extLst>
              </a:tr>
              <a:tr h="536626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PGRR103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Establish Time Limit for Generator Commissioning Following Approval to Synchronize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Not Started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Q2 2023 </a:t>
                      </a:r>
                      <a:r>
                        <a:rPr kumimoji="0" 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Arial" panose="020B0604020202020204"/>
                          <a:ea typeface="+mn-ea"/>
                          <a:cs typeface="+mn-cs"/>
                        </a:rPr>
                        <a:t>start candidate for next bundle of RIOO enhancements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Arial" panose="020B0604020202020204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1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3">
                              <a:lumMod val="75000"/>
                            </a:scheme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Still in stakeholder process</a:t>
                      </a:r>
                      <a:endParaRPr kumimoji="0" lang="en-US" sz="1200" b="0" i="1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accent3">
                            <a:lumMod val="75000"/>
                          </a:schemeClr>
                        </a:solidFill>
                        <a:effectLst/>
                        <a:uLnTx/>
                        <a:uFillTx/>
                        <a:latin typeface="Arial" panose="020B0604020202020204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40655210"/>
                  </a:ext>
                </a:extLst>
              </a:tr>
            </a:tbl>
          </a:graphicData>
        </a:graphic>
      </p:graphicFrame>
      <p:sp>
        <p:nvSpPr>
          <p:cNvPr id="6" name="TextBox 23">
            <a:extLst>
              <a:ext uri="{FF2B5EF4-FFF2-40B4-BE49-F238E27FC236}">
                <a16:creationId xmlns:a16="http://schemas.microsoft.com/office/drawing/2014/main" id="{07D12ECD-0303-4E19-9FF9-0FD6F77D1EE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76500" y="6356269"/>
            <a:ext cx="2438400" cy="246221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</a:rPr>
              <a:t>Red Text</a:t>
            </a: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: New additions and updates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D298DC86-0BFA-4A88-962B-7A06F8E679C1}"/>
              </a:ext>
            </a:extLst>
          </p:cNvPr>
          <p:cNvSpPr txBox="1">
            <a:spLocks/>
          </p:cNvSpPr>
          <p:nvPr/>
        </p:nvSpPr>
        <p:spPr>
          <a:xfrm>
            <a:off x="7581020" y="340380"/>
            <a:ext cx="1275272" cy="32568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400" dirty="0"/>
              <a:t>Page 2 of 2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681574CF-9DD2-48CF-8E51-2D1EE57F9ED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6161" y="1981200"/>
            <a:ext cx="3478739" cy="10606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021043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97022"/>
            <a:ext cx="8229600" cy="518318"/>
          </a:xfrm>
        </p:spPr>
        <p:txBody>
          <a:bodyPr/>
          <a:lstStyle/>
          <a:p>
            <a:r>
              <a:rPr lang="en-US" sz="2200" dirty="0"/>
              <a:t>Priority / Rank Options for Revision Requests with Impacts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7</a:t>
            </a:fld>
            <a:endParaRPr lang="en-US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83884904"/>
              </p:ext>
            </p:extLst>
          </p:nvPr>
        </p:nvGraphicFramePr>
        <p:xfrm>
          <a:off x="89933" y="1208166"/>
          <a:ext cx="8955921" cy="114641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8166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146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858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71185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545975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Revision Request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Description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Priority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Rank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Comments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00439"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None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b="0" i="0" u="none" strike="noStrike" baseline="0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511271996"/>
                  </a:ext>
                </a:extLst>
              </a:tr>
            </a:tbl>
          </a:graphicData>
        </a:graphic>
      </p:graphicFrame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25961141"/>
              </p:ext>
            </p:extLst>
          </p:nvPr>
        </p:nvGraphicFramePr>
        <p:xfrm>
          <a:off x="3769749" y="990600"/>
          <a:ext cx="1645404" cy="29145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4540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91455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Options for…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6" name="TextBox 23"/>
          <p:cNvSpPr txBox="1">
            <a:spLocks noChangeArrowheads="1"/>
          </p:cNvSpPr>
          <p:nvPr/>
        </p:nvSpPr>
        <p:spPr bwMode="auto">
          <a:xfrm>
            <a:off x="3075365" y="6095812"/>
            <a:ext cx="3034172" cy="523220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u="sng" kern="0" dirty="0">
                <a:solidFill>
                  <a:srgbClr val="000000"/>
                </a:solidFill>
              </a:rPr>
              <a:t>PPL Rank Information</a:t>
            </a:r>
            <a:endParaRPr kumimoji="0" lang="en-US" sz="1000" i="0" u="sng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tabLst>
                <a:tab pos="2455863" algn="l"/>
              </a:tabLst>
              <a:defRPr/>
            </a:pPr>
            <a:r>
              <a:rPr lang="en-US" sz="900" b="0" kern="0" dirty="0">
                <a:solidFill>
                  <a:srgbClr val="000000"/>
                </a:solidFill>
              </a:rPr>
              <a:t>Next available 2023 Rank in Business Strategy 	= 3800</a:t>
            </a:r>
          </a:p>
          <a:p>
            <a:pPr lvl="0" eaLnBrk="1" fontAlgn="base" hangingPunct="1">
              <a:spcBef>
                <a:spcPct val="0"/>
              </a:spcBef>
              <a:spcAft>
                <a:spcPct val="0"/>
              </a:spcAft>
              <a:tabLst>
                <a:tab pos="2455863" algn="l"/>
              </a:tabLst>
              <a:defRPr/>
            </a:pPr>
            <a:r>
              <a:rPr lang="en-US" sz="900" b="0" kern="0" dirty="0">
                <a:solidFill>
                  <a:srgbClr val="000000"/>
                </a:solidFill>
              </a:rPr>
              <a:t>Next available Rank in Regulatory	=   360</a:t>
            </a:r>
          </a:p>
        </p:txBody>
      </p:sp>
    </p:spTree>
    <p:extLst>
      <p:ext uri="{BB962C8B-B14F-4D97-AF65-F5344CB8AC3E}">
        <p14:creationId xmlns:p14="http://schemas.microsoft.com/office/powerpoint/2010/main" val="13502525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6705600" cy="518318"/>
          </a:xfrm>
        </p:spPr>
        <p:txBody>
          <a:bodyPr/>
          <a:lstStyle/>
          <a:p>
            <a:r>
              <a:rPr lang="en-US" sz="2400" b="1" dirty="0">
                <a:solidFill>
                  <a:schemeClr val="accent1"/>
                </a:solidFill>
              </a:rPr>
              <a:t>Technology Working Group (TWG)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9C7C0899-E457-4E0E-9843-38E0B3739B05}"/>
              </a:ext>
            </a:extLst>
          </p:cNvPr>
          <p:cNvSpPr txBox="1">
            <a:spLocks/>
          </p:cNvSpPr>
          <p:nvPr/>
        </p:nvSpPr>
        <p:spPr>
          <a:xfrm>
            <a:off x="381000" y="1143000"/>
            <a:ext cx="7086600" cy="1752600"/>
          </a:xfrm>
          <a:prstGeom prst="rect">
            <a:avLst/>
          </a:prstGeom>
        </p:spPr>
        <p:txBody>
          <a:bodyPr lIns="91440" tIns="45720" rIns="91440" bIns="45720" anchor="t"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tabLst>
                <a:tab pos="788670" algn="l"/>
                <a:tab pos="2743200" algn="ctr"/>
                <a:tab pos="4105275" algn="l"/>
              </a:tabLst>
            </a:pPr>
            <a:r>
              <a:rPr lang="en-US" sz="1800" dirty="0"/>
              <a:t>TWG meeting planned for 4/27/2023 was canceled</a:t>
            </a:r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r>
              <a:rPr lang="en-US" sz="1800" dirty="0"/>
              <a:t>Weekly ECRS Readiness meetings held on Tuesday’s at 10am</a:t>
            </a:r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r>
              <a:rPr lang="en-US" sz="1800" dirty="0"/>
              <a:t>Next TWG meeting planned for 5/18/2023</a:t>
            </a:r>
          </a:p>
        </p:txBody>
      </p:sp>
    </p:spTree>
    <p:extLst>
      <p:ext uri="{BB962C8B-B14F-4D97-AF65-F5344CB8AC3E}">
        <p14:creationId xmlns:p14="http://schemas.microsoft.com/office/powerpoint/2010/main" val="3190927396"/>
      </p:ext>
    </p:extLst>
  </p:cSld>
  <p:clrMapOvr>
    <a:masterClrMapping/>
  </p:clrMapOvr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2BDB63875B034C8B32518C6496ADD1" ma:contentTypeVersion="0" ma:contentTypeDescription="Create a new document." ma:contentTypeScope="" ma:versionID="2e49056469cb591c67c33c10da96a071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B248F63C-08AC-4CDD-B36F-0851B11853CB}">
  <ds:schemaRefs>
    <ds:schemaRef ds:uri="http://www.w3.org/XML/1998/namespace"/>
    <ds:schemaRef ds:uri="http://schemas.microsoft.com/office/2006/documentManagement/types"/>
    <ds:schemaRef ds:uri="c34af464-7aa1-4edd-9be4-83dffc1cb926"/>
    <ds:schemaRef ds:uri="http://purl.org/dc/elements/1.1/"/>
    <ds:schemaRef ds:uri="http://schemas.microsoft.com/office/2006/metadata/properties"/>
    <ds:schemaRef ds:uri="http://purl.org/dc/dcmitype/"/>
    <ds:schemaRef ds:uri="http://schemas.microsoft.com/office/infopath/2007/PartnerControls"/>
    <ds:schemaRef ds:uri="http://schemas.openxmlformats.org/package/2006/metadata/core-properties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686AC9E6-93EC-408A-81EA-765D121FF0C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20884B7F-5407-4A7E-885F-D19D0E5ED726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466872</TotalTime>
  <Words>1011</Words>
  <Application>Microsoft Office PowerPoint</Application>
  <PresentationFormat>On-screen Show (4:3)</PresentationFormat>
  <Paragraphs>346</Paragraphs>
  <Slides>8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8</vt:i4>
      </vt:variant>
    </vt:vector>
  </HeadingPairs>
  <TitlesOfParts>
    <vt:vector size="14" baseType="lpstr">
      <vt:lpstr>Arial</vt:lpstr>
      <vt:lpstr>Calibri</vt:lpstr>
      <vt:lpstr>Courier New</vt:lpstr>
      <vt:lpstr>1_Custom Design</vt:lpstr>
      <vt:lpstr>Office Theme</vt:lpstr>
      <vt:lpstr>Custom Design</vt:lpstr>
      <vt:lpstr>PowerPoint Presentation</vt:lpstr>
      <vt:lpstr>PowerPoint Presentation</vt:lpstr>
      <vt:lpstr>Recent / Upcoming Project Highlights</vt:lpstr>
      <vt:lpstr>2023 Release Targets – Approved NPRRs / SCRs / xGRRs </vt:lpstr>
      <vt:lpstr>Additional Project Status Information</vt:lpstr>
      <vt:lpstr>Additional Project Status Information</vt:lpstr>
      <vt:lpstr>Priority / Rank Options for Revision Requests with Impacts</vt:lpstr>
      <vt:lpstr>Technology Working Group (TWG)</vt:lpstr>
    </vt:vector>
  </TitlesOfParts>
  <Company>The Electric Reliability Council of Texas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Anderson, Troy</cp:lastModifiedBy>
  <cp:revision>3111</cp:revision>
  <cp:lastPrinted>2022-08-13T23:36:00Z</cp:lastPrinted>
  <dcterms:created xsi:type="dcterms:W3CDTF">2016-01-21T15:20:31Z</dcterms:created>
  <dcterms:modified xsi:type="dcterms:W3CDTF">2023-05-09T14:56:27Z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0x0101002E2BDB63875B034C8B32518C6496ADD1</vt:lpwstr>
  </property>
</Properties>
</file>