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0" r:id="rId4"/>
    <p:sldId id="261" r:id="rId5"/>
    <p:sldId id="262" r:id="rId6"/>
    <p:sldId id="257" r:id="rId7"/>
    <p:sldId id="258"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04" d="100"/>
          <a:sy n="104" d="100"/>
        </p:scale>
        <p:origin x="138" y="3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BF47F6D-88F5-48EA-A4FD-9C96A38DAF4C}" type="doc">
      <dgm:prSet loTypeId="urn:microsoft.com/office/officeart/2005/8/layout/process1" loCatId="process" qsTypeId="urn:microsoft.com/office/officeart/2005/8/quickstyle/simple1" qsCatId="simple" csTypeId="urn:microsoft.com/office/officeart/2005/8/colors/accent1_2" csCatId="accent1" phldr="1"/>
      <dgm:spPr/>
    </dgm:pt>
    <dgm:pt modelId="{91ADA1F6-F66F-41CB-80E3-8E2C80243B62}">
      <dgm:prSet phldrT="[Text]"/>
      <dgm:spPr/>
      <dgm:t>
        <a:bodyPr/>
        <a:lstStyle/>
        <a:p>
          <a:r>
            <a:rPr lang="en-US" dirty="0"/>
            <a:t>Resource Submits EFC with signed attestations</a:t>
          </a:r>
        </a:p>
      </dgm:t>
    </dgm:pt>
    <dgm:pt modelId="{4A5AD8A6-B7E0-49FC-9157-9158C8C04E81}" type="parTrans" cxnId="{E14B1BC0-5BC8-4279-BAEE-0BD3F3A06CB9}">
      <dgm:prSet/>
      <dgm:spPr/>
      <dgm:t>
        <a:bodyPr/>
        <a:lstStyle/>
        <a:p>
          <a:endParaRPr lang="en-US"/>
        </a:p>
      </dgm:t>
    </dgm:pt>
    <dgm:pt modelId="{52AF71B8-E2AB-48CE-9BE0-2518D3FC4171}" type="sibTrans" cxnId="{E14B1BC0-5BC8-4279-BAEE-0BD3F3A06CB9}">
      <dgm:prSet/>
      <dgm:spPr/>
      <dgm:t>
        <a:bodyPr/>
        <a:lstStyle/>
        <a:p>
          <a:endParaRPr lang="en-US"/>
        </a:p>
      </dgm:t>
    </dgm:pt>
    <dgm:pt modelId="{BF250A4C-FCF5-483A-A993-920E0E1D3E32}">
      <dgm:prSet phldrT="[Text]"/>
      <dgm:spPr/>
      <dgm:t>
        <a:bodyPr/>
        <a:lstStyle/>
        <a:p>
          <a:r>
            <a:rPr lang="en-US" dirty="0"/>
            <a:t>By day 15, Resource provides ERCOT with actual Weighted Average Fuel Price (WAFP)</a:t>
          </a:r>
        </a:p>
      </dgm:t>
    </dgm:pt>
    <dgm:pt modelId="{318B36B5-3542-4E60-AF2E-1E19615F0E71}" type="parTrans" cxnId="{A15CA10E-3202-427F-8687-899256B7C3FC}">
      <dgm:prSet/>
      <dgm:spPr/>
      <dgm:t>
        <a:bodyPr/>
        <a:lstStyle/>
        <a:p>
          <a:endParaRPr lang="en-US"/>
        </a:p>
      </dgm:t>
    </dgm:pt>
    <dgm:pt modelId="{52E5E58F-1E31-47A0-96F7-36B9E7EAFC79}" type="sibTrans" cxnId="{A15CA10E-3202-427F-8687-899256B7C3FC}">
      <dgm:prSet/>
      <dgm:spPr/>
      <dgm:t>
        <a:bodyPr/>
        <a:lstStyle/>
        <a:p>
          <a:endParaRPr lang="en-US"/>
        </a:p>
      </dgm:t>
    </dgm:pt>
    <dgm:pt modelId="{A7365AF9-8663-41B1-B2AE-498A6E884F02}">
      <dgm:prSet phldrT="[Text]"/>
      <dgm:spPr/>
      <dgm:t>
        <a:bodyPr/>
        <a:lstStyle/>
        <a:p>
          <a:r>
            <a:rPr lang="en-US" dirty="0"/>
            <a:t>By Day 60, Resource provides ERCOT with supporting information</a:t>
          </a:r>
        </a:p>
      </dgm:t>
    </dgm:pt>
    <dgm:pt modelId="{B669583A-833D-47C5-B910-5064A6C5D4EC}" type="parTrans" cxnId="{445987FB-5423-4D67-A9A5-6EF6858DE09E}">
      <dgm:prSet/>
      <dgm:spPr/>
      <dgm:t>
        <a:bodyPr/>
        <a:lstStyle/>
        <a:p>
          <a:endParaRPr lang="en-US"/>
        </a:p>
      </dgm:t>
    </dgm:pt>
    <dgm:pt modelId="{28DC1447-2B1D-40E0-9363-837FF7ED94EE}" type="sibTrans" cxnId="{445987FB-5423-4D67-A9A5-6EF6858DE09E}">
      <dgm:prSet/>
      <dgm:spPr/>
      <dgm:t>
        <a:bodyPr/>
        <a:lstStyle/>
        <a:p>
          <a:endParaRPr lang="en-US"/>
        </a:p>
      </dgm:t>
    </dgm:pt>
    <dgm:pt modelId="{E07A9EBA-0758-4016-9B12-9515DEE6F85C}" type="pres">
      <dgm:prSet presAssocID="{6BF47F6D-88F5-48EA-A4FD-9C96A38DAF4C}" presName="Name0" presStyleCnt="0">
        <dgm:presLayoutVars>
          <dgm:dir/>
          <dgm:resizeHandles val="exact"/>
        </dgm:presLayoutVars>
      </dgm:prSet>
      <dgm:spPr/>
    </dgm:pt>
    <dgm:pt modelId="{9206561D-F471-4B61-840D-EB8A2E17AFEC}" type="pres">
      <dgm:prSet presAssocID="{91ADA1F6-F66F-41CB-80E3-8E2C80243B62}" presName="node" presStyleLbl="node1" presStyleIdx="0" presStyleCnt="3">
        <dgm:presLayoutVars>
          <dgm:bulletEnabled val="1"/>
        </dgm:presLayoutVars>
      </dgm:prSet>
      <dgm:spPr/>
    </dgm:pt>
    <dgm:pt modelId="{FEF256D0-C28E-4096-850B-5A3BA51EC54C}" type="pres">
      <dgm:prSet presAssocID="{52AF71B8-E2AB-48CE-9BE0-2518D3FC4171}" presName="sibTrans" presStyleLbl="sibTrans2D1" presStyleIdx="0" presStyleCnt="2"/>
      <dgm:spPr/>
    </dgm:pt>
    <dgm:pt modelId="{69A0B69C-43AC-4BFB-B098-8A8863BDA9B1}" type="pres">
      <dgm:prSet presAssocID="{52AF71B8-E2AB-48CE-9BE0-2518D3FC4171}" presName="connectorText" presStyleLbl="sibTrans2D1" presStyleIdx="0" presStyleCnt="2"/>
      <dgm:spPr/>
    </dgm:pt>
    <dgm:pt modelId="{D0D63D15-12C5-4BA6-B1DA-599C310E4F7D}" type="pres">
      <dgm:prSet presAssocID="{BF250A4C-FCF5-483A-A993-920E0E1D3E32}" presName="node" presStyleLbl="node1" presStyleIdx="1" presStyleCnt="3">
        <dgm:presLayoutVars>
          <dgm:bulletEnabled val="1"/>
        </dgm:presLayoutVars>
      </dgm:prSet>
      <dgm:spPr/>
    </dgm:pt>
    <dgm:pt modelId="{FC6CEA75-C4F3-47EE-978B-A6B3CDEE47EF}" type="pres">
      <dgm:prSet presAssocID="{52E5E58F-1E31-47A0-96F7-36B9E7EAFC79}" presName="sibTrans" presStyleLbl="sibTrans2D1" presStyleIdx="1" presStyleCnt="2"/>
      <dgm:spPr/>
    </dgm:pt>
    <dgm:pt modelId="{8CC05D68-963B-4CCD-9AB2-1C6D1EBE2497}" type="pres">
      <dgm:prSet presAssocID="{52E5E58F-1E31-47A0-96F7-36B9E7EAFC79}" presName="connectorText" presStyleLbl="sibTrans2D1" presStyleIdx="1" presStyleCnt="2"/>
      <dgm:spPr/>
    </dgm:pt>
    <dgm:pt modelId="{62BDEC90-62EA-4D8B-9933-BED907990693}" type="pres">
      <dgm:prSet presAssocID="{A7365AF9-8663-41B1-B2AE-498A6E884F02}" presName="node" presStyleLbl="node1" presStyleIdx="2" presStyleCnt="3">
        <dgm:presLayoutVars>
          <dgm:bulletEnabled val="1"/>
        </dgm:presLayoutVars>
      </dgm:prSet>
      <dgm:spPr/>
    </dgm:pt>
  </dgm:ptLst>
  <dgm:cxnLst>
    <dgm:cxn modelId="{D50A270B-F61E-46D2-9542-2F4638A8BE14}" type="presOf" srcId="{91ADA1F6-F66F-41CB-80E3-8E2C80243B62}" destId="{9206561D-F471-4B61-840D-EB8A2E17AFEC}" srcOrd="0" destOrd="0" presId="urn:microsoft.com/office/officeart/2005/8/layout/process1"/>
    <dgm:cxn modelId="{A15CA10E-3202-427F-8687-899256B7C3FC}" srcId="{6BF47F6D-88F5-48EA-A4FD-9C96A38DAF4C}" destId="{BF250A4C-FCF5-483A-A993-920E0E1D3E32}" srcOrd="1" destOrd="0" parTransId="{318B36B5-3542-4E60-AF2E-1E19615F0E71}" sibTransId="{52E5E58F-1E31-47A0-96F7-36B9E7EAFC79}"/>
    <dgm:cxn modelId="{3093F43D-0928-4CFA-8E75-237D2989A00E}" type="presOf" srcId="{52E5E58F-1E31-47A0-96F7-36B9E7EAFC79}" destId="{8CC05D68-963B-4CCD-9AB2-1C6D1EBE2497}" srcOrd="1" destOrd="0" presId="urn:microsoft.com/office/officeart/2005/8/layout/process1"/>
    <dgm:cxn modelId="{1C2E935D-71BC-4EA5-93C3-1D2EB3785539}" type="presOf" srcId="{6BF47F6D-88F5-48EA-A4FD-9C96A38DAF4C}" destId="{E07A9EBA-0758-4016-9B12-9515DEE6F85C}" srcOrd="0" destOrd="0" presId="urn:microsoft.com/office/officeart/2005/8/layout/process1"/>
    <dgm:cxn modelId="{0E251962-E805-4039-874E-5A476958B544}" type="presOf" srcId="{52AF71B8-E2AB-48CE-9BE0-2518D3FC4171}" destId="{69A0B69C-43AC-4BFB-B098-8A8863BDA9B1}" srcOrd="1" destOrd="0" presId="urn:microsoft.com/office/officeart/2005/8/layout/process1"/>
    <dgm:cxn modelId="{0409F65A-8B4E-4630-8F41-5610972897FB}" type="presOf" srcId="{A7365AF9-8663-41B1-B2AE-498A6E884F02}" destId="{62BDEC90-62EA-4D8B-9933-BED907990693}" srcOrd="0" destOrd="0" presId="urn:microsoft.com/office/officeart/2005/8/layout/process1"/>
    <dgm:cxn modelId="{784CCA9A-F39C-45B9-8A3E-21236629C5ED}" type="presOf" srcId="{52E5E58F-1E31-47A0-96F7-36B9E7EAFC79}" destId="{FC6CEA75-C4F3-47EE-978B-A6B3CDEE47EF}" srcOrd="0" destOrd="0" presId="urn:microsoft.com/office/officeart/2005/8/layout/process1"/>
    <dgm:cxn modelId="{CEC63FBE-FB93-4EA1-AC17-A98E0D2E2A8E}" type="presOf" srcId="{52AF71B8-E2AB-48CE-9BE0-2518D3FC4171}" destId="{FEF256D0-C28E-4096-850B-5A3BA51EC54C}" srcOrd="0" destOrd="0" presId="urn:microsoft.com/office/officeart/2005/8/layout/process1"/>
    <dgm:cxn modelId="{E14B1BC0-5BC8-4279-BAEE-0BD3F3A06CB9}" srcId="{6BF47F6D-88F5-48EA-A4FD-9C96A38DAF4C}" destId="{91ADA1F6-F66F-41CB-80E3-8E2C80243B62}" srcOrd="0" destOrd="0" parTransId="{4A5AD8A6-B7E0-49FC-9157-9158C8C04E81}" sibTransId="{52AF71B8-E2AB-48CE-9BE0-2518D3FC4171}"/>
    <dgm:cxn modelId="{F72FF2DD-491C-4392-88D5-8522AA6D9847}" type="presOf" srcId="{BF250A4C-FCF5-483A-A993-920E0E1D3E32}" destId="{D0D63D15-12C5-4BA6-B1DA-599C310E4F7D}" srcOrd="0" destOrd="0" presId="urn:microsoft.com/office/officeart/2005/8/layout/process1"/>
    <dgm:cxn modelId="{445987FB-5423-4D67-A9A5-6EF6858DE09E}" srcId="{6BF47F6D-88F5-48EA-A4FD-9C96A38DAF4C}" destId="{A7365AF9-8663-41B1-B2AE-498A6E884F02}" srcOrd="2" destOrd="0" parTransId="{B669583A-833D-47C5-B910-5064A6C5D4EC}" sibTransId="{28DC1447-2B1D-40E0-9363-837FF7ED94EE}"/>
    <dgm:cxn modelId="{1CBAD5FD-5677-4D0B-BB2A-5462A6CF9AED}" type="presParOf" srcId="{E07A9EBA-0758-4016-9B12-9515DEE6F85C}" destId="{9206561D-F471-4B61-840D-EB8A2E17AFEC}" srcOrd="0" destOrd="0" presId="urn:microsoft.com/office/officeart/2005/8/layout/process1"/>
    <dgm:cxn modelId="{64742F75-E83F-49C6-AB3B-42DBFD40F069}" type="presParOf" srcId="{E07A9EBA-0758-4016-9B12-9515DEE6F85C}" destId="{FEF256D0-C28E-4096-850B-5A3BA51EC54C}" srcOrd="1" destOrd="0" presId="urn:microsoft.com/office/officeart/2005/8/layout/process1"/>
    <dgm:cxn modelId="{CFCD5CD2-8E68-44F1-9995-D246066A68C4}" type="presParOf" srcId="{FEF256D0-C28E-4096-850B-5A3BA51EC54C}" destId="{69A0B69C-43AC-4BFB-B098-8A8863BDA9B1}" srcOrd="0" destOrd="0" presId="urn:microsoft.com/office/officeart/2005/8/layout/process1"/>
    <dgm:cxn modelId="{81310F72-7D39-43C5-8A37-81CDCDE96AEF}" type="presParOf" srcId="{E07A9EBA-0758-4016-9B12-9515DEE6F85C}" destId="{D0D63D15-12C5-4BA6-B1DA-599C310E4F7D}" srcOrd="2" destOrd="0" presId="urn:microsoft.com/office/officeart/2005/8/layout/process1"/>
    <dgm:cxn modelId="{6300D53D-2133-44A9-9D07-AC115FDCDAC8}" type="presParOf" srcId="{E07A9EBA-0758-4016-9B12-9515DEE6F85C}" destId="{FC6CEA75-C4F3-47EE-978B-A6B3CDEE47EF}" srcOrd="3" destOrd="0" presId="urn:microsoft.com/office/officeart/2005/8/layout/process1"/>
    <dgm:cxn modelId="{5F9F1A66-A645-4526-B4BD-CA88932C3B2D}" type="presParOf" srcId="{FC6CEA75-C4F3-47EE-978B-A6B3CDEE47EF}" destId="{8CC05D68-963B-4CCD-9AB2-1C6D1EBE2497}" srcOrd="0" destOrd="0" presId="urn:microsoft.com/office/officeart/2005/8/layout/process1"/>
    <dgm:cxn modelId="{0C53C157-2EFD-466B-B609-A409325DC9FB}" type="presParOf" srcId="{E07A9EBA-0758-4016-9B12-9515DEE6F85C}" destId="{62BDEC90-62EA-4D8B-9933-BED907990693}"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BF47F6D-88F5-48EA-A4FD-9C96A38DAF4C}" type="doc">
      <dgm:prSet loTypeId="urn:microsoft.com/office/officeart/2005/8/layout/process1" loCatId="process" qsTypeId="urn:microsoft.com/office/officeart/2005/8/quickstyle/simple1" qsCatId="simple" csTypeId="urn:microsoft.com/office/officeart/2005/8/colors/accent1_2" csCatId="accent1" phldr="1"/>
      <dgm:spPr/>
    </dgm:pt>
    <dgm:pt modelId="{91ADA1F6-F66F-41CB-80E3-8E2C80243B62}">
      <dgm:prSet phldrT="[Text]"/>
      <dgm:spPr/>
      <dgm:t>
        <a:bodyPr/>
        <a:lstStyle/>
        <a:p>
          <a:r>
            <a:rPr lang="en-US" dirty="0"/>
            <a:t>Resource Submits EFC with signed attestations</a:t>
          </a:r>
        </a:p>
      </dgm:t>
    </dgm:pt>
    <dgm:pt modelId="{4A5AD8A6-B7E0-49FC-9157-9158C8C04E81}" type="parTrans" cxnId="{E14B1BC0-5BC8-4279-BAEE-0BD3F3A06CB9}">
      <dgm:prSet/>
      <dgm:spPr/>
      <dgm:t>
        <a:bodyPr/>
        <a:lstStyle/>
        <a:p>
          <a:endParaRPr lang="en-US"/>
        </a:p>
      </dgm:t>
    </dgm:pt>
    <dgm:pt modelId="{52AF71B8-E2AB-48CE-9BE0-2518D3FC4171}" type="sibTrans" cxnId="{E14B1BC0-5BC8-4279-BAEE-0BD3F3A06CB9}">
      <dgm:prSet/>
      <dgm:spPr/>
      <dgm:t>
        <a:bodyPr/>
        <a:lstStyle/>
        <a:p>
          <a:endParaRPr lang="en-US"/>
        </a:p>
      </dgm:t>
    </dgm:pt>
    <dgm:pt modelId="{BF250A4C-FCF5-483A-A993-920E0E1D3E32}">
      <dgm:prSet phldrT="[Text]"/>
      <dgm:spPr/>
      <dgm:t>
        <a:bodyPr/>
        <a:lstStyle/>
        <a:p>
          <a:r>
            <a:rPr lang="en-US" dirty="0"/>
            <a:t>By Day 15, Resource provides ERCOT with actual WAFP </a:t>
          </a:r>
          <a:r>
            <a:rPr lang="en-US" dirty="0">
              <a:solidFill>
                <a:schemeClr val="accent4"/>
              </a:solidFill>
            </a:rPr>
            <a:t>or Energy Offer Curve consistent with the fuel supply contract if the unit was flagged or subject to mitigation</a:t>
          </a:r>
        </a:p>
      </dgm:t>
    </dgm:pt>
    <dgm:pt modelId="{318B36B5-3542-4E60-AF2E-1E19615F0E71}" type="parTrans" cxnId="{A15CA10E-3202-427F-8687-899256B7C3FC}">
      <dgm:prSet/>
      <dgm:spPr/>
      <dgm:t>
        <a:bodyPr/>
        <a:lstStyle/>
        <a:p>
          <a:endParaRPr lang="en-US"/>
        </a:p>
      </dgm:t>
    </dgm:pt>
    <dgm:pt modelId="{52E5E58F-1E31-47A0-96F7-36B9E7EAFC79}" type="sibTrans" cxnId="{A15CA10E-3202-427F-8687-899256B7C3FC}">
      <dgm:prSet/>
      <dgm:spPr/>
      <dgm:t>
        <a:bodyPr/>
        <a:lstStyle/>
        <a:p>
          <a:endParaRPr lang="en-US"/>
        </a:p>
      </dgm:t>
    </dgm:pt>
    <dgm:pt modelId="{A7365AF9-8663-41B1-B2AE-498A6E884F02}">
      <dgm:prSet phldrT="[Text]"/>
      <dgm:spPr/>
      <dgm:t>
        <a:bodyPr/>
        <a:lstStyle/>
        <a:p>
          <a:r>
            <a:rPr lang="en-US" dirty="0"/>
            <a:t>By Day 60, Resource provides ERCOT with supporting documentation</a:t>
          </a:r>
          <a:r>
            <a:rPr lang="en-US" dirty="0">
              <a:solidFill>
                <a:schemeClr val="accent4"/>
              </a:solidFill>
            </a:rPr>
            <a:t> if the unit was flagged or subject to mitigation </a:t>
          </a:r>
        </a:p>
      </dgm:t>
    </dgm:pt>
    <dgm:pt modelId="{B669583A-833D-47C5-B910-5064A6C5D4EC}" type="parTrans" cxnId="{445987FB-5423-4D67-A9A5-6EF6858DE09E}">
      <dgm:prSet/>
      <dgm:spPr/>
      <dgm:t>
        <a:bodyPr/>
        <a:lstStyle/>
        <a:p>
          <a:endParaRPr lang="en-US"/>
        </a:p>
      </dgm:t>
    </dgm:pt>
    <dgm:pt modelId="{28DC1447-2B1D-40E0-9363-837FF7ED94EE}" type="sibTrans" cxnId="{445987FB-5423-4D67-A9A5-6EF6858DE09E}">
      <dgm:prSet/>
      <dgm:spPr/>
      <dgm:t>
        <a:bodyPr/>
        <a:lstStyle/>
        <a:p>
          <a:endParaRPr lang="en-US"/>
        </a:p>
      </dgm:t>
    </dgm:pt>
    <dgm:pt modelId="{CC569FF0-9ED7-4593-81A7-5FDB71C5C549}">
      <dgm:prSet phldrT="[Text]"/>
      <dgm:spPr/>
      <dgm:t>
        <a:bodyPr/>
        <a:lstStyle/>
        <a:p>
          <a:r>
            <a:rPr lang="en-US" dirty="0">
              <a:solidFill>
                <a:schemeClr val="accent4"/>
              </a:solidFill>
            </a:rPr>
            <a:t>Ten Business Days prior to submitting an EFC, a Resource must provide ERCOT with its fuel supply contract</a:t>
          </a:r>
        </a:p>
      </dgm:t>
    </dgm:pt>
    <dgm:pt modelId="{0BA29616-A39D-4149-95BE-43D6DFDB7AED}" type="parTrans" cxnId="{E0A28DF9-B022-48FB-8271-EDFF7B439158}">
      <dgm:prSet/>
      <dgm:spPr/>
      <dgm:t>
        <a:bodyPr/>
        <a:lstStyle/>
        <a:p>
          <a:endParaRPr lang="en-US"/>
        </a:p>
      </dgm:t>
    </dgm:pt>
    <dgm:pt modelId="{1B72BD6B-EC11-42EA-BDD8-C5EE4E897CAC}" type="sibTrans" cxnId="{E0A28DF9-B022-48FB-8271-EDFF7B439158}">
      <dgm:prSet/>
      <dgm:spPr/>
      <dgm:t>
        <a:bodyPr/>
        <a:lstStyle/>
        <a:p>
          <a:endParaRPr lang="en-US"/>
        </a:p>
      </dgm:t>
    </dgm:pt>
    <dgm:pt modelId="{E07A9EBA-0758-4016-9B12-9515DEE6F85C}" type="pres">
      <dgm:prSet presAssocID="{6BF47F6D-88F5-48EA-A4FD-9C96A38DAF4C}" presName="Name0" presStyleCnt="0">
        <dgm:presLayoutVars>
          <dgm:dir/>
          <dgm:resizeHandles val="exact"/>
        </dgm:presLayoutVars>
      </dgm:prSet>
      <dgm:spPr/>
    </dgm:pt>
    <dgm:pt modelId="{BEBD75BD-4856-43A6-AE0B-C8B901445EC3}" type="pres">
      <dgm:prSet presAssocID="{CC569FF0-9ED7-4593-81A7-5FDB71C5C549}" presName="node" presStyleLbl="node1" presStyleIdx="0" presStyleCnt="4">
        <dgm:presLayoutVars>
          <dgm:bulletEnabled val="1"/>
        </dgm:presLayoutVars>
      </dgm:prSet>
      <dgm:spPr/>
    </dgm:pt>
    <dgm:pt modelId="{984A1905-CDE9-4455-BE7F-C123A0AFFBB5}" type="pres">
      <dgm:prSet presAssocID="{1B72BD6B-EC11-42EA-BDD8-C5EE4E897CAC}" presName="sibTrans" presStyleLbl="sibTrans2D1" presStyleIdx="0" presStyleCnt="3"/>
      <dgm:spPr/>
    </dgm:pt>
    <dgm:pt modelId="{F37B3F47-2037-494C-8AA7-140AE033A3FC}" type="pres">
      <dgm:prSet presAssocID="{1B72BD6B-EC11-42EA-BDD8-C5EE4E897CAC}" presName="connectorText" presStyleLbl="sibTrans2D1" presStyleIdx="0" presStyleCnt="3"/>
      <dgm:spPr/>
    </dgm:pt>
    <dgm:pt modelId="{9206561D-F471-4B61-840D-EB8A2E17AFEC}" type="pres">
      <dgm:prSet presAssocID="{91ADA1F6-F66F-41CB-80E3-8E2C80243B62}" presName="node" presStyleLbl="node1" presStyleIdx="1" presStyleCnt="4">
        <dgm:presLayoutVars>
          <dgm:bulletEnabled val="1"/>
        </dgm:presLayoutVars>
      </dgm:prSet>
      <dgm:spPr/>
    </dgm:pt>
    <dgm:pt modelId="{FEF256D0-C28E-4096-850B-5A3BA51EC54C}" type="pres">
      <dgm:prSet presAssocID="{52AF71B8-E2AB-48CE-9BE0-2518D3FC4171}" presName="sibTrans" presStyleLbl="sibTrans2D1" presStyleIdx="1" presStyleCnt="3"/>
      <dgm:spPr/>
    </dgm:pt>
    <dgm:pt modelId="{69A0B69C-43AC-4BFB-B098-8A8863BDA9B1}" type="pres">
      <dgm:prSet presAssocID="{52AF71B8-E2AB-48CE-9BE0-2518D3FC4171}" presName="connectorText" presStyleLbl="sibTrans2D1" presStyleIdx="1" presStyleCnt="3"/>
      <dgm:spPr/>
    </dgm:pt>
    <dgm:pt modelId="{D0D63D15-12C5-4BA6-B1DA-599C310E4F7D}" type="pres">
      <dgm:prSet presAssocID="{BF250A4C-FCF5-483A-A993-920E0E1D3E32}" presName="node" presStyleLbl="node1" presStyleIdx="2" presStyleCnt="4">
        <dgm:presLayoutVars>
          <dgm:bulletEnabled val="1"/>
        </dgm:presLayoutVars>
      </dgm:prSet>
      <dgm:spPr/>
    </dgm:pt>
    <dgm:pt modelId="{FC6CEA75-C4F3-47EE-978B-A6B3CDEE47EF}" type="pres">
      <dgm:prSet presAssocID="{52E5E58F-1E31-47A0-96F7-36B9E7EAFC79}" presName="sibTrans" presStyleLbl="sibTrans2D1" presStyleIdx="2" presStyleCnt="3"/>
      <dgm:spPr/>
    </dgm:pt>
    <dgm:pt modelId="{8CC05D68-963B-4CCD-9AB2-1C6D1EBE2497}" type="pres">
      <dgm:prSet presAssocID="{52E5E58F-1E31-47A0-96F7-36B9E7EAFC79}" presName="connectorText" presStyleLbl="sibTrans2D1" presStyleIdx="2" presStyleCnt="3"/>
      <dgm:spPr/>
    </dgm:pt>
    <dgm:pt modelId="{62BDEC90-62EA-4D8B-9933-BED907990693}" type="pres">
      <dgm:prSet presAssocID="{A7365AF9-8663-41B1-B2AE-498A6E884F02}" presName="node" presStyleLbl="node1" presStyleIdx="3" presStyleCnt="4">
        <dgm:presLayoutVars>
          <dgm:bulletEnabled val="1"/>
        </dgm:presLayoutVars>
      </dgm:prSet>
      <dgm:spPr/>
    </dgm:pt>
  </dgm:ptLst>
  <dgm:cxnLst>
    <dgm:cxn modelId="{D50A270B-F61E-46D2-9542-2F4638A8BE14}" type="presOf" srcId="{91ADA1F6-F66F-41CB-80E3-8E2C80243B62}" destId="{9206561D-F471-4B61-840D-EB8A2E17AFEC}" srcOrd="0" destOrd="0" presId="urn:microsoft.com/office/officeart/2005/8/layout/process1"/>
    <dgm:cxn modelId="{A15CA10E-3202-427F-8687-899256B7C3FC}" srcId="{6BF47F6D-88F5-48EA-A4FD-9C96A38DAF4C}" destId="{BF250A4C-FCF5-483A-A993-920E0E1D3E32}" srcOrd="2" destOrd="0" parTransId="{318B36B5-3542-4E60-AF2E-1E19615F0E71}" sibTransId="{52E5E58F-1E31-47A0-96F7-36B9E7EAFC79}"/>
    <dgm:cxn modelId="{3093F43D-0928-4CFA-8E75-237D2989A00E}" type="presOf" srcId="{52E5E58F-1E31-47A0-96F7-36B9E7EAFC79}" destId="{8CC05D68-963B-4CCD-9AB2-1C6D1EBE2497}" srcOrd="1" destOrd="0" presId="urn:microsoft.com/office/officeart/2005/8/layout/process1"/>
    <dgm:cxn modelId="{1C2E935D-71BC-4EA5-93C3-1D2EB3785539}" type="presOf" srcId="{6BF47F6D-88F5-48EA-A4FD-9C96A38DAF4C}" destId="{E07A9EBA-0758-4016-9B12-9515DEE6F85C}" srcOrd="0" destOrd="0" presId="urn:microsoft.com/office/officeart/2005/8/layout/process1"/>
    <dgm:cxn modelId="{0E251962-E805-4039-874E-5A476958B544}" type="presOf" srcId="{52AF71B8-E2AB-48CE-9BE0-2518D3FC4171}" destId="{69A0B69C-43AC-4BFB-B098-8A8863BDA9B1}" srcOrd="1" destOrd="0" presId="urn:microsoft.com/office/officeart/2005/8/layout/process1"/>
    <dgm:cxn modelId="{0409F65A-8B4E-4630-8F41-5610972897FB}" type="presOf" srcId="{A7365AF9-8663-41B1-B2AE-498A6E884F02}" destId="{62BDEC90-62EA-4D8B-9933-BED907990693}" srcOrd="0" destOrd="0" presId="urn:microsoft.com/office/officeart/2005/8/layout/process1"/>
    <dgm:cxn modelId="{784CCA9A-F39C-45B9-8A3E-21236629C5ED}" type="presOf" srcId="{52E5E58F-1E31-47A0-96F7-36B9E7EAFC79}" destId="{FC6CEA75-C4F3-47EE-978B-A6B3CDEE47EF}" srcOrd="0" destOrd="0" presId="urn:microsoft.com/office/officeart/2005/8/layout/process1"/>
    <dgm:cxn modelId="{85A7D8A0-2CDC-465A-8616-23540331E3C3}" type="presOf" srcId="{CC569FF0-9ED7-4593-81A7-5FDB71C5C549}" destId="{BEBD75BD-4856-43A6-AE0B-C8B901445EC3}" srcOrd="0" destOrd="0" presId="urn:microsoft.com/office/officeart/2005/8/layout/process1"/>
    <dgm:cxn modelId="{CEC63FBE-FB93-4EA1-AC17-A98E0D2E2A8E}" type="presOf" srcId="{52AF71B8-E2AB-48CE-9BE0-2518D3FC4171}" destId="{FEF256D0-C28E-4096-850B-5A3BA51EC54C}" srcOrd="0" destOrd="0" presId="urn:microsoft.com/office/officeart/2005/8/layout/process1"/>
    <dgm:cxn modelId="{E14B1BC0-5BC8-4279-BAEE-0BD3F3A06CB9}" srcId="{6BF47F6D-88F5-48EA-A4FD-9C96A38DAF4C}" destId="{91ADA1F6-F66F-41CB-80E3-8E2C80243B62}" srcOrd="1" destOrd="0" parTransId="{4A5AD8A6-B7E0-49FC-9157-9158C8C04E81}" sibTransId="{52AF71B8-E2AB-48CE-9BE0-2518D3FC4171}"/>
    <dgm:cxn modelId="{F72FF2DD-491C-4392-88D5-8522AA6D9847}" type="presOf" srcId="{BF250A4C-FCF5-483A-A993-920E0E1D3E32}" destId="{D0D63D15-12C5-4BA6-B1DA-599C310E4F7D}" srcOrd="0" destOrd="0" presId="urn:microsoft.com/office/officeart/2005/8/layout/process1"/>
    <dgm:cxn modelId="{B06BAFE5-4DE2-4806-ABA6-DEB35B9E1EED}" type="presOf" srcId="{1B72BD6B-EC11-42EA-BDD8-C5EE4E897CAC}" destId="{F37B3F47-2037-494C-8AA7-140AE033A3FC}" srcOrd="1" destOrd="0" presId="urn:microsoft.com/office/officeart/2005/8/layout/process1"/>
    <dgm:cxn modelId="{040423F0-0970-44ED-AC2C-2B129A6F02F6}" type="presOf" srcId="{1B72BD6B-EC11-42EA-BDD8-C5EE4E897CAC}" destId="{984A1905-CDE9-4455-BE7F-C123A0AFFBB5}" srcOrd="0" destOrd="0" presId="urn:microsoft.com/office/officeart/2005/8/layout/process1"/>
    <dgm:cxn modelId="{E0A28DF9-B022-48FB-8271-EDFF7B439158}" srcId="{6BF47F6D-88F5-48EA-A4FD-9C96A38DAF4C}" destId="{CC569FF0-9ED7-4593-81A7-5FDB71C5C549}" srcOrd="0" destOrd="0" parTransId="{0BA29616-A39D-4149-95BE-43D6DFDB7AED}" sibTransId="{1B72BD6B-EC11-42EA-BDD8-C5EE4E897CAC}"/>
    <dgm:cxn modelId="{445987FB-5423-4D67-A9A5-6EF6858DE09E}" srcId="{6BF47F6D-88F5-48EA-A4FD-9C96A38DAF4C}" destId="{A7365AF9-8663-41B1-B2AE-498A6E884F02}" srcOrd="3" destOrd="0" parTransId="{B669583A-833D-47C5-B910-5064A6C5D4EC}" sibTransId="{28DC1447-2B1D-40E0-9363-837FF7ED94EE}"/>
    <dgm:cxn modelId="{BDFA8157-29FF-4B72-BCCF-F41BB64F3DA5}" type="presParOf" srcId="{E07A9EBA-0758-4016-9B12-9515DEE6F85C}" destId="{BEBD75BD-4856-43A6-AE0B-C8B901445EC3}" srcOrd="0" destOrd="0" presId="urn:microsoft.com/office/officeart/2005/8/layout/process1"/>
    <dgm:cxn modelId="{F7B51E21-9F50-4095-8066-C918BD6CD55A}" type="presParOf" srcId="{E07A9EBA-0758-4016-9B12-9515DEE6F85C}" destId="{984A1905-CDE9-4455-BE7F-C123A0AFFBB5}" srcOrd="1" destOrd="0" presId="urn:microsoft.com/office/officeart/2005/8/layout/process1"/>
    <dgm:cxn modelId="{2DC64E4B-9E4B-42DE-84E8-8CB439F2552F}" type="presParOf" srcId="{984A1905-CDE9-4455-BE7F-C123A0AFFBB5}" destId="{F37B3F47-2037-494C-8AA7-140AE033A3FC}" srcOrd="0" destOrd="0" presId="urn:microsoft.com/office/officeart/2005/8/layout/process1"/>
    <dgm:cxn modelId="{1CBAD5FD-5677-4D0B-BB2A-5462A6CF9AED}" type="presParOf" srcId="{E07A9EBA-0758-4016-9B12-9515DEE6F85C}" destId="{9206561D-F471-4B61-840D-EB8A2E17AFEC}" srcOrd="2" destOrd="0" presId="urn:microsoft.com/office/officeart/2005/8/layout/process1"/>
    <dgm:cxn modelId="{64742F75-E83F-49C6-AB3B-42DBFD40F069}" type="presParOf" srcId="{E07A9EBA-0758-4016-9B12-9515DEE6F85C}" destId="{FEF256D0-C28E-4096-850B-5A3BA51EC54C}" srcOrd="3" destOrd="0" presId="urn:microsoft.com/office/officeart/2005/8/layout/process1"/>
    <dgm:cxn modelId="{CFCD5CD2-8E68-44F1-9995-D246066A68C4}" type="presParOf" srcId="{FEF256D0-C28E-4096-850B-5A3BA51EC54C}" destId="{69A0B69C-43AC-4BFB-B098-8A8863BDA9B1}" srcOrd="0" destOrd="0" presId="urn:microsoft.com/office/officeart/2005/8/layout/process1"/>
    <dgm:cxn modelId="{81310F72-7D39-43C5-8A37-81CDCDE96AEF}" type="presParOf" srcId="{E07A9EBA-0758-4016-9B12-9515DEE6F85C}" destId="{D0D63D15-12C5-4BA6-B1DA-599C310E4F7D}" srcOrd="4" destOrd="0" presId="urn:microsoft.com/office/officeart/2005/8/layout/process1"/>
    <dgm:cxn modelId="{6300D53D-2133-44A9-9D07-AC115FDCDAC8}" type="presParOf" srcId="{E07A9EBA-0758-4016-9B12-9515DEE6F85C}" destId="{FC6CEA75-C4F3-47EE-978B-A6B3CDEE47EF}" srcOrd="5" destOrd="0" presId="urn:microsoft.com/office/officeart/2005/8/layout/process1"/>
    <dgm:cxn modelId="{5F9F1A66-A645-4526-B4BD-CA88932C3B2D}" type="presParOf" srcId="{FC6CEA75-C4F3-47EE-978B-A6B3CDEE47EF}" destId="{8CC05D68-963B-4CCD-9AB2-1C6D1EBE2497}" srcOrd="0" destOrd="0" presId="urn:microsoft.com/office/officeart/2005/8/layout/process1"/>
    <dgm:cxn modelId="{0C53C157-2EFD-466B-B609-A409325DC9FB}" type="presParOf" srcId="{E07A9EBA-0758-4016-9B12-9515DEE6F85C}" destId="{62BDEC90-62EA-4D8B-9933-BED907990693}" srcOrd="6"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06561D-F471-4B61-840D-EB8A2E17AFEC}">
      <dsp:nvSpPr>
        <dsp:cNvPr id="0" name=""/>
        <dsp:cNvSpPr/>
      </dsp:nvSpPr>
      <dsp:spPr>
        <a:xfrm>
          <a:off x="9242" y="632552"/>
          <a:ext cx="2762398" cy="165743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Resource Submits EFC with signed attestations</a:t>
          </a:r>
        </a:p>
      </dsp:txBody>
      <dsp:txXfrm>
        <a:off x="57787" y="681097"/>
        <a:ext cx="2665308" cy="1560349"/>
      </dsp:txXfrm>
    </dsp:sp>
    <dsp:sp modelId="{FEF256D0-C28E-4096-850B-5A3BA51EC54C}">
      <dsp:nvSpPr>
        <dsp:cNvPr id="0" name=""/>
        <dsp:cNvSpPr/>
      </dsp:nvSpPr>
      <dsp:spPr>
        <a:xfrm>
          <a:off x="3047880" y="1118734"/>
          <a:ext cx="585628" cy="68507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a:off x="3047880" y="1255749"/>
        <a:ext cx="409940" cy="411044"/>
      </dsp:txXfrm>
    </dsp:sp>
    <dsp:sp modelId="{D0D63D15-12C5-4BA6-B1DA-599C310E4F7D}">
      <dsp:nvSpPr>
        <dsp:cNvPr id="0" name=""/>
        <dsp:cNvSpPr/>
      </dsp:nvSpPr>
      <dsp:spPr>
        <a:xfrm>
          <a:off x="3876600" y="632552"/>
          <a:ext cx="2762398" cy="165743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By day 15, Resource provides ERCOT with actual Weighted Average Fuel Price (WAFP)</a:t>
          </a:r>
        </a:p>
      </dsp:txBody>
      <dsp:txXfrm>
        <a:off x="3925145" y="681097"/>
        <a:ext cx="2665308" cy="1560349"/>
      </dsp:txXfrm>
    </dsp:sp>
    <dsp:sp modelId="{FC6CEA75-C4F3-47EE-978B-A6B3CDEE47EF}">
      <dsp:nvSpPr>
        <dsp:cNvPr id="0" name=""/>
        <dsp:cNvSpPr/>
      </dsp:nvSpPr>
      <dsp:spPr>
        <a:xfrm>
          <a:off x="6915239" y="1118734"/>
          <a:ext cx="585628" cy="68507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a:off x="6915239" y="1255749"/>
        <a:ext cx="409940" cy="411044"/>
      </dsp:txXfrm>
    </dsp:sp>
    <dsp:sp modelId="{62BDEC90-62EA-4D8B-9933-BED907990693}">
      <dsp:nvSpPr>
        <dsp:cNvPr id="0" name=""/>
        <dsp:cNvSpPr/>
      </dsp:nvSpPr>
      <dsp:spPr>
        <a:xfrm>
          <a:off x="7743958" y="632552"/>
          <a:ext cx="2762398" cy="165743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By Day 60, Resource provides ERCOT with supporting information</a:t>
          </a:r>
        </a:p>
      </dsp:txBody>
      <dsp:txXfrm>
        <a:off x="7792503" y="681097"/>
        <a:ext cx="2665308" cy="156034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BD75BD-4856-43A6-AE0B-C8B901445EC3}">
      <dsp:nvSpPr>
        <dsp:cNvPr id="0" name=""/>
        <dsp:cNvSpPr/>
      </dsp:nvSpPr>
      <dsp:spPr>
        <a:xfrm>
          <a:off x="4621" y="237259"/>
          <a:ext cx="2020453" cy="303068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solidFill>
                <a:schemeClr val="accent4"/>
              </a:solidFill>
            </a:rPr>
            <a:t>Ten Business Days prior to submitting an EFC, a Resource must provide ERCOT with its fuel supply contract</a:t>
          </a:r>
        </a:p>
      </dsp:txBody>
      <dsp:txXfrm>
        <a:off x="63798" y="296436"/>
        <a:ext cx="1902099" cy="2912326"/>
      </dsp:txXfrm>
    </dsp:sp>
    <dsp:sp modelId="{984A1905-CDE9-4455-BE7F-C123A0AFFBB5}">
      <dsp:nvSpPr>
        <dsp:cNvPr id="0" name=""/>
        <dsp:cNvSpPr/>
      </dsp:nvSpPr>
      <dsp:spPr>
        <a:xfrm>
          <a:off x="2227119" y="1502063"/>
          <a:ext cx="428336" cy="50107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2227119" y="1602277"/>
        <a:ext cx="299835" cy="300644"/>
      </dsp:txXfrm>
    </dsp:sp>
    <dsp:sp modelId="{9206561D-F471-4B61-840D-EB8A2E17AFEC}">
      <dsp:nvSpPr>
        <dsp:cNvPr id="0" name=""/>
        <dsp:cNvSpPr/>
      </dsp:nvSpPr>
      <dsp:spPr>
        <a:xfrm>
          <a:off x="2833255" y="237259"/>
          <a:ext cx="2020453" cy="303068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Resource Submits EFC with signed attestations</a:t>
          </a:r>
        </a:p>
      </dsp:txBody>
      <dsp:txXfrm>
        <a:off x="2892432" y="296436"/>
        <a:ext cx="1902099" cy="2912326"/>
      </dsp:txXfrm>
    </dsp:sp>
    <dsp:sp modelId="{FEF256D0-C28E-4096-850B-5A3BA51EC54C}">
      <dsp:nvSpPr>
        <dsp:cNvPr id="0" name=""/>
        <dsp:cNvSpPr/>
      </dsp:nvSpPr>
      <dsp:spPr>
        <a:xfrm>
          <a:off x="5055754" y="1502063"/>
          <a:ext cx="428336" cy="50107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5055754" y="1602277"/>
        <a:ext cx="299835" cy="300644"/>
      </dsp:txXfrm>
    </dsp:sp>
    <dsp:sp modelId="{D0D63D15-12C5-4BA6-B1DA-599C310E4F7D}">
      <dsp:nvSpPr>
        <dsp:cNvPr id="0" name=""/>
        <dsp:cNvSpPr/>
      </dsp:nvSpPr>
      <dsp:spPr>
        <a:xfrm>
          <a:off x="5661890" y="237259"/>
          <a:ext cx="2020453" cy="303068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By Day 15, Resource provides ERCOT with actual WAFP </a:t>
          </a:r>
          <a:r>
            <a:rPr lang="en-US" sz="1800" kern="1200" dirty="0">
              <a:solidFill>
                <a:schemeClr val="accent4"/>
              </a:solidFill>
            </a:rPr>
            <a:t>or Energy Offer Curve consistent with the fuel supply contract if the unit was flagged or subject to mitigation</a:t>
          </a:r>
        </a:p>
      </dsp:txBody>
      <dsp:txXfrm>
        <a:off x="5721067" y="296436"/>
        <a:ext cx="1902099" cy="2912326"/>
      </dsp:txXfrm>
    </dsp:sp>
    <dsp:sp modelId="{FC6CEA75-C4F3-47EE-978B-A6B3CDEE47EF}">
      <dsp:nvSpPr>
        <dsp:cNvPr id="0" name=""/>
        <dsp:cNvSpPr/>
      </dsp:nvSpPr>
      <dsp:spPr>
        <a:xfrm>
          <a:off x="7884389" y="1502063"/>
          <a:ext cx="428336" cy="50107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7884389" y="1602277"/>
        <a:ext cx="299835" cy="300644"/>
      </dsp:txXfrm>
    </dsp:sp>
    <dsp:sp modelId="{62BDEC90-62EA-4D8B-9933-BED907990693}">
      <dsp:nvSpPr>
        <dsp:cNvPr id="0" name=""/>
        <dsp:cNvSpPr/>
      </dsp:nvSpPr>
      <dsp:spPr>
        <a:xfrm>
          <a:off x="8490525" y="237259"/>
          <a:ext cx="2020453" cy="303068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By Day 60, Resource provides ERCOT with supporting documentation</a:t>
          </a:r>
          <a:r>
            <a:rPr lang="en-US" sz="1800" kern="1200" dirty="0">
              <a:solidFill>
                <a:schemeClr val="accent4"/>
              </a:solidFill>
            </a:rPr>
            <a:t> if the unit was flagged or subject to mitigation </a:t>
          </a:r>
        </a:p>
      </dsp:txBody>
      <dsp:txXfrm>
        <a:off x="8549702" y="296436"/>
        <a:ext cx="1902099" cy="2912326"/>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ABBF27-AF90-6351-EE69-3F14F76E5FD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CCF2C60-4F1A-FB46-6361-5B1BC9396CB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C2ABC1A-5685-108D-9AC8-079F88542431}"/>
              </a:ext>
            </a:extLst>
          </p:cNvPr>
          <p:cNvSpPr>
            <a:spLocks noGrp="1"/>
          </p:cNvSpPr>
          <p:nvPr>
            <p:ph type="dt" sz="half" idx="10"/>
          </p:nvPr>
        </p:nvSpPr>
        <p:spPr/>
        <p:txBody>
          <a:bodyPr/>
          <a:lstStyle/>
          <a:p>
            <a:fld id="{C54CDCE2-BFE2-4D73-81E6-F6BBF54952C0}" type="datetimeFigureOut">
              <a:rPr lang="en-US" smtClean="0"/>
              <a:t>5/5/2023</a:t>
            </a:fld>
            <a:endParaRPr lang="en-US"/>
          </a:p>
        </p:txBody>
      </p:sp>
      <p:sp>
        <p:nvSpPr>
          <p:cNvPr id="5" name="Footer Placeholder 4">
            <a:extLst>
              <a:ext uri="{FF2B5EF4-FFF2-40B4-BE49-F238E27FC236}">
                <a16:creationId xmlns:a16="http://schemas.microsoft.com/office/drawing/2014/main" id="{5FC26029-B91B-0925-0476-E1B1232E2C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66F311F-0CD4-4D6F-A184-837D7917E214}"/>
              </a:ext>
            </a:extLst>
          </p:cNvPr>
          <p:cNvSpPr>
            <a:spLocks noGrp="1"/>
          </p:cNvSpPr>
          <p:nvPr>
            <p:ph type="sldNum" sz="quarter" idx="12"/>
          </p:nvPr>
        </p:nvSpPr>
        <p:spPr/>
        <p:txBody>
          <a:bodyPr/>
          <a:lstStyle/>
          <a:p>
            <a:fld id="{274DF49B-2696-4FA4-9BD7-4A715E699565}" type="slidenum">
              <a:rPr lang="en-US" smtClean="0"/>
              <a:t>‹#›</a:t>
            </a:fld>
            <a:endParaRPr lang="en-US"/>
          </a:p>
        </p:txBody>
      </p:sp>
    </p:spTree>
    <p:extLst>
      <p:ext uri="{BB962C8B-B14F-4D97-AF65-F5344CB8AC3E}">
        <p14:creationId xmlns:p14="http://schemas.microsoft.com/office/powerpoint/2010/main" val="42043076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796BE9-F5C0-0722-4E97-573C3A92607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25529AB-B263-8CA7-03BD-ECC96F013C5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36D5FD-E60A-2F29-2388-3383EE6ECE5F}"/>
              </a:ext>
            </a:extLst>
          </p:cNvPr>
          <p:cNvSpPr>
            <a:spLocks noGrp="1"/>
          </p:cNvSpPr>
          <p:nvPr>
            <p:ph type="dt" sz="half" idx="10"/>
          </p:nvPr>
        </p:nvSpPr>
        <p:spPr/>
        <p:txBody>
          <a:bodyPr/>
          <a:lstStyle/>
          <a:p>
            <a:fld id="{C54CDCE2-BFE2-4D73-81E6-F6BBF54952C0}" type="datetimeFigureOut">
              <a:rPr lang="en-US" smtClean="0"/>
              <a:t>5/5/2023</a:t>
            </a:fld>
            <a:endParaRPr lang="en-US"/>
          </a:p>
        </p:txBody>
      </p:sp>
      <p:sp>
        <p:nvSpPr>
          <p:cNvPr id="5" name="Footer Placeholder 4">
            <a:extLst>
              <a:ext uri="{FF2B5EF4-FFF2-40B4-BE49-F238E27FC236}">
                <a16:creationId xmlns:a16="http://schemas.microsoft.com/office/drawing/2014/main" id="{D37D4BA9-B222-2532-8455-CE1321B1AF7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91CFCF-6D47-9F9D-77E3-E70D853E40ED}"/>
              </a:ext>
            </a:extLst>
          </p:cNvPr>
          <p:cNvSpPr>
            <a:spLocks noGrp="1"/>
          </p:cNvSpPr>
          <p:nvPr>
            <p:ph type="sldNum" sz="quarter" idx="12"/>
          </p:nvPr>
        </p:nvSpPr>
        <p:spPr/>
        <p:txBody>
          <a:bodyPr/>
          <a:lstStyle/>
          <a:p>
            <a:fld id="{274DF49B-2696-4FA4-9BD7-4A715E699565}" type="slidenum">
              <a:rPr lang="en-US" smtClean="0"/>
              <a:t>‹#›</a:t>
            </a:fld>
            <a:endParaRPr lang="en-US"/>
          </a:p>
        </p:txBody>
      </p:sp>
    </p:spTree>
    <p:extLst>
      <p:ext uri="{BB962C8B-B14F-4D97-AF65-F5344CB8AC3E}">
        <p14:creationId xmlns:p14="http://schemas.microsoft.com/office/powerpoint/2010/main" val="36658634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BB9ADE8-8753-491D-3AF9-233004547B1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3F7BE4D-9098-4235-BFAB-9DCE93BE811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1163C58-A926-391D-9646-D6621D86A146}"/>
              </a:ext>
            </a:extLst>
          </p:cNvPr>
          <p:cNvSpPr>
            <a:spLocks noGrp="1"/>
          </p:cNvSpPr>
          <p:nvPr>
            <p:ph type="dt" sz="half" idx="10"/>
          </p:nvPr>
        </p:nvSpPr>
        <p:spPr/>
        <p:txBody>
          <a:bodyPr/>
          <a:lstStyle/>
          <a:p>
            <a:fld id="{C54CDCE2-BFE2-4D73-81E6-F6BBF54952C0}" type="datetimeFigureOut">
              <a:rPr lang="en-US" smtClean="0"/>
              <a:t>5/5/2023</a:t>
            </a:fld>
            <a:endParaRPr lang="en-US"/>
          </a:p>
        </p:txBody>
      </p:sp>
      <p:sp>
        <p:nvSpPr>
          <p:cNvPr id="5" name="Footer Placeholder 4">
            <a:extLst>
              <a:ext uri="{FF2B5EF4-FFF2-40B4-BE49-F238E27FC236}">
                <a16:creationId xmlns:a16="http://schemas.microsoft.com/office/drawing/2014/main" id="{5E750F00-FF29-98EC-7728-D58000FC73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D5156F-E28E-2330-7258-C8D259165C4A}"/>
              </a:ext>
            </a:extLst>
          </p:cNvPr>
          <p:cNvSpPr>
            <a:spLocks noGrp="1"/>
          </p:cNvSpPr>
          <p:nvPr>
            <p:ph type="sldNum" sz="quarter" idx="12"/>
          </p:nvPr>
        </p:nvSpPr>
        <p:spPr/>
        <p:txBody>
          <a:bodyPr/>
          <a:lstStyle/>
          <a:p>
            <a:fld id="{274DF49B-2696-4FA4-9BD7-4A715E699565}" type="slidenum">
              <a:rPr lang="en-US" smtClean="0"/>
              <a:t>‹#›</a:t>
            </a:fld>
            <a:endParaRPr lang="en-US"/>
          </a:p>
        </p:txBody>
      </p:sp>
    </p:spTree>
    <p:extLst>
      <p:ext uri="{BB962C8B-B14F-4D97-AF65-F5344CB8AC3E}">
        <p14:creationId xmlns:p14="http://schemas.microsoft.com/office/powerpoint/2010/main" val="16618543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5DBB5B-D4E3-C269-A58F-DF3193B667B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C06ABAD-55C5-2CBC-EDC4-787F5BA49D3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5D2ED1-A41F-9643-985F-BE23B9F53145}"/>
              </a:ext>
            </a:extLst>
          </p:cNvPr>
          <p:cNvSpPr>
            <a:spLocks noGrp="1"/>
          </p:cNvSpPr>
          <p:nvPr>
            <p:ph type="dt" sz="half" idx="10"/>
          </p:nvPr>
        </p:nvSpPr>
        <p:spPr/>
        <p:txBody>
          <a:bodyPr/>
          <a:lstStyle/>
          <a:p>
            <a:fld id="{C54CDCE2-BFE2-4D73-81E6-F6BBF54952C0}" type="datetimeFigureOut">
              <a:rPr lang="en-US" smtClean="0"/>
              <a:t>5/5/2023</a:t>
            </a:fld>
            <a:endParaRPr lang="en-US"/>
          </a:p>
        </p:txBody>
      </p:sp>
      <p:sp>
        <p:nvSpPr>
          <p:cNvPr id="5" name="Footer Placeholder 4">
            <a:extLst>
              <a:ext uri="{FF2B5EF4-FFF2-40B4-BE49-F238E27FC236}">
                <a16:creationId xmlns:a16="http://schemas.microsoft.com/office/drawing/2014/main" id="{486F1EBF-68DF-59DA-C885-7001C60736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8FC96B-5DF5-3CDE-A1FF-2B8DF2695A2D}"/>
              </a:ext>
            </a:extLst>
          </p:cNvPr>
          <p:cNvSpPr>
            <a:spLocks noGrp="1"/>
          </p:cNvSpPr>
          <p:nvPr>
            <p:ph type="sldNum" sz="quarter" idx="12"/>
          </p:nvPr>
        </p:nvSpPr>
        <p:spPr/>
        <p:txBody>
          <a:bodyPr/>
          <a:lstStyle/>
          <a:p>
            <a:fld id="{274DF49B-2696-4FA4-9BD7-4A715E699565}" type="slidenum">
              <a:rPr lang="en-US" smtClean="0"/>
              <a:t>‹#›</a:t>
            </a:fld>
            <a:endParaRPr lang="en-US"/>
          </a:p>
        </p:txBody>
      </p:sp>
    </p:spTree>
    <p:extLst>
      <p:ext uri="{BB962C8B-B14F-4D97-AF65-F5344CB8AC3E}">
        <p14:creationId xmlns:p14="http://schemas.microsoft.com/office/powerpoint/2010/main" val="9346671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39D2AC-061B-8093-EDAF-56719AB79D1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0F453BB-1267-91EA-6947-23184F95308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8E75CB6-4332-4840-3DFE-951A4B40EEA4}"/>
              </a:ext>
            </a:extLst>
          </p:cNvPr>
          <p:cNvSpPr>
            <a:spLocks noGrp="1"/>
          </p:cNvSpPr>
          <p:nvPr>
            <p:ph type="dt" sz="half" idx="10"/>
          </p:nvPr>
        </p:nvSpPr>
        <p:spPr/>
        <p:txBody>
          <a:bodyPr/>
          <a:lstStyle/>
          <a:p>
            <a:fld id="{C54CDCE2-BFE2-4D73-81E6-F6BBF54952C0}" type="datetimeFigureOut">
              <a:rPr lang="en-US" smtClean="0"/>
              <a:t>5/5/2023</a:t>
            </a:fld>
            <a:endParaRPr lang="en-US"/>
          </a:p>
        </p:txBody>
      </p:sp>
      <p:sp>
        <p:nvSpPr>
          <p:cNvPr id="5" name="Footer Placeholder 4">
            <a:extLst>
              <a:ext uri="{FF2B5EF4-FFF2-40B4-BE49-F238E27FC236}">
                <a16:creationId xmlns:a16="http://schemas.microsoft.com/office/drawing/2014/main" id="{1FC2D2A9-BB32-4BD7-486A-9E1F7B0C659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81CF8C7-E769-9963-E5CB-37A410A6E961}"/>
              </a:ext>
            </a:extLst>
          </p:cNvPr>
          <p:cNvSpPr>
            <a:spLocks noGrp="1"/>
          </p:cNvSpPr>
          <p:nvPr>
            <p:ph type="sldNum" sz="quarter" idx="12"/>
          </p:nvPr>
        </p:nvSpPr>
        <p:spPr/>
        <p:txBody>
          <a:bodyPr/>
          <a:lstStyle/>
          <a:p>
            <a:fld id="{274DF49B-2696-4FA4-9BD7-4A715E699565}" type="slidenum">
              <a:rPr lang="en-US" smtClean="0"/>
              <a:t>‹#›</a:t>
            </a:fld>
            <a:endParaRPr lang="en-US"/>
          </a:p>
        </p:txBody>
      </p:sp>
    </p:spTree>
    <p:extLst>
      <p:ext uri="{BB962C8B-B14F-4D97-AF65-F5344CB8AC3E}">
        <p14:creationId xmlns:p14="http://schemas.microsoft.com/office/powerpoint/2010/main" val="34481045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8AB974-5840-89DF-FF82-5A5F890849C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154FB8A-1591-FDB7-00B6-26292A6E03E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3A6624B-697C-7F38-34DE-65351DD1263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4DE3F30-5827-5544-C95D-2E9906007F82}"/>
              </a:ext>
            </a:extLst>
          </p:cNvPr>
          <p:cNvSpPr>
            <a:spLocks noGrp="1"/>
          </p:cNvSpPr>
          <p:nvPr>
            <p:ph type="dt" sz="half" idx="10"/>
          </p:nvPr>
        </p:nvSpPr>
        <p:spPr/>
        <p:txBody>
          <a:bodyPr/>
          <a:lstStyle/>
          <a:p>
            <a:fld id="{C54CDCE2-BFE2-4D73-81E6-F6BBF54952C0}" type="datetimeFigureOut">
              <a:rPr lang="en-US" smtClean="0"/>
              <a:t>5/5/2023</a:t>
            </a:fld>
            <a:endParaRPr lang="en-US"/>
          </a:p>
        </p:txBody>
      </p:sp>
      <p:sp>
        <p:nvSpPr>
          <p:cNvPr id="6" name="Footer Placeholder 5">
            <a:extLst>
              <a:ext uri="{FF2B5EF4-FFF2-40B4-BE49-F238E27FC236}">
                <a16:creationId xmlns:a16="http://schemas.microsoft.com/office/drawing/2014/main" id="{F7902B21-165F-052D-2430-1B00EC32320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BCB6B62-77F5-01D2-28EA-E210EE3AC3D9}"/>
              </a:ext>
            </a:extLst>
          </p:cNvPr>
          <p:cNvSpPr>
            <a:spLocks noGrp="1"/>
          </p:cNvSpPr>
          <p:nvPr>
            <p:ph type="sldNum" sz="quarter" idx="12"/>
          </p:nvPr>
        </p:nvSpPr>
        <p:spPr/>
        <p:txBody>
          <a:bodyPr/>
          <a:lstStyle/>
          <a:p>
            <a:fld id="{274DF49B-2696-4FA4-9BD7-4A715E699565}" type="slidenum">
              <a:rPr lang="en-US" smtClean="0"/>
              <a:t>‹#›</a:t>
            </a:fld>
            <a:endParaRPr lang="en-US"/>
          </a:p>
        </p:txBody>
      </p:sp>
    </p:spTree>
    <p:extLst>
      <p:ext uri="{BB962C8B-B14F-4D97-AF65-F5344CB8AC3E}">
        <p14:creationId xmlns:p14="http://schemas.microsoft.com/office/powerpoint/2010/main" val="29532240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FB5C4F-2035-2ED5-8534-52250123FE4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8A20390-ACC5-3459-A243-21D978A86A2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9D4776D-2F8B-A080-1F7F-A68D869D6B6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B0CB8EF-2FEA-B225-1093-733619F28DD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A28BB0F-009A-ECEF-F809-5EB79320CE4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DD10A4D-018A-DB80-3B1F-E333800EF02C}"/>
              </a:ext>
            </a:extLst>
          </p:cNvPr>
          <p:cNvSpPr>
            <a:spLocks noGrp="1"/>
          </p:cNvSpPr>
          <p:nvPr>
            <p:ph type="dt" sz="half" idx="10"/>
          </p:nvPr>
        </p:nvSpPr>
        <p:spPr/>
        <p:txBody>
          <a:bodyPr/>
          <a:lstStyle/>
          <a:p>
            <a:fld id="{C54CDCE2-BFE2-4D73-81E6-F6BBF54952C0}" type="datetimeFigureOut">
              <a:rPr lang="en-US" smtClean="0"/>
              <a:t>5/5/2023</a:t>
            </a:fld>
            <a:endParaRPr lang="en-US"/>
          </a:p>
        </p:txBody>
      </p:sp>
      <p:sp>
        <p:nvSpPr>
          <p:cNvPr id="8" name="Footer Placeholder 7">
            <a:extLst>
              <a:ext uri="{FF2B5EF4-FFF2-40B4-BE49-F238E27FC236}">
                <a16:creationId xmlns:a16="http://schemas.microsoft.com/office/drawing/2014/main" id="{9C86131B-103E-9900-0124-44C77495CA0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26BB84D-DC5F-87D3-FF06-E0C5E822F229}"/>
              </a:ext>
            </a:extLst>
          </p:cNvPr>
          <p:cNvSpPr>
            <a:spLocks noGrp="1"/>
          </p:cNvSpPr>
          <p:nvPr>
            <p:ph type="sldNum" sz="quarter" idx="12"/>
          </p:nvPr>
        </p:nvSpPr>
        <p:spPr/>
        <p:txBody>
          <a:bodyPr/>
          <a:lstStyle/>
          <a:p>
            <a:fld id="{274DF49B-2696-4FA4-9BD7-4A715E699565}" type="slidenum">
              <a:rPr lang="en-US" smtClean="0"/>
              <a:t>‹#›</a:t>
            </a:fld>
            <a:endParaRPr lang="en-US"/>
          </a:p>
        </p:txBody>
      </p:sp>
    </p:spTree>
    <p:extLst>
      <p:ext uri="{BB962C8B-B14F-4D97-AF65-F5344CB8AC3E}">
        <p14:creationId xmlns:p14="http://schemas.microsoft.com/office/powerpoint/2010/main" val="2857193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1CCA2F-454C-258A-4077-E29A3BEC75A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D13F787-009D-3169-A36A-41F0CEBA86C8}"/>
              </a:ext>
            </a:extLst>
          </p:cNvPr>
          <p:cNvSpPr>
            <a:spLocks noGrp="1"/>
          </p:cNvSpPr>
          <p:nvPr>
            <p:ph type="dt" sz="half" idx="10"/>
          </p:nvPr>
        </p:nvSpPr>
        <p:spPr/>
        <p:txBody>
          <a:bodyPr/>
          <a:lstStyle/>
          <a:p>
            <a:fld id="{C54CDCE2-BFE2-4D73-81E6-F6BBF54952C0}" type="datetimeFigureOut">
              <a:rPr lang="en-US" smtClean="0"/>
              <a:t>5/5/2023</a:t>
            </a:fld>
            <a:endParaRPr lang="en-US"/>
          </a:p>
        </p:txBody>
      </p:sp>
      <p:sp>
        <p:nvSpPr>
          <p:cNvPr id="4" name="Footer Placeholder 3">
            <a:extLst>
              <a:ext uri="{FF2B5EF4-FFF2-40B4-BE49-F238E27FC236}">
                <a16:creationId xmlns:a16="http://schemas.microsoft.com/office/drawing/2014/main" id="{A0C3E245-5035-1BE5-E831-1DB12496BD2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6FF2CC1-9BEF-6630-E173-77E4315CBABA}"/>
              </a:ext>
            </a:extLst>
          </p:cNvPr>
          <p:cNvSpPr>
            <a:spLocks noGrp="1"/>
          </p:cNvSpPr>
          <p:nvPr>
            <p:ph type="sldNum" sz="quarter" idx="12"/>
          </p:nvPr>
        </p:nvSpPr>
        <p:spPr/>
        <p:txBody>
          <a:bodyPr/>
          <a:lstStyle/>
          <a:p>
            <a:fld id="{274DF49B-2696-4FA4-9BD7-4A715E699565}" type="slidenum">
              <a:rPr lang="en-US" smtClean="0"/>
              <a:t>‹#›</a:t>
            </a:fld>
            <a:endParaRPr lang="en-US"/>
          </a:p>
        </p:txBody>
      </p:sp>
    </p:spTree>
    <p:extLst>
      <p:ext uri="{BB962C8B-B14F-4D97-AF65-F5344CB8AC3E}">
        <p14:creationId xmlns:p14="http://schemas.microsoft.com/office/powerpoint/2010/main" val="3280943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3D6745D-DFA3-C7ED-9E47-26537A11D6B0}"/>
              </a:ext>
            </a:extLst>
          </p:cNvPr>
          <p:cNvSpPr>
            <a:spLocks noGrp="1"/>
          </p:cNvSpPr>
          <p:nvPr>
            <p:ph type="dt" sz="half" idx="10"/>
          </p:nvPr>
        </p:nvSpPr>
        <p:spPr/>
        <p:txBody>
          <a:bodyPr/>
          <a:lstStyle/>
          <a:p>
            <a:fld id="{C54CDCE2-BFE2-4D73-81E6-F6BBF54952C0}" type="datetimeFigureOut">
              <a:rPr lang="en-US" smtClean="0"/>
              <a:t>5/5/2023</a:t>
            </a:fld>
            <a:endParaRPr lang="en-US"/>
          </a:p>
        </p:txBody>
      </p:sp>
      <p:sp>
        <p:nvSpPr>
          <p:cNvPr id="3" name="Footer Placeholder 2">
            <a:extLst>
              <a:ext uri="{FF2B5EF4-FFF2-40B4-BE49-F238E27FC236}">
                <a16:creationId xmlns:a16="http://schemas.microsoft.com/office/drawing/2014/main" id="{EDDAFCD3-2F4F-EA01-2F6E-B30A41D2057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593DBB7-748D-8E84-6789-70712E8F67EB}"/>
              </a:ext>
            </a:extLst>
          </p:cNvPr>
          <p:cNvSpPr>
            <a:spLocks noGrp="1"/>
          </p:cNvSpPr>
          <p:nvPr>
            <p:ph type="sldNum" sz="quarter" idx="12"/>
          </p:nvPr>
        </p:nvSpPr>
        <p:spPr/>
        <p:txBody>
          <a:bodyPr/>
          <a:lstStyle/>
          <a:p>
            <a:fld id="{274DF49B-2696-4FA4-9BD7-4A715E699565}" type="slidenum">
              <a:rPr lang="en-US" smtClean="0"/>
              <a:t>‹#›</a:t>
            </a:fld>
            <a:endParaRPr lang="en-US"/>
          </a:p>
        </p:txBody>
      </p:sp>
    </p:spTree>
    <p:extLst>
      <p:ext uri="{BB962C8B-B14F-4D97-AF65-F5344CB8AC3E}">
        <p14:creationId xmlns:p14="http://schemas.microsoft.com/office/powerpoint/2010/main" val="14653484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908D27-AA1A-4D3B-EEC8-C8259EF3B7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90B19C9-7D94-73DB-09E8-F33A7EAB14F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51716FC-45D2-BAD9-AC13-F5F6798CE5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A01DC45-0456-8FA0-5293-973EBB9658AF}"/>
              </a:ext>
            </a:extLst>
          </p:cNvPr>
          <p:cNvSpPr>
            <a:spLocks noGrp="1"/>
          </p:cNvSpPr>
          <p:nvPr>
            <p:ph type="dt" sz="half" idx="10"/>
          </p:nvPr>
        </p:nvSpPr>
        <p:spPr/>
        <p:txBody>
          <a:bodyPr/>
          <a:lstStyle/>
          <a:p>
            <a:fld id="{C54CDCE2-BFE2-4D73-81E6-F6BBF54952C0}" type="datetimeFigureOut">
              <a:rPr lang="en-US" smtClean="0"/>
              <a:t>5/5/2023</a:t>
            </a:fld>
            <a:endParaRPr lang="en-US"/>
          </a:p>
        </p:txBody>
      </p:sp>
      <p:sp>
        <p:nvSpPr>
          <p:cNvPr id="6" name="Footer Placeholder 5">
            <a:extLst>
              <a:ext uri="{FF2B5EF4-FFF2-40B4-BE49-F238E27FC236}">
                <a16:creationId xmlns:a16="http://schemas.microsoft.com/office/drawing/2014/main" id="{9079D101-D549-0F68-F0A3-F009722EE1D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E5C53D0-2410-F028-088E-168B8B117437}"/>
              </a:ext>
            </a:extLst>
          </p:cNvPr>
          <p:cNvSpPr>
            <a:spLocks noGrp="1"/>
          </p:cNvSpPr>
          <p:nvPr>
            <p:ph type="sldNum" sz="quarter" idx="12"/>
          </p:nvPr>
        </p:nvSpPr>
        <p:spPr/>
        <p:txBody>
          <a:bodyPr/>
          <a:lstStyle/>
          <a:p>
            <a:fld id="{274DF49B-2696-4FA4-9BD7-4A715E699565}" type="slidenum">
              <a:rPr lang="en-US" smtClean="0"/>
              <a:t>‹#›</a:t>
            </a:fld>
            <a:endParaRPr lang="en-US"/>
          </a:p>
        </p:txBody>
      </p:sp>
    </p:spTree>
    <p:extLst>
      <p:ext uri="{BB962C8B-B14F-4D97-AF65-F5344CB8AC3E}">
        <p14:creationId xmlns:p14="http://schemas.microsoft.com/office/powerpoint/2010/main" val="3595346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A7E43A-3DF5-E0B8-FAB7-23724F8EA11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93E1782-9AB1-E66F-F0F0-5DF1E4768A2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AAB7CC0-C81D-B5F4-1871-E7A1722ADD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E015C2D-8632-F880-77BA-25AE050A23BA}"/>
              </a:ext>
            </a:extLst>
          </p:cNvPr>
          <p:cNvSpPr>
            <a:spLocks noGrp="1"/>
          </p:cNvSpPr>
          <p:nvPr>
            <p:ph type="dt" sz="half" idx="10"/>
          </p:nvPr>
        </p:nvSpPr>
        <p:spPr/>
        <p:txBody>
          <a:bodyPr/>
          <a:lstStyle/>
          <a:p>
            <a:fld id="{C54CDCE2-BFE2-4D73-81E6-F6BBF54952C0}" type="datetimeFigureOut">
              <a:rPr lang="en-US" smtClean="0"/>
              <a:t>5/5/2023</a:t>
            </a:fld>
            <a:endParaRPr lang="en-US"/>
          </a:p>
        </p:txBody>
      </p:sp>
      <p:sp>
        <p:nvSpPr>
          <p:cNvPr id="6" name="Footer Placeholder 5">
            <a:extLst>
              <a:ext uri="{FF2B5EF4-FFF2-40B4-BE49-F238E27FC236}">
                <a16:creationId xmlns:a16="http://schemas.microsoft.com/office/drawing/2014/main" id="{B62CFD33-6283-EFBE-D3D2-A7C8B78C0CF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3C4EB30-F772-CB94-ACEC-474D8CAA4A43}"/>
              </a:ext>
            </a:extLst>
          </p:cNvPr>
          <p:cNvSpPr>
            <a:spLocks noGrp="1"/>
          </p:cNvSpPr>
          <p:nvPr>
            <p:ph type="sldNum" sz="quarter" idx="12"/>
          </p:nvPr>
        </p:nvSpPr>
        <p:spPr/>
        <p:txBody>
          <a:bodyPr/>
          <a:lstStyle/>
          <a:p>
            <a:fld id="{274DF49B-2696-4FA4-9BD7-4A715E699565}" type="slidenum">
              <a:rPr lang="en-US" smtClean="0"/>
              <a:t>‹#›</a:t>
            </a:fld>
            <a:endParaRPr lang="en-US"/>
          </a:p>
        </p:txBody>
      </p:sp>
    </p:spTree>
    <p:extLst>
      <p:ext uri="{BB962C8B-B14F-4D97-AF65-F5344CB8AC3E}">
        <p14:creationId xmlns:p14="http://schemas.microsoft.com/office/powerpoint/2010/main" val="24355155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5EAF50B-B740-16B2-0718-63F5C006B82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B98C817-3A91-2C8A-A858-3858D63FF87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21D8BE3-6D40-925C-9F51-70B1E6A5425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4CDCE2-BFE2-4D73-81E6-F6BBF54952C0}" type="datetimeFigureOut">
              <a:rPr lang="en-US" smtClean="0"/>
              <a:t>5/5/2023</a:t>
            </a:fld>
            <a:endParaRPr lang="en-US"/>
          </a:p>
        </p:txBody>
      </p:sp>
      <p:sp>
        <p:nvSpPr>
          <p:cNvPr id="5" name="Footer Placeholder 4">
            <a:extLst>
              <a:ext uri="{FF2B5EF4-FFF2-40B4-BE49-F238E27FC236}">
                <a16:creationId xmlns:a16="http://schemas.microsoft.com/office/drawing/2014/main" id="{925EF88B-6249-12FC-DEE7-4F3E4559115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DE12614-E7E8-16A5-A696-7892955AA4D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4DF49B-2696-4FA4-9BD7-4A715E699565}" type="slidenum">
              <a:rPr lang="en-US" smtClean="0"/>
              <a:t>‹#›</a:t>
            </a:fld>
            <a:endParaRPr lang="en-US"/>
          </a:p>
        </p:txBody>
      </p:sp>
    </p:spTree>
    <p:extLst>
      <p:ext uri="{BB962C8B-B14F-4D97-AF65-F5344CB8AC3E}">
        <p14:creationId xmlns:p14="http://schemas.microsoft.com/office/powerpoint/2010/main" val="37632408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2.xml"/><Relationship Id="rId6" Type="http://schemas.openxmlformats.org/officeDocument/2006/relationships/image" Target="../media/image8.emf"/><Relationship Id="rId5" Type="http://schemas.openxmlformats.org/officeDocument/2006/relationships/image" Target="../media/image7.emf"/><Relationship Id="rId4" Type="http://schemas.openxmlformats.org/officeDocument/2006/relationships/image" Target="../media/image6.emf"/></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298D57-4E76-4836-C1A8-037B666391CC}"/>
              </a:ext>
            </a:extLst>
          </p:cNvPr>
          <p:cNvSpPr>
            <a:spLocks noGrp="1"/>
          </p:cNvSpPr>
          <p:nvPr>
            <p:ph type="ctrTitle"/>
          </p:nvPr>
        </p:nvSpPr>
        <p:spPr/>
        <p:txBody>
          <a:bodyPr>
            <a:normAutofit fontScale="90000"/>
          </a:bodyPr>
          <a:lstStyle/>
          <a:p>
            <a:r>
              <a:rPr lang="en-US" dirty="0"/>
              <a:t>NPRR1177 – Fuel Supply Contracts, MOC Impacts, and EFC Process</a:t>
            </a:r>
          </a:p>
        </p:txBody>
      </p:sp>
      <p:sp>
        <p:nvSpPr>
          <p:cNvPr id="3" name="Subtitle 2">
            <a:extLst>
              <a:ext uri="{FF2B5EF4-FFF2-40B4-BE49-F238E27FC236}">
                <a16:creationId xmlns:a16="http://schemas.microsoft.com/office/drawing/2014/main" id="{E1E61D4A-4CA7-90EB-9F4A-541BC03B2198}"/>
              </a:ext>
            </a:extLst>
          </p:cNvPr>
          <p:cNvSpPr>
            <a:spLocks noGrp="1"/>
          </p:cNvSpPr>
          <p:nvPr>
            <p:ph type="subTitle" idx="1"/>
          </p:nvPr>
        </p:nvSpPr>
        <p:spPr/>
        <p:txBody>
          <a:bodyPr/>
          <a:lstStyle/>
          <a:p>
            <a:r>
              <a:rPr lang="en-US" dirty="0"/>
              <a:t>WMWG May 5</a:t>
            </a:r>
            <a:r>
              <a:rPr lang="en-US" baseline="30000" dirty="0"/>
              <a:t>th</a:t>
            </a:r>
            <a:r>
              <a:rPr lang="en-US" dirty="0"/>
              <a:t>, 2023</a:t>
            </a:r>
          </a:p>
        </p:txBody>
      </p:sp>
    </p:spTree>
    <p:extLst>
      <p:ext uri="{BB962C8B-B14F-4D97-AF65-F5344CB8AC3E}">
        <p14:creationId xmlns:p14="http://schemas.microsoft.com/office/powerpoint/2010/main" val="13428398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025010-CD25-ADC5-D3BF-E763D7D332D1}"/>
              </a:ext>
            </a:extLst>
          </p:cNvPr>
          <p:cNvSpPr>
            <a:spLocks noGrp="1"/>
          </p:cNvSpPr>
          <p:nvPr>
            <p:ph type="title"/>
          </p:nvPr>
        </p:nvSpPr>
        <p:spPr/>
        <p:txBody>
          <a:bodyPr/>
          <a:lstStyle/>
          <a:p>
            <a:r>
              <a:rPr lang="en-US" dirty="0"/>
              <a:t>Fuel Supply Contract</a:t>
            </a:r>
          </a:p>
        </p:txBody>
      </p:sp>
      <p:sp>
        <p:nvSpPr>
          <p:cNvPr id="3" name="Content Placeholder 2">
            <a:extLst>
              <a:ext uri="{FF2B5EF4-FFF2-40B4-BE49-F238E27FC236}">
                <a16:creationId xmlns:a16="http://schemas.microsoft.com/office/drawing/2014/main" id="{1E2227A0-619E-9837-456A-CCEFF3654F86}"/>
              </a:ext>
            </a:extLst>
          </p:cNvPr>
          <p:cNvSpPr>
            <a:spLocks noGrp="1"/>
          </p:cNvSpPr>
          <p:nvPr>
            <p:ph idx="1"/>
          </p:nvPr>
        </p:nvSpPr>
        <p:spPr/>
        <p:txBody>
          <a:bodyPr>
            <a:normAutofit fontScale="92500" lnSpcReduction="10000"/>
          </a:bodyPr>
          <a:lstStyle/>
          <a:p>
            <a:r>
              <a:rPr lang="en-US" dirty="0"/>
              <a:t>Contractual gas costs for some fuel supply agreements are based on volumes and variable rates set by the intrastate pipeline</a:t>
            </a:r>
          </a:p>
          <a:p>
            <a:pPr marL="0" indent="0">
              <a:buNone/>
            </a:pPr>
            <a:endParaRPr lang="en-US" dirty="0"/>
          </a:p>
          <a:p>
            <a:r>
              <a:rPr lang="en-US" dirty="0"/>
              <a:t>These incremental costs are also subject to hourly, daily &amp; cumulative imbalance charges. Resources have to pay the pipeline: </a:t>
            </a:r>
          </a:p>
          <a:p>
            <a:pPr lvl="1"/>
            <a:r>
              <a:rPr lang="en-US" dirty="0"/>
              <a:t>To leave gas on the pipeline they purchase &amp; deliver but do not burn</a:t>
            </a:r>
          </a:p>
          <a:p>
            <a:pPr lvl="1"/>
            <a:r>
              <a:rPr lang="en-US" dirty="0"/>
              <a:t>To draw gas from the pipeline for burns in excess of the gas purchased &amp; delivered </a:t>
            </a:r>
          </a:p>
          <a:p>
            <a:endParaRPr lang="en-US" dirty="0"/>
          </a:p>
          <a:p>
            <a:r>
              <a:rPr lang="en-US" dirty="0"/>
              <a:t>Resources price their Energy Offer Curves (EOC) based on the purchased &amp; delivered gas, incremental heat rates, and these contractual costs for variances and incremental fuel balancing.</a:t>
            </a:r>
          </a:p>
          <a:p>
            <a:endParaRPr lang="en-US" dirty="0"/>
          </a:p>
          <a:p>
            <a:endParaRPr lang="en-US" dirty="0"/>
          </a:p>
          <a:p>
            <a:endParaRPr lang="en-US" dirty="0"/>
          </a:p>
          <a:p>
            <a:pPr lvl="1"/>
            <a:endParaRPr lang="en-US" dirty="0"/>
          </a:p>
        </p:txBody>
      </p:sp>
    </p:spTree>
    <p:extLst>
      <p:ext uri="{BB962C8B-B14F-4D97-AF65-F5344CB8AC3E}">
        <p14:creationId xmlns:p14="http://schemas.microsoft.com/office/powerpoint/2010/main" val="33957938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C6111F-1B57-485D-7784-F1716F9913AE}"/>
              </a:ext>
            </a:extLst>
          </p:cNvPr>
          <p:cNvSpPr>
            <a:spLocks noGrp="1"/>
          </p:cNvSpPr>
          <p:nvPr>
            <p:ph type="title"/>
          </p:nvPr>
        </p:nvSpPr>
        <p:spPr/>
        <p:txBody>
          <a:bodyPr>
            <a:normAutofit/>
          </a:bodyPr>
          <a:lstStyle/>
          <a:p>
            <a:pPr algn="ctr"/>
            <a:r>
              <a:rPr lang="en-US" sz="4000" dirty="0"/>
              <a:t>Mitigation Details</a:t>
            </a:r>
          </a:p>
        </p:txBody>
      </p:sp>
      <p:sp>
        <p:nvSpPr>
          <p:cNvPr id="3" name="Content Placeholder 2">
            <a:extLst>
              <a:ext uri="{FF2B5EF4-FFF2-40B4-BE49-F238E27FC236}">
                <a16:creationId xmlns:a16="http://schemas.microsoft.com/office/drawing/2014/main" id="{4CD638C7-4492-5B29-3032-8102C52632B9}"/>
              </a:ext>
            </a:extLst>
          </p:cNvPr>
          <p:cNvSpPr>
            <a:spLocks noGrp="1"/>
          </p:cNvSpPr>
          <p:nvPr>
            <p:ph idx="1"/>
          </p:nvPr>
        </p:nvSpPr>
        <p:spPr/>
        <p:txBody>
          <a:bodyPr>
            <a:normAutofit/>
          </a:bodyPr>
          <a:lstStyle/>
          <a:p>
            <a:r>
              <a:rPr lang="en-US" sz="2400" dirty="0"/>
              <a:t>Mitigation occurs when the Resource’s EOC is bypassed and the Resource is dispatched along an ERCOT estimated, incremental cost curve</a:t>
            </a:r>
          </a:p>
          <a:p>
            <a:endParaRPr lang="en-US" sz="2400" dirty="0"/>
          </a:p>
          <a:p>
            <a:r>
              <a:rPr lang="en-US" sz="2400" dirty="0"/>
              <a:t>The Mitigated Offer Curve (MOC) estimates the resource cost by taking an estimated market gas price (FIP) + Fixed Price FIP adder * capacity factor multiplier</a:t>
            </a:r>
          </a:p>
          <a:p>
            <a:pPr marL="0" indent="0">
              <a:buNone/>
            </a:pPr>
            <a:endParaRPr lang="en-US" sz="2400" dirty="0"/>
          </a:p>
          <a:p>
            <a:r>
              <a:rPr lang="en-US" sz="2400" dirty="0"/>
              <a:t>When Resources are mitigated and dispatched along the MOC with an inaccurate cost, it results in significant uneconomic dispatch and unrecoverable losses</a:t>
            </a:r>
            <a:endParaRPr lang="en-US" dirty="0"/>
          </a:p>
          <a:p>
            <a:pPr lvl="1"/>
            <a:r>
              <a:rPr lang="en-US" sz="2000" dirty="0"/>
              <a:t>Between Jun-Oct 2022, Constellation Resources were mitigated and suffered unrecoverable losses</a:t>
            </a:r>
          </a:p>
        </p:txBody>
      </p:sp>
    </p:spTree>
    <p:extLst>
      <p:ext uri="{BB962C8B-B14F-4D97-AF65-F5344CB8AC3E}">
        <p14:creationId xmlns:p14="http://schemas.microsoft.com/office/powerpoint/2010/main" val="14260855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C6111F-1B57-485D-7784-F1716F9913AE}"/>
              </a:ext>
            </a:extLst>
          </p:cNvPr>
          <p:cNvSpPr>
            <a:spLocks noGrp="1"/>
          </p:cNvSpPr>
          <p:nvPr>
            <p:ph type="title"/>
          </p:nvPr>
        </p:nvSpPr>
        <p:spPr>
          <a:xfrm>
            <a:off x="542926" y="228600"/>
            <a:ext cx="11447582" cy="1325563"/>
          </a:xfrm>
        </p:spPr>
        <p:txBody>
          <a:bodyPr>
            <a:normAutofit/>
          </a:bodyPr>
          <a:lstStyle/>
          <a:p>
            <a:pPr algn="ctr"/>
            <a:r>
              <a:rPr lang="en-US" sz="4000" dirty="0"/>
              <a:t>MOC v Contractual Cost Illustrative Example</a:t>
            </a:r>
          </a:p>
        </p:txBody>
      </p:sp>
      <p:sp>
        <p:nvSpPr>
          <p:cNvPr id="24" name="Rectangle 23">
            <a:extLst>
              <a:ext uri="{FF2B5EF4-FFF2-40B4-BE49-F238E27FC236}">
                <a16:creationId xmlns:a16="http://schemas.microsoft.com/office/drawing/2014/main" id="{3E3CD9FC-674A-09E2-E9EF-618EC4280628}"/>
              </a:ext>
            </a:extLst>
          </p:cNvPr>
          <p:cNvSpPr/>
          <p:nvPr/>
        </p:nvSpPr>
        <p:spPr>
          <a:xfrm>
            <a:off x="542925" y="5924550"/>
            <a:ext cx="11447582" cy="704850"/>
          </a:xfrm>
          <a:prstGeom prst="rect">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dirty="0">
                <a:solidFill>
                  <a:schemeClr val="bg1"/>
                </a:solidFill>
              </a:rPr>
              <a:t>The MOC uneconomically dispatches the contractual cost of the Resource ~$100/MWh</a:t>
            </a:r>
          </a:p>
        </p:txBody>
      </p:sp>
      <p:pic>
        <p:nvPicPr>
          <p:cNvPr id="3" name="Picture 2">
            <a:extLst>
              <a:ext uri="{FF2B5EF4-FFF2-40B4-BE49-F238E27FC236}">
                <a16:creationId xmlns:a16="http://schemas.microsoft.com/office/drawing/2014/main" id="{8F7A53B0-D0DA-9666-9782-C307C53DE871}"/>
              </a:ext>
            </a:extLst>
          </p:cNvPr>
          <p:cNvPicPr>
            <a:picLocks noChangeAspect="1"/>
          </p:cNvPicPr>
          <p:nvPr/>
        </p:nvPicPr>
        <p:blipFill>
          <a:blip r:embed="rId2"/>
          <a:stretch>
            <a:fillRect/>
          </a:stretch>
        </p:blipFill>
        <p:spPr>
          <a:xfrm>
            <a:off x="280987" y="1343352"/>
            <a:ext cx="3619500" cy="685800"/>
          </a:xfrm>
          <a:prstGeom prst="rect">
            <a:avLst/>
          </a:prstGeom>
        </p:spPr>
      </p:pic>
      <p:pic>
        <p:nvPicPr>
          <p:cNvPr id="4" name="Picture 3">
            <a:extLst>
              <a:ext uri="{FF2B5EF4-FFF2-40B4-BE49-F238E27FC236}">
                <a16:creationId xmlns:a16="http://schemas.microsoft.com/office/drawing/2014/main" id="{01F227C0-B72D-2D68-8D50-F0F1799F4E32}"/>
              </a:ext>
            </a:extLst>
          </p:cNvPr>
          <p:cNvPicPr>
            <a:picLocks noChangeAspect="1"/>
          </p:cNvPicPr>
          <p:nvPr/>
        </p:nvPicPr>
        <p:blipFill>
          <a:blip r:embed="rId3"/>
          <a:stretch>
            <a:fillRect/>
          </a:stretch>
        </p:blipFill>
        <p:spPr>
          <a:xfrm>
            <a:off x="280987" y="2295852"/>
            <a:ext cx="5257800" cy="1019175"/>
          </a:xfrm>
          <a:prstGeom prst="rect">
            <a:avLst/>
          </a:prstGeom>
        </p:spPr>
      </p:pic>
      <p:pic>
        <p:nvPicPr>
          <p:cNvPr id="10" name="Picture 9">
            <a:extLst>
              <a:ext uri="{FF2B5EF4-FFF2-40B4-BE49-F238E27FC236}">
                <a16:creationId xmlns:a16="http://schemas.microsoft.com/office/drawing/2014/main" id="{5F3AA35D-3E4E-C7AB-9874-8BFF86EFBCA8}"/>
              </a:ext>
            </a:extLst>
          </p:cNvPr>
          <p:cNvPicPr>
            <a:picLocks noChangeAspect="1"/>
          </p:cNvPicPr>
          <p:nvPr/>
        </p:nvPicPr>
        <p:blipFill>
          <a:blip r:embed="rId4"/>
          <a:stretch>
            <a:fillRect/>
          </a:stretch>
        </p:blipFill>
        <p:spPr>
          <a:xfrm>
            <a:off x="280987" y="3531824"/>
            <a:ext cx="11371564" cy="1889234"/>
          </a:xfrm>
          <a:prstGeom prst="rect">
            <a:avLst/>
          </a:prstGeom>
        </p:spPr>
      </p:pic>
    </p:spTree>
    <p:extLst>
      <p:ext uri="{BB962C8B-B14F-4D97-AF65-F5344CB8AC3E}">
        <p14:creationId xmlns:p14="http://schemas.microsoft.com/office/powerpoint/2010/main" val="34757861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C6111F-1B57-485D-7784-F1716F9913AE}"/>
              </a:ext>
            </a:extLst>
          </p:cNvPr>
          <p:cNvSpPr>
            <a:spLocks noGrp="1"/>
          </p:cNvSpPr>
          <p:nvPr>
            <p:ph type="title"/>
          </p:nvPr>
        </p:nvSpPr>
        <p:spPr>
          <a:xfrm>
            <a:off x="3609975" y="179387"/>
            <a:ext cx="4972050" cy="1325563"/>
          </a:xfrm>
        </p:spPr>
        <p:txBody>
          <a:bodyPr>
            <a:normAutofit/>
          </a:bodyPr>
          <a:lstStyle/>
          <a:p>
            <a:r>
              <a:rPr lang="en-US" sz="4000" dirty="0"/>
              <a:t>MOC v Cost Economics</a:t>
            </a:r>
          </a:p>
        </p:txBody>
      </p:sp>
      <p:sp>
        <p:nvSpPr>
          <p:cNvPr id="10" name="Rectangle 9">
            <a:extLst>
              <a:ext uri="{FF2B5EF4-FFF2-40B4-BE49-F238E27FC236}">
                <a16:creationId xmlns:a16="http://schemas.microsoft.com/office/drawing/2014/main" id="{1A88AFC8-A7A1-29E0-54E3-0CECBA0F00EE}"/>
              </a:ext>
            </a:extLst>
          </p:cNvPr>
          <p:cNvSpPr/>
          <p:nvPr/>
        </p:nvSpPr>
        <p:spPr>
          <a:xfrm>
            <a:off x="8582025" y="881931"/>
            <a:ext cx="2700340" cy="600665"/>
          </a:xfrm>
          <a:prstGeom prst="rect">
            <a:avLst/>
          </a:prstGeom>
          <a:noFill/>
          <a:ln w="28575">
            <a:solidFill>
              <a:srgbClr val="FF0000"/>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4FFB986B-5C8D-FCD6-7C23-1CE25E2C6F49}"/>
              </a:ext>
            </a:extLst>
          </p:cNvPr>
          <p:cNvSpPr/>
          <p:nvPr/>
        </p:nvSpPr>
        <p:spPr>
          <a:xfrm>
            <a:off x="476250" y="6397101"/>
            <a:ext cx="11447582" cy="390878"/>
          </a:xfrm>
          <a:prstGeom prst="rect">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dirty="0">
                <a:solidFill>
                  <a:schemeClr val="bg1"/>
                </a:solidFill>
              </a:rPr>
              <a:t>Assuming $50/MWH RT Price, the MOC would cause the Resource to uneconomic</a:t>
            </a:r>
          </a:p>
        </p:txBody>
      </p:sp>
      <p:pic>
        <p:nvPicPr>
          <p:cNvPr id="3" name="Picture 2">
            <a:extLst>
              <a:ext uri="{FF2B5EF4-FFF2-40B4-BE49-F238E27FC236}">
                <a16:creationId xmlns:a16="http://schemas.microsoft.com/office/drawing/2014/main" id="{E7CCD58F-075E-750F-4F18-9365B2DDF45C}"/>
              </a:ext>
            </a:extLst>
          </p:cNvPr>
          <p:cNvPicPr>
            <a:picLocks noChangeAspect="1"/>
          </p:cNvPicPr>
          <p:nvPr/>
        </p:nvPicPr>
        <p:blipFill>
          <a:blip r:embed="rId2"/>
          <a:stretch>
            <a:fillRect/>
          </a:stretch>
        </p:blipFill>
        <p:spPr>
          <a:xfrm>
            <a:off x="8819934" y="921110"/>
            <a:ext cx="2390775" cy="447675"/>
          </a:xfrm>
          <a:prstGeom prst="rect">
            <a:avLst/>
          </a:prstGeom>
        </p:spPr>
      </p:pic>
      <p:pic>
        <p:nvPicPr>
          <p:cNvPr id="12" name="Picture 11">
            <a:extLst>
              <a:ext uri="{FF2B5EF4-FFF2-40B4-BE49-F238E27FC236}">
                <a16:creationId xmlns:a16="http://schemas.microsoft.com/office/drawing/2014/main" id="{F6D05C1A-0E29-4E81-D59E-9BE2F11FEA98}"/>
              </a:ext>
            </a:extLst>
          </p:cNvPr>
          <p:cNvPicPr>
            <a:picLocks noChangeAspect="1"/>
          </p:cNvPicPr>
          <p:nvPr/>
        </p:nvPicPr>
        <p:blipFill>
          <a:blip r:embed="rId3"/>
          <a:stretch>
            <a:fillRect/>
          </a:stretch>
        </p:blipFill>
        <p:spPr>
          <a:xfrm>
            <a:off x="358949" y="1513258"/>
            <a:ext cx="4866734" cy="1595910"/>
          </a:xfrm>
          <a:prstGeom prst="rect">
            <a:avLst/>
          </a:prstGeom>
        </p:spPr>
      </p:pic>
      <p:pic>
        <p:nvPicPr>
          <p:cNvPr id="13" name="Picture 12">
            <a:extLst>
              <a:ext uri="{FF2B5EF4-FFF2-40B4-BE49-F238E27FC236}">
                <a16:creationId xmlns:a16="http://schemas.microsoft.com/office/drawing/2014/main" id="{E2D0B6B6-F3D6-E031-F4A6-960A3A135520}"/>
              </a:ext>
            </a:extLst>
          </p:cNvPr>
          <p:cNvPicPr>
            <a:picLocks noChangeAspect="1"/>
          </p:cNvPicPr>
          <p:nvPr/>
        </p:nvPicPr>
        <p:blipFill>
          <a:blip r:embed="rId4"/>
          <a:stretch>
            <a:fillRect/>
          </a:stretch>
        </p:blipFill>
        <p:spPr>
          <a:xfrm>
            <a:off x="5594413" y="1680226"/>
            <a:ext cx="5502636" cy="1704804"/>
          </a:xfrm>
          <a:prstGeom prst="rect">
            <a:avLst/>
          </a:prstGeom>
        </p:spPr>
      </p:pic>
      <p:pic>
        <p:nvPicPr>
          <p:cNvPr id="14" name="Picture 13">
            <a:extLst>
              <a:ext uri="{FF2B5EF4-FFF2-40B4-BE49-F238E27FC236}">
                <a16:creationId xmlns:a16="http://schemas.microsoft.com/office/drawing/2014/main" id="{A4474EEE-6E4E-068D-3C23-C6C98968B7C2}"/>
              </a:ext>
            </a:extLst>
          </p:cNvPr>
          <p:cNvPicPr>
            <a:picLocks noChangeAspect="1"/>
          </p:cNvPicPr>
          <p:nvPr/>
        </p:nvPicPr>
        <p:blipFill>
          <a:blip r:embed="rId5"/>
          <a:stretch>
            <a:fillRect/>
          </a:stretch>
        </p:blipFill>
        <p:spPr>
          <a:xfrm>
            <a:off x="617531" y="3403601"/>
            <a:ext cx="4608152" cy="2831080"/>
          </a:xfrm>
          <a:prstGeom prst="rect">
            <a:avLst/>
          </a:prstGeom>
        </p:spPr>
      </p:pic>
      <p:pic>
        <p:nvPicPr>
          <p:cNvPr id="15" name="Picture 14">
            <a:extLst>
              <a:ext uri="{FF2B5EF4-FFF2-40B4-BE49-F238E27FC236}">
                <a16:creationId xmlns:a16="http://schemas.microsoft.com/office/drawing/2014/main" id="{E30C5483-0F6E-A644-277D-1A9BBBBF2D3C}"/>
              </a:ext>
            </a:extLst>
          </p:cNvPr>
          <p:cNvPicPr>
            <a:picLocks noChangeAspect="1"/>
          </p:cNvPicPr>
          <p:nvPr/>
        </p:nvPicPr>
        <p:blipFill>
          <a:blip r:embed="rId6"/>
          <a:stretch>
            <a:fillRect/>
          </a:stretch>
        </p:blipFill>
        <p:spPr>
          <a:xfrm>
            <a:off x="6200041" y="3472971"/>
            <a:ext cx="4455175" cy="2807245"/>
          </a:xfrm>
          <a:prstGeom prst="rect">
            <a:avLst/>
          </a:prstGeom>
        </p:spPr>
      </p:pic>
    </p:spTree>
    <p:extLst>
      <p:ext uri="{BB962C8B-B14F-4D97-AF65-F5344CB8AC3E}">
        <p14:creationId xmlns:p14="http://schemas.microsoft.com/office/powerpoint/2010/main" val="17736275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D037C7-8187-BBDA-CEEE-2FF1CE75B287}"/>
              </a:ext>
            </a:extLst>
          </p:cNvPr>
          <p:cNvSpPr>
            <a:spLocks noGrp="1"/>
          </p:cNvSpPr>
          <p:nvPr>
            <p:ph type="title"/>
          </p:nvPr>
        </p:nvSpPr>
        <p:spPr/>
        <p:txBody>
          <a:bodyPr/>
          <a:lstStyle/>
          <a:p>
            <a:r>
              <a:rPr lang="en-US" dirty="0"/>
              <a:t>Current Exceptional Fuel Cost (EFC) Process</a:t>
            </a:r>
          </a:p>
        </p:txBody>
      </p:sp>
      <p:graphicFrame>
        <p:nvGraphicFramePr>
          <p:cNvPr id="4" name="Content Placeholder 3">
            <a:extLst>
              <a:ext uri="{FF2B5EF4-FFF2-40B4-BE49-F238E27FC236}">
                <a16:creationId xmlns:a16="http://schemas.microsoft.com/office/drawing/2014/main" id="{63147717-6083-28AB-5049-1D92481F0398}"/>
              </a:ext>
            </a:extLst>
          </p:cNvPr>
          <p:cNvGraphicFramePr>
            <a:graphicFrameLocks noGrp="1"/>
          </p:cNvGraphicFramePr>
          <p:nvPr>
            <p:ph idx="1"/>
            <p:extLst>
              <p:ext uri="{D42A27DB-BD31-4B8C-83A1-F6EECF244321}">
                <p14:modId xmlns:p14="http://schemas.microsoft.com/office/powerpoint/2010/main" val="3472734135"/>
              </p:ext>
            </p:extLst>
          </p:nvPr>
        </p:nvGraphicFramePr>
        <p:xfrm>
          <a:off x="838200" y="1825625"/>
          <a:ext cx="10515600" cy="2922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a:extLst>
              <a:ext uri="{FF2B5EF4-FFF2-40B4-BE49-F238E27FC236}">
                <a16:creationId xmlns:a16="http://schemas.microsoft.com/office/drawing/2014/main" id="{87648150-C5C6-DAC8-7BFD-5E8D891A96C1}"/>
              </a:ext>
            </a:extLst>
          </p:cNvPr>
          <p:cNvSpPr txBox="1"/>
          <p:nvPr/>
        </p:nvSpPr>
        <p:spPr>
          <a:xfrm>
            <a:off x="838200" y="4594010"/>
            <a:ext cx="10515600" cy="1631216"/>
          </a:xfrm>
          <a:prstGeom prst="rect">
            <a:avLst/>
          </a:prstGeom>
          <a:noFill/>
        </p:spPr>
        <p:txBody>
          <a:bodyPr wrap="square">
            <a:spAutoFit/>
          </a:bodyPr>
          <a:lstStyle/>
          <a:p>
            <a:pPr marL="285750" indent="-285750">
              <a:buFont typeface="Arial" panose="020B0604020202020204" pitchFamily="34" charset="0"/>
              <a:buChar char="•"/>
            </a:pPr>
            <a:r>
              <a:rPr lang="en-US" sz="2000" dirty="0"/>
              <a:t>Today a Resource can use the EFC process to include fuels costs in the Mitigated Offer Cap calculation</a:t>
            </a:r>
          </a:p>
          <a:p>
            <a:pPr marL="285750" indent="-285750">
              <a:buFont typeface="Arial" panose="020B0604020202020204" pitchFamily="34" charset="0"/>
              <a:buChar char="•"/>
            </a:pPr>
            <a:r>
              <a:rPr lang="en-US" sz="2000" dirty="0"/>
              <a:t>The issue with the current EFC process is that some Resources do not pre purchase fuel and their costs are determined based on contractual fuel supply contracts which include variable transportation costs</a:t>
            </a:r>
          </a:p>
        </p:txBody>
      </p:sp>
    </p:spTree>
    <p:extLst>
      <p:ext uri="{BB962C8B-B14F-4D97-AF65-F5344CB8AC3E}">
        <p14:creationId xmlns:p14="http://schemas.microsoft.com/office/powerpoint/2010/main" val="18944548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D037C7-8187-BBDA-CEEE-2FF1CE75B287}"/>
              </a:ext>
            </a:extLst>
          </p:cNvPr>
          <p:cNvSpPr>
            <a:spLocks noGrp="1"/>
          </p:cNvSpPr>
          <p:nvPr>
            <p:ph type="title"/>
          </p:nvPr>
        </p:nvSpPr>
        <p:spPr/>
        <p:txBody>
          <a:bodyPr/>
          <a:lstStyle/>
          <a:p>
            <a:r>
              <a:rPr lang="en-US" dirty="0"/>
              <a:t>Proposed Changes</a:t>
            </a:r>
          </a:p>
        </p:txBody>
      </p:sp>
      <p:graphicFrame>
        <p:nvGraphicFramePr>
          <p:cNvPr id="4" name="Content Placeholder 3">
            <a:extLst>
              <a:ext uri="{FF2B5EF4-FFF2-40B4-BE49-F238E27FC236}">
                <a16:creationId xmlns:a16="http://schemas.microsoft.com/office/drawing/2014/main" id="{63147717-6083-28AB-5049-1D92481F0398}"/>
              </a:ext>
            </a:extLst>
          </p:cNvPr>
          <p:cNvGraphicFramePr>
            <a:graphicFrameLocks noGrp="1"/>
          </p:cNvGraphicFramePr>
          <p:nvPr>
            <p:ph idx="1"/>
            <p:extLst>
              <p:ext uri="{D42A27DB-BD31-4B8C-83A1-F6EECF244321}">
                <p14:modId xmlns:p14="http://schemas.microsoft.com/office/powerpoint/2010/main" val="426859310"/>
              </p:ext>
            </p:extLst>
          </p:nvPr>
        </p:nvGraphicFramePr>
        <p:xfrm>
          <a:off x="838200" y="1341121"/>
          <a:ext cx="10515600" cy="3505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04D4C5DB-91F6-A766-4A83-B27F39890C46}"/>
              </a:ext>
            </a:extLst>
          </p:cNvPr>
          <p:cNvSpPr txBox="1"/>
          <p:nvPr/>
        </p:nvSpPr>
        <p:spPr>
          <a:xfrm>
            <a:off x="838200" y="4846321"/>
            <a:ext cx="10515600" cy="1200329"/>
          </a:xfrm>
          <a:prstGeom prst="rect">
            <a:avLst/>
          </a:prstGeom>
          <a:noFill/>
        </p:spPr>
        <p:txBody>
          <a:bodyPr wrap="square" rtlCol="0">
            <a:spAutoFit/>
          </a:bodyPr>
          <a:lstStyle/>
          <a:p>
            <a:pPr marL="285750" indent="-285750">
              <a:buFont typeface="Arial" panose="020B0604020202020204" pitchFamily="34" charset="0"/>
              <a:buChar char="•"/>
            </a:pPr>
            <a:r>
              <a:rPr lang="en-US" sz="2400" dirty="0"/>
              <a:t>ERCOT/IMM can request additional information at any time during the process</a:t>
            </a:r>
          </a:p>
          <a:p>
            <a:pPr marL="285750" indent="-285750">
              <a:buFont typeface="Arial" panose="020B0604020202020204" pitchFamily="34" charset="0"/>
              <a:buChar char="•"/>
            </a:pPr>
            <a:r>
              <a:rPr lang="en-US" sz="2400" dirty="0"/>
              <a:t>These changes will allow real-time Energy Offer Curves to reflect their short-run marginal costs</a:t>
            </a:r>
          </a:p>
        </p:txBody>
      </p:sp>
    </p:spTree>
    <p:extLst>
      <p:ext uri="{BB962C8B-B14F-4D97-AF65-F5344CB8AC3E}">
        <p14:creationId xmlns:p14="http://schemas.microsoft.com/office/powerpoint/2010/main" val="4591681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553</TotalTime>
  <Words>444</Words>
  <Application>Microsoft Office PowerPoint</Application>
  <PresentationFormat>Widescreen</PresentationFormat>
  <Paragraphs>36</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NPRR1177 – Fuel Supply Contracts, MOC Impacts, and EFC Process</vt:lpstr>
      <vt:lpstr>Fuel Supply Contract</vt:lpstr>
      <vt:lpstr>Mitigation Details</vt:lpstr>
      <vt:lpstr>MOC v Contractual Cost Illustrative Example</vt:lpstr>
      <vt:lpstr>MOC v Cost Economics</vt:lpstr>
      <vt:lpstr>Current Exceptional Fuel Cost (EFC) Process</vt:lpstr>
      <vt:lpstr>Proposed Changes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Exceptional Fuel Cost Process</dc:title>
  <dc:creator>Nguyen, Andy:(Constellation)</dc:creator>
  <cp:lastModifiedBy>Caster, Andrew M:(Constellation)</cp:lastModifiedBy>
  <cp:revision>7</cp:revision>
  <dcterms:created xsi:type="dcterms:W3CDTF">2023-05-02T14:19:20Z</dcterms:created>
  <dcterms:modified xsi:type="dcterms:W3CDTF">2023-05-05T13:03:54Z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fe1a8d7-e404-4561-a6ce-09441972395c_Enabled">
    <vt:lpwstr>true</vt:lpwstr>
  </property>
  <property fmtid="{D5CDD505-2E9C-101B-9397-08002B2CF9AE}" pid="3" name="MSIP_Label_dfe1a8d7-e404-4561-a6ce-09441972395c_SetDate">
    <vt:lpwstr>2023-05-02T14:19:20Z</vt:lpwstr>
  </property>
  <property fmtid="{D5CDD505-2E9C-101B-9397-08002B2CF9AE}" pid="4" name="MSIP_Label_dfe1a8d7-e404-4561-a6ce-09441972395c_Method">
    <vt:lpwstr>Standard</vt:lpwstr>
  </property>
  <property fmtid="{D5CDD505-2E9C-101B-9397-08002B2CF9AE}" pid="5" name="MSIP_Label_dfe1a8d7-e404-4561-a6ce-09441972395c_Name">
    <vt:lpwstr>Company Confidential Information</vt:lpwstr>
  </property>
  <property fmtid="{D5CDD505-2E9C-101B-9397-08002B2CF9AE}" pid="6" name="MSIP_Label_dfe1a8d7-e404-4561-a6ce-09441972395c_SiteId">
    <vt:lpwstr>d8fb9c07-c19e-4e8c-a1cb-717cd3cf8ffe</vt:lpwstr>
  </property>
  <property fmtid="{D5CDD505-2E9C-101B-9397-08002B2CF9AE}" pid="7" name="MSIP_Label_dfe1a8d7-e404-4561-a6ce-09441972395c_ActionId">
    <vt:lpwstr>6e0bcedf-e3c3-4433-a96c-5e02ca3c2bce</vt:lpwstr>
  </property>
  <property fmtid="{D5CDD505-2E9C-101B-9397-08002B2CF9AE}" pid="8" name="MSIP_Label_dfe1a8d7-e404-4561-a6ce-09441972395c_ContentBits">
    <vt:lpwstr>0</vt:lpwstr>
  </property>
</Properties>
</file>