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6"/>
  </p:notesMasterIdLst>
  <p:handoutMasterIdLst>
    <p:handoutMasterId r:id="rId17"/>
  </p:handoutMasterIdLst>
  <p:sldIdLst>
    <p:sldId id="260" r:id="rId7"/>
    <p:sldId id="274" r:id="rId8"/>
    <p:sldId id="276" r:id="rId9"/>
    <p:sldId id="278" r:id="rId10"/>
    <p:sldId id="273" r:id="rId11"/>
    <p:sldId id="267" r:id="rId12"/>
    <p:sldId id="269" r:id="rId13"/>
    <p:sldId id="271" r:id="rId14"/>
    <p:sldId id="272" r:id="rId1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85BC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E9117B5-E08C-491D-B140-820512EBC2E7}" v="9" dt="2023-04-17T16:30:58.52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6451" autoAdjust="0"/>
  </p:normalViewPr>
  <p:slideViewPr>
    <p:cSldViewPr showGuides="1">
      <p:cViewPr varScale="1">
        <p:scale>
          <a:sx n="71" d="100"/>
          <a:sy n="71" d="100"/>
        </p:scale>
        <p:origin x="1714" y="48"/>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microsoft.com/office/2015/10/relationships/revisionInfo" Target="revisionInfo.xml"/><Relationship Id="rId10" Type="http://schemas.openxmlformats.org/officeDocument/2006/relationships/slide" Target="slides/slide4.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anks, Magie" userId="e739fc37-98bb-40af-9573-d1c4800777c6" providerId="ADAL" clId="{FE9117B5-E08C-491D-B140-820512EBC2E7}"/>
    <pc:docChg chg="undo custSel addSld delSld modSld sldOrd">
      <pc:chgData name="Shanks, Magie" userId="e739fc37-98bb-40af-9573-d1c4800777c6" providerId="ADAL" clId="{FE9117B5-E08C-491D-B140-820512EBC2E7}" dt="2023-04-17T16:33:37.481" v="439" actId="20577"/>
      <pc:docMkLst>
        <pc:docMk/>
      </pc:docMkLst>
      <pc:sldChg chg="modSp mod">
        <pc:chgData name="Shanks, Magie" userId="e739fc37-98bb-40af-9573-d1c4800777c6" providerId="ADAL" clId="{FE9117B5-E08C-491D-B140-820512EBC2E7}" dt="2023-03-31T20:38:42.319" v="352" actId="20577"/>
        <pc:sldMkLst>
          <pc:docMk/>
          <pc:sldMk cId="730603795" sldId="260"/>
        </pc:sldMkLst>
        <pc:spChg chg="mod">
          <ac:chgData name="Shanks, Magie" userId="e739fc37-98bb-40af-9573-d1c4800777c6" providerId="ADAL" clId="{FE9117B5-E08C-491D-B140-820512EBC2E7}" dt="2023-03-31T20:38:42.319" v="352" actId="20577"/>
          <ac:spMkLst>
            <pc:docMk/>
            <pc:sldMk cId="730603795" sldId="260"/>
            <ac:spMk id="7" creationId="{00000000-0000-0000-0000-000000000000}"/>
          </ac:spMkLst>
        </pc:spChg>
      </pc:sldChg>
      <pc:sldChg chg="add ord">
        <pc:chgData name="Shanks, Magie" userId="e739fc37-98bb-40af-9573-d1c4800777c6" providerId="ADAL" clId="{FE9117B5-E08C-491D-B140-820512EBC2E7}" dt="2023-03-31T20:30:24.613" v="2"/>
        <pc:sldMkLst>
          <pc:docMk/>
          <pc:sldMk cId="611576316" sldId="273"/>
        </pc:sldMkLst>
      </pc:sldChg>
      <pc:sldChg chg="add del">
        <pc:chgData name="Shanks, Magie" userId="e739fc37-98bb-40af-9573-d1c4800777c6" providerId="ADAL" clId="{FE9117B5-E08C-491D-B140-820512EBC2E7}" dt="2023-03-31T20:30:32.435" v="4" actId="47"/>
        <pc:sldMkLst>
          <pc:docMk/>
          <pc:sldMk cId="198379074" sldId="274"/>
        </pc:sldMkLst>
      </pc:sldChg>
      <pc:sldChg chg="add ord">
        <pc:chgData name="Shanks, Magie" userId="e739fc37-98bb-40af-9573-d1c4800777c6" providerId="ADAL" clId="{FE9117B5-E08C-491D-B140-820512EBC2E7}" dt="2023-03-31T20:30:37.636" v="7"/>
        <pc:sldMkLst>
          <pc:docMk/>
          <pc:sldMk cId="4263073376" sldId="274"/>
        </pc:sldMkLst>
      </pc:sldChg>
      <pc:sldChg chg="add del">
        <pc:chgData name="Shanks, Magie" userId="e739fc37-98bb-40af-9573-d1c4800777c6" providerId="ADAL" clId="{FE9117B5-E08C-491D-B140-820512EBC2E7}" dt="2023-03-31T20:31:37.654" v="10" actId="47"/>
        <pc:sldMkLst>
          <pc:docMk/>
          <pc:sldMk cId="1850667801" sldId="275"/>
        </pc:sldMkLst>
      </pc:sldChg>
      <pc:sldChg chg="modSp add mod">
        <pc:chgData name="Shanks, Magie" userId="e739fc37-98bb-40af-9573-d1c4800777c6" providerId="ADAL" clId="{FE9117B5-E08C-491D-B140-820512EBC2E7}" dt="2023-04-17T16:33:37.481" v="439" actId="20577"/>
        <pc:sldMkLst>
          <pc:docMk/>
          <pc:sldMk cId="688409483" sldId="276"/>
        </pc:sldMkLst>
        <pc:spChg chg="mod">
          <ac:chgData name="Shanks, Magie" userId="e739fc37-98bb-40af-9573-d1c4800777c6" providerId="ADAL" clId="{FE9117B5-E08C-491D-B140-820512EBC2E7}" dt="2023-03-31T20:31:45.742" v="12" actId="20577"/>
          <ac:spMkLst>
            <pc:docMk/>
            <pc:sldMk cId="688409483" sldId="276"/>
            <ac:spMk id="2" creationId="{00000000-0000-0000-0000-000000000000}"/>
          </ac:spMkLst>
        </pc:spChg>
        <pc:spChg chg="mod">
          <ac:chgData name="Shanks, Magie" userId="e739fc37-98bb-40af-9573-d1c4800777c6" providerId="ADAL" clId="{FE9117B5-E08C-491D-B140-820512EBC2E7}" dt="2023-03-31T20:36:11.156" v="248" actId="21"/>
          <ac:spMkLst>
            <pc:docMk/>
            <pc:sldMk cId="688409483" sldId="276"/>
            <ac:spMk id="3" creationId="{00000000-0000-0000-0000-000000000000}"/>
          </ac:spMkLst>
        </pc:spChg>
        <pc:spChg chg="mod">
          <ac:chgData name="Shanks, Magie" userId="e739fc37-98bb-40af-9573-d1c4800777c6" providerId="ADAL" clId="{FE9117B5-E08C-491D-B140-820512EBC2E7}" dt="2023-04-17T16:33:37.481" v="439" actId="20577"/>
          <ac:spMkLst>
            <pc:docMk/>
            <pc:sldMk cId="688409483" sldId="276"/>
            <ac:spMk id="4" creationId="{00000000-0000-0000-0000-000000000000}"/>
          </ac:spMkLst>
        </pc:spChg>
      </pc:sldChg>
      <pc:sldChg chg="add del">
        <pc:chgData name="Shanks, Magie" userId="e739fc37-98bb-40af-9573-d1c4800777c6" providerId="ADAL" clId="{FE9117B5-E08C-491D-B140-820512EBC2E7}" dt="2023-03-31T20:33:34.373" v="44" actId="47"/>
        <pc:sldMkLst>
          <pc:docMk/>
          <pc:sldMk cId="3100824974" sldId="277"/>
        </pc:sldMkLst>
      </pc:sldChg>
      <pc:sldChg chg="delSp modSp new mod">
        <pc:chgData name="Shanks, Magie" userId="e739fc37-98bb-40af-9573-d1c4800777c6" providerId="ADAL" clId="{FE9117B5-E08C-491D-B140-820512EBC2E7}" dt="2023-03-31T20:33:50.875" v="49" actId="403"/>
        <pc:sldMkLst>
          <pc:docMk/>
          <pc:sldMk cId="1209597002" sldId="278"/>
        </pc:sldMkLst>
        <pc:spChg chg="mod">
          <ac:chgData name="Shanks, Magie" userId="e739fc37-98bb-40af-9573-d1c4800777c6" providerId="ADAL" clId="{FE9117B5-E08C-491D-B140-820512EBC2E7}" dt="2023-03-31T20:33:50.875" v="49" actId="403"/>
          <ac:spMkLst>
            <pc:docMk/>
            <pc:sldMk cId="1209597002" sldId="278"/>
            <ac:spMk id="2" creationId="{B9F30032-BAE7-9BB2-68F4-FEFD1739C415}"/>
          </ac:spMkLst>
        </pc:spChg>
        <pc:spChg chg="del">
          <ac:chgData name="Shanks, Magie" userId="e739fc37-98bb-40af-9573-d1c4800777c6" providerId="ADAL" clId="{FE9117B5-E08C-491D-B140-820512EBC2E7}" dt="2023-03-31T20:33:40.448" v="45" actId="478"/>
          <ac:spMkLst>
            <pc:docMk/>
            <pc:sldMk cId="1209597002" sldId="278"/>
            <ac:spMk id="3" creationId="{C62529ED-D7E8-07BE-D4A6-00EB268B6E2E}"/>
          </ac:spMkLst>
        </pc:spChg>
      </pc:sldChg>
      <pc:sldMasterChg chg="delSldLayout">
        <pc:chgData name="Shanks, Magie" userId="e739fc37-98bb-40af-9573-d1c4800777c6" providerId="ADAL" clId="{FE9117B5-E08C-491D-B140-820512EBC2E7}" dt="2023-03-31T20:30:32.435" v="4" actId="47"/>
        <pc:sldMasterMkLst>
          <pc:docMk/>
          <pc:sldMasterMk cId="4283897219" sldId="2147483653"/>
        </pc:sldMasterMkLst>
        <pc:sldLayoutChg chg="del">
          <pc:chgData name="Shanks, Magie" userId="e739fc37-98bb-40af-9573-d1c4800777c6" providerId="ADAL" clId="{FE9117B5-E08C-491D-B140-820512EBC2E7}" dt="2023-03-31T20:30:32.435" v="4" actId="47"/>
          <pc:sldLayoutMkLst>
            <pc:docMk/>
            <pc:sldMasterMk cId="4283897219" sldId="2147483653"/>
            <pc:sldLayoutMk cId="1273632120" sldId="2147483661"/>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4/17/2023</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4/17/2023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14138237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2677996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1901887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42874962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39137139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38253654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www.ercot.com/services/comm/mkt_notices/M-A040723-01"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hyperlink" Target="https://www.ercot.com/services/comm/mkt_notices/M-A040723-03"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14600"/>
            <a:ext cx="5029200" cy="2123658"/>
          </a:xfrm>
          <a:prstGeom prst="rect">
            <a:avLst/>
          </a:prstGeom>
          <a:noFill/>
        </p:spPr>
        <p:txBody>
          <a:bodyPr wrap="square" rtlCol="0">
            <a:spAutoFit/>
          </a:bodyPr>
          <a:lstStyle/>
          <a:p>
            <a:r>
              <a:rPr lang="en-US" sz="2400" b="1" dirty="0">
                <a:solidFill>
                  <a:schemeClr val="tx2"/>
                </a:solidFill>
              </a:rPr>
              <a:t>HDL/LDL Manual Override Report</a:t>
            </a:r>
          </a:p>
          <a:p>
            <a:endParaRPr lang="en-US" b="1" dirty="0">
              <a:solidFill>
                <a:schemeClr val="tx2"/>
              </a:solidFill>
            </a:endParaRPr>
          </a:p>
          <a:p>
            <a:r>
              <a:rPr lang="en-US" b="1" dirty="0">
                <a:solidFill>
                  <a:schemeClr val="tx2"/>
                </a:solidFill>
              </a:rPr>
              <a:t>WMS</a:t>
            </a:r>
          </a:p>
          <a:p>
            <a:endParaRPr lang="en-US" dirty="0">
              <a:solidFill>
                <a:schemeClr val="tx2"/>
              </a:solidFill>
            </a:endParaRPr>
          </a:p>
          <a:p>
            <a:r>
              <a:rPr lang="en-US" dirty="0">
                <a:solidFill>
                  <a:schemeClr val="tx2"/>
                </a:solidFill>
              </a:rPr>
              <a:t>Magie Shanks</a:t>
            </a:r>
          </a:p>
          <a:p>
            <a:r>
              <a:rPr lang="en-US" dirty="0">
                <a:solidFill>
                  <a:schemeClr val="tx2"/>
                </a:solidFill>
              </a:rPr>
              <a:t>Manager, Settlement Services</a:t>
            </a:r>
          </a:p>
          <a:p>
            <a:r>
              <a:rPr lang="en-US" dirty="0">
                <a:solidFill>
                  <a:schemeClr val="tx2"/>
                </a:solidFill>
              </a:rPr>
              <a:t>May 3, 2023</a:t>
            </a: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sz="2400" dirty="0"/>
              <a:t>Introduction</a:t>
            </a:r>
            <a:endParaRPr lang="en-US" sz="24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2</a:t>
            </a:fld>
            <a:endParaRPr lang="en-US"/>
          </a:p>
        </p:txBody>
      </p:sp>
      <p:sp>
        <p:nvSpPr>
          <p:cNvPr id="3" name="Content Placeholder 2"/>
          <p:cNvSpPr>
            <a:spLocks noGrp="1"/>
          </p:cNvSpPr>
          <p:nvPr>
            <p:ph idx="1"/>
          </p:nvPr>
        </p:nvSpPr>
        <p:spPr>
          <a:xfrm>
            <a:off x="304800" y="1676400"/>
            <a:ext cx="8534400" cy="4571999"/>
          </a:xfrm>
        </p:spPr>
        <p:txBody>
          <a:bodyPr/>
          <a:lstStyle/>
          <a:p>
            <a:r>
              <a:rPr lang="en-US" sz="2400" dirty="0">
                <a:solidFill>
                  <a:schemeClr val="tx2"/>
                </a:solidFill>
              </a:rPr>
              <a:t>Per protocol language section 6.5.7.1.13 (10):</a:t>
            </a:r>
          </a:p>
          <a:p>
            <a:pPr marL="400050" lvl="1" indent="0" algn="just">
              <a:buNone/>
            </a:pPr>
            <a:r>
              <a:rPr lang="en-US" sz="2000" i="1" dirty="0">
                <a:solidFill>
                  <a:schemeClr val="tx2"/>
                </a:solidFill>
              </a:rPr>
              <a:t>No sooner than sixty days after the applicable Operating Day, ERCOT shall provide to the appropriate TAC subcommittee instances of manual overrides of HDL or LDL, including the name of the Generation Resource, the reason for the override, and, as applicable, the cost as calculated in Section 6.6.3.7, Real-Time High Dispatch Limit Override Energy Payment.</a:t>
            </a:r>
          </a:p>
          <a:p>
            <a:pPr marL="0" indent="0">
              <a:buNone/>
            </a:pPr>
            <a:endParaRPr lang="en-US" dirty="0"/>
          </a:p>
        </p:txBody>
      </p:sp>
    </p:spTree>
    <p:extLst>
      <p:ext uri="{BB962C8B-B14F-4D97-AF65-F5344CB8AC3E}">
        <p14:creationId xmlns:p14="http://schemas.microsoft.com/office/powerpoint/2010/main" val="42630733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sz="2400" dirty="0"/>
              <a:t>Manual Override</a:t>
            </a:r>
            <a:endParaRPr lang="en-US" sz="24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
        <p:nvSpPr>
          <p:cNvPr id="3" name="Content Placeholder 2"/>
          <p:cNvSpPr>
            <a:spLocks noGrp="1"/>
          </p:cNvSpPr>
          <p:nvPr>
            <p:ph idx="1"/>
          </p:nvPr>
        </p:nvSpPr>
        <p:spPr>
          <a:xfrm>
            <a:off x="304800" y="914400"/>
            <a:ext cx="8534400" cy="5333999"/>
          </a:xfrm>
        </p:spPr>
        <p:txBody>
          <a:bodyPr/>
          <a:lstStyle/>
          <a:p>
            <a:pPr lvl="1"/>
            <a:endParaRPr lang="en-US" sz="2000" dirty="0">
              <a:solidFill>
                <a:schemeClr val="tx2"/>
              </a:solidFill>
            </a:endParaRPr>
          </a:p>
          <a:p>
            <a:pPr marL="0" indent="0">
              <a:buNone/>
            </a:pPr>
            <a:endParaRPr lang="en-US" sz="2400" dirty="0"/>
          </a:p>
        </p:txBody>
      </p:sp>
      <p:sp>
        <p:nvSpPr>
          <p:cNvPr id="4" name="Rectangle 3"/>
          <p:cNvSpPr/>
          <p:nvPr/>
        </p:nvSpPr>
        <p:spPr>
          <a:xfrm>
            <a:off x="369650" y="1143000"/>
            <a:ext cx="8164749" cy="4825937"/>
          </a:xfrm>
          <a:prstGeom prst="rect">
            <a:avLst/>
          </a:prstGeom>
        </p:spPr>
        <p:txBody>
          <a:bodyPr wrap="square">
            <a:spAutoFit/>
          </a:bodyPr>
          <a:lstStyle/>
          <a:p>
            <a:pPr marL="342900" indent="-342900">
              <a:spcBef>
                <a:spcPct val="20000"/>
              </a:spcBef>
              <a:buFont typeface="Arial" panose="020B0604020202020204" pitchFamily="34" charset="0"/>
              <a:buChar char="•"/>
            </a:pPr>
            <a:r>
              <a:rPr lang="en-US" sz="2000" dirty="0">
                <a:solidFill>
                  <a:schemeClr val="tx2"/>
                </a:solidFill>
              </a:rPr>
              <a:t>ERCOT presented the HDL/LDL Manual Override Report to WMS on October 6,2021 – see appendix. </a:t>
            </a:r>
          </a:p>
          <a:p>
            <a:pPr>
              <a:spcBef>
                <a:spcPct val="20000"/>
              </a:spcBef>
            </a:pPr>
            <a:endParaRPr lang="en-US" sz="2000" dirty="0">
              <a:solidFill>
                <a:schemeClr val="tx2"/>
              </a:solidFill>
            </a:endParaRPr>
          </a:p>
          <a:p>
            <a:pPr marL="342900" indent="-342900">
              <a:spcBef>
                <a:spcPct val="20000"/>
              </a:spcBef>
              <a:buFont typeface="Arial" panose="020B0604020202020204" pitchFamily="34" charset="0"/>
              <a:buChar char="•"/>
            </a:pPr>
            <a:r>
              <a:rPr lang="en-US" sz="2000" dirty="0">
                <a:solidFill>
                  <a:schemeClr val="tx2"/>
                </a:solidFill>
              </a:rPr>
              <a:t>Alternative Dispute Resolution (ADR) regarding 2 of those Resources </a:t>
            </a:r>
            <a:r>
              <a:rPr lang="en-US" sz="2000">
                <a:solidFill>
                  <a:schemeClr val="tx2"/>
                </a:solidFill>
              </a:rPr>
              <a:t>was resolved. </a:t>
            </a:r>
            <a:endParaRPr lang="en-US" sz="2000" dirty="0">
              <a:solidFill>
                <a:schemeClr val="tx2"/>
              </a:solidFill>
            </a:endParaRPr>
          </a:p>
          <a:p>
            <a:pPr marL="800100" lvl="1" indent="-342900">
              <a:spcBef>
                <a:spcPct val="20000"/>
              </a:spcBef>
              <a:buFont typeface="Arial" panose="020B0604020202020204" pitchFamily="34" charset="0"/>
              <a:buChar char="•"/>
            </a:pPr>
            <a:r>
              <a:rPr lang="en-US" sz="2000" dirty="0">
                <a:solidFill>
                  <a:schemeClr val="tx2"/>
                </a:solidFill>
              </a:rPr>
              <a:t>Market Notices: </a:t>
            </a:r>
            <a:r>
              <a:rPr lang="en-US" dirty="0">
                <a:solidFill>
                  <a:schemeClr val="tx2"/>
                </a:solidFill>
                <a:hlinkClick r:id="rId3"/>
              </a:rPr>
              <a:t>https://www.ercot.com/services/comm/mkt_notices/M-A040723-01</a:t>
            </a:r>
            <a:endParaRPr lang="en-US" dirty="0">
              <a:solidFill>
                <a:schemeClr val="tx2"/>
              </a:solidFill>
            </a:endParaRPr>
          </a:p>
          <a:p>
            <a:pPr marL="795338" lvl="1">
              <a:spcBef>
                <a:spcPct val="20000"/>
              </a:spcBef>
            </a:pPr>
            <a:r>
              <a:rPr lang="en-US" dirty="0">
                <a:solidFill>
                  <a:schemeClr val="tx2"/>
                </a:solidFill>
                <a:hlinkClick r:id="rId4"/>
              </a:rPr>
              <a:t>https://www.ercot.com/services/comm/mkt_notices/M-A040723-03</a:t>
            </a:r>
            <a:endParaRPr lang="en-US" dirty="0">
              <a:solidFill>
                <a:schemeClr val="tx2"/>
              </a:solidFill>
            </a:endParaRPr>
          </a:p>
          <a:p>
            <a:pPr marL="800100" lvl="1" indent="-342900">
              <a:buFont typeface="Arial" panose="020B0604020202020204" pitchFamily="34" charset="0"/>
              <a:buChar char="•"/>
            </a:pPr>
            <a:r>
              <a:rPr lang="en-US" sz="2000" dirty="0">
                <a:solidFill>
                  <a:schemeClr val="tx2"/>
                </a:solidFill>
              </a:rPr>
              <a:t>FPPYD1_FPP_G1_J02</a:t>
            </a:r>
            <a:endParaRPr lang="en-US" sz="1600" dirty="0">
              <a:solidFill>
                <a:schemeClr val="tx2"/>
              </a:solidFill>
            </a:endParaRPr>
          </a:p>
          <a:p>
            <a:pPr marL="1200150" lvl="2" indent="-285750">
              <a:buFont typeface="Arial" panose="020B0604020202020204" pitchFamily="34" charset="0"/>
              <a:buChar char="•"/>
            </a:pPr>
            <a:r>
              <a:rPr lang="en-US" sz="1600" dirty="0">
                <a:solidFill>
                  <a:schemeClr val="tx2"/>
                </a:solidFill>
              </a:rPr>
              <a:t>84 SCED Intervals (2/14/2021 19:05 – 2/15/2021 00:40)</a:t>
            </a:r>
            <a:endParaRPr lang="en-US" sz="1200" dirty="0">
              <a:solidFill>
                <a:schemeClr val="tx2"/>
              </a:solidFill>
            </a:endParaRPr>
          </a:p>
          <a:p>
            <a:pPr marL="800100" lvl="1" indent="-342900">
              <a:buFont typeface="Arial" panose="020B0604020202020204" pitchFamily="34" charset="0"/>
              <a:buChar char="•"/>
            </a:pPr>
            <a:r>
              <a:rPr lang="en-US" sz="2000" dirty="0">
                <a:solidFill>
                  <a:schemeClr val="tx2"/>
                </a:solidFill>
              </a:rPr>
              <a:t>FPPYD1_FPP_G2_J02</a:t>
            </a:r>
            <a:endParaRPr lang="en-US" sz="1600" dirty="0">
              <a:solidFill>
                <a:schemeClr val="tx2"/>
              </a:solidFill>
            </a:endParaRPr>
          </a:p>
          <a:p>
            <a:pPr marL="1200150" lvl="2" indent="-285750">
              <a:buFont typeface="Arial" panose="020B0604020202020204" pitchFamily="34" charset="0"/>
              <a:buChar char="•"/>
            </a:pPr>
            <a:r>
              <a:rPr lang="en-US" sz="1600" dirty="0">
                <a:solidFill>
                  <a:schemeClr val="tx2"/>
                </a:solidFill>
              </a:rPr>
              <a:t>84 SCED Intervals (2/14/2021 19:05 – 2/15/2021 00:40)</a:t>
            </a:r>
          </a:p>
          <a:p>
            <a:pPr lvl="2"/>
            <a:endParaRPr lang="en-US" sz="2000" dirty="0">
              <a:solidFill>
                <a:schemeClr val="tx2"/>
              </a:solidFill>
            </a:endParaRPr>
          </a:p>
          <a:p>
            <a:pPr marL="342900" indent="-342900">
              <a:spcBef>
                <a:spcPct val="20000"/>
              </a:spcBef>
              <a:buFont typeface="Arial" panose="020B0604020202020204" pitchFamily="34" charset="0"/>
              <a:buChar char="•"/>
            </a:pPr>
            <a:r>
              <a:rPr lang="en-US" sz="2000" dirty="0">
                <a:solidFill>
                  <a:schemeClr val="tx2"/>
                </a:solidFill>
              </a:rPr>
              <a:t>The costs, as calculated in Section 6.6.3.7, for these two Operating Days for both of the Resources totaled $2.86M.</a:t>
            </a:r>
          </a:p>
        </p:txBody>
      </p:sp>
    </p:spTree>
    <p:extLst>
      <p:ext uri="{BB962C8B-B14F-4D97-AF65-F5344CB8AC3E}">
        <p14:creationId xmlns:p14="http://schemas.microsoft.com/office/powerpoint/2010/main" val="6884094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F30032-BAE7-9BB2-68F4-FEFD1739C415}"/>
              </a:ext>
            </a:extLst>
          </p:cNvPr>
          <p:cNvSpPr>
            <a:spLocks noGrp="1"/>
          </p:cNvSpPr>
          <p:nvPr>
            <p:ph type="ctrTitle"/>
          </p:nvPr>
        </p:nvSpPr>
        <p:spPr/>
        <p:txBody>
          <a:bodyPr/>
          <a:lstStyle/>
          <a:p>
            <a:r>
              <a:rPr lang="en-US" sz="3600" b="1" dirty="0">
                <a:solidFill>
                  <a:schemeClr val="accent1"/>
                </a:solidFill>
              </a:rPr>
              <a:t>Appendix</a:t>
            </a:r>
            <a:endParaRPr lang="en-US" sz="2400" b="1" dirty="0">
              <a:solidFill>
                <a:schemeClr val="accent1"/>
              </a:solidFill>
            </a:endParaRPr>
          </a:p>
        </p:txBody>
      </p:sp>
    </p:spTree>
    <p:extLst>
      <p:ext uri="{BB962C8B-B14F-4D97-AF65-F5344CB8AC3E}">
        <p14:creationId xmlns:p14="http://schemas.microsoft.com/office/powerpoint/2010/main" val="12095970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14600"/>
            <a:ext cx="5029200" cy="2123658"/>
          </a:xfrm>
          <a:prstGeom prst="rect">
            <a:avLst/>
          </a:prstGeom>
          <a:noFill/>
        </p:spPr>
        <p:txBody>
          <a:bodyPr wrap="square" rtlCol="0">
            <a:spAutoFit/>
          </a:bodyPr>
          <a:lstStyle/>
          <a:p>
            <a:r>
              <a:rPr lang="en-US" sz="2400" b="1" dirty="0">
                <a:solidFill>
                  <a:schemeClr val="tx2"/>
                </a:solidFill>
              </a:rPr>
              <a:t>HDL/LDL Manual Override Report</a:t>
            </a:r>
          </a:p>
          <a:p>
            <a:endParaRPr lang="en-US" b="1" dirty="0">
              <a:solidFill>
                <a:schemeClr val="tx2"/>
              </a:solidFill>
            </a:endParaRPr>
          </a:p>
          <a:p>
            <a:r>
              <a:rPr lang="en-US" b="1">
                <a:solidFill>
                  <a:schemeClr val="tx2"/>
                </a:solidFill>
              </a:rPr>
              <a:t>WMS</a:t>
            </a:r>
            <a:endParaRPr lang="en-US" b="1" dirty="0">
              <a:solidFill>
                <a:schemeClr val="tx2"/>
              </a:solidFill>
            </a:endParaRPr>
          </a:p>
          <a:p>
            <a:endParaRPr lang="en-US" dirty="0">
              <a:solidFill>
                <a:schemeClr val="tx2"/>
              </a:solidFill>
            </a:endParaRPr>
          </a:p>
          <a:p>
            <a:r>
              <a:rPr lang="en-US" dirty="0">
                <a:solidFill>
                  <a:schemeClr val="tx2"/>
                </a:solidFill>
              </a:rPr>
              <a:t>Dave Maggio</a:t>
            </a:r>
          </a:p>
          <a:p>
            <a:r>
              <a:rPr lang="en-US" dirty="0">
                <a:solidFill>
                  <a:schemeClr val="tx2"/>
                </a:solidFill>
              </a:rPr>
              <a:t>Director, Market Design &amp; Analytics</a:t>
            </a:r>
          </a:p>
          <a:p>
            <a:r>
              <a:rPr lang="en-US" dirty="0">
                <a:solidFill>
                  <a:schemeClr val="tx2"/>
                </a:solidFill>
              </a:rPr>
              <a:t>October 6, 2021</a:t>
            </a:r>
          </a:p>
        </p:txBody>
      </p:sp>
    </p:spTree>
    <p:extLst>
      <p:ext uri="{BB962C8B-B14F-4D97-AF65-F5344CB8AC3E}">
        <p14:creationId xmlns:p14="http://schemas.microsoft.com/office/powerpoint/2010/main" val="6115763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sz="2400" dirty="0"/>
              <a:t>Introduction</a:t>
            </a:r>
            <a:endParaRPr lang="en-US" sz="24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6</a:t>
            </a:fld>
            <a:endParaRPr lang="en-US"/>
          </a:p>
        </p:txBody>
      </p:sp>
      <p:sp>
        <p:nvSpPr>
          <p:cNvPr id="3" name="Content Placeholder 2"/>
          <p:cNvSpPr>
            <a:spLocks noGrp="1"/>
          </p:cNvSpPr>
          <p:nvPr>
            <p:ph idx="1"/>
          </p:nvPr>
        </p:nvSpPr>
        <p:spPr>
          <a:xfrm>
            <a:off x="304800" y="1676400"/>
            <a:ext cx="8534400" cy="4571999"/>
          </a:xfrm>
        </p:spPr>
        <p:txBody>
          <a:bodyPr/>
          <a:lstStyle/>
          <a:p>
            <a:r>
              <a:rPr lang="en-US" sz="2400" dirty="0">
                <a:solidFill>
                  <a:schemeClr val="tx2"/>
                </a:solidFill>
              </a:rPr>
              <a:t>Per protocol language section 6.5.7.1.13 (10):</a:t>
            </a:r>
          </a:p>
          <a:p>
            <a:pPr marL="400050" lvl="1" indent="0" algn="just">
              <a:buNone/>
            </a:pPr>
            <a:r>
              <a:rPr lang="en-US" sz="2000" i="1" dirty="0">
                <a:solidFill>
                  <a:schemeClr val="tx2"/>
                </a:solidFill>
              </a:rPr>
              <a:t>No sooner than sixty days after the applicable Operating Day, ERCOT shall provide to the appropriate TAC subcommittee instances of manual overrides of HDL or LDL, including the name of the Generation Resource, the reason for the override, and, as applicable, the cost as calculated in Section 6.6.3.7, Real-Time High Dispatch Limit Override Energy Payment.</a:t>
            </a:r>
          </a:p>
          <a:p>
            <a:pPr marL="0" indent="0">
              <a:buNone/>
            </a:pPr>
            <a:endParaRPr lang="en-US" dirty="0"/>
          </a:p>
        </p:txBody>
      </p:sp>
    </p:spTree>
    <p:extLst>
      <p:ext uri="{BB962C8B-B14F-4D97-AF65-F5344CB8AC3E}">
        <p14:creationId xmlns:p14="http://schemas.microsoft.com/office/powerpoint/2010/main" val="11954675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sz="2400" dirty="0"/>
              <a:t>Manual Override Driver – DAUSLOS5</a:t>
            </a:r>
            <a:endParaRPr lang="en-US" sz="24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7</a:t>
            </a:fld>
            <a:endParaRPr lang="en-US"/>
          </a:p>
        </p:txBody>
      </p:sp>
      <p:sp>
        <p:nvSpPr>
          <p:cNvPr id="3" name="Content Placeholder 2"/>
          <p:cNvSpPr>
            <a:spLocks noGrp="1"/>
          </p:cNvSpPr>
          <p:nvPr>
            <p:ph idx="1"/>
          </p:nvPr>
        </p:nvSpPr>
        <p:spPr>
          <a:xfrm>
            <a:off x="304800" y="1143000"/>
            <a:ext cx="8534400" cy="5105399"/>
          </a:xfrm>
        </p:spPr>
        <p:txBody>
          <a:bodyPr/>
          <a:lstStyle/>
          <a:p>
            <a:r>
              <a:rPr lang="en-US" sz="2000" dirty="0">
                <a:solidFill>
                  <a:schemeClr val="tx2"/>
                </a:solidFill>
              </a:rPr>
              <a:t>Nine Resources had HDL or LDL manual overrides at various times over the period from 2/14/2021 18:55 through 2/15/2021 00:40 for the constraint DAUSLOS5: 190T152_1 which was at its maximum shadow price and exceeded its Relay </a:t>
            </a:r>
            <a:r>
              <a:rPr lang="en-US" sz="2000" dirty="0" err="1">
                <a:solidFill>
                  <a:schemeClr val="tx2"/>
                </a:solidFill>
              </a:rPr>
              <a:t>Loadability</a:t>
            </a:r>
            <a:r>
              <a:rPr lang="en-US" sz="2000" dirty="0">
                <a:solidFill>
                  <a:schemeClr val="tx2"/>
                </a:solidFill>
              </a:rPr>
              <a:t> Rating.</a:t>
            </a:r>
          </a:p>
          <a:p>
            <a:pPr lvl="1"/>
            <a:r>
              <a:rPr lang="en-US" sz="2000" dirty="0">
                <a:solidFill>
                  <a:schemeClr val="tx2"/>
                </a:solidFill>
              </a:rPr>
              <a:t>WIPOPA_G1</a:t>
            </a:r>
          </a:p>
          <a:p>
            <a:pPr lvl="2"/>
            <a:r>
              <a:rPr lang="en-US" sz="1600" dirty="0">
                <a:solidFill>
                  <a:schemeClr val="tx2"/>
                </a:solidFill>
              </a:rPr>
              <a:t>1 SCED Interval (2/14/2021 18:55-19:00)</a:t>
            </a:r>
          </a:p>
          <a:p>
            <a:pPr lvl="2"/>
            <a:r>
              <a:rPr lang="en-US" sz="1600" dirty="0">
                <a:solidFill>
                  <a:schemeClr val="tx2"/>
                </a:solidFill>
              </a:rPr>
              <a:t>13 SCED Intervals (2/14/2021 20:25 - 21:30)</a:t>
            </a:r>
          </a:p>
          <a:p>
            <a:pPr lvl="2"/>
            <a:r>
              <a:rPr lang="en-US" sz="1600" dirty="0">
                <a:solidFill>
                  <a:schemeClr val="tx2"/>
                </a:solidFill>
              </a:rPr>
              <a:t>32 SCED Intervals (2/14/2021 22:50 – 2/15/2021 00:35)</a:t>
            </a:r>
          </a:p>
          <a:p>
            <a:pPr lvl="1"/>
            <a:r>
              <a:rPr lang="en-US" sz="2000" dirty="0">
                <a:solidFill>
                  <a:schemeClr val="tx2"/>
                </a:solidFill>
              </a:rPr>
              <a:t>WIPOPA_G2</a:t>
            </a:r>
          </a:p>
          <a:p>
            <a:pPr lvl="2"/>
            <a:r>
              <a:rPr lang="en-US" sz="1600" dirty="0">
                <a:solidFill>
                  <a:schemeClr val="tx2"/>
                </a:solidFill>
              </a:rPr>
              <a:t>49 SCED Intervals (2/14/2021 21:55 – 2/15/2021 00:35)</a:t>
            </a:r>
          </a:p>
          <a:p>
            <a:pPr lvl="1"/>
            <a:r>
              <a:rPr lang="en-US" sz="2000" dirty="0">
                <a:solidFill>
                  <a:schemeClr val="tx2"/>
                </a:solidFill>
              </a:rPr>
              <a:t>WIPOPA_G3</a:t>
            </a:r>
          </a:p>
          <a:p>
            <a:pPr lvl="2"/>
            <a:r>
              <a:rPr lang="en-US" sz="1600" dirty="0">
                <a:solidFill>
                  <a:schemeClr val="tx2"/>
                </a:solidFill>
              </a:rPr>
              <a:t>41 SCED Intervals (2/14/2021 22:27 – 2/15/2021 00:35)</a:t>
            </a:r>
          </a:p>
          <a:p>
            <a:pPr lvl="1"/>
            <a:r>
              <a:rPr lang="en-US" sz="2000" dirty="0">
                <a:solidFill>
                  <a:schemeClr val="tx2"/>
                </a:solidFill>
              </a:rPr>
              <a:t>WIPOPA_G4</a:t>
            </a:r>
          </a:p>
          <a:p>
            <a:pPr lvl="2"/>
            <a:r>
              <a:rPr lang="en-US" sz="1600" dirty="0">
                <a:solidFill>
                  <a:schemeClr val="tx2"/>
                </a:solidFill>
              </a:rPr>
              <a:t>37 SCED Intervals (2/14/2021 22:37 – 2/15/2021 00:35)</a:t>
            </a:r>
          </a:p>
          <a:p>
            <a:pPr marL="0" indent="0">
              <a:buNone/>
            </a:pPr>
            <a:endParaRPr lang="en-US" sz="2400" dirty="0"/>
          </a:p>
        </p:txBody>
      </p:sp>
    </p:spTree>
    <p:extLst>
      <p:ext uri="{BB962C8B-B14F-4D97-AF65-F5344CB8AC3E}">
        <p14:creationId xmlns:p14="http://schemas.microsoft.com/office/powerpoint/2010/main" val="24388195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sz="2400" dirty="0"/>
              <a:t>Manual Override Driver – DAUSLOS5, continued</a:t>
            </a:r>
            <a:endParaRPr lang="en-US" sz="24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sp>
        <p:nvSpPr>
          <p:cNvPr id="3" name="Content Placeholder 2"/>
          <p:cNvSpPr>
            <a:spLocks noGrp="1"/>
          </p:cNvSpPr>
          <p:nvPr>
            <p:ph idx="1"/>
          </p:nvPr>
        </p:nvSpPr>
        <p:spPr>
          <a:xfrm>
            <a:off x="304800" y="914400"/>
            <a:ext cx="8534400" cy="5333999"/>
          </a:xfrm>
        </p:spPr>
        <p:txBody>
          <a:bodyPr/>
          <a:lstStyle/>
          <a:p>
            <a:pPr lvl="1"/>
            <a:r>
              <a:rPr lang="en-US" sz="2000" dirty="0">
                <a:solidFill>
                  <a:schemeClr val="tx2"/>
                </a:solidFill>
              </a:rPr>
              <a:t>FPPYD1_FPP_G1_J01</a:t>
            </a:r>
          </a:p>
          <a:p>
            <a:pPr lvl="2"/>
            <a:r>
              <a:rPr lang="en-US" sz="1600" dirty="0">
                <a:solidFill>
                  <a:schemeClr val="tx2"/>
                </a:solidFill>
              </a:rPr>
              <a:t>84 SCED Intervals (2/14/2021 19:05 – 2/15/2021 00:40)</a:t>
            </a:r>
            <a:endParaRPr lang="en-US" sz="1200" dirty="0">
              <a:solidFill>
                <a:schemeClr val="tx2"/>
              </a:solidFill>
            </a:endParaRPr>
          </a:p>
          <a:p>
            <a:pPr lvl="1"/>
            <a:r>
              <a:rPr lang="en-US" sz="2000" dirty="0">
                <a:solidFill>
                  <a:schemeClr val="tx2"/>
                </a:solidFill>
              </a:rPr>
              <a:t>FPPYD1_FPP_G1_J02</a:t>
            </a:r>
            <a:endParaRPr lang="en-US" sz="1600" dirty="0">
              <a:solidFill>
                <a:schemeClr val="tx2"/>
              </a:solidFill>
            </a:endParaRPr>
          </a:p>
          <a:p>
            <a:pPr lvl="2"/>
            <a:r>
              <a:rPr lang="en-US" sz="1600" dirty="0">
                <a:solidFill>
                  <a:schemeClr val="tx2"/>
                </a:solidFill>
              </a:rPr>
              <a:t>84 SCED Intervals (2/14/2021 19:05 – 2/15/2021 00:40)</a:t>
            </a:r>
            <a:endParaRPr lang="en-US" sz="1200" dirty="0">
              <a:solidFill>
                <a:schemeClr val="tx2"/>
              </a:solidFill>
            </a:endParaRPr>
          </a:p>
          <a:p>
            <a:pPr lvl="1"/>
            <a:r>
              <a:rPr lang="en-US" sz="2000" dirty="0">
                <a:solidFill>
                  <a:schemeClr val="tx2"/>
                </a:solidFill>
              </a:rPr>
              <a:t>FPPYD1_FPP_G2_J01</a:t>
            </a:r>
            <a:endParaRPr lang="en-US" sz="1600" dirty="0">
              <a:solidFill>
                <a:schemeClr val="tx2"/>
              </a:solidFill>
            </a:endParaRPr>
          </a:p>
          <a:p>
            <a:pPr lvl="2"/>
            <a:r>
              <a:rPr lang="en-US" sz="1600" dirty="0">
                <a:solidFill>
                  <a:schemeClr val="tx2"/>
                </a:solidFill>
              </a:rPr>
              <a:t>84 SCED Intervals (2/14/2021 19:05 – 2/15/2021 00:40)</a:t>
            </a:r>
            <a:endParaRPr lang="en-US" sz="1200" dirty="0">
              <a:solidFill>
                <a:schemeClr val="tx2"/>
              </a:solidFill>
            </a:endParaRPr>
          </a:p>
          <a:p>
            <a:pPr lvl="1"/>
            <a:r>
              <a:rPr lang="en-US" sz="2000" dirty="0">
                <a:solidFill>
                  <a:schemeClr val="tx2"/>
                </a:solidFill>
              </a:rPr>
              <a:t>FPPYD1_FPP_G2_J02</a:t>
            </a:r>
            <a:endParaRPr lang="en-US" sz="1600" dirty="0">
              <a:solidFill>
                <a:schemeClr val="tx2"/>
              </a:solidFill>
            </a:endParaRPr>
          </a:p>
          <a:p>
            <a:pPr lvl="2"/>
            <a:r>
              <a:rPr lang="en-US" sz="1600" dirty="0">
                <a:solidFill>
                  <a:schemeClr val="tx2"/>
                </a:solidFill>
              </a:rPr>
              <a:t>84 SCED Intervals (2/14/2021 19:05 – 2/15/2021 00:40)</a:t>
            </a:r>
            <a:endParaRPr lang="en-US" sz="1200" dirty="0">
              <a:solidFill>
                <a:schemeClr val="tx2"/>
              </a:solidFill>
            </a:endParaRPr>
          </a:p>
          <a:p>
            <a:pPr lvl="1"/>
            <a:r>
              <a:rPr lang="en-US" sz="2000" dirty="0">
                <a:solidFill>
                  <a:schemeClr val="tx2"/>
                </a:solidFill>
              </a:rPr>
              <a:t>LOSTPI_CC1_2</a:t>
            </a:r>
            <a:endParaRPr lang="en-US" sz="1600" dirty="0">
              <a:solidFill>
                <a:schemeClr val="tx2"/>
              </a:solidFill>
            </a:endParaRPr>
          </a:p>
          <a:p>
            <a:pPr lvl="2"/>
            <a:r>
              <a:rPr lang="en-US" sz="1600" dirty="0">
                <a:solidFill>
                  <a:schemeClr val="tx2"/>
                </a:solidFill>
              </a:rPr>
              <a:t>83 SCED Intervals (2/14/2021 19:10 – 2/15/2021 00:35)</a:t>
            </a:r>
            <a:endParaRPr lang="en-US" sz="1200" dirty="0">
              <a:solidFill>
                <a:schemeClr val="tx2"/>
              </a:solidFill>
            </a:endParaRPr>
          </a:p>
          <a:p>
            <a:pPr marL="914400" lvl="2" indent="0">
              <a:buNone/>
            </a:pPr>
            <a:endParaRPr lang="en-US" sz="1600" dirty="0"/>
          </a:p>
          <a:p>
            <a:pPr marL="0" indent="0">
              <a:buNone/>
            </a:pPr>
            <a:endParaRPr lang="en-US" sz="2400" dirty="0"/>
          </a:p>
        </p:txBody>
      </p:sp>
      <p:sp>
        <p:nvSpPr>
          <p:cNvPr id="4" name="Rectangle 3"/>
          <p:cNvSpPr/>
          <p:nvPr/>
        </p:nvSpPr>
        <p:spPr>
          <a:xfrm>
            <a:off x="533400" y="4419600"/>
            <a:ext cx="7696200" cy="1015663"/>
          </a:xfrm>
          <a:prstGeom prst="rect">
            <a:avLst/>
          </a:prstGeom>
        </p:spPr>
        <p:txBody>
          <a:bodyPr wrap="square">
            <a:spAutoFit/>
          </a:bodyPr>
          <a:lstStyle/>
          <a:p>
            <a:pPr marL="342900" indent="-342900">
              <a:spcBef>
                <a:spcPct val="20000"/>
              </a:spcBef>
              <a:buFont typeface="Arial" panose="020B0604020202020204" pitchFamily="34" charset="0"/>
              <a:buChar char="•"/>
            </a:pPr>
            <a:r>
              <a:rPr lang="en-US" sz="2000" dirty="0">
                <a:solidFill>
                  <a:schemeClr val="tx2"/>
                </a:solidFill>
              </a:rPr>
              <a:t>The costs, as calculated as in Section 6.6.3.7, for these two Operating Days across 7 of 9 of the Resources listed totaled $7.96M</a:t>
            </a:r>
          </a:p>
        </p:txBody>
      </p:sp>
    </p:spTree>
    <p:extLst>
      <p:ext uri="{BB962C8B-B14F-4D97-AF65-F5344CB8AC3E}">
        <p14:creationId xmlns:p14="http://schemas.microsoft.com/office/powerpoint/2010/main" val="37023720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sz="2400" dirty="0"/>
              <a:t>Manual Override Driver – SWIRFE28</a:t>
            </a:r>
            <a:endParaRPr lang="en-US" sz="24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sp>
        <p:nvSpPr>
          <p:cNvPr id="3" name="Content Placeholder 2"/>
          <p:cNvSpPr>
            <a:spLocks noGrp="1"/>
          </p:cNvSpPr>
          <p:nvPr>
            <p:ph idx="1"/>
          </p:nvPr>
        </p:nvSpPr>
        <p:spPr>
          <a:xfrm>
            <a:off x="304800" y="914400"/>
            <a:ext cx="8534400" cy="5333999"/>
          </a:xfrm>
        </p:spPr>
        <p:txBody>
          <a:bodyPr/>
          <a:lstStyle/>
          <a:p>
            <a:r>
              <a:rPr lang="en-US" sz="2000" dirty="0">
                <a:solidFill>
                  <a:schemeClr val="tx2"/>
                </a:solidFill>
              </a:rPr>
              <a:t>One Resource had HDL manual overrides between 2/18/2021 08:00 and 08:45. The overrides were caused by the overloading of the constraint SWIRFE28: 342T195_1.</a:t>
            </a:r>
          </a:p>
          <a:p>
            <a:pPr lvl="1"/>
            <a:r>
              <a:rPr lang="en-US" sz="2000" dirty="0">
                <a:solidFill>
                  <a:schemeClr val="tx2"/>
                </a:solidFill>
              </a:rPr>
              <a:t>FERG_CC1_2</a:t>
            </a:r>
          </a:p>
          <a:p>
            <a:pPr lvl="2"/>
            <a:r>
              <a:rPr lang="en-US" sz="1600" dirty="0">
                <a:solidFill>
                  <a:schemeClr val="tx2"/>
                </a:solidFill>
              </a:rPr>
              <a:t>9 SCED Intervals (2/18/2021 08:00-08:45)</a:t>
            </a:r>
          </a:p>
          <a:p>
            <a:pPr lvl="2"/>
            <a:endParaRPr lang="en-US" sz="1600" dirty="0"/>
          </a:p>
          <a:p>
            <a:r>
              <a:rPr lang="en-US" sz="2000" dirty="0">
                <a:solidFill>
                  <a:schemeClr val="tx2"/>
                </a:solidFill>
              </a:rPr>
              <a:t>No costs as calculated in Section 6.6.3.7</a:t>
            </a:r>
            <a:endParaRPr lang="en-US" sz="2000" dirty="0"/>
          </a:p>
        </p:txBody>
      </p:sp>
    </p:spTree>
    <p:extLst>
      <p:ext uri="{BB962C8B-B14F-4D97-AF65-F5344CB8AC3E}">
        <p14:creationId xmlns:p14="http://schemas.microsoft.com/office/powerpoint/2010/main" val="348827590"/>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purl.org/dc/elements/1.1/"/>
    <ds:schemaRef ds:uri="http://schemas.microsoft.com/office/2006/metadata/properties"/>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6119</TotalTime>
  <Words>596</Words>
  <Application>Microsoft Office PowerPoint</Application>
  <PresentationFormat>On-screen Show (4:3)</PresentationFormat>
  <Paragraphs>75</Paragraphs>
  <Slides>9</Slides>
  <Notes>6</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9</vt:i4>
      </vt:variant>
    </vt:vector>
  </HeadingPairs>
  <TitlesOfParts>
    <vt:vector size="14" baseType="lpstr">
      <vt:lpstr>Arial</vt:lpstr>
      <vt:lpstr>Calibri</vt:lpstr>
      <vt:lpstr>1_Custom Design</vt:lpstr>
      <vt:lpstr>Office Theme</vt:lpstr>
      <vt:lpstr>Custom Design</vt:lpstr>
      <vt:lpstr>PowerPoint Presentation</vt:lpstr>
      <vt:lpstr>Introduction</vt:lpstr>
      <vt:lpstr>Manual Override</vt:lpstr>
      <vt:lpstr>Appendix</vt:lpstr>
      <vt:lpstr>PowerPoint Presentation</vt:lpstr>
      <vt:lpstr>Introduction</vt:lpstr>
      <vt:lpstr>Manual Override Driver – DAUSLOS5</vt:lpstr>
      <vt:lpstr>Manual Override Driver – DAUSLOS5, continued</vt:lpstr>
      <vt:lpstr>Manual Override Driver – SWIRFE28</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Chang, Sean</dc:creator>
  <cp:lastModifiedBy>Shanks, Magie</cp:lastModifiedBy>
  <cp:revision>187</cp:revision>
  <cp:lastPrinted>2016-01-21T20:53:15Z</cp:lastPrinted>
  <dcterms:created xsi:type="dcterms:W3CDTF">2016-01-21T15:20:31Z</dcterms:created>
  <dcterms:modified xsi:type="dcterms:W3CDTF">2023-04-17T16:33:46Z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