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3"/>
  </p:notesMasterIdLst>
  <p:handoutMasterIdLst>
    <p:handoutMasterId r:id="rId14"/>
  </p:handoutMasterIdLst>
  <p:sldIdLst>
    <p:sldId id="260" r:id="rId6"/>
    <p:sldId id="298" r:id="rId7"/>
    <p:sldId id="299" r:id="rId8"/>
    <p:sldId id="300" r:id="rId9"/>
    <p:sldId id="301" r:id="rId10"/>
    <p:sldId id="302" r:id="rId11"/>
    <p:sldId id="296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15" autoAdjust="0"/>
    <p:restoredTop sz="89103" autoAdjust="0"/>
  </p:normalViewPr>
  <p:slideViewPr>
    <p:cSldViewPr showGuides="1">
      <p:cViewPr varScale="1">
        <p:scale>
          <a:sx n="93" d="100"/>
          <a:sy n="93" d="100"/>
        </p:scale>
        <p:origin x="115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38475" cy="466724"/>
          </a:xfrm>
          <a:prstGeom prst="rect">
            <a:avLst/>
          </a:prstGeom>
        </p:spPr>
        <p:txBody>
          <a:bodyPr vert="horz" lIns="91864" tIns="45931" rIns="91864" bIns="4593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9" y="2"/>
            <a:ext cx="3038475" cy="466724"/>
          </a:xfrm>
          <a:prstGeom prst="rect">
            <a:avLst/>
          </a:prstGeom>
        </p:spPr>
        <p:txBody>
          <a:bodyPr vert="horz" lIns="91864" tIns="45931" rIns="91864" bIns="45931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6"/>
            <a:ext cx="3038475" cy="466724"/>
          </a:xfrm>
          <a:prstGeom prst="rect">
            <a:avLst/>
          </a:prstGeom>
        </p:spPr>
        <p:txBody>
          <a:bodyPr vert="horz" lIns="91864" tIns="45931" rIns="91864" bIns="4593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9" y="8829676"/>
            <a:ext cx="3038475" cy="466724"/>
          </a:xfrm>
          <a:prstGeom prst="rect">
            <a:avLst/>
          </a:prstGeom>
        </p:spPr>
        <p:txBody>
          <a:bodyPr vert="horz" lIns="91864" tIns="45931" rIns="91864" bIns="45931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608" tIns="46805" rIns="93608" bIns="4680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608" tIns="46805" rIns="93608" bIns="46805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608" tIns="46805" rIns="93608" bIns="4680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0"/>
          </a:xfrm>
          <a:prstGeom prst="rect">
            <a:avLst/>
          </a:prstGeom>
        </p:spPr>
        <p:txBody>
          <a:bodyPr vert="horz" lIns="93608" tIns="46805" rIns="93608" bIns="4680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608" tIns="46805" rIns="93608" bIns="4680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608" tIns="46805" rIns="93608" bIns="46805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</a:t>
            </a:r>
            <a:r>
              <a:rPr lang="en-US" dirty="0"/>
              <a:t>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</a:t>
            </a:r>
            <a:r>
              <a:rPr lang="en-US" dirty="0"/>
              <a:t>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</a:t>
            </a:r>
            <a:r>
              <a:rPr lang="en-US" dirty="0"/>
              <a:t>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craish@ercot.com" TargetMode="External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Dec 23, 2023 Analysis of Response During Winter Storm Elliott</a:t>
            </a:r>
            <a:endParaRPr lang="en-US" dirty="0"/>
          </a:p>
          <a:p>
            <a:endParaRPr lang="en-US" dirty="0"/>
          </a:p>
          <a:p>
            <a:pPr algn="ctr"/>
            <a:r>
              <a:rPr lang="en-US" sz="1600" dirty="0"/>
              <a:t>Carl L Raish</a:t>
            </a:r>
          </a:p>
          <a:p>
            <a:pPr algn="ctr"/>
            <a:r>
              <a:rPr lang="en-US" sz="1600" dirty="0"/>
              <a:t>Principal Load Profiling and Modeling</a:t>
            </a:r>
          </a:p>
          <a:p>
            <a:pPr algn="ctr"/>
            <a:endParaRPr lang="en-US" dirty="0"/>
          </a:p>
          <a:p>
            <a:pPr algn="ctr"/>
            <a:r>
              <a:rPr lang="en-US" sz="1600" dirty="0"/>
              <a:t>Wholesale Market Subcommittee – May 3, 2023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5646766-BB2E-F48C-3772-D991E99EC7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840370"/>
            <a:ext cx="8229600" cy="350519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ESIIDs with Dec 23 Load Reductions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8AAA13-A7B9-9877-8290-20B22DB6DAFC}"/>
              </a:ext>
            </a:extLst>
          </p:cNvPr>
          <p:cNvSpPr txBox="1"/>
          <p:nvPr/>
        </p:nvSpPr>
        <p:spPr>
          <a:xfrm>
            <a:off x="524838" y="4560872"/>
            <a:ext cx="826556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High Price Event: Dec 23, Intervals 21 – 35, Load Reduction 3,700 MW.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Down Ramp: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Started Dec 21 at interval 66, load reduction increased to  300 MW by interval 96.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Dec 22, Interval 96  reduction 2,000 MW.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Dec 24: Average reduction 3,300 MW.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Dec 25: Average reduction 3,000 MW.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Largest competitive load reduction during summer 2022 occurred on July 13 and totaled 2,400 MW.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B475D6-4800-47F5-9C96-EA1D352A49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483" y="3789452"/>
            <a:ext cx="7584896" cy="32684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51710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3415F-4634-274C-E32D-C5EF71040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A53630-6977-FFCE-BFB7-BEB7845AE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Analysis targeted competitive Non-weather sensitive ESIIDs: </a:t>
            </a:r>
          </a:p>
          <a:p>
            <a:pPr lvl="1"/>
            <a:r>
              <a:rPr lang="en-US" sz="2000" dirty="0"/>
              <a:t>4CP billing ESIIDs, and/or</a:t>
            </a:r>
          </a:p>
          <a:p>
            <a:pPr lvl="1"/>
            <a:r>
              <a:rPr lang="en-US" sz="2000" dirty="0"/>
              <a:t>ESIIDs reported on Indexed pricing for 2022 Demand Response Survey and still with reporting REP on Dec 31, 2022.</a:t>
            </a:r>
          </a:p>
          <a:p>
            <a:pPr lvl="1"/>
            <a:endParaRPr lang="en-US" sz="800" dirty="0"/>
          </a:p>
          <a:p>
            <a:r>
              <a:rPr lang="en-US" sz="2200" dirty="0"/>
              <a:t>Baselines developed at ESIID-level – average load on weekdays Dec 15 – 21.</a:t>
            </a:r>
          </a:p>
          <a:p>
            <a:pPr marL="0" indent="0">
              <a:buNone/>
            </a:pPr>
            <a:endParaRPr lang="en-US" sz="800" dirty="0"/>
          </a:p>
          <a:p>
            <a:r>
              <a:rPr lang="en-US" sz="2200" dirty="0"/>
              <a:t>ESIIDs identified as responding based on significant load reduction during Dec 23 high-price event.</a:t>
            </a:r>
          </a:p>
          <a:p>
            <a:pPr marL="0" indent="0">
              <a:buNone/>
            </a:pPr>
            <a:endParaRPr lang="en-US" sz="800" dirty="0"/>
          </a:p>
          <a:p>
            <a:r>
              <a:rPr lang="en-US" sz="2200" dirty="0"/>
              <a:t>Weather sensitive ESIIDs and NOIEs also were examined.</a:t>
            </a:r>
          </a:p>
          <a:p>
            <a:pPr lvl="1"/>
            <a:r>
              <a:rPr lang="en-US" sz="2000" dirty="0"/>
              <a:t>Typically would use Regression baselines, but Dec 23 was a Friday, holiday - regression models yielded unreliable estimates</a:t>
            </a:r>
          </a:p>
          <a:p>
            <a:pPr lvl="1"/>
            <a:r>
              <a:rPr lang="en-US" sz="2000" dirty="0"/>
              <a:t>Examined actual loads over Dec 15 – 31 … no apparent, significant load reductions found.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endParaRPr lang="en-US" sz="2400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EA069B-8288-497D-13E7-DEB5E2CDB4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02BA8B0-A0E2-BF84-AC33-8B539810B8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474" y="914400"/>
            <a:ext cx="8234737" cy="350006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ESIIDs with Dec 23, 2022 Load Reductions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8AAA13-A7B9-9877-8290-20B22DB6DAFC}"/>
              </a:ext>
            </a:extLst>
          </p:cNvPr>
          <p:cNvSpPr txBox="1"/>
          <p:nvPr/>
        </p:nvSpPr>
        <p:spPr>
          <a:xfrm>
            <a:off x="524838" y="4560872"/>
            <a:ext cx="8265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Quantified 2021 Christmas Holiday related load reductions for ESIIDs identified as responding to Dec 23, 2022 high price event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Note: applied same baseline methodology to the 2021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Dec 24 load was about 100 MW lower than baseline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Dec 25 load was about 200 MW lower than the baseline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FA2E369-C984-6222-F7C2-574ECF1488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1148" y="3843603"/>
            <a:ext cx="7523252" cy="326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01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C8EA6DD-D187-2422-C00F-1D4C0676B0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14400"/>
            <a:ext cx="8245011" cy="350006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ESIIDs with Dec 23, 2022 Load Reductions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8AAA13-A7B9-9877-8290-20B22DB6DAFC}"/>
              </a:ext>
            </a:extLst>
          </p:cNvPr>
          <p:cNvSpPr txBox="1"/>
          <p:nvPr/>
        </p:nvSpPr>
        <p:spPr>
          <a:xfrm>
            <a:off x="524838" y="4560872"/>
            <a:ext cx="8265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Quantified 2020 Christmas Holiday related load reductions for ESIIDs identified as responding to Dec 23, 2022 high price event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Note: applied same baseline methodology to the 2020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Dec 24 load was about 250 MW lower than baseline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Dec 25 load was about 525 MW lower than the baseline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108B6F0-DAF4-6593-3D72-D7926F35C1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604" y="3840822"/>
            <a:ext cx="7505796" cy="326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126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3415F-4634-274C-E32D-C5EF71040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Seasonal Load Reduction Adjustment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A53630-6977-FFCE-BFB7-BEB7845AE5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305800" cy="5052221"/>
          </a:xfrm>
        </p:spPr>
        <p:txBody>
          <a:bodyPr/>
          <a:lstStyle/>
          <a:p>
            <a:r>
              <a:rPr lang="en-US" sz="2400" dirty="0"/>
              <a:t>Looking at prior year seasonal load reductions</a:t>
            </a:r>
            <a:r>
              <a:rPr lang="en-US" sz="2200" dirty="0"/>
              <a:t>,</a:t>
            </a:r>
          </a:p>
          <a:p>
            <a:pPr lvl="1"/>
            <a:r>
              <a:rPr lang="en-US" sz="2200" dirty="0"/>
              <a:t>Reduction for Friday, December 24, 2021: 100 MW</a:t>
            </a:r>
          </a:p>
          <a:p>
            <a:pPr lvl="1"/>
            <a:r>
              <a:rPr lang="en-US" sz="2200" dirty="0"/>
              <a:t>Reduction for Thursday, December 24, 2020: 250 MW</a:t>
            </a:r>
          </a:p>
          <a:p>
            <a:pPr lvl="1"/>
            <a:r>
              <a:rPr lang="en-US" sz="2200" dirty="0"/>
              <a:t>A plausible assumption for Friday, Dec 23, 2022: 250 MW</a:t>
            </a:r>
          </a:p>
          <a:p>
            <a:pPr lvl="1"/>
            <a:endParaRPr lang="en-US" sz="2200" dirty="0"/>
          </a:p>
          <a:p>
            <a:pPr lvl="1"/>
            <a:r>
              <a:rPr lang="en-US" sz="2200" dirty="0"/>
              <a:t>Response for Dec 23 High-price event:</a:t>
            </a:r>
          </a:p>
          <a:p>
            <a:pPr marL="457200" lvl="1" indent="0">
              <a:buNone/>
            </a:pPr>
            <a:r>
              <a:rPr lang="en-US" sz="2200" dirty="0"/>
              <a:t>		Total response 	3,700 MW</a:t>
            </a:r>
          </a:p>
          <a:p>
            <a:pPr marL="457200" lvl="1" indent="0">
              <a:buNone/>
            </a:pPr>
            <a:r>
              <a:rPr lang="en-US" sz="2200" dirty="0"/>
              <a:t>		Season response 	</a:t>
            </a:r>
            <a:r>
              <a:rPr lang="en-US" sz="2200" u="sng" dirty="0"/>
              <a:t>  -250 MW</a:t>
            </a:r>
          </a:p>
          <a:p>
            <a:pPr marL="457200" lvl="1" indent="0">
              <a:buNone/>
            </a:pPr>
            <a:r>
              <a:rPr lang="en-US" sz="2200" dirty="0"/>
              <a:t>		High price response    3,450 MW</a:t>
            </a:r>
          </a:p>
          <a:p>
            <a:pPr lvl="1"/>
            <a:endParaRPr lang="en-US" sz="1600" dirty="0"/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  <a:p>
            <a:pPr lvl="1"/>
            <a:endParaRPr lang="en-US" sz="2000" dirty="0"/>
          </a:p>
          <a:p>
            <a:endParaRPr lang="en-US" sz="2400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EA069B-8288-497D-13E7-DEB5E2CDB4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835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3860800" y="2065338"/>
            <a:ext cx="1136650" cy="1925637"/>
            <a:chOff x="1968" y="672"/>
            <a:chExt cx="1416" cy="2400"/>
          </a:xfrm>
        </p:grpSpPr>
        <p:pic>
          <p:nvPicPr>
            <p:cNvPr id="6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ON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739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OFF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3600" y="5068888"/>
            <a:ext cx="5029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32051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2051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>
                <a:hlinkClick r:id="rId3"/>
              </a:rPr>
              <a:t>craish@ercot.com</a:t>
            </a:r>
            <a:r>
              <a:rPr lang="en-US" altLang="en-US" sz="1800" b="0"/>
              <a:t>	512/248-3876</a:t>
            </a:r>
          </a:p>
        </p:txBody>
      </p:sp>
    </p:spTree>
    <p:extLst>
      <p:ext uri="{BB962C8B-B14F-4D97-AF65-F5344CB8AC3E}">
        <p14:creationId xmlns:p14="http://schemas.microsoft.com/office/powerpoint/2010/main" val="297115977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documentManagement/types"/>
    <ds:schemaRef ds:uri="c34af464-7aa1-4edd-9be4-83dffc1cb926"/>
    <ds:schemaRef ds:uri="http://purl.org/dc/dcmitype/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33446</TotalTime>
  <Words>434</Words>
  <Application>Microsoft Office PowerPoint</Application>
  <PresentationFormat>On-screen Show (4:3)</PresentationFormat>
  <Paragraphs>62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Britannic Bold</vt:lpstr>
      <vt:lpstr>Calibri</vt:lpstr>
      <vt:lpstr>1_Custom Design</vt:lpstr>
      <vt:lpstr>Office Theme</vt:lpstr>
      <vt:lpstr>PowerPoint Presentation</vt:lpstr>
      <vt:lpstr>ESIIDs with Dec 23 Load Reductions</vt:lpstr>
      <vt:lpstr>Methodology</vt:lpstr>
      <vt:lpstr>ESIIDs with Dec 23, 2022 Load Reductions</vt:lpstr>
      <vt:lpstr>ESIIDs with Dec 23, 2022 Load Reductions</vt:lpstr>
      <vt:lpstr>Seasonal Load Reduction Adjustment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Raish, Carl</cp:lastModifiedBy>
  <cp:revision>560</cp:revision>
  <cp:lastPrinted>2023-02-28T15:53:30Z</cp:lastPrinted>
  <dcterms:created xsi:type="dcterms:W3CDTF">2016-01-21T15:20:31Z</dcterms:created>
  <dcterms:modified xsi:type="dcterms:W3CDTF">2023-05-02T21:11:09Z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