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9"/>
  </p:notesMasterIdLst>
  <p:handoutMasterIdLst>
    <p:handoutMasterId r:id="rId20"/>
  </p:handoutMasterIdLst>
  <p:sldIdLst>
    <p:sldId id="260" r:id="rId6"/>
    <p:sldId id="297" r:id="rId7"/>
    <p:sldId id="269" r:id="rId8"/>
    <p:sldId id="270" r:id="rId9"/>
    <p:sldId id="264" r:id="rId10"/>
    <p:sldId id="258" r:id="rId11"/>
    <p:sldId id="265" r:id="rId12"/>
    <p:sldId id="259" r:id="rId13"/>
    <p:sldId id="266" r:id="rId14"/>
    <p:sldId id="268" r:id="rId15"/>
    <p:sldId id="271" r:id="rId16"/>
    <p:sldId id="298" r:id="rId17"/>
    <p:sldId id="29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89103" autoAdjust="0"/>
  </p:normalViewPr>
  <p:slideViewPr>
    <p:cSldViewPr showGuides="1">
      <p:cViewPr varScale="1">
        <p:scale>
          <a:sx n="93" d="100"/>
          <a:sy n="93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4"/>
          </a:xfrm>
          <a:prstGeom prst="rect">
            <a:avLst/>
          </a:prstGeom>
        </p:spPr>
        <p:txBody>
          <a:bodyPr vert="horz" lIns="91864" tIns="45931" rIns="91864" bIns="459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4"/>
          </a:xfrm>
          <a:prstGeom prst="rect">
            <a:avLst/>
          </a:prstGeom>
        </p:spPr>
        <p:txBody>
          <a:bodyPr vert="horz" lIns="91864" tIns="45931" rIns="91864" bIns="45931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4"/>
          </a:xfrm>
          <a:prstGeom prst="rect">
            <a:avLst/>
          </a:prstGeom>
        </p:spPr>
        <p:txBody>
          <a:bodyPr vert="horz" lIns="91864" tIns="45931" rIns="91864" bIns="459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4"/>
          </a:xfrm>
          <a:prstGeom prst="rect">
            <a:avLst/>
          </a:prstGeom>
        </p:spPr>
        <p:txBody>
          <a:bodyPr vert="horz" lIns="91864" tIns="45931" rIns="91864" bIns="45931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08" tIns="46805" rIns="93608" bIns="468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08" tIns="46805" rIns="93608" bIns="46805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8" tIns="46805" rIns="93608" bIns="468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608" tIns="46805" rIns="93608" bIns="468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608" tIns="46805" rIns="93608" bIns="468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608" tIns="46805" rIns="93608" bIns="46805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r>
              <a:rPr lang="en-US" dirty="0"/>
              <a:t>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</a:t>
            </a:r>
            <a:r>
              <a:rPr lang="en-US" dirty="0"/>
              <a:t>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</a:t>
            </a:r>
            <a:r>
              <a:rPr lang="en-US" dirty="0"/>
              <a:t>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Analysis of Crypto-mining Demand/Price Response 2021 - 2023</a:t>
            </a:r>
            <a:endParaRPr lang="en-US" dirty="0"/>
          </a:p>
          <a:p>
            <a:endParaRPr lang="en-US" dirty="0"/>
          </a:p>
          <a:p>
            <a:pPr algn="ctr"/>
            <a:r>
              <a:rPr lang="en-US" sz="1600" dirty="0"/>
              <a:t>Carl L Raish</a:t>
            </a:r>
          </a:p>
          <a:p>
            <a:pPr algn="ctr"/>
            <a:r>
              <a:rPr lang="en-US" sz="1600" dirty="0"/>
              <a:t>Principal Load Profiling and Modeling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Wholesale Market Subcommittee – May 3, 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9970"/>
            <a:ext cx="7848600" cy="49671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Response on Highest Price Day – 2022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7656A6-C721-AF7F-5BE1-8FB3BE663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2BFB6-57E4-9802-DD94-72EE0314A60B}"/>
              </a:ext>
            </a:extLst>
          </p:cNvPr>
          <p:cNvSpPr txBox="1"/>
          <p:nvPr/>
        </p:nvSpPr>
        <p:spPr>
          <a:xfrm>
            <a:off x="4114800" y="5943600"/>
            <a:ext cx="1210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Near-CP Day</a:t>
            </a:r>
          </a:p>
        </p:txBody>
      </p:sp>
    </p:spTree>
    <p:extLst>
      <p:ext uri="{BB962C8B-B14F-4D97-AF65-F5344CB8AC3E}">
        <p14:creationId xmlns:p14="http://schemas.microsoft.com/office/powerpoint/2010/main" val="86338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99"/>
            <a:ext cx="7772400" cy="838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Crypto-mining Daily Max Load Reduction</a:t>
            </a:r>
            <a:br>
              <a:rPr lang="en-US" sz="2400" dirty="0"/>
            </a:br>
            <a:r>
              <a:rPr lang="en-US" sz="2700" dirty="0"/>
              <a:t>Responding ESIIDs - 2021 - 2023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0342B-6714-19A7-9CFD-2B9B7CC44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315200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01C967-6A3E-30D8-ABC1-9EB68A50249F}"/>
              </a:ext>
            </a:extLst>
          </p:cNvPr>
          <p:cNvSpPr txBox="1"/>
          <p:nvPr/>
        </p:nvSpPr>
        <p:spPr>
          <a:xfrm>
            <a:off x="2844233" y="5816769"/>
            <a:ext cx="34555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Days with High Prices in all zones, and Response &gt;= 100 MW</a:t>
            </a:r>
          </a:p>
        </p:txBody>
      </p:sp>
    </p:spTree>
    <p:extLst>
      <p:ext uri="{BB962C8B-B14F-4D97-AF65-F5344CB8AC3E}">
        <p14:creationId xmlns:p14="http://schemas.microsoft.com/office/powerpoint/2010/main" val="229723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99"/>
            <a:ext cx="7772400" cy="838201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Crypto-mining Reduction Percent vs RT Price</a:t>
            </a:r>
            <a:br>
              <a:rPr lang="en-US" sz="2200" dirty="0"/>
            </a:br>
            <a:r>
              <a:rPr lang="en-US" sz="2000" dirty="0"/>
              <a:t>Responding ESIIDs - 2021 - 2023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5EF7E-BE70-43E7-7D3C-C087E859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6062"/>
            <a:ext cx="4024432" cy="3247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E3DF9-430A-1951-3471-2A1614FC5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1861198"/>
            <a:ext cx="4024433" cy="3242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0E8B64-E573-DCBE-51F8-28882509FC04}"/>
              </a:ext>
            </a:extLst>
          </p:cNvPr>
          <p:cNvSpPr txBox="1"/>
          <p:nvPr/>
        </p:nvSpPr>
        <p:spPr>
          <a:xfrm>
            <a:off x="2844233" y="5562600"/>
            <a:ext cx="34555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Days with High Prices in all zones, and Response &gt;= 100 MW</a:t>
            </a:r>
          </a:p>
        </p:txBody>
      </p:sp>
    </p:spTree>
    <p:extLst>
      <p:ext uri="{BB962C8B-B14F-4D97-AF65-F5344CB8AC3E}">
        <p14:creationId xmlns:p14="http://schemas.microsoft.com/office/powerpoint/2010/main" val="236920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Analysis Background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052221"/>
          </a:xfrm>
        </p:spPr>
        <p:txBody>
          <a:bodyPr/>
          <a:lstStyle/>
          <a:p>
            <a:r>
              <a:rPr lang="en-US" sz="1800" dirty="0"/>
              <a:t>Analysis population is ESIIDs identified as crypto-mining</a:t>
            </a:r>
          </a:p>
          <a:p>
            <a:pPr lvl="1"/>
            <a:r>
              <a:rPr lang="en-US" sz="1800" dirty="0"/>
              <a:t>In competitive areas of ERCOT</a:t>
            </a:r>
          </a:p>
          <a:p>
            <a:pPr lvl="1"/>
            <a:r>
              <a:rPr lang="en-US" sz="1800" dirty="0"/>
              <a:t>Some Registered Load Resources in NOIE area</a:t>
            </a:r>
          </a:p>
          <a:p>
            <a:pPr lvl="1"/>
            <a:r>
              <a:rPr lang="en-US" sz="1800" dirty="0"/>
              <a:t>Excluded in NOIE area:</a:t>
            </a:r>
          </a:p>
          <a:p>
            <a:pPr lvl="2"/>
            <a:r>
              <a:rPr lang="en-US" sz="1800" dirty="0"/>
              <a:t>Existing - 6 customers, 214 MW</a:t>
            </a:r>
          </a:p>
          <a:p>
            <a:pPr lvl="2"/>
            <a:r>
              <a:rPr lang="en-US" sz="1800" dirty="0"/>
              <a:t>Under study – 7 customers</a:t>
            </a:r>
          </a:p>
          <a:p>
            <a:pPr lvl="1"/>
            <a:endParaRPr lang="en-US" sz="1800" dirty="0"/>
          </a:p>
          <a:p>
            <a:r>
              <a:rPr lang="en-US" sz="1800" dirty="0"/>
              <a:t>High price days defined as real time prices &gt; $70/MWH for 4 or more consecutive intervals</a:t>
            </a:r>
          </a:p>
          <a:p>
            <a:endParaRPr lang="en-US" sz="1800" dirty="0"/>
          </a:p>
          <a:p>
            <a:r>
              <a:rPr lang="en-US" sz="1800" dirty="0"/>
              <a:t>With this price threshold, all 2022 4CP/</a:t>
            </a:r>
            <a:r>
              <a:rPr lang="en-US" sz="1800" dirty="0" err="1"/>
              <a:t>NearCP</a:t>
            </a:r>
            <a:r>
              <a:rPr lang="en-US" sz="1800" dirty="0"/>
              <a:t> days were high price days</a:t>
            </a:r>
          </a:p>
          <a:p>
            <a:pPr lvl="1"/>
            <a:endParaRPr lang="en-US" sz="1800" dirty="0"/>
          </a:p>
          <a:p>
            <a:r>
              <a:rPr lang="en-US" sz="1800" dirty="0"/>
              <a:t>Baseline methodology – Meter Before Meter After</a:t>
            </a:r>
          </a:p>
          <a:p>
            <a:pPr lvl="1"/>
            <a:r>
              <a:rPr lang="en-US" sz="1800" dirty="0"/>
              <a:t>On days when high prices started early in the day, the meter before was average from two closest non-high price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Crypto-mining Total Load Peak MW</a:t>
            </a:r>
            <a:br>
              <a:rPr lang="en-US" sz="2400" dirty="0"/>
            </a:br>
            <a:r>
              <a:rPr lang="en-US" sz="2200" dirty="0"/>
              <a:t>2021 - 2023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7E6B4-27CF-0891-426F-9A36A6B55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315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81178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Crypto-mining Total Daily Energy GWH</a:t>
            </a:r>
            <a:br>
              <a:rPr lang="en-US" sz="2400" dirty="0"/>
            </a:br>
            <a:r>
              <a:rPr lang="en-US" sz="2200" dirty="0"/>
              <a:t>2021 - 2023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CF123-CEF4-21BB-44DD-5F064B66C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278384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2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49671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Highest Response Day - 2021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553DC55-A058-64F3-7C6F-9D90E16A0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5C8ACA-291B-5F25-7894-9AE9834E53E5}"/>
              </a:ext>
            </a:extLst>
          </p:cNvPr>
          <p:cNvSpPr txBox="1"/>
          <p:nvPr/>
        </p:nvSpPr>
        <p:spPr>
          <a:xfrm>
            <a:off x="3962400" y="5791200"/>
            <a:ext cx="1210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Near-CP Day</a:t>
            </a:r>
          </a:p>
        </p:txBody>
      </p:sp>
    </p:spTree>
    <p:extLst>
      <p:ext uri="{BB962C8B-B14F-4D97-AF65-F5344CB8AC3E}">
        <p14:creationId xmlns:p14="http://schemas.microsoft.com/office/powerpoint/2010/main" val="269367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7848600" cy="9144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Highest Response Day – 2022</a:t>
            </a:r>
            <a:br>
              <a:rPr lang="en-US" dirty="0"/>
            </a:br>
            <a:r>
              <a:rPr lang="en-US" sz="2400" dirty="0"/>
              <a:t>Non-Summer 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5B78B3-C10B-1C6B-C681-503E1DA12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295400"/>
            <a:ext cx="731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8382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Highest Response Day – 2022</a:t>
            </a:r>
            <a:br>
              <a:rPr lang="en-US" dirty="0"/>
            </a:br>
            <a:r>
              <a:rPr lang="en-US" sz="2400" dirty="0"/>
              <a:t>Summer Day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FA5E413-E374-AA03-19F3-4B81930E6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714500"/>
            <a:ext cx="7315200" cy="4000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71F320-7319-AD17-3293-40F0A6DA18C6}"/>
              </a:ext>
            </a:extLst>
          </p:cNvPr>
          <p:cNvSpPr txBox="1"/>
          <p:nvPr/>
        </p:nvSpPr>
        <p:spPr>
          <a:xfrm>
            <a:off x="4065998" y="5867400"/>
            <a:ext cx="1210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Near-CP Day</a:t>
            </a:r>
          </a:p>
        </p:txBody>
      </p:sp>
    </p:spTree>
    <p:extLst>
      <p:ext uri="{BB962C8B-B14F-4D97-AF65-F5344CB8AC3E}">
        <p14:creationId xmlns:p14="http://schemas.microsoft.com/office/powerpoint/2010/main" val="174007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9E52BC9-2004-B65A-1CBD-2482165F1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572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824AF16-1428-5FE8-3C45-BD72C8FE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49671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Winter Strom Elliott Response</a:t>
            </a:r>
          </a:p>
        </p:txBody>
      </p:sp>
    </p:spTree>
    <p:extLst>
      <p:ext uri="{BB962C8B-B14F-4D97-AF65-F5344CB8AC3E}">
        <p14:creationId xmlns:p14="http://schemas.microsoft.com/office/powerpoint/2010/main" val="318961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49671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Highest Response Day – 2023</a:t>
            </a:r>
            <a:endParaRPr lang="en-US" sz="165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FBDD09-7F40-862F-BE2E-D333BBF88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503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purl.org/dc/elements/1.1/"/>
    <ds:schemaRef ds:uri="http://schemas.microsoft.com/office/2006/documentManagement/types"/>
    <ds:schemaRef ds:uri="c34af464-7aa1-4edd-9be4-83dffc1cb926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33452</TotalTime>
  <Words>252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Analysis Background</vt:lpstr>
      <vt:lpstr>Crypto-mining Total Load Peak MW 2021 - 2023</vt:lpstr>
      <vt:lpstr>Crypto-mining Total Daily Energy GWH 2021 - 2023</vt:lpstr>
      <vt:lpstr>Highest Response Day - 2021</vt:lpstr>
      <vt:lpstr>Highest Response Day – 2022 Non-Summer Day</vt:lpstr>
      <vt:lpstr>Highest Response Day – 2022 Summer Day</vt:lpstr>
      <vt:lpstr>Winter Strom Elliott Response</vt:lpstr>
      <vt:lpstr>Highest Response Day – 2023</vt:lpstr>
      <vt:lpstr>Response on Highest Price Day – 2022</vt:lpstr>
      <vt:lpstr>Crypto-mining Daily Max Load Reduction Responding ESIIDs - 2021 - 2023</vt:lpstr>
      <vt:lpstr>Crypto-mining Reduction Percent vs RT Price Responding ESIIDs - 2021 - 2023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558</cp:revision>
  <cp:lastPrinted>2023-02-28T15:53:30Z</cp:lastPrinted>
  <dcterms:created xsi:type="dcterms:W3CDTF">2016-01-21T15:20:31Z</dcterms:created>
  <dcterms:modified xsi:type="dcterms:W3CDTF">2023-05-02T21:44:49Z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