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47C019-06CF-403A-8F28-9380C0F36CC1}" v="33" dt="2023-05-02T16:04:10.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Andy:(Constellation)" userId="e40a68fc-a5fe-4cde-8b43-7d2b04a7cf8c" providerId="ADAL" clId="{1E47C019-06CF-403A-8F28-9380C0F36CC1}"/>
    <pc:docChg chg="undo custSel modSld">
      <pc:chgData name="Nguyen, Andy:(Constellation)" userId="e40a68fc-a5fe-4cde-8b43-7d2b04a7cf8c" providerId="ADAL" clId="{1E47C019-06CF-403A-8F28-9380C0F36CC1}" dt="2023-05-02T17:49:12.914" v="491" actId="403"/>
      <pc:docMkLst>
        <pc:docMk/>
      </pc:docMkLst>
      <pc:sldChg chg="modSp mod">
        <pc:chgData name="Nguyen, Andy:(Constellation)" userId="e40a68fc-a5fe-4cde-8b43-7d2b04a7cf8c" providerId="ADAL" clId="{1E47C019-06CF-403A-8F28-9380C0F36CC1}" dt="2023-05-02T17:38:22.815" v="454" actId="20577"/>
        <pc:sldMkLst>
          <pc:docMk/>
          <pc:sldMk cId="1342839809" sldId="256"/>
        </pc:sldMkLst>
        <pc:spChg chg="mod">
          <ac:chgData name="Nguyen, Andy:(Constellation)" userId="e40a68fc-a5fe-4cde-8b43-7d2b04a7cf8c" providerId="ADAL" clId="{1E47C019-06CF-403A-8F28-9380C0F36CC1}" dt="2023-05-02T17:38:22.815" v="454" actId="20577"/>
          <ac:spMkLst>
            <pc:docMk/>
            <pc:sldMk cId="1342839809" sldId="256"/>
            <ac:spMk id="3" creationId="{E1E61D4A-4CA7-90EB-9F4A-541BC03B2198}"/>
          </ac:spMkLst>
        </pc:spChg>
      </pc:sldChg>
      <pc:sldChg chg="addSp modSp mod">
        <pc:chgData name="Nguyen, Andy:(Constellation)" userId="e40a68fc-a5fe-4cde-8b43-7d2b04a7cf8c" providerId="ADAL" clId="{1E47C019-06CF-403A-8F28-9380C0F36CC1}" dt="2023-05-02T17:49:12.914" v="491" actId="403"/>
        <pc:sldMkLst>
          <pc:docMk/>
          <pc:sldMk cId="1894454844" sldId="257"/>
        </pc:sldMkLst>
        <pc:spChg chg="mod">
          <ac:chgData name="Nguyen, Andy:(Constellation)" userId="e40a68fc-a5fe-4cde-8b43-7d2b04a7cf8c" providerId="ADAL" clId="{1E47C019-06CF-403A-8F28-9380C0F36CC1}" dt="2023-05-02T16:03:27.346" v="49" actId="20577"/>
          <ac:spMkLst>
            <pc:docMk/>
            <pc:sldMk cId="1894454844" sldId="257"/>
            <ac:spMk id="2" creationId="{E0D037C7-8187-BBDA-CEEE-2FF1CE75B287}"/>
          </ac:spMkLst>
        </pc:spChg>
        <pc:spChg chg="add mod">
          <ac:chgData name="Nguyen, Andy:(Constellation)" userId="e40a68fc-a5fe-4cde-8b43-7d2b04a7cf8c" providerId="ADAL" clId="{1E47C019-06CF-403A-8F28-9380C0F36CC1}" dt="2023-05-02T17:49:12.914" v="491" actId="403"/>
          <ac:spMkLst>
            <pc:docMk/>
            <pc:sldMk cId="1894454844" sldId="257"/>
            <ac:spMk id="6" creationId="{87648150-C5C6-DAC8-7BFD-5E8D891A96C1}"/>
          </ac:spMkLst>
        </pc:spChg>
        <pc:graphicFrameChg chg="mod">
          <ac:chgData name="Nguyen, Andy:(Constellation)" userId="e40a68fc-a5fe-4cde-8b43-7d2b04a7cf8c" providerId="ADAL" clId="{1E47C019-06CF-403A-8F28-9380C0F36CC1}" dt="2023-05-02T17:48:59.603" v="489" actId="14100"/>
          <ac:graphicFrameMkLst>
            <pc:docMk/>
            <pc:sldMk cId="1894454844" sldId="257"/>
            <ac:graphicFrameMk id="4" creationId="{63147717-6083-28AB-5049-1D92481F0398}"/>
          </ac:graphicFrameMkLst>
        </pc:graphicFrameChg>
      </pc:sldChg>
      <pc:sldChg chg="modSp mod">
        <pc:chgData name="Nguyen, Andy:(Constellation)" userId="e40a68fc-a5fe-4cde-8b43-7d2b04a7cf8c" providerId="ADAL" clId="{1E47C019-06CF-403A-8F28-9380C0F36CC1}" dt="2023-05-02T16:04:10.471" v="80" actId="20577"/>
        <pc:sldMkLst>
          <pc:docMk/>
          <pc:sldMk cId="459168182" sldId="258"/>
        </pc:sldMkLst>
        <pc:spChg chg="mod">
          <ac:chgData name="Nguyen, Andy:(Constellation)" userId="e40a68fc-a5fe-4cde-8b43-7d2b04a7cf8c" providerId="ADAL" clId="{1E47C019-06CF-403A-8F28-9380C0F36CC1}" dt="2023-05-02T14:45:25.505" v="41" actId="20577"/>
          <ac:spMkLst>
            <pc:docMk/>
            <pc:sldMk cId="459168182" sldId="258"/>
            <ac:spMk id="2" creationId="{E0D037C7-8187-BBDA-CEEE-2FF1CE75B287}"/>
          </ac:spMkLst>
        </pc:spChg>
        <pc:graphicFrameChg chg="mod">
          <ac:chgData name="Nguyen, Andy:(Constellation)" userId="e40a68fc-a5fe-4cde-8b43-7d2b04a7cf8c" providerId="ADAL" clId="{1E47C019-06CF-403A-8F28-9380C0F36CC1}" dt="2023-05-02T16:04:10.471" v="80" actId="20577"/>
          <ac:graphicFrameMkLst>
            <pc:docMk/>
            <pc:sldMk cId="459168182" sldId="258"/>
            <ac:graphicFrameMk id="4" creationId="{63147717-6083-28AB-5049-1D92481F0398}"/>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F47F6D-88F5-48EA-A4FD-9C96A38DAF4C}" type="doc">
      <dgm:prSet loTypeId="urn:microsoft.com/office/officeart/2005/8/layout/process1" loCatId="process" qsTypeId="urn:microsoft.com/office/officeart/2005/8/quickstyle/simple1" qsCatId="simple" csTypeId="urn:microsoft.com/office/officeart/2005/8/colors/accent1_2" csCatId="accent1" phldr="1"/>
      <dgm:spPr/>
    </dgm:pt>
    <dgm:pt modelId="{91ADA1F6-F66F-41CB-80E3-8E2C80243B62}">
      <dgm:prSet phldrT="[Text]"/>
      <dgm:spPr/>
      <dgm:t>
        <a:bodyPr/>
        <a:lstStyle/>
        <a:p>
          <a:r>
            <a:rPr lang="en-US" dirty="0"/>
            <a:t>Resource Submits EFC with signed attestations</a:t>
          </a:r>
        </a:p>
      </dgm:t>
    </dgm:pt>
    <dgm:pt modelId="{4A5AD8A6-B7E0-49FC-9157-9158C8C04E81}" type="parTrans" cxnId="{E14B1BC0-5BC8-4279-BAEE-0BD3F3A06CB9}">
      <dgm:prSet/>
      <dgm:spPr/>
      <dgm:t>
        <a:bodyPr/>
        <a:lstStyle/>
        <a:p>
          <a:endParaRPr lang="en-US"/>
        </a:p>
      </dgm:t>
    </dgm:pt>
    <dgm:pt modelId="{52AF71B8-E2AB-48CE-9BE0-2518D3FC4171}" type="sibTrans" cxnId="{E14B1BC0-5BC8-4279-BAEE-0BD3F3A06CB9}">
      <dgm:prSet/>
      <dgm:spPr/>
      <dgm:t>
        <a:bodyPr/>
        <a:lstStyle/>
        <a:p>
          <a:endParaRPr lang="en-US"/>
        </a:p>
      </dgm:t>
    </dgm:pt>
    <dgm:pt modelId="{BF250A4C-FCF5-483A-A993-920E0E1D3E32}">
      <dgm:prSet phldrT="[Text]"/>
      <dgm:spPr/>
      <dgm:t>
        <a:bodyPr/>
        <a:lstStyle/>
        <a:p>
          <a:r>
            <a:rPr lang="en-US" dirty="0"/>
            <a:t>By day 15, Resource provides ERCOT with actual Weighted Average Fuel Price (WAFP)</a:t>
          </a:r>
        </a:p>
      </dgm:t>
    </dgm:pt>
    <dgm:pt modelId="{318B36B5-3542-4E60-AF2E-1E19615F0E71}" type="parTrans" cxnId="{A15CA10E-3202-427F-8687-899256B7C3FC}">
      <dgm:prSet/>
      <dgm:spPr/>
      <dgm:t>
        <a:bodyPr/>
        <a:lstStyle/>
        <a:p>
          <a:endParaRPr lang="en-US"/>
        </a:p>
      </dgm:t>
    </dgm:pt>
    <dgm:pt modelId="{52E5E58F-1E31-47A0-96F7-36B9E7EAFC79}" type="sibTrans" cxnId="{A15CA10E-3202-427F-8687-899256B7C3FC}">
      <dgm:prSet/>
      <dgm:spPr/>
      <dgm:t>
        <a:bodyPr/>
        <a:lstStyle/>
        <a:p>
          <a:endParaRPr lang="en-US"/>
        </a:p>
      </dgm:t>
    </dgm:pt>
    <dgm:pt modelId="{A7365AF9-8663-41B1-B2AE-498A6E884F02}">
      <dgm:prSet phldrT="[Text]"/>
      <dgm:spPr/>
      <dgm:t>
        <a:bodyPr/>
        <a:lstStyle/>
        <a:p>
          <a:r>
            <a:rPr lang="en-US" dirty="0"/>
            <a:t>By Day 60, Resource provides ERCOT with supporting information</a:t>
          </a:r>
        </a:p>
      </dgm:t>
    </dgm:pt>
    <dgm:pt modelId="{B669583A-833D-47C5-B910-5064A6C5D4EC}" type="parTrans" cxnId="{445987FB-5423-4D67-A9A5-6EF6858DE09E}">
      <dgm:prSet/>
      <dgm:spPr/>
      <dgm:t>
        <a:bodyPr/>
        <a:lstStyle/>
        <a:p>
          <a:endParaRPr lang="en-US"/>
        </a:p>
      </dgm:t>
    </dgm:pt>
    <dgm:pt modelId="{28DC1447-2B1D-40E0-9363-837FF7ED94EE}" type="sibTrans" cxnId="{445987FB-5423-4D67-A9A5-6EF6858DE09E}">
      <dgm:prSet/>
      <dgm:spPr/>
      <dgm:t>
        <a:bodyPr/>
        <a:lstStyle/>
        <a:p>
          <a:endParaRPr lang="en-US"/>
        </a:p>
      </dgm:t>
    </dgm:pt>
    <dgm:pt modelId="{E07A9EBA-0758-4016-9B12-9515DEE6F85C}" type="pres">
      <dgm:prSet presAssocID="{6BF47F6D-88F5-48EA-A4FD-9C96A38DAF4C}" presName="Name0" presStyleCnt="0">
        <dgm:presLayoutVars>
          <dgm:dir/>
          <dgm:resizeHandles val="exact"/>
        </dgm:presLayoutVars>
      </dgm:prSet>
      <dgm:spPr/>
    </dgm:pt>
    <dgm:pt modelId="{9206561D-F471-4B61-840D-EB8A2E17AFEC}" type="pres">
      <dgm:prSet presAssocID="{91ADA1F6-F66F-41CB-80E3-8E2C80243B62}" presName="node" presStyleLbl="node1" presStyleIdx="0" presStyleCnt="3">
        <dgm:presLayoutVars>
          <dgm:bulletEnabled val="1"/>
        </dgm:presLayoutVars>
      </dgm:prSet>
      <dgm:spPr/>
    </dgm:pt>
    <dgm:pt modelId="{FEF256D0-C28E-4096-850B-5A3BA51EC54C}" type="pres">
      <dgm:prSet presAssocID="{52AF71B8-E2AB-48CE-9BE0-2518D3FC4171}" presName="sibTrans" presStyleLbl="sibTrans2D1" presStyleIdx="0" presStyleCnt="2"/>
      <dgm:spPr/>
    </dgm:pt>
    <dgm:pt modelId="{69A0B69C-43AC-4BFB-B098-8A8863BDA9B1}" type="pres">
      <dgm:prSet presAssocID="{52AF71B8-E2AB-48CE-9BE0-2518D3FC4171}" presName="connectorText" presStyleLbl="sibTrans2D1" presStyleIdx="0" presStyleCnt="2"/>
      <dgm:spPr/>
    </dgm:pt>
    <dgm:pt modelId="{D0D63D15-12C5-4BA6-B1DA-599C310E4F7D}" type="pres">
      <dgm:prSet presAssocID="{BF250A4C-FCF5-483A-A993-920E0E1D3E32}" presName="node" presStyleLbl="node1" presStyleIdx="1" presStyleCnt="3">
        <dgm:presLayoutVars>
          <dgm:bulletEnabled val="1"/>
        </dgm:presLayoutVars>
      </dgm:prSet>
      <dgm:spPr/>
    </dgm:pt>
    <dgm:pt modelId="{FC6CEA75-C4F3-47EE-978B-A6B3CDEE47EF}" type="pres">
      <dgm:prSet presAssocID="{52E5E58F-1E31-47A0-96F7-36B9E7EAFC79}" presName="sibTrans" presStyleLbl="sibTrans2D1" presStyleIdx="1" presStyleCnt="2"/>
      <dgm:spPr/>
    </dgm:pt>
    <dgm:pt modelId="{8CC05D68-963B-4CCD-9AB2-1C6D1EBE2497}" type="pres">
      <dgm:prSet presAssocID="{52E5E58F-1E31-47A0-96F7-36B9E7EAFC79}" presName="connectorText" presStyleLbl="sibTrans2D1" presStyleIdx="1" presStyleCnt="2"/>
      <dgm:spPr/>
    </dgm:pt>
    <dgm:pt modelId="{62BDEC90-62EA-4D8B-9933-BED907990693}" type="pres">
      <dgm:prSet presAssocID="{A7365AF9-8663-41B1-B2AE-498A6E884F02}" presName="node" presStyleLbl="node1" presStyleIdx="2" presStyleCnt="3">
        <dgm:presLayoutVars>
          <dgm:bulletEnabled val="1"/>
        </dgm:presLayoutVars>
      </dgm:prSet>
      <dgm:spPr/>
    </dgm:pt>
  </dgm:ptLst>
  <dgm:cxnLst>
    <dgm:cxn modelId="{D50A270B-F61E-46D2-9542-2F4638A8BE14}" type="presOf" srcId="{91ADA1F6-F66F-41CB-80E3-8E2C80243B62}" destId="{9206561D-F471-4B61-840D-EB8A2E17AFEC}" srcOrd="0" destOrd="0" presId="urn:microsoft.com/office/officeart/2005/8/layout/process1"/>
    <dgm:cxn modelId="{A15CA10E-3202-427F-8687-899256B7C3FC}" srcId="{6BF47F6D-88F5-48EA-A4FD-9C96A38DAF4C}" destId="{BF250A4C-FCF5-483A-A993-920E0E1D3E32}" srcOrd="1" destOrd="0" parTransId="{318B36B5-3542-4E60-AF2E-1E19615F0E71}" sibTransId="{52E5E58F-1E31-47A0-96F7-36B9E7EAFC79}"/>
    <dgm:cxn modelId="{3093F43D-0928-4CFA-8E75-237D2989A00E}" type="presOf" srcId="{52E5E58F-1E31-47A0-96F7-36B9E7EAFC79}" destId="{8CC05D68-963B-4CCD-9AB2-1C6D1EBE2497}" srcOrd="1" destOrd="0" presId="urn:microsoft.com/office/officeart/2005/8/layout/process1"/>
    <dgm:cxn modelId="{1C2E935D-71BC-4EA5-93C3-1D2EB3785539}" type="presOf" srcId="{6BF47F6D-88F5-48EA-A4FD-9C96A38DAF4C}" destId="{E07A9EBA-0758-4016-9B12-9515DEE6F85C}" srcOrd="0" destOrd="0" presId="urn:microsoft.com/office/officeart/2005/8/layout/process1"/>
    <dgm:cxn modelId="{0E251962-E805-4039-874E-5A476958B544}" type="presOf" srcId="{52AF71B8-E2AB-48CE-9BE0-2518D3FC4171}" destId="{69A0B69C-43AC-4BFB-B098-8A8863BDA9B1}" srcOrd="1" destOrd="0" presId="urn:microsoft.com/office/officeart/2005/8/layout/process1"/>
    <dgm:cxn modelId="{0409F65A-8B4E-4630-8F41-5610972897FB}" type="presOf" srcId="{A7365AF9-8663-41B1-B2AE-498A6E884F02}" destId="{62BDEC90-62EA-4D8B-9933-BED907990693}" srcOrd="0" destOrd="0" presId="urn:microsoft.com/office/officeart/2005/8/layout/process1"/>
    <dgm:cxn modelId="{784CCA9A-F39C-45B9-8A3E-21236629C5ED}" type="presOf" srcId="{52E5E58F-1E31-47A0-96F7-36B9E7EAFC79}" destId="{FC6CEA75-C4F3-47EE-978B-A6B3CDEE47EF}" srcOrd="0" destOrd="0" presId="urn:microsoft.com/office/officeart/2005/8/layout/process1"/>
    <dgm:cxn modelId="{CEC63FBE-FB93-4EA1-AC17-A98E0D2E2A8E}" type="presOf" srcId="{52AF71B8-E2AB-48CE-9BE0-2518D3FC4171}" destId="{FEF256D0-C28E-4096-850B-5A3BA51EC54C}" srcOrd="0" destOrd="0" presId="urn:microsoft.com/office/officeart/2005/8/layout/process1"/>
    <dgm:cxn modelId="{E14B1BC0-5BC8-4279-BAEE-0BD3F3A06CB9}" srcId="{6BF47F6D-88F5-48EA-A4FD-9C96A38DAF4C}" destId="{91ADA1F6-F66F-41CB-80E3-8E2C80243B62}" srcOrd="0" destOrd="0" parTransId="{4A5AD8A6-B7E0-49FC-9157-9158C8C04E81}" sibTransId="{52AF71B8-E2AB-48CE-9BE0-2518D3FC4171}"/>
    <dgm:cxn modelId="{F72FF2DD-491C-4392-88D5-8522AA6D9847}" type="presOf" srcId="{BF250A4C-FCF5-483A-A993-920E0E1D3E32}" destId="{D0D63D15-12C5-4BA6-B1DA-599C310E4F7D}" srcOrd="0" destOrd="0" presId="urn:microsoft.com/office/officeart/2005/8/layout/process1"/>
    <dgm:cxn modelId="{445987FB-5423-4D67-A9A5-6EF6858DE09E}" srcId="{6BF47F6D-88F5-48EA-A4FD-9C96A38DAF4C}" destId="{A7365AF9-8663-41B1-B2AE-498A6E884F02}" srcOrd="2" destOrd="0" parTransId="{B669583A-833D-47C5-B910-5064A6C5D4EC}" sibTransId="{28DC1447-2B1D-40E0-9363-837FF7ED94EE}"/>
    <dgm:cxn modelId="{1CBAD5FD-5677-4D0B-BB2A-5462A6CF9AED}" type="presParOf" srcId="{E07A9EBA-0758-4016-9B12-9515DEE6F85C}" destId="{9206561D-F471-4B61-840D-EB8A2E17AFEC}" srcOrd="0" destOrd="0" presId="urn:microsoft.com/office/officeart/2005/8/layout/process1"/>
    <dgm:cxn modelId="{64742F75-E83F-49C6-AB3B-42DBFD40F069}" type="presParOf" srcId="{E07A9EBA-0758-4016-9B12-9515DEE6F85C}" destId="{FEF256D0-C28E-4096-850B-5A3BA51EC54C}" srcOrd="1" destOrd="0" presId="urn:microsoft.com/office/officeart/2005/8/layout/process1"/>
    <dgm:cxn modelId="{CFCD5CD2-8E68-44F1-9995-D246066A68C4}" type="presParOf" srcId="{FEF256D0-C28E-4096-850B-5A3BA51EC54C}" destId="{69A0B69C-43AC-4BFB-B098-8A8863BDA9B1}" srcOrd="0" destOrd="0" presId="urn:microsoft.com/office/officeart/2005/8/layout/process1"/>
    <dgm:cxn modelId="{81310F72-7D39-43C5-8A37-81CDCDE96AEF}" type="presParOf" srcId="{E07A9EBA-0758-4016-9B12-9515DEE6F85C}" destId="{D0D63D15-12C5-4BA6-B1DA-599C310E4F7D}" srcOrd="2" destOrd="0" presId="urn:microsoft.com/office/officeart/2005/8/layout/process1"/>
    <dgm:cxn modelId="{6300D53D-2133-44A9-9D07-AC115FDCDAC8}" type="presParOf" srcId="{E07A9EBA-0758-4016-9B12-9515DEE6F85C}" destId="{FC6CEA75-C4F3-47EE-978B-A6B3CDEE47EF}" srcOrd="3" destOrd="0" presId="urn:microsoft.com/office/officeart/2005/8/layout/process1"/>
    <dgm:cxn modelId="{5F9F1A66-A645-4526-B4BD-CA88932C3B2D}" type="presParOf" srcId="{FC6CEA75-C4F3-47EE-978B-A6B3CDEE47EF}" destId="{8CC05D68-963B-4CCD-9AB2-1C6D1EBE2497}" srcOrd="0" destOrd="0" presId="urn:microsoft.com/office/officeart/2005/8/layout/process1"/>
    <dgm:cxn modelId="{0C53C157-2EFD-466B-B609-A409325DC9FB}" type="presParOf" srcId="{E07A9EBA-0758-4016-9B12-9515DEE6F85C}" destId="{62BDEC90-62EA-4D8B-9933-BED90799069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F47F6D-88F5-48EA-A4FD-9C96A38DAF4C}" type="doc">
      <dgm:prSet loTypeId="urn:microsoft.com/office/officeart/2005/8/layout/process1" loCatId="process" qsTypeId="urn:microsoft.com/office/officeart/2005/8/quickstyle/simple1" qsCatId="simple" csTypeId="urn:microsoft.com/office/officeart/2005/8/colors/accent1_2" csCatId="accent1" phldr="1"/>
      <dgm:spPr/>
    </dgm:pt>
    <dgm:pt modelId="{91ADA1F6-F66F-41CB-80E3-8E2C80243B62}">
      <dgm:prSet phldrT="[Text]"/>
      <dgm:spPr/>
      <dgm:t>
        <a:bodyPr/>
        <a:lstStyle/>
        <a:p>
          <a:r>
            <a:rPr lang="en-US" dirty="0"/>
            <a:t>Resource Submits EFC with signed attestations</a:t>
          </a:r>
        </a:p>
      </dgm:t>
    </dgm:pt>
    <dgm:pt modelId="{4A5AD8A6-B7E0-49FC-9157-9158C8C04E81}" type="parTrans" cxnId="{E14B1BC0-5BC8-4279-BAEE-0BD3F3A06CB9}">
      <dgm:prSet/>
      <dgm:spPr/>
      <dgm:t>
        <a:bodyPr/>
        <a:lstStyle/>
        <a:p>
          <a:endParaRPr lang="en-US"/>
        </a:p>
      </dgm:t>
    </dgm:pt>
    <dgm:pt modelId="{52AF71B8-E2AB-48CE-9BE0-2518D3FC4171}" type="sibTrans" cxnId="{E14B1BC0-5BC8-4279-BAEE-0BD3F3A06CB9}">
      <dgm:prSet/>
      <dgm:spPr/>
      <dgm:t>
        <a:bodyPr/>
        <a:lstStyle/>
        <a:p>
          <a:endParaRPr lang="en-US"/>
        </a:p>
      </dgm:t>
    </dgm:pt>
    <dgm:pt modelId="{BF250A4C-FCF5-483A-A993-920E0E1D3E32}">
      <dgm:prSet phldrT="[Text]"/>
      <dgm:spPr/>
      <dgm:t>
        <a:bodyPr/>
        <a:lstStyle/>
        <a:p>
          <a:r>
            <a:rPr lang="en-US" dirty="0"/>
            <a:t>By Day 15, Resource provides ERCOT with actual WAFP </a:t>
          </a:r>
          <a:r>
            <a:rPr lang="en-US" dirty="0">
              <a:solidFill>
                <a:schemeClr val="accent4"/>
              </a:solidFill>
            </a:rPr>
            <a:t>or Energy Offer Curve consistent with the fuel supply contract if the unit was flagged or subject to mitigation</a:t>
          </a:r>
        </a:p>
      </dgm:t>
    </dgm:pt>
    <dgm:pt modelId="{318B36B5-3542-4E60-AF2E-1E19615F0E71}" type="parTrans" cxnId="{A15CA10E-3202-427F-8687-899256B7C3FC}">
      <dgm:prSet/>
      <dgm:spPr/>
      <dgm:t>
        <a:bodyPr/>
        <a:lstStyle/>
        <a:p>
          <a:endParaRPr lang="en-US"/>
        </a:p>
      </dgm:t>
    </dgm:pt>
    <dgm:pt modelId="{52E5E58F-1E31-47A0-96F7-36B9E7EAFC79}" type="sibTrans" cxnId="{A15CA10E-3202-427F-8687-899256B7C3FC}">
      <dgm:prSet/>
      <dgm:spPr/>
      <dgm:t>
        <a:bodyPr/>
        <a:lstStyle/>
        <a:p>
          <a:endParaRPr lang="en-US"/>
        </a:p>
      </dgm:t>
    </dgm:pt>
    <dgm:pt modelId="{A7365AF9-8663-41B1-B2AE-498A6E884F02}">
      <dgm:prSet phldrT="[Text]"/>
      <dgm:spPr/>
      <dgm:t>
        <a:bodyPr/>
        <a:lstStyle/>
        <a:p>
          <a:r>
            <a:rPr lang="en-US" dirty="0"/>
            <a:t>By Day 60, Resource provides ERCOT with supporting documentation</a:t>
          </a:r>
          <a:r>
            <a:rPr lang="en-US" dirty="0">
              <a:solidFill>
                <a:schemeClr val="accent4"/>
              </a:solidFill>
            </a:rPr>
            <a:t> if the unit was flagged or subject to mitigation </a:t>
          </a:r>
        </a:p>
      </dgm:t>
    </dgm:pt>
    <dgm:pt modelId="{B669583A-833D-47C5-B910-5064A6C5D4EC}" type="parTrans" cxnId="{445987FB-5423-4D67-A9A5-6EF6858DE09E}">
      <dgm:prSet/>
      <dgm:spPr/>
      <dgm:t>
        <a:bodyPr/>
        <a:lstStyle/>
        <a:p>
          <a:endParaRPr lang="en-US"/>
        </a:p>
      </dgm:t>
    </dgm:pt>
    <dgm:pt modelId="{28DC1447-2B1D-40E0-9363-837FF7ED94EE}" type="sibTrans" cxnId="{445987FB-5423-4D67-A9A5-6EF6858DE09E}">
      <dgm:prSet/>
      <dgm:spPr/>
      <dgm:t>
        <a:bodyPr/>
        <a:lstStyle/>
        <a:p>
          <a:endParaRPr lang="en-US"/>
        </a:p>
      </dgm:t>
    </dgm:pt>
    <dgm:pt modelId="{CC569FF0-9ED7-4593-81A7-5FDB71C5C549}">
      <dgm:prSet phldrT="[Text]"/>
      <dgm:spPr/>
      <dgm:t>
        <a:bodyPr/>
        <a:lstStyle/>
        <a:p>
          <a:r>
            <a:rPr lang="en-US" dirty="0">
              <a:solidFill>
                <a:schemeClr val="accent4"/>
              </a:solidFill>
            </a:rPr>
            <a:t>Ten Business Days prior to submitting an EFC, a Resource must provide ERCOT with its fuel supply contract</a:t>
          </a:r>
        </a:p>
      </dgm:t>
    </dgm:pt>
    <dgm:pt modelId="{0BA29616-A39D-4149-95BE-43D6DFDB7AED}" type="parTrans" cxnId="{E0A28DF9-B022-48FB-8271-EDFF7B439158}">
      <dgm:prSet/>
      <dgm:spPr/>
      <dgm:t>
        <a:bodyPr/>
        <a:lstStyle/>
        <a:p>
          <a:endParaRPr lang="en-US"/>
        </a:p>
      </dgm:t>
    </dgm:pt>
    <dgm:pt modelId="{1B72BD6B-EC11-42EA-BDD8-C5EE4E897CAC}" type="sibTrans" cxnId="{E0A28DF9-B022-48FB-8271-EDFF7B439158}">
      <dgm:prSet/>
      <dgm:spPr/>
      <dgm:t>
        <a:bodyPr/>
        <a:lstStyle/>
        <a:p>
          <a:endParaRPr lang="en-US"/>
        </a:p>
      </dgm:t>
    </dgm:pt>
    <dgm:pt modelId="{E07A9EBA-0758-4016-9B12-9515DEE6F85C}" type="pres">
      <dgm:prSet presAssocID="{6BF47F6D-88F5-48EA-A4FD-9C96A38DAF4C}" presName="Name0" presStyleCnt="0">
        <dgm:presLayoutVars>
          <dgm:dir/>
          <dgm:resizeHandles val="exact"/>
        </dgm:presLayoutVars>
      </dgm:prSet>
      <dgm:spPr/>
    </dgm:pt>
    <dgm:pt modelId="{BEBD75BD-4856-43A6-AE0B-C8B901445EC3}" type="pres">
      <dgm:prSet presAssocID="{CC569FF0-9ED7-4593-81A7-5FDB71C5C549}" presName="node" presStyleLbl="node1" presStyleIdx="0" presStyleCnt="4">
        <dgm:presLayoutVars>
          <dgm:bulletEnabled val="1"/>
        </dgm:presLayoutVars>
      </dgm:prSet>
      <dgm:spPr/>
    </dgm:pt>
    <dgm:pt modelId="{984A1905-CDE9-4455-BE7F-C123A0AFFBB5}" type="pres">
      <dgm:prSet presAssocID="{1B72BD6B-EC11-42EA-BDD8-C5EE4E897CAC}" presName="sibTrans" presStyleLbl="sibTrans2D1" presStyleIdx="0" presStyleCnt="3"/>
      <dgm:spPr/>
    </dgm:pt>
    <dgm:pt modelId="{F37B3F47-2037-494C-8AA7-140AE033A3FC}" type="pres">
      <dgm:prSet presAssocID="{1B72BD6B-EC11-42EA-BDD8-C5EE4E897CAC}" presName="connectorText" presStyleLbl="sibTrans2D1" presStyleIdx="0" presStyleCnt="3"/>
      <dgm:spPr/>
    </dgm:pt>
    <dgm:pt modelId="{9206561D-F471-4B61-840D-EB8A2E17AFEC}" type="pres">
      <dgm:prSet presAssocID="{91ADA1F6-F66F-41CB-80E3-8E2C80243B62}" presName="node" presStyleLbl="node1" presStyleIdx="1" presStyleCnt="4">
        <dgm:presLayoutVars>
          <dgm:bulletEnabled val="1"/>
        </dgm:presLayoutVars>
      </dgm:prSet>
      <dgm:spPr/>
    </dgm:pt>
    <dgm:pt modelId="{FEF256D0-C28E-4096-850B-5A3BA51EC54C}" type="pres">
      <dgm:prSet presAssocID="{52AF71B8-E2AB-48CE-9BE0-2518D3FC4171}" presName="sibTrans" presStyleLbl="sibTrans2D1" presStyleIdx="1" presStyleCnt="3"/>
      <dgm:spPr/>
    </dgm:pt>
    <dgm:pt modelId="{69A0B69C-43AC-4BFB-B098-8A8863BDA9B1}" type="pres">
      <dgm:prSet presAssocID="{52AF71B8-E2AB-48CE-9BE0-2518D3FC4171}" presName="connectorText" presStyleLbl="sibTrans2D1" presStyleIdx="1" presStyleCnt="3"/>
      <dgm:spPr/>
    </dgm:pt>
    <dgm:pt modelId="{D0D63D15-12C5-4BA6-B1DA-599C310E4F7D}" type="pres">
      <dgm:prSet presAssocID="{BF250A4C-FCF5-483A-A993-920E0E1D3E32}" presName="node" presStyleLbl="node1" presStyleIdx="2" presStyleCnt="4">
        <dgm:presLayoutVars>
          <dgm:bulletEnabled val="1"/>
        </dgm:presLayoutVars>
      </dgm:prSet>
      <dgm:spPr/>
    </dgm:pt>
    <dgm:pt modelId="{FC6CEA75-C4F3-47EE-978B-A6B3CDEE47EF}" type="pres">
      <dgm:prSet presAssocID="{52E5E58F-1E31-47A0-96F7-36B9E7EAFC79}" presName="sibTrans" presStyleLbl="sibTrans2D1" presStyleIdx="2" presStyleCnt="3"/>
      <dgm:spPr/>
    </dgm:pt>
    <dgm:pt modelId="{8CC05D68-963B-4CCD-9AB2-1C6D1EBE2497}" type="pres">
      <dgm:prSet presAssocID="{52E5E58F-1E31-47A0-96F7-36B9E7EAFC79}" presName="connectorText" presStyleLbl="sibTrans2D1" presStyleIdx="2" presStyleCnt="3"/>
      <dgm:spPr/>
    </dgm:pt>
    <dgm:pt modelId="{62BDEC90-62EA-4D8B-9933-BED907990693}" type="pres">
      <dgm:prSet presAssocID="{A7365AF9-8663-41B1-B2AE-498A6E884F02}" presName="node" presStyleLbl="node1" presStyleIdx="3" presStyleCnt="4">
        <dgm:presLayoutVars>
          <dgm:bulletEnabled val="1"/>
        </dgm:presLayoutVars>
      </dgm:prSet>
      <dgm:spPr/>
    </dgm:pt>
  </dgm:ptLst>
  <dgm:cxnLst>
    <dgm:cxn modelId="{D50A270B-F61E-46D2-9542-2F4638A8BE14}" type="presOf" srcId="{91ADA1F6-F66F-41CB-80E3-8E2C80243B62}" destId="{9206561D-F471-4B61-840D-EB8A2E17AFEC}" srcOrd="0" destOrd="0" presId="urn:microsoft.com/office/officeart/2005/8/layout/process1"/>
    <dgm:cxn modelId="{A15CA10E-3202-427F-8687-899256B7C3FC}" srcId="{6BF47F6D-88F5-48EA-A4FD-9C96A38DAF4C}" destId="{BF250A4C-FCF5-483A-A993-920E0E1D3E32}" srcOrd="2" destOrd="0" parTransId="{318B36B5-3542-4E60-AF2E-1E19615F0E71}" sibTransId="{52E5E58F-1E31-47A0-96F7-36B9E7EAFC79}"/>
    <dgm:cxn modelId="{3093F43D-0928-4CFA-8E75-237D2989A00E}" type="presOf" srcId="{52E5E58F-1E31-47A0-96F7-36B9E7EAFC79}" destId="{8CC05D68-963B-4CCD-9AB2-1C6D1EBE2497}" srcOrd="1" destOrd="0" presId="urn:microsoft.com/office/officeart/2005/8/layout/process1"/>
    <dgm:cxn modelId="{1C2E935D-71BC-4EA5-93C3-1D2EB3785539}" type="presOf" srcId="{6BF47F6D-88F5-48EA-A4FD-9C96A38DAF4C}" destId="{E07A9EBA-0758-4016-9B12-9515DEE6F85C}" srcOrd="0" destOrd="0" presId="urn:microsoft.com/office/officeart/2005/8/layout/process1"/>
    <dgm:cxn modelId="{0E251962-E805-4039-874E-5A476958B544}" type="presOf" srcId="{52AF71B8-E2AB-48CE-9BE0-2518D3FC4171}" destId="{69A0B69C-43AC-4BFB-B098-8A8863BDA9B1}" srcOrd="1" destOrd="0" presId="urn:microsoft.com/office/officeart/2005/8/layout/process1"/>
    <dgm:cxn modelId="{0409F65A-8B4E-4630-8F41-5610972897FB}" type="presOf" srcId="{A7365AF9-8663-41B1-B2AE-498A6E884F02}" destId="{62BDEC90-62EA-4D8B-9933-BED907990693}" srcOrd="0" destOrd="0" presId="urn:microsoft.com/office/officeart/2005/8/layout/process1"/>
    <dgm:cxn modelId="{784CCA9A-F39C-45B9-8A3E-21236629C5ED}" type="presOf" srcId="{52E5E58F-1E31-47A0-96F7-36B9E7EAFC79}" destId="{FC6CEA75-C4F3-47EE-978B-A6B3CDEE47EF}" srcOrd="0" destOrd="0" presId="urn:microsoft.com/office/officeart/2005/8/layout/process1"/>
    <dgm:cxn modelId="{85A7D8A0-2CDC-465A-8616-23540331E3C3}" type="presOf" srcId="{CC569FF0-9ED7-4593-81A7-5FDB71C5C549}" destId="{BEBD75BD-4856-43A6-AE0B-C8B901445EC3}" srcOrd="0" destOrd="0" presId="urn:microsoft.com/office/officeart/2005/8/layout/process1"/>
    <dgm:cxn modelId="{CEC63FBE-FB93-4EA1-AC17-A98E0D2E2A8E}" type="presOf" srcId="{52AF71B8-E2AB-48CE-9BE0-2518D3FC4171}" destId="{FEF256D0-C28E-4096-850B-5A3BA51EC54C}" srcOrd="0" destOrd="0" presId="urn:microsoft.com/office/officeart/2005/8/layout/process1"/>
    <dgm:cxn modelId="{E14B1BC0-5BC8-4279-BAEE-0BD3F3A06CB9}" srcId="{6BF47F6D-88F5-48EA-A4FD-9C96A38DAF4C}" destId="{91ADA1F6-F66F-41CB-80E3-8E2C80243B62}" srcOrd="1" destOrd="0" parTransId="{4A5AD8A6-B7E0-49FC-9157-9158C8C04E81}" sibTransId="{52AF71B8-E2AB-48CE-9BE0-2518D3FC4171}"/>
    <dgm:cxn modelId="{F72FF2DD-491C-4392-88D5-8522AA6D9847}" type="presOf" srcId="{BF250A4C-FCF5-483A-A993-920E0E1D3E32}" destId="{D0D63D15-12C5-4BA6-B1DA-599C310E4F7D}" srcOrd="0" destOrd="0" presId="urn:microsoft.com/office/officeart/2005/8/layout/process1"/>
    <dgm:cxn modelId="{B06BAFE5-4DE2-4806-ABA6-DEB35B9E1EED}" type="presOf" srcId="{1B72BD6B-EC11-42EA-BDD8-C5EE4E897CAC}" destId="{F37B3F47-2037-494C-8AA7-140AE033A3FC}" srcOrd="1" destOrd="0" presId="urn:microsoft.com/office/officeart/2005/8/layout/process1"/>
    <dgm:cxn modelId="{040423F0-0970-44ED-AC2C-2B129A6F02F6}" type="presOf" srcId="{1B72BD6B-EC11-42EA-BDD8-C5EE4E897CAC}" destId="{984A1905-CDE9-4455-BE7F-C123A0AFFBB5}" srcOrd="0" destOrd="0" presId="urn:microsoft.com/office/officeart/2005/8/layout/process1"/>
    <dgm:cxn modelId="{E0A28DF9-B022-48FB-8271-EDFF7B439158}" srcId="{6BF47F6D-88F5-48EA-A4FD-9C96A38DAF4C}" destId="{CC569FF0-9ED7-4593-81A7-5FDB71C5C549}" srcOrd="0" destOrd="0" parTransId="{0BA29616-A39D-4149-95BE-43D6DFDB7AED}" sibTransId="{1B72BD6B-EC11-42EA-BDD8-C5EE4E897CAC}"/>
    <dgm:cxn modelId="{445987FB-5423-4D67-A9A5-6EF6858DE09E}" srcId="{6BF47F6D-88F5-48EA-A4FD-9C96A38DAF4C}" destId="{A7365AF9-8663-41B1-B2AE-498A6E884F02}" srcOrd="3" destOrd="0" parTransId="{B669583A-833D-47C5-B910-5064A6C5D4EC}" sibTransId="{28DC1447-2B1D-40E0-9363-837FF7ED94EE}"/>
    <dgm:cxn modelId="{BDFA8157-29FF-4B72-BCCF-F41BB64F3DA5}" type="presParOf" srcId="{E07A9EBA-0758-4016-9B12-9515DEE6F85C}" destId="{BEBD75BD-4856-43A6-AE0B-C8B901445EC3}" srcOrd="0" destOrd="0" presId="urn:microsoft.com/office/officeart/2005/8/layout/process1"/>
    <dgm:cxn modelId="{F7B51E21-9F50-4095-8066-C918BD6CD55A}" type="presParOf" srcId="{E07A9EBA-0758-4016-9B12-9515DEE6F85C}" destId="{984A1905-CDE9-4455-BE7F-C123A0AFFBB5}" srcOrd="1" destOrd="0" presId="urn:microsoft.com/office/officeart/2005/8/layout/process1"/>
    <dgm:cxn modelId="{2DC64E4B-9E4B-42DE-84E8-8CB439F2552F}" type="presParOf" srcId="{984A1905-CDE9-4455-BE7F-C123A0AFFBB5}" destId="{F37B3F47-2037-494C-8AA7-140AE033A3FC}" srcOrd="0" destOrd="0" presId="urn:microsoft.com/office/officeart/2005/8/layout/process1"/>
    <dgm:cxn modelId="{1CBAD5FD-5677-4D0B-BB2A-5462A6CF9AED}" type="presParOf" srcId="{E07A9EBA-0758-4016-9B12-9515DEE6F85C}" destId="{9206561D-F471-4B61-840D-EB8A2E17AFEC}" srcOrd="2" destOrd="0" presId="urn:microsoft.com/office/officeart/2005/8/layout/process1"/>
    <dgm:cxn modelId="{64742F75-E83F-49C6-AB3B-42DBFD40F069}" type="presParOf" srcId="{E07A9EBA-0758-4016-9B12-9515DEE6F85C}" destId="{FEF256D0-C28E-4096-850B-5A3BA51EC54C}" srcOrd="3" destOrd="0" presId="urn:microsoft.com/office/officeart/2005/8/layout/process1"/>
    <dgm:cxn modelId="{CFCD5CD2-8E68-44F1-9995-D246066A68C4}" type="presParOf" srcId="{FEF256D0-C28E-4096-850B-5A3BA51EC54C}" destId="{69A0B69C-43AC-4BFB-B098-8A8863BDA9B1}" srcOrd="0" destOrd="0" presId="urn:microsoft.com/office/officeart/2005/8/layout/process1"/>
    <dgm:cxn modelId="{81310F72-7D39-43C5-8A37-81CDCDE96AEF}" type="presParOf" srcId="{E07A9EBA-0758-4016-9B12-9515DEE6F85C}" destId="{D0D63D15-12C5-4BA6-B1DA-599C310E4F7D}" srcOrd="4" destOrd="0" presId="urn:microsoft.com/office/officeart/2005/8/layout/process1"/>
    <dgm:cxn modelId="{6300D53D-2133-44A9-9D07-AC115FDCDAC8}" type="presParOf" srcId="{E07A9EBA-0758-4016-9B12-9515DEE6F85C}" destId="{FC6CEA75-C4F3-47EE-978B-A6B3CDEE47EF}" srcOrd="5" destOrd="0" presId="urn:microsoft.com/office/officeart/2005/8/layout/process1"/>
    <dgm:cxn modelId="{5F9F1A66-A645-4526-B4BD-CA88932C3B2D}" type="presParOf" srcId="{FC6CEA75-C4F3-47EE-978B-A6B3CDEE47EF}" destId="{8CC05D68-963B-4CCD-9AB2-1C6D1EBE2497}" srcOrd="0" destOrd="0" presId="urn:microsoft.com/office/officeart/2005/8/layout/process1"/>
    <dgm:cxn modelId="{0C53C157-2EFD-466B-B609-A409325DC9FB}" type="presParOf" srcId="{E07A9EBA-0758-4016-9B12-9515DEE6F85C}" destId="{62BDEC90-62EA-4D8B-9933-BED907990693}"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06561D-F471-4B61-840D-EB8A2E17AFEC}">
      <dsp:nvSpPr>
        <dsp:cNvPr id="0" name=""/>
        <dsp:cNvSpPr/>
      </dsp:nvSpPr>
      <dsp:spPr>
        <a:xfrm>
          <a:off x="9242" y="632552"/>
          <a:ext cx="2762398" cy="16574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Resource Submits EFC with signed attestations</a:t>
          </a:r>
        </a:p>
      </dsp:txBody>
      <dsp:txXfrm>
        <a:off x="57787" y="681097"/>
        <a:ext cx="2665308" cy="1560349"/>
      </dsp:txXfrm>
    </dsp:sp>
    <dsp:sp modelId="{FEF256D0-C28E-4096-850B-5A3BA51EC54C}">
      <dsp:nvSpPr>
        <dsp:cNvPr id="0" name=""/>
        <dsp:cNvSpPr/>
      </dsp:nvSpPr>
      <dsp:spPr>
        <a:xfrm>
          <a:off x="3047880" y="1118734"/>
          <a:ext cx="585628" cy="6850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047880" y="1255749"/>
        <a:ext cx="409940" cy="411044"/>
      </dsp:txXfrm>
    </dsp:sp>
    <dsp:sp modelId="{D0D63D15-12C5-4BA6-B1DA-599C310E4F7D}">
      <dsp:nvSpPr>
        <dsp:cNvPr id="0" name=""/>
        <dsp:cNvSpPr/>
      </dsp:nvSpPr>
      <dsp:spPr>
        <a:xfrm>
          <a:off x="3876600" y="632552"/>
          <a:ext cx="2762398" cy="16574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By day 15, Resource provides ERCOT with actual Weighted Average Fuel Price (WAFP)</a:t>
          </a:r>
        </a:p>
      </dsp:txBody>
      <dsp:txXfrm>
        <a:off x="3925145" y="681097"/>
        <a:ext cx="2665308" cy="1560349"/>
      </dsp:txXfrm>
    </dsp:sp>
    <dsp:sp modelId="{FC6CEA75-C4F3-47EE-978B-A6B3CDEE47EF}">
      <dsp:nvSpPr>
        <dsp:cNvPr id="0" name=""/>
        <dsp:cNvSpPr/>
      </dsp:nvSpPr>
      <dsp:spPr>
        <a:xfrm>
          <a:off x="6915239" y="1118734"/>
          <a:ext cx="585628" cy="6850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6915239" y="1255749"/>
        <a:ext cx="409940" cy="411044"/>
      </dsp:txXfrm>
    </dsp:sp>
    <dsp:sp modelId="{62BDEC90-62EA-4D8B-9933-BED907990693}">
      <dsp:nvSpPr>
        <dsp:cNvPr id="0" name=""/>
        <dsp:cNvSpPr/>
      </dsp:nvSpPr>
      <dsp:spPr>
        <a:xfrm>
          <a:off x="7743958" y="632552"/>
          <a:ext cx="2762398" cy="16574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By Day 60, Resource provides ERCOT with supporting information</a:t>
          </a:r>
        </a:p>
      </dsp:txBody>
      <dsp:txXfrm>
        <a:off x="7792503" y="681097"/>
        <a:ext cx="2665308" cy="15603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D75BD-4856-43A6-AE0B-C8B901445EC3}">
      <dsp:nvSpPr>
        <dsp:cNvPr id="0" name=""/>
        <dsp:cNvSpPr/>
      </dsp:nvSpPr>
      <dsp:spPr>
        <a:xfrm>
          <a:off x="4621" y="237259"/>
          <a:ext cx="2020453" cy="30306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accent4"/>
              </a:solidFill>
            </a:rPr>
            <a:t>Ten Business Days prior to submitting an EFC, a Resource must provide ERCOT with its fuel supply contract</a:t>
          </a:r>
        </a:p>
      </dsp:txBody>
      <dsp:txXfrm>
        <a:off x="63798" y="296436"/>
        <a:ext cx="1902099" cy="2912326"/>
      </dsp:txXfrm>
    </dsp:sp>
    <dsp:sp modelId="{984A1905-CDE9-4455-BE7F-C123A0AFFBB5}">
      <dsp:nvSpPr>
        <dsp:cNvPr id="0" name=""/>
        <dsp:cNvSpPr/>
      </dsp:nvSpPr>
      <dsp:spPr>
        <a:xfrm>
          <a:off x="2227119" y="1502063"/>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227119" y="1602277"/>
        <a:ext cx="299835" cy="300644"/>
      </dsp:txXfrm>
    </dsp:sp>
    <dsp:sp modelId="{9206561D-F471-4B61-840D-EB8A2E17AFEC}">
      <dsp:nvSpPr>
        <dsp:cNvPr id="0" name=""/>
        <dsp:cNvSpPr/>
      </dsp:nvSpPr>
      <dsp:spPr>
        <a:xfrm>
          <a:off x="2833255" y="237259"/>
          <a:ext cx="2020453" cy="30306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Resource Submits EFC with signed attestations</a:t>
          </a:r>
        </a:p>
      </dsp:txBody>
      <dsp:txXfrm>
        <a:off x="2892432" y="296436"/>
        <a:ext cx="1902099" cy="2912326"/>
      </dsp:txXfrm>
    </dsp:sp>
    <dsp:sp modelId="{FEF256D0-C28E-4096-850B-5A3BA51EC54C}">
      <dsp:nvSpPr>
        <dsp:cNvPr id="0" name=""/>
        <dsp:cNvSpPr/>
      </dsp:nvSpPr>
      <dsp:spPr>
        <a:xfrm>
          <a:off x="5055754" y="1502063"/>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055754" y="1602277"/>
        <a:ext cx="299835" cy="300644"/>
      </dsp:txXfrm>
    </dsp:sp>
    <dsp:sp modelId="{D0D63D15-12C5-4BA6-B1DA-599C310E4F7D}">
      <dsp:nvSpPr>
        <dsp:cNvPr id="0" name=""/>
        <dsp:cNvSpPr/>
      </dsp:nvSpPr>
      <dsp:spPr>
        <a:xfrm>
          <a:off x="5661890" y="237259"/>
          <a:ext cx="2020453" cy="30306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By Day 15, Resource provides ERCOT with actual WAFP </a:t>
          </a:r>
          <a:r>
            <a:rPr lang="en-US" sz="1800" kern="1200" dirty="0">
              <a:solidFill>
                <a:schemeClr val="accent4"/>
              </a:solidFill>
            </a:rPr>
            <a:t>or Energy Offer Curve consistent with the fuel supply contract if the unit was flagged or subject to mitigation</a:t>
          </a:r>
        </a:p>
      </dsp:txBody>
      <dsp:txXfrm>
        <a:off x="5721067" y="296436"/>
        <a:ext cx="1902099" cy="2912326"/>
      </dsp:txXfrm>
    </dsp:sp>
    <dsp:sp modelId="{FC6CEA75-C4F3-47EE-978B-A6B3CDEE47EF}">
      <dsp:nvSpPr>
        <dsp:cNvPr id="0" name=""/>
        <dsp:cNvSpPr/>
      </dsp:nvSpPr>
      <dsp:spPr>
        <a:xfrm>
          <a:off x="7884389" y="1502063"/>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884389" y="1602277"/>
        <a:ext cx="299835" cy="300644"/>
      </dsp:txXfrm>
    </dsp:sp>
    <dsp:sp modelId="{62BDEC90-62EA-4D8B-9933-BED907990693}">
      <dsp:nvSpPr>
        <dsp:cNvPr id="0" name=""/>
        <dsp:cNvSpPr/>
      </dsp:nvSpPr>
      <dsp:spPr>
        <a:xfrm>
          <a:off x="8490525" y="237259"/>
          <a:ext cx="2020453" cy="30306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By Day 60, Resource provides ERCOT with supporting documentation</a:t>
          </a:r>
          <a:r>
            <a:rPr lang="en-US" sz="1800" kern="1200" dirty="0">
              <a:solidFill>
                <a:schemeClr val="accent4"/>
              </a:solidFill>
            </a:rPr>
            <a:t> if the unit was flagged or subject to mitigation </a:t>
          </a:r>
        </a:p>
      </dsp:txBody>
      <dsp:txXfrm>
        <a:off x="8549702" y="296436"/>
        <a:ext cx="1902099" cy="291232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BBF27-AF90-6351-EE69-3F14F76E5F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CF2C60-4F1A-FB46-6361-5B1BC9396C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2ABC1A-5685-108D-9AC8-079F88542431}"/>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5" name="Footer Placeholder 4">
            <a:extLst>
              <a:ext uri="{FF2B5EF4-FFF2-40B4-BE49-F238E27FC236}">
                <a16:creationId xmlns:a16="http://schemas.microsoft.com/office/drawing/2014/main" id="{5FC26029-B91B-0925-0476-E1B1232E2C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F311F-0CD4-4D6F-A184-837D7917E214}"/>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4204307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96BE9-F5C0-0722-4E97-573C3A9260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5529AB-B263-8CA7-03BD-ECC96F013C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6D5FD-E60A-2F29-2388-3383EE6ECE5F}"/>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5" name="Footer Placeholder 4">
            <a:extLst>
              <a:ext uri="{FF2B5EF4-FFF2-40B4-BE49-F238E27FC236}">
                <a16:creationId xmlns:a16="http://schemas.microsoft.com/office/drawing/2014/main" id="{D37D4BA9-B222-2532-8455-CE1321B1AF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91CFCF-6D47-9F9D-77E3-E70D853E40ED}"/>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36658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B9ADE8-8753-491D-3AF9-233004547B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F7BE4D-9098-4235-BFAB-9DCE93BE81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163C58-A926-391D-9646-D6621D86A146}"/>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5" name="Footer Placeholder 4">
            <a:extLst>
              <a:ext uri="{FF2B5EF4-FFF2-40B4-BE49-F238E27FC236}">
                <a16:creationId xmlns:a16="http://schemas.microsoft.com/office/drawing/2014/main" id="{5E750F00-FF29-98EC-7728-D58000FC7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D5156F-E28E-2330-7258-C8D259165C4A}"/>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1661854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DBB5B-D4E3-C269-A58F-DF3193B667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06ABAD-55C5-2CBC-EDC4-787F5BA49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5D2ED1-A41F-9643-985F-BE23B9F53145}"/>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5" name="Footer Placeholder 4">
            <a:extLst>
              <a:ext uri="{FF2B5EF4-FFF2-40B4-BE49-F238E27FC236}">
                <a16:creationId xmlns:a16="http://schemas.microsoft.com/office/drawing/2014/main" id="{486F1EBF-68DF-59DA-C885-7001C6073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8FC96B-5DF5-3CDE-A1FF-2B8DF2695A2D}"/>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934667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9D2AC-061B-8093-EDAF-56719AB79D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F453BB-1267-91EA-6947-23184F9530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E75CB6-4332-4840-3DFE-951A4B40EEA4}"/>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5" name="Footer Placeholder 4">
            <a:extLst>
              <a:ext uri="{FF2B5EF4-FFF2-40B4-BE49-F238E27FC236}">
                <a16:creationId xmlns:a16="http://schemas.microsoft.com/office/drawing/2014/main" id="{1FC2D2A9-BB32-4BD7-486A-9E1F7B0C65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1CF8C7-E769-9963-E5CB-37A410A6E961}"/>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3448104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B974-5840-89DF-FF82-5A5F890849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54FB8A-1591-FDB7-00B6-26292A6E03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A6624B-697C-7F38-34DE-65351DD126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DE3F30-5827-5544-C95D-2E9906007F82}"/>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6" name="Footer Placeholder 5">
            <a:extLst>
              <a:ext uri="{FF2B5EF4-FFF2-40B4-BE49-F238E27FC236}">
                <a16:creationId xmlns:a16="http://schemas.microsoft.com/office/drawing/2014/main" id="{F7902B21-165F-052D-2430-1B00EC3232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B6B62-77F5-01D2-28EA-E210EE3AC3D9}"/>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295322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5C4F-2035-2ED5-8534-52250123FE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A20390-ACC5-3459-A243-21D978A86A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D4776D-2F8B-A080-1F7F-A68D869D6B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0CB8EF-2FEA-B225-1093-733619F28D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28BB0F-009A-ECEF-F809-5EB79320CE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D10A4D-018A-DB80-3B1F-E333800EF02C}"/>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8" name="Footer Placeholder 7">
            <a:extLst>
              <a:ext uri="{FF2B5EF4-FFF2-40B4-BE49-F238E27FC236}">
                <a16:creationId xmlns:a16="http://schemas.microsoft.com/office/drawing/2014/main" id="{9C86131B-103E-9900-0124-44C77495CA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6BB84D-DC5F-87D3-FF06-E0C5E822F229}"/>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28571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CA2F-454C-258A-4077-E29A3BEC75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13F787-009D-3169-A36A-41F0CEBA86C8}"/>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4" name="Footer Placeholder 3">
            <a:extLst>
              <a:ext uri="{FF2B5EF4-FFF2-40B4-BE49-F238E27FC236}">
                <a16:creationId xmlns:a16="http://schemas.microsoft.com/office/drawing/2014/main" id="{A0C3E245-5035-1BE5-E831-1DB12496BD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FF2CC1-9BEF-6630-E173-77E4315CBABA}"/>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3280943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D6745D-DFA3-C7ED-9E47-26537A11D6B0}"/>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3" name="Footer Placeholder 2">
            <a:extLst>
              <a:ext uri="{FF2B5EF4-FFF2-40B4-BE49-F238E27FC236}">
                <a16:creationId xmlns:a16="http://schemas.microsoft.com/office/drawing/2014/main" id="{EDDAFCD3-2F4F-EA01-2F6E-B30A41D205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93DBB7-748D-8E84-6789-70712E8F67EB}"/>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1465348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08D27-AA1A-4D3B-EEC8-C8259EF3B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0B19C9-7D94-73DB-09E8-F33A7EAB14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1716FC-45D2-BAD9-AC13-F5F6798CE5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01DC45-0456-8FA0-5293-973EBB9658AF}"/>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6" name="Footer Placeholder 5">
            <a:extLst>
              <a:ext uri="{FF2B5EF4-FFF2-40B4-BE49-F238E27FC236}">
                <a16:creationId xmlns:a16="http://schemas.microsoft.com/office/drawing/2014/main" id="{9079D101-D549-0F68-F0A3-F009722EE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5C53D0-2410-F028-088E-168B8B117437}"/>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359534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E43A-3DF5-E0B8-FAB7-23724F8EA1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3E1782-9AB1-E66F-F0F0-5DF1E4768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B7CC0-C81D-B5F4-1871-E7A1722ADD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015C2D-8632-F880-77BA-25AE050A23BA}"/>
              </a:ext>
            </a:extLst>
          </p:cNvPr>
          <p:cNvSpPr>
            <a:spLocks noGrp="1"/>
          </p:cNvSpPr>
          <p:nvPr>
            <p:ph type="dt" sz="half" idx="10"/>
          </p:nvPr>
        </p:nvSpPr>
        <p:spPr/>
        <p:txBody>
          <a:bodyPr/>
          <a:lstStyle/>
          <a:p>
            <a:fld id="{C54CDCE2-BFE2-4D73-81E6-F6BBF54952C0}" type="datetimeFigureOut">
              <a:rPr lang="en-US" smtClean="0"/>
              <a:t>5/2/2023</a:t>
            </a:fld>
            <a:endParaRPr lang="en-US"/>
          </a:p>
        </p:txBody>
      </p:sp>
      <p:sp>
        <p:nvSpPr>
          <p:cNvPr id="6" name="Footer Placeholder 5">
            <a:extLst>
              <a:ext uri="{FF2B5EF4-FFF2-40B4-BE49-F238E27FC236}">
                <a16:creationId xmlns:a16="http://schemas.microsoft.com/office/drawing/2014/main" id="{B62CFD33-6283-EFBE-D3D2-A7C8B78C0C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C4EB30-F772-CB94-ACEC-474D8CAA4A43}"/>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243551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EAF50B-B740-16B2-0718-63F5C006B8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98C817-3A91-2C8A-A858-3858D63FF8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D8BE3-6D40-925C-9F51-70B1E6A542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4CDCE2-BFE2-4D73-81E6-F6BBF54952C0}" type="datetimeFigureOut">
              <a:rPr lang="en-US" smtClean="0"/>
              <a:t>5/2/2023</a:t>
            </a:fld>
            <a:endParaRPr lang="en-US"/>
          </a:p>
        </p:txBody>
      </p:sp>
      <p:sp>
        <p:nvSpPr>
          <p:cNvPr id="5" name="Footer Placeholder 4">
            <a:extLst>
              <a:ext uri="{FF2B5EF4-FFF2-40B4-BE49-F238E27FC236}">
                <a16:creationId xmlns:a16="http://schemas.microsoft.com/office/drawing/2014/main" id="{925EF88B-6249-12FC-DEE7-4F3E455911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E12614-E7E8-16A5-A696-7892955AA4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DF49B-2696-4FA4-9BD7-4A715E699565}" type="slidenum">
              <a:rPr lang="en-US" smtClean="0"/>
              <a:t>‹#›</a:t>
            </a:fld>
            <a:endParaRPr lang="en-US"/>
          </a:p>
        </p:txBody>
      </p:sp>
    </p:spTree>
    <p:extLst>
      <p:ext uri="{BB962C8B-B14F-4D97-AF65-F5344CB8AC3E}">
        <p14:creationId xmlns:p14="http://schemas.microsoft.com/office/powerpoint/2010/main" val="3763240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98D57-4E76-4836-C1A8-037B666391CC}"/>
              </a:ext>
            </a:extLst>
          </p:cNvPr>
          <p:cNvSpPr>
            <a:spLocks noGrp="1"/>
          </p:cNvSpPr>
          <p:nvPr>
            <p:ph type="ctrTitle"/>
          </p:nvPr>
        </p:nvSpPr>
        <p:spPr/>
        <p:txBody>
          <a:bodyPr/>
          <a:lstStyle/>
          <a:p>
            <a:r>
              <a:rPr lang="en-US" dirty="0"/>
              <a:t>Exceptional Fuel Cost Process</a:t>
            </a:r>
          </a:p>
        </p:txBody>
      </p:sp>
      <p:sp>
        <p:nvSpPr>
          <p:cNvPr id="3" name="Subtitle 2">
            <a:extLst>
              <a:ext uri="{FF2B5EF4-FFF2-40B4-BE49-F238E27FC236}">
                <a16:creationId xmlns:a16="http://schemas.microsoft.com/office/drawing/2014/main" id="{E1E61D4A-4CA7-90EB-9F4A-541BC03B2198}"/>
              </a:ext>
            </a:extLst>
          </p:cNvPr>
          <p:cNvSpPr>
            <a:spLocks noGrp="1"/>
          </p:cNvSpPr>
          <p:nvPr>
            <p:ph type="subTitle" idx="1"/>
          </p:nvPr>
        </p:nvSpPr>
        <p:spPr/>
        <p:txBody>
          <a:bodyPr/>
          <a:lstStyle/>
          <a:p>
            <a:r>
              <a:rPr lang="en-US" dirty="0"/>
              <a:t>WMS May 3</a:t>
            </a:r>
            <a:r>
              <a:rPr lang="en-US" baseline="30000" dirty="0"/>
              <a:t>rd</a:t>
            </a:r>
            <a:r>
              <a:rPr lang="en-US" dirty="0"/>
              <a:t>, 2023</a:t>
            </a:r>
          </a:p>
        </p:txBody>
      </p:sp>
    </p:spTree>
    <p:extLst>
      <p:ext uri="{BB962C8B-B14F-4D97-AF65-F5344CB8AC3E}">
        <p14:creationId xmlns:p14="http://schemas.microsoft.com/office/powerpoint/2010/main" val="1342839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037C7-8187-BBDA-CEEE-2FF1CE75B287}"/>
              </a:ext>
            </a:extLst>
          </p:cNvPr>
          <p:cNvSpPr>
            <a:spLocks noGrp="1"/>
          </p:cNvSpPr>
          <p:nvPr>
            <p:ph type="title"/>
          </p:nvPr>
        </p:nvSpPr>
        <p:spPr/>
        <p:txBody>
          <a:bodyPr/>
          <a:lstStyle/>
          <a:p>
            <a:r>
              <a:rPr lang="en-US" dirty="0"/>
              <a:t>Current Exceptional Fuel Cost (EFC) Process</a:t>
            </a:r>
          </a:p>
        </p:txBody>
      </p:sp>
      <p:graphicFrame>
        <p:nvGraphicFramePr>
          <p:cNvPr id="4" name="Content Placeholder 3">
            <a:extLst>
              <a:ext uri="{FF2B5EF4-FFF2-40B4-BE49-F238E27FC236}">
                <a16:creationId xmlns:a16="http://schemas.microsoft.com/office/drawing/2014/main" id="{63147717-6083-28AB-5049-1D92481F0398}"/>
              </a:ext>
            </a:extLst>
          </p:cNvPr>
          <p:cNvGraphicFramePr>
            <a:graphicFrameLocks noGrp="1"/>
          </p:cNvGraphicFramePr>
          <p:nvPr>
            <p:ph idx="1"/>
            <p:extLst>
              <p:ext uri="{D42A27DB-BD31-4B8C-83A1-F6EECF244321}">
                <p14:modId xmlns:p14="http://schemas.microsoft.com/office/powerpoint/2010/main" val="3472734135"/>
              </p:ext>
            </p:extLst>
          </p:nvPr>
        </p:nvGraphicFramePr>
        <p:xfrm>
          <a:off x="838200" y="1825625"/>
          <a:ext cx="10515600" cy="292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87648150-C5C6-DAC8-7BFD-5E8D891A96C1}"/>
              </a:ext>
            </a:extLst>
          </p:cNvPr>
          <p:cNvSpPr txBox="1"/>
          <p:nvPr/>
        </p:nvSpPr>
        <p:spPr>
          <a:xfrm>
            <a:off x="838200" y="4594010"/>
            <a:ext cx="10515600" cy="1631216"/>
          </a:xfrm>
          <a:prstGeom prst="rect">
            <a:avLst/>
          </a:prstGeom>
          <a:noFill/>
        </p:spPr>
        <p:txBody>
          <a:bodyPr wrap="square">
            <a:spAutoFit/>
          </a:bodyPr>
          <a:lstStyle/>
          <a:p>
            <a:pPr marL="285750" indent="-285750">
              <a:buFont typeface="Arial" panose="020B0604020202020204" pitchFamily="34" charset="0"/>
              <a:buChar char="•"/>
            </a:pPr>
            <a:r>
              <a:rPr lang="en-US" sz="2000" dirty="0"/>
              <a:t>Today a Resource can use the EFC process to include fuels costs in the Mitigated Offer Cap calculation</a:t>
            </a:r>
          </a:p>
          <a:p>
            <a:pPr marL="285750" indent="-285750">
              <a:buFont typeface="Arial" panose="020B0604020202020204" pitchFamily="34" charset="0"/>
              <a:buChar char="•"/>
            </a:pPr>
            <a:r>
              <a:rPr lang="en-US" sz="2000" dirty="0"/>
              <a:t>The issue with the current EFC process is that some Resources do not pre purchase fuel and their costs are determined based on contractual fuel supply contracts which include variable transportation costs</a:t>
            </a:r>
          </a:p>
        </p:txBody>
      </p:sp>
    </p:spTree>
    <p:extLst>
      <p:ext uri="{BB962C8B-B14F-4D97-AF65-F5344CB8AC3E}">
        <p14:creationId xmlns:p14="http://schemas.microsoft.com/office/powerpoint/2010/main" val="1894454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037C7-8187-BBDA-CEEE-2FF1CE75B287}"/>
              </a:ext>
            </a:extLst>
          </p:cNvPr>
          <p:cNvSpPr>
            <a:spLocks noGrp="1"/>
          </p:cNvSpPr>
          <p:nvPr>
            <p:ph type="title"/>
          </p:nvPr>
        </p:nvSpPr>
        <p:spPr/>
        <p:txBody>
          <a:bodyPr/>
          <a:lstStyle/>
          <a:p>
            <a:r>
              <a:rPr lang="en-US" dirty="0"/>
              <a:t>Proposed Changes</a:t>
            </a:r>
          </a:p>
        </p:txBody>
      </p:sp>
      <p:graphicFrame>
        <p:nvGraphicFramePr>
          <p:cNvPr id="4" name="Content Placeholder 3">
            <a:extLst>
              <a:ext uri="{FF2B5EF4-FFF2-40B4-BE49-F238E27FC236}">
                <a16:creationId xmlns:a16="http://schemas.microsoft.com/office/drawing/2014/main" id="{63147717-6083-28AB-5049-1D92481F0398}"/>
              </a:ext>
            </a:extLst>
          </p:cNvPr>
          <p:cNvGraphicFramePr>
            <a:graphicFrameLocks noGrp="1"/>
          </p:cNvGraphicFramePr>
          <p:nvPr>
            <p:ph idx="1"/>
            <p:extLst>
              <p:ext uri="{D42A27DB-BD31-4B8C-83A1-F6EECF244321}">
                <p14:modId xmlns:p14="http://schemas.microsoft.com/office/powerpoint/2010/main" val="426859310"/>
              </p:ext>
            </p:extLst>
          </p:nvPr>
        </p:nvGraphicFramePr>
        <p:xfrm>
          <a:off x="838200" y="1341121"/>
          <a:ext cx="10515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04D4C5DB-91F6-A766-4A83-B27F39890C46}"/>
              </a:ext>
            </a:extLst>
          </p:cNvPr>
          <p:cNvSpPr txBox="1"/>
          <p:nvPr/>
        </p:nvSpPr>
        <p:spPr>
          <a:xfrm>
            <a:off x="838200" y="4846321"/>
            <a:ext cx="10515600"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ERCOT/IMM can request additional information at any time during the process</a:t>
            </a:r>
          </a:p>
          <a:p>
            <a:pPr marL="285750" indent="-285750">
              <a:buFont typeface="Arial" panose="020B0604020202020204" pitchFamily="34" charset="0"/>
              <a:buChar char="•"/>
            </a:pPr>
            <a:r>
              <a:rPr lang="en-US" sz="2400" dirty="0"/>
              <a:t>These changes will allow real-time Energy Offer Curves to reflect their short-run marginal costs</a:t>
            </a:r>
          </a:p>
        </p:txBody>
      </p:sp>
    </p:spTree>
    <p:extLst>
      <p:ext uri="{BB962C8B-B14F-4D97-AF65-F5344CB8AC3E}">
        <p14:creationId xmlns:p14="http://schemas.microsoft.com/office/powerpoint/2010/main" val="459168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201</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Exceptional Fuel Cost Process</vt:lpstr>
      <vt:lpstr>Current Exceptional Fuel Cost (EFC) Process</vt:lpstr>
      <vt:lpstr>Proposed Changes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Exceptional Fuel Cost Process</dc:title>
  <dc:creator>Nguyen, Andy:(Constellation)</dc:creator>
  <cp:lastModifiedBy>Nguyen, Andy:(Constellation)</cp:lastModifiedBy>
  <cp:revision>1</cp:revision>
  <dcterms:created xsi:type="dcterms:W3CDTF">2023-05-02T14:19:20Z</dcterms:created>
  <dcterms:modified xsi:type="dcterms:W3CDTF">2023-05-02T17:49:22Z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fe1a8d7-e404-4561-a6ce-09441972395c_Enabled">
    <vt:lpwstr>true</vt:lpwstr>
  </property>
  <property fmtid="{D5CDD505-2E9C-101B-9397-08002B2CF9AE}" pid="3" name="MSIP_Label_dfe1a8d7-e404-4561-a6ce-09441972395c_SetDate">
    <vt:lpwstr>2023-05-02T14:19:20Z</vt:lpwstr>
  </property>
  <property fmtid="{D5CDD505-2E9C-101B-9397-08002B2CF9AE}" pid="4" name="MSIP_Label_dfe1a8d7-e404-4561-a6ce-09441972395c_Method">
    <vt:lpwstr>Standard</vt:lpwstr>
  </property>
  <property fmtid="{D5CDD505-2E9C-101B-9397-08002B2CF9AE}" pid="5" name="MSIP_Label_dfe1a8d7-e404-4561-a6ce-09441972395c_Name">
    <vt:lpwstr>Company Confidential Information</vt:lpwstr>
  </property>
  <property fmtid="{D5CDD505-2E9C-101B-9397-08002B2CF9AE}" pid="6" name="MSIP_Label_dfe1a8d7-e404-4561-a6ce-09441972395c_SiteId">
    <vt:lpwstr>d8fb9c07-c19e-4e8c-a1cb-717cd3cf8ffe</vt:lpwstr>
  </property>
  <property fmtid="{D5CDD505-2E9C-101B-9397-08002B2CF9AE}" pid="7" name="MSIP_Label_dfe1a8d7-e404-4561-a6ce-09441972395c_ActionId">
    <vt:lpwstr>6e0bcedf-e3c3-4433-a96c-5e02ca3c2bce</vt:lpwstr>
  </property>
  <property fmtid="{D5CDD505-2E9C-101B-9397-08002B2CF9AE}" pid="8" name="MSIP_Label_dfe1a8d7-e404-4561-a6ce-09441972395c_ContentBits">
    <vt:lpwstr>0</vt:lpwstr>
  </property>
</Properties>
</file>