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9" r:id="rId4"/>
    <p:sldMasterId id="2147493467" r:id="rId5"/>
    <p:sldMasterId id="2147493497" r:id="rId6"/>
  </p:sldMasterIdLst>
  <p:notesMasterIdLst>
    <p:notesMasterId r:id="rId26"/>
  </p:notesMasterIdLst>
  <p:handoutMasterIdLst>
    <p:handoutMasterId r:id="rId27"/>
  </p:handoutMasterIdLst>
  <p:sldIdLst>
    <p:sldId id="260" r:id="rId7"/>
    <p:sldId id="284" r:id="rId8"/>
    <p:sldId id="261" r:id="rId9"/>
    <p:sldId id="294" r:id="rId10"/>
    <p:sldId id="301" r:id="rId11"/>
    <p:sldId id="296" r:id="rId12"/>
    <p:sldId id="262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7" r:id="rId22"/>
    <p:sldId id="298" r:id="rId23"/>
    <p:sldId id="303" r:id="rId24"/>
    <p:sldId id="307" r:id="rId25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3926FF-832A-42D0-9291-3EA76F20DFDB}">
          <p14:sldIdLst>
            <p14:sldId id="260"/>
            <p14:sldId id="284"/>
          </p14:sldIdLst>
        </p14:section>
        <p14:section name="Meeting Minutes" id="{D18BE402-A6BF-4A3B-BBC7-FD970CD5DCEF}">
          <p14:sldIdLst>
            <p14:sldId id="261"/>
          </p14:sldIdLst>
        </p14:section>
        <p14:section name="FMEs &amp; IMFR" id="{7B07A7F3-E643-48FA-B8F7-0A8F95EAB17B}">
          <p14:sldIdLst>
            <p14:sldId id="294"/>
            <p14:sldId id="301"/>
            <p14:sldId id="296"/>
          </p14:sldIdLst>
        </p14:section>
        <p14:section name="Questions" id="{96F416E3-8143-44F1-BC34-31FDEEEDC0B2}">
          <p14:sldIdLst>
            <p14:sldId id="262"/>
          </p14:sldIdLst>
        </p14:section>
        <p14:section name="Frequency Control" id="{B8F210D6-5D03-4ACD-A13A-59DB9A6E0761}">
          <p14:sldIdLst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7"/>
            <p14:sldId id="298"/>
            <p14:sldId id="303"/>
            <p14:sldId id="3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6"/>
    <a:srgbClr val="55BAB7"/>
    <a:srgbClr val="00385E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82492" autoAdjust="0"/>
  </p:normalViewPr>
  <p:slideViewPr>
    <p:cSldViewPr snapToGrid="0" snapToObjects="1">
      <p:cViewPr varScale="1">
        <p:scale>
          <a:sx n="94" d="100"/>
          <a:sy n="94" d="100"/>
        </p:scale>
        <p:origin x="2046" y="84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99" d="100"/>
          <a:sy n="99" d="100"/>
        </p:scale>
        <p:origin x="3528" y="78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6" y="4422459"/>
            <a:ext cx="5617208" cy="4188778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solidFill>
                  <a:schemeClr val="accent2"/>
                </a:solidFill>
              </a:rPr>
              <a:t>2,054,653 MWh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94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6.44%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8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Minimum Inertia =131,542  MW*s on 1/15/2023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Previous Minimum was 109,029 MW*s on 3/22/2021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Mean: 166,688  MW*s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Max: 228,901 MW*s  on Mar 18th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Min: 131,542 MW*s  on Mar 16th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10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each box, the central mark (red line) is the median, the edges of the box (in blue) are the 25th and 75th percentiles, the whiskers correspond to +/- 2.7 sigma (i.e., represent 99.3% coverage, assuming the data are normally distributed. The corresponding lowest inertia in each year is given in 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table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circle on each boxplot is showing inertia during time when highest portion of load was served by wind/solar generation in that year.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857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45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96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5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15.13 </a:t>
            </a:r>
            <a:r>
              <a:rPr lang="en-US" sz="1200" dirty="0" err="1"/>
              <a:t>Mhz</a:t>
            </a:r>
            <a:r>
              <a:rPr lang="en-US" sz="1200" dirty="0"/>
              <a:t> on avg for Mar 2023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44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0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solidFill>
                  <a:schemeClr val="accent2"/>
                </a:solidFill>
              </a:rPr>
              <a:t>31,924,721 MWh</a:t>
            </a:r>
            <a:endParaRPr lang="en-US" sz="1200" dirty="0"/>
          </a:p>
          <a:p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18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accent2"/>
                </a:solidFill>
              </a:rPr>
              <a:t>11,081,544 MWH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11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34.71% </a:t>
            </a: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of total energy was provided by wind generation</a:t>
            </a:r>
            <a:endParaRPr lang="en-US" sz="1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64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Hello I'm a slide</a:t>
            </a:r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Hello I'm a slide</a:t>
            </a:r>
          </a:p>
        </p:txBody>
      </p:sp>
    </p:spTree>
    <p:extLst>
      <p:ext uri="{BB962C8B-B14F-4D97-AF65-F5344CB8AC3E}">
        <p14:creationId xmlns:p14="http://schemas.microsoft.com/office/powerpoint/2010/main" val="1401079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968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72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00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147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013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221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22545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05/04/23</a:t>
            </a:r>
          </a:p>
        </p:txBody>
      </p:sp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22545" y="6010274"/>
            <a:ext cx="686752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12/1/2022</a:t>
            </a:r>
          </a:p>
          <a:p>
            <a:pPr algn="l"/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54143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8" r:id="rId1"/>
    <p:sldLayoutId id="2147493499" r:id="rId2"/>
    <p:sldLayoutId id="2147493500" r:id="rId3"/>
    <p:sldLayoutId id="2147493501" r:id="rId4"/>
    <p:sldLayoutId id="2147493502" r:id="rId5"/>
    <p:sldLayoutId id="2147493503" r:id="rId6"/>
    <p:sldLayoutId id="2147493504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87400" y="2804577"/>
            <a:ext cx="7543800" cy="2586136"/>
            <a:chOff x="787400" y="1852613"/>
            <a:chExt cx="7543800" cy="2586136"/>
          </a:xfrm>
        </p:grpSpPr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PDCWG Report to ROS </a:t>
              </a:r>
            </a:p>
            <a:p>
              <a:endParaRPr lang="en-US" b="1" dirty="0"/>
            </a:p>
            <a:p>
              <a:r>
                <a:rPr lang="en-US" sz="2000" i="1" dirty="0"/>
                <a:t>Chair: </a:t>
              </a:r>
              <a:r>
                <a:rPr lang="en-US" sz="2000" dirty="0"/>
                <a:t>Jimmy Jackson, CPS</a:t>
              </a:r>
              <a:endParaRPr lang="en-US" sz="2000" i="1" dirty="0"/>
            </a:p>
            <a:p>
              <a:r>
                <a:rPr lang="en-US" sz="2000" i="1" dirty="0"/>
                <a:t>Vice Chair: </a:t>
              </a:r>
              <a:r>
                <a:rPr lang="en-US" sz="1800" i="1" dirty="0"/>
                <a:t>Vacant</a:t>
              </a:r>
              <a:endParaRPr lang="en-US" sz="1800" dirty="0"/>
            </a:p>
            <a:p>
              <a:endParaRPr lang="en-US" dirty="0"/>
            </a:p>
            <a:p>
              <a:r>
                <a:rPr lang="en-US" dirty="0"/>
                <a:t>ROS</a:t>
              </a:r>
            </a:p>
            <a:p>
              <a:r>
                <a:rPr lang="en-US" dirty="0"/>
                <a:t>May 4</a:t>
              </a:r>
              <a:r>
                <a:rPr lang="en-US" baseline="30000" dirty="0"/>
                <a:t>th</a:t>
              </a:r>
              <a:r>
                <a:rPr lang="en-US" dirty="0"/>
                <a:t>, 2023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RMS1 Performance of ERCOT Frequency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902278-F78C-675A-518C-3DE5612AC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876" y="770914"/>
            <a:ext cx="7468247" cy="519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93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Analysis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9BFA43-BBA5-22C4-CEB0-A1C53A68C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345" y="725190"/>
            <a:ext cx="7535309" cy="531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82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Corrections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26F3D7-324C-D48B-CB57-104E02C73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345" y="895892"/>
            <a:ext cx="7535309" cy="506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40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2EF3A1-CC6C-B89B-B325-3F0FA4E2B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710" y="905037"/>
            <a:ext cx="7236579" cy="504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33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 from Wind Generation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2A7E7D-5B2B-BD7F-7097-46DA0AE5F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572" y="908085"/>
            <a:ext cx="6950042" cy="504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10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% Energy from Wind Generation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7FE071-D6D0-9886-E89C-6D8E38CAC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56" y="795941"/>
            <a:ext cx="6943946" cy="504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09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 from Solar Generation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ABD97D-F11D-C2AB-E006-3E39B4D7E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54" y="905037"/>
            <a:ext cx="6950042" cy="504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24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% Energy from Solar Generation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C6E13A-6CC4-BD88-2B6F-6831C36B4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861" y="905037"/>
            <a:ext cx="6943946" cy="504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49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Daily Minimum System Inertia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2DA719-1CD2-DE8B-31A9-4B262D9C2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027" y="905037"/>
            <a:ext cx="6943946" cy="504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184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ERCOT Inertia Trend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93BD3E-1E9A-4970-A6F7-E7AC52762E0C}" type="slidenum">
              <a:rPr lang="en-US" smtClean="0"/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7084A4-57B1-31C0-D7EE-25CD70264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80" y="535240"/>
            <a:ext cx="7175614" cy="39932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F917B2-4B27-E396-54A3-6B56F1CC6E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443" y="4339767"/>
            <a:ext cx="7461067" cy="178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03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Report Overview</a:t>
            </a:r>
          </a:p>
          <a:p>
            <a:pPr lvl="1"/>
            <a:r>
              <a:rPr lang="en-US" sz="2000" dirty="0"/>
              <a:t>Meeting Minutes</a:t>
            </a:r>
          </a:p>
          <a:p>
            <a:pPr lvl="1"/>
            <a:r>
              <a:rPr lang="en-US" sz="2000" dirty="0"/>
              <a:t>BAL-001-TRE-2 FMEs and IMFR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1 FME in the month of March</a:t>
            </a:r>
          </a:p>
          <a:p>
            <a:pPr lvl="1"/>
            <a:r>
              <a:rPr lang="en-US" sz="2000" dirty="0"/>
              <a:t>Frequency Control Report</a:t>
            </a:r>
          </a:p>
          <a:p>
            <a:pPr marL="914400" lvl="2" indent="0">
              <a:buNone/>
            </a:pP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Overview &amp; Notes</a:t>
            </a:r>
          </a:p>
        </p:txBody>
      </p:sp>
    </p:spTree>
    <p:extLst>
      <p:ext uri="{BB962C8B-B14F-4D97-AF65-F5344CB8AC3E}">
        <p14:creationId xmlns:p14="http://schemas.microsoft.com/office/powerpoint/2010/main" val="3241662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208231"/>
          </a:xfrm>
        </p:spPr>
        <p:txBody>
          <a:bodyPr>
            <a:normAutofit/>
          </a:bodyPr>
          <a:lstStyle/>
          <a:p>
            <a:r>
              <a:rPr lang="en-US" sz="2400" b="1" kern="0" dirty="0"/>
              <a:t>PDCWG Meeting 4/21/2023</a:t>
            </a:r>
          </a:p>
          <a:p>
            <a:pPr lvl="1"/>
            <a:r>
              <a:rPr lang="en-US" sz="2000" kern="0" dirty="0"/>
              <a:t>Annual Inertia Presentation</a:t>
            </a:r>
          </a:p>
          <a:p>
            <a:pPr lvl="1"/>
            <a:r>
              <a:rPr lang="en-US" sz="2000" kern="0" dirty="0"/>
              <a:t>Preliminary Follow-up Discussion on GE Study</a:t>
            </a:r>
          </a:p>
          <a:p>
            <a:pPr lvl="1"/>
            <a:r>
              <a:rPr lang="en-US" sz="2000" kern="0" dirty="0"/>
              <a:t>ERCOT Reports</a:t>
            </a:r>
          </a:p>
          <a:p>
            <a:pPr lvl="1"/>
            <a:r>
              <a:rPr lang="en-US" sz="2000" kern="0" dirty="0"/>
              <a:t>TRE Report</a:t>
            </a:r>
          </a:p>
          <a:p>
            <a:pPr lvl="1"/>
            <a:endParaRPr lang="en-US" sz="2000" kern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Minutes</a:t>
            </a:r>
          </a:p>
        </p:txBody>
      </p:sp>
    </p:spTree>
    <p:extLst>
      <p:ext uri="{BB962C8B-B14F-4D97-AF65-F5344CB8AC3E}">
        <p14:creationId xmlns:p14="http://schemas.microsoft.com/office/powerpoint/2010/main" val="3191636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Measurable Events Performance</a:t>
            </a:r>
          </a:p>
        </p:txBody>
      </p:sp>
    </p:spTree>
    <p:extLst>
      <p:ext uri="{BB962C8B-B14F-4D97-AF65-F5344CB8AC3E}">
        <p14:creationId xmlns:p14="http://schemas.microsoft.com/office/powerpoint/2010/main" val="1754938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Frequency Measurable Events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7E5D6525-8B31-4DDD-9D33-1A5553D2E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>
            <a:normAutofit/>
          </a:bodyPr>
          <a:lstStyle/>
          <a:p>
            <a:r>
              <a:rPr lang="en-US" sz="2000" dirty="0"/>
              <a:t>There was 1 FME in March</a:t>
            </a:r>
          </a:p>
          <a:p>
            <a:pPr lvl="1"/>
            <a:r>
              <a:rPr lang="en-US" sz="1800" dirty="0"/>
              <a:t>3/26/2023 6:25:00</a:t>
            </a:r>
          </a:p>
          <a:p>
            <a:pPr lvl="2"/>
            <a:r>
              <a:rPr lang="en-US" sz="1600" dirty="0"/>
              <a:t>Reduction of 501 MW of load</a:t>
            </a:r>
          </a:p>
          <a:p>
            <a:pPr lvl="2"/>
            <a:r>
              <a:rPr lang="en-US" sz="1600" dirty="0"/>
              <a:t>Interconnection Frequency Response: 1,354 MW/0.1 Hz</a:t>
            </a:r>
          </a:p>
          <a:p>
            <a:pPr lvl="2"/>
            <a:r>
              <a:rPr lang="en-US" sz="1600" dirty="0"/>
              <a:t>300 Resources were evaluated. These includes,</a:t>
            </a:r>
          </a:p>
          <a:p>
            <a:pPr lvl="3">
              <a:buFont typeface="Arial" panose="020B0604020202020204" pitchFamily="34" charset="0"/>
              <a:buChar char="‒"/>
            </a:pPr>
            <a:r>
              <a:rPr lang="en-US" sz="1200" dirty="0"/>
              <a:t>253 Generation Resources</a:t>
            </a:r>
          </a:p>
          <a:p>
            <a:pPr lvl="3">
              <a:buFont typeface="Arial" panose="020B0604020202020204" pitchFamily="34" charset="0"/>
              <a:buChar char="‒"/>
            </a:pPr>
            <a:r>
              <a:rPr lang="en-US" sz="1200" dirty="0"/>
              <a:t>0  Controllable Load Resources</a:t>
            </a:r>
          </a:p>
          <a:p>
            <a:pPr lvl="3">
              <a:buFont typeface="Arial" panose="020B0604020202020204" pitchFamily="34" charset="0"/>
              <a:buChar char="‒"/>
            </a:pPr>
            <a:r>
              <a:rPr lang="en-US" sz="1200" dirty="0"/>
              <a:t>47 Energy Storage Resources    </a:t>
            </a:r>
          </a:p>
          <a:p>
            <a:pPr lvl="2"/>
            <a:r>
              <a:rPr lang="en-US" sz="1600" dirty="0"/>
              <a:t>99 of 300 Evaluated Resources had less than 75% of their expected Initial Primary Frequency Response.</a:t>
            </a:r>
          </a:p>
          <a:p>
            <a:pPr lvl="2"/>
            <a:r>
              <a:rPr lang="en-US" sz="1600" dirty="0"/>
              <a:t>81 of 300 Evaluated Resources had less than 75% of their expected Sustained Primary Frequency Response.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49179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Interconnection Minimum Frequency Response (IMFR) Performance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23935" y="5982796"/>
            <a:ext cx="37152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j-lt"/>
                <a:ea typeface="+mj-ea"/>
                <a:cs typeface="+mj-cs"/>
              </a:rPr>
              <a:t>Frequency Response Obligation (FRO): 463  MW/0.1 Hz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7AE909-CFC1-36C0-109C-97144924D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04" y="767287"/>
            <a:ext cx="7638549" cy="504691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C34EEF0-78C2-A91B-0665-65903287532F}"/>
              </a:ext>
            </a:extLst>
          </p:cNvPr>
          <p:cNvSpPr/>
          <p:nvPr/>
        </p:nvSpPr>
        <p:spPr>
          <a:xfrm>
            <a:off x="5759108" y="4308884"/>
            <a:ext cx="2092960" cy="5121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IMFR Performance currently</a:t>
            </a:r>
          </a:p>
          <a:p>
            <a:pPr algn="ctr"/>
            <a:r>
              <a:rPr lang="en-US" sz="1100" dirty="0"/>
              <a:t> 1310.33 MW/0.1HZ</a:t>
            </a:r>
          </a:p>
        </p:txBody>
      </p:sp>
    </p:spTree>
    <p:extLst>
      <p:ext uri="{BB962C8B-B14F-4D97-AF65-F5344CB8AC3E}">
        <p14:creationId xmlns:p14="http://schemas.microsoft.com/office/powerpoint/2010/main" val="2558342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5400" y="2736053"/>
            <a:ext cx="6553200" cy="1385895"/>
            <a:chOff x="1295400" y="2799182"/>
            <a:chExt cx="6553200" cy="1385895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3199742"/>
              <a:ext cx="655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Questions?</a:t>
              </a:r>
              <a:endParaRPr lang="en-US" b="1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38275" y="4185077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42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Frequency Control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March 2023</a:t>
            </a:r>
          </a:p>
        </p:txBody>
      </p:sp>
    </p:spTree>
    <p:extLst>
      <p:ext uri="{BB962C8B-B14F-4D97-AF65-F5344CB8AC3E}">
        <p14:creationId xmlns:p14="http://schemas.microsoft.com/office/powerpoint/2010/main" val="2075098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CPS1 Performance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AF36A6-E6E6-E476-5B8B-8B0B2994F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670" y="773962"/>
            <a:ext cx="7620660" cy="51868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395D30-DDD9-37D7-DAEB-A329A9E6D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4159" y="1135162"/>
            <a:ext cx="3718882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5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c34af464-7aa1-4edd-9be4-83dffc1cb92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15694</TotalTime>
  <Words>403</Words>
  <Application>Microsoft Office PowerPoint</Application>
  <PresentationFormat>On-screen Show (4:3)</PresentationFormat>
  <Paragraphs>79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Times New Roman</vt:lpstr>
      <vt:lpstr>Office Theme</vt:lpstr>
      <vt:lpstr>Custom Design</vt:lpstr>
      <vt:lpstr>1_Office Theme</vt:lpstr>
      <vt:lpstr>PowerPoint Presentation</vt:lpstr>
      <vt:lpstr>Report Overview &amp; Notes</vt:lpstr>
      <vt:lpstr>Meeting Minutes</vt:lpstr>
      <vt:lpstr>Frequency Measurable Events Performance</vt:lpstr>
      <vt:lpstr>Frequency Measurable Events</vt:lpstr>
      <vt:lpstr>Interconnection Minimum Frequency Response (IMFR) Performance</vt:lpstr>
      <vt:lpstr>PowerPoint Presentation</vt:lpstr>
      <vt:lpstr>Frequency Control Report</vt:lpstr>
      <vt:lpstr>CPS1 Performance</vt:lpstr>
      <vt:lpstr>RMS1 Performance of ERCOT Frequency</vt:lpstr>
      <vt:lpstr>Frequency Profile Analysis</vt:lpstr>
      <vt:lpstr>Time Error Corrections</vt:lpstr>
      <vt:lpstr>ERCOT Total Energy</vt:lpstr>
      <vt:lpstr>ERCOT Total Energy from Wind Generation</vt:lpstr>
      <vt:lpstr>ERCOT % Energy from Wind Generation</vt:lpstr>
      <vt:lpstr>ERCOT Total Energy from Solar Generation</vt:lpstr>
      <vt:lpstr>ERCOT % Energy from Solar Generation</vt:lpstr>
      <vt:lpstr>ERCOT Daily Minimum System Inertia</vt:lpstr>
      <vt:lpstr>ERCOT Inertia Trend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Jackson, Jimmy R.</cp:lastModifiedBy>
  <cp:revision>765</cp:revision>
  <cp:lastPrinted>2021-08-03T14:43:19Z</cp:lastPrinted>
  <dcterms:created xsi:type="dcterms:W3CDTF">2010-04-12T23:12:02Z</dcterms:created>
  <dcterms:modified xsi:type="dcterms:W3CDTF">2023-05-01T20:11:13Z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</Properties>
</file>