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3" r:id="rId5"/>
    <p:sldId id="265"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8" d="100"/>
          <a:sy n="98" d="100"/>
        </p:scale>
        <p:origin x="47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2EADA2A-2026-417B-A5E0-A308D970A61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81640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568768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51286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285553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ADA2A-2026-417B-A5E0-A308D970A61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1305770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EADA2A-2026-417B-A5E0-A308D970A618}"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226738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EADA2A-2026-417B-A5E0-A308D970A618}" type="datetimeFigureOut">
              <a:rPr lang="en-US" smtClean="0"/>
              <a:t>5/1/2023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1727027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EADA2A-2026-417B-A5E0-A308D970A618}" type="datetimeFigureOut">
              <a:rPr lang="en-US" smtClean="0"/>
              <a:t>5/1/2023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427575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ADA2A-2026-417B-A5E0-A308D970A618}" type="datetimeFigureOut">
              <a:rPr lang="en-US" smtClean="0"/>
              <a:t>5/1/2023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416344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EADA2A-2026-417B-A5E0-A308D970A618}"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2492534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EADA2A-2026-417B-A5E0-A308D970A618}"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73476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ADA2A-2026-417B-A5E0-A308D970A618}" type="datetimeFigureOut">
              <a:rPr lang="en-US" smtClean="0"/>
              <a:t>5/1/2023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9BAFE-26C8-4CA9-8765-03B81D775DA3}" type="slidenum">
              <a:rPr lang="en-US" smtClean="0"/>
              <a:t>‹#›</a:t>
            </a:fld>
            <a:endParaRPr lang="en-US"/>
          </a:p>
        </p:txBody>
      </p:sp>
    </p:spTree>
    <p:extLst>
      <p:ext uri="{BB962C8B-B14F-4D97-AF65-F5344CB8AC3E}">
        <p14:creationId xmlns:p14="http://schemas.microsoft.com/office/powerpoint/2010/main" val="2881610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DWG Report to ROS</a:t>
            </a:r>
          </a:p>
        </p:txBody>
      </p:sp>
      <p:sp>
        <p:nvSpPr>
          <p:cNvPr id="3" name="Subtitle 2"/>
          <p:cNvSpPr>
            <a:spLocks noGrp="1"/>
          </p:cNvSpPr>
          <p:nvPr>
            <p:ph type="subTitle" idx="1"/>
          </p:nvPr>
        </p:nvSpPr>
        <p:spPr/>
        <p:txBody>
          <a:bodyPr/>
          <a:lstStyle/>
          <a:p>
            <a:r>
              <a:rPr lang="en-US" dirty="0"/>
              <a:t>Javier Martinez – DWG Chair</a:t>
            </a:r>
          </a:p>
          <a:p>
            <a:r>
              <a:rPr lang="en-US" dirty="0"/>
              <a:t>May 4, 2023</a:t>
            </a:r>
          </a:p>
        </p:txBody>
      </p:sp>
    </p:spTree>
    <p:extLst>
      <p:ext uri="{BB962C8B-B14F-4D97-AF65-F5344CB8AC3E}">
        <p14:creationId xmlns:p14="http://schemas.microsoft.com/office/powerpoint/2010/main" val="1696310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DWG Update</a:t>
            </a:r>
          </a:p>
        </p:txBody>
      </p:sp>
      <p:sp>
        <p:nvSpPr>
          <p:cNvPr id="3" name="Content Placeholder 2"/>
          <p:cNvSpPr>
            <a:spLocks noGrp="1"/>
          </p:cNvSpPr>
          <p:nvPr>
            <p:ph idx="1"/>
          </p:nvPr>
        </p:nvSpPr>
        <p:spPr/>
        <p:txBody>
          <a:bodyPr>
            <a:normAutofit/>
          </a:bodyPr>
          <a:lstStyle/>
          <a:p>
            <a:r>
              <a:rPr lang="en-US" dirty="0"/>
              <a:t>DWG WebEx meeting held on 4/19/2023</a:t>
            </a:r>
          </a:p>
          <a:p>
            <a:r>
              <a:rPr lang="en-US" dirty="0"/>
              <a:t>DWG Post Flat Start Activities </a:t>
            </a:r>
          </a:p>
          <a:p>
            <a:pPr lvl="1"/>
            <a:r>
              <a:rPr lang="en-US" dirty="0"/>
              <a:t>Final submission date for UVLS, UFLS, Contingencies, and dynamic load models was on April 26, 2023.  </a:t>
            </a:r>
          </a:p>
          <a:p>
            <a:pPr lvl="1"/>
            <a:r>
              <a:rPr lang="en-US" dirty="0"/>
              <a:t>Stability book should be posted in April 2023.</a:t>
            </a:r>
          </a:p>
          <a:p>
            <a:r>
              <a:rPr lang="en-US" dirty="0"/>
              <a:t>Update on ALDR Survey</a:t>
            </a:r>
          </a:p>
          <a:p>
            <a:pPr lvl="1"/>
            <a:r>
              <a:rPr lang="en-US" dirty="0"/>
              <a:t>DWG and ERCOT had discussion on possibly discontinuing the use of the motor load data provided in the ALDR.</a:t>
            </a:r>
          </a:p>
          <a:p>
            <a:pPr lvl="1"/>
            <a:r>
              <a:rPr lang="en-US" dirty="0"/>
              <a:t>DWG tabled discussion, pending additional comments from the group and plan to come to a consensus on this issue in the next DWG meeting. </a:t>
            </a:r>
          </a:p>
          <a:p>
            <a:pPr lvl="1"/>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650684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NOGRR 247 (proposed UFLS Modification)</a:t>
            </a:r>
          </a:p>
        </p:txBody>
      </p:sp>
      <p:sp>
        <p:nvSpPr>
          <p:cNvPr id="3" name="Content Placeholder 2"/>
          <p:cNvSpPr>
            <a:spLocks noGrp="1"/>
          </p:cNvSpPr>
          <p:nvPr>
            <p:ph idx="1"/>
          </p:nvPr>
        </p:nvSpPr>
        <p:spPr>
          <a:xfrm>
            <a:off x="838200" y="1565190"/>
            <a:ext cx="10515600" cy="5292810"/>
          </a:xfrm>
        </p:spPr>
        <p:txBody>
          <a:bodyPr>
            <a:normAutofit/>
          </a:bodyPr>
          <a:lstStyle/>
          <a:p>
            <a:endParaRPr lang="en-US" dirty="0">
              <a:effectLst/>
              <a:latin typeface="Calibri" panose="020F0502020204030204" pitchFamily="34" charset="0"/>
              <a:ea typeface="Calibri" panose="020F0502020204030204" pitchFamily="34" charset="0"/>
              <a:cs typeface="Calibri" panose="020F0502020204030204" pitchFamily="34" charset="0"/>
            </a:endParaRPr>
          </a:p>
          <a:p>
            <a:r>
              <a:rPr lang="en-US" dirty="0"/>
              <a:t>ERCOT discussed the proposed changes to the UFLS program. </a:t>
            </a:r>
          </a:p>
          <a:p>
            <a:r>
              <a:rPr lang="en-US" dirty="0"/>
              <a:t>DWG had concerns about the implementation timeline and cost associated with updating and reprogramming relays.</a:t>
            </a:r>
          </a:p>
          <a:p>
            <a:r>
              <a:rPr lang="en-US" dirty="0"/>
              <a:t>DWG consensus was in support of NOGRR247, but need the implementation period to be extended. </a:t>
            </a:r>
          </a:p>
          <a:p>
            <a:endParaRPr lang="en-US" dirty="0"/>
          </a:p>
          <a:p>
            <a:endParaRPr lang="en-US" b="1" dirty="0"/>
          </a:p>
        </p:txBody>
      </p:sp>
    </p:spTree>
    <p:extLst>
      <p:ext uri="{BB962C8B-B14F-4D97-AF65-F5344CB8AC3E}">
        <p14:creationId xmlns:p14="http://schemas.microsoft.com/office/powerpoint/2010/main" val="205944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6BE69-AD3F-4212-8E87-498224E91C4E}"/>
              </a:ext>
            </a:extLst>
          </p:cNvPr>
          <p:cNvSpPr>
            <a:spLocks noGrp="1"/>
          </p:cNvSpPr>
          <p:nvPr>
            <p:ph type="title"/>
          </p:nvPr>
        </p:nvSpPr>
        <p:spPr/>
        <p:txBody>
          <a:bodyPr/>
          <a:lstStyle/>
          <a:p>
            <a:r>
              <a:rPr lang="en-US" dirty="0"/>
              <a:t>Update DWG Procedure Manual for approval PGRR102</a:t>
            </a:r>
          </a:p>
        </p:txBody>
      </p:sp>
      <p:sp>
        <p:nvSpPr>
          <p:cNvPr id="3" name="Content Placeholder 2">
            <a:extLst>
              <a:ext uri="{FF2B5EF4-FFF2-40B4-BE49-F238E27FC236}">
                <a16:creationId xmlns:a16="http://schemas.microsoft.com/office/drawing/2014/main" id="{2E83E35C-BF40-4D98-9D45-D9B4F8CB7C9D}"/>
              </a:ext>
            </a:extLst>
          </p:cNvPr>
          <p:cNvSpPr>
            <a:spLocks noGrp="1"/>
          </p:cNvSpPr>
          <p:nvPr>
            <p:ph idx="1"/>
          </p:nvPr>
        </p:nvSpPr>
        <p:spPr/>
        <p:txBody>
          <a:bodyPr/>
          <a:lstStyle/>
          <a:p>
            <a:r>
              <a:rPr lang="en-US" dirty="0"/>
              <a:t>PGGR102 was approved on March, 2023 by PUCT. </a:t>
            </a:r>
          </a:p>
          <a:p>
            <a:r>
              <a:rPr lang="en-US" dirty="0"/>
              <a:t>As a results, DWG is requesting ROS approval on language added to DWG Procedure Manual in order to align with PGGR102. </a:t>
            </a:r>
          </a:p>
          <a:p>
            <a:pPr lvl="1"/>
            <a:r>
              <a:rPr lang="en-US" dirty="0"/>
              <a:t>Revisions involve TSAT being included to the model quality analysis. </a:t>
            </a:r>
          </a:p>
        </p:txBody>
      </p:sp>
    </p:spTree>
    <p:extLst>
      <p:ext uri="{BB962C8B-B14F-4D97-AF65-F5344CB8AC3E}">
        <p14:creationId xmlns:p14="http://schemas.microsoft.com/office/powerpoint/2010/main" val="16815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284D12-8CC5-4217-9B9E-0010AB2C6628}"/>
              </a:ext>
            </a:extLst>
          </p:cNvPr>
          <p:cNvSpPr>
            <a:spLocks noGrp="1"/>
          </p:cNvSpPr>
          <p:nvPr>
            <p:ph type="title"/>
          </p:nvPr>
        </p:nvSpPr>
        <p:spPr/>
        <p:txBody>
          <a:bodyPr/>
          <a:lstStyle/>
          <a:p>
            <a:r>
              <a:rPr lang="en-US" dirty="0"/>
              <a:t>Update DWG Procedure Manual for approval PGRR102</a:t>
            </a:r>
          </a:p>
        </p:txBody>
      </p:sp>
      <p:pic>
        <p:nvPicPr>
          <p:cNvPr id="10" name="Content Placeholder 9">
            <a:extLst>
              <a:ext uri="{FF2B5EF4-FFF2-40B4-BE49-F238E27FC236}">
                <a16:creationId xmlns:a16="http://schemas.microsoft.com/office/drawing/2014/main" id="{6A4360EF-7224-490C-98EB-1BBD5515031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58723" y="1921562"/>
            <a:ext cx="4940554" cy="4159464"/>
          </a:xfrm>
        </p:spPr>
      </p:pic>
      <p:pic>
        <p:nvPicPr>
          <p:cNvPr id="12" name="Content Placeholder 11">
            <a:extLst>
              <a:ext uri="{FF2B5EF4-FFF2-40B4-BE49-F238E27FC236}">
                <a16:creationId xmlns:a16="http://schemas.microsoft.com/office/drawing/2014/main" id="{BC24341E-7B5E-4280-8035-AE2B19CA897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09906" y="1825625"/>
            <a:ext cx="4306187" cy="4351338"/>
          </a:xfrm>
        </p:spPr>
      </p:pic>
    </p:spTree>
    <p:extLst>
      <p:ext uri="{BB962C8B-B14F-4D97-AF65-F5344CB8AC3E}">
        <p14:creationId xmlns:p14="http://schemas.microsoft.com/office/powerpoint/2010/main" val="378859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0967B-C599-4265-A5E0-FF79904EDEA7}"/>
              </a:ext>
            </a:extLst>
          </p:cNvPr>
          <p:cNvSpPr>
            <a:spLocks noGrp="1"/>
          </p:cNvSpPr>
          <p:nvPr>
            <p:ph type="title"/>
          </p:nvPr>
        </p:nvSpPr>
        <p:spPr/>
        <p:txBody>
          <a:bodyPr/>
          <a:lstStyle/>
          <a:p>
            <a:r>
              <a:rPr lang="en-US" dirty="0"/>
              <a:t>Draft PGRR- Review Process for IBR Modification</a:t>
            </a:r>
          </a:p>
        </p:txBody>
      </p:sp>
      <p:sp>
        <p:nvSpPr>
          <p:cNvPr id="3" name="Content Placeholder 2">
            <a:extLst>
              <a:ext uri="{FF2B5EF4-FFF2-40B4-BE49-F238E27FC236}">
                <a16:creationId xmlns:a16="http://schemas.microsoft.com/office/drawing/2014/main" id="{3D5FFFE8-F59E-4079-A666-D63C7F8145AF}"/>
              </a:ext>
            </a:extLst>
          </p:cNvPr>
          <p:cNvSpPr>
            <a:spLocks noGrp="1"/>
          </p:cNvSpPr>
          <p:nvPr>
            <p:ph idx="1"/>
          </p:nvPr>
        </p:nvSpPr>
        <p:spPr/>
        <p:txBody>
          <a:bodyPr>
            <a:normAutofit fontScale="92500" lnSpcReduction="10000"/>
          </a:bodyPr>
          <a:lstStyle/>
          <a:p>
            <a:r>
              <a:rPr lang="en-US" dirty="0"/>
              <a:t>At the February DWG meeting, ERCOT presented two concepts to DWG with the aim of improving review process of changes to settings or equipment associated with Inverter-Based Resources. </a:t>
            </a:r>
          </a:p>
          <a:p>
            <a:r>
              <a:rPr lang="en-US" dirty="0"/>
              <a:t>Based on the DWG inputs, ERCOT shared with DWG a draft potential PGRR for one of the two concepts for feedback in March. </a:t>
            </a:r>
          </a:p>
          <a:p>
            <a:r>
              <a:rPr lang="en-US" dirty="0"/>
              <a:t>At the April DWG meeting, ERCOT went through the draft PGRR. DWG had various concerns and provided feedback about the timeline to complete the dynamic study, the dynamic study would not be a limited study, and discussed if there should be an intermediate process to determine if MQT is acceptable. </a:t>
            </a:r>
          </a:p>
          <a:p>
            <a:r>
              <a:rPr lang="en-US" dirty="0"/>
              <a:t>ERCOT will work on a revision and provide a revised draft PGRR to DWG via email to obtain any additional major comments.  </a:t>
            </a:r>
          </a:p>
        </p:txBody>
      </p:sp>
    </p:spTree>
    <p:extLst>
      <p:ext uri="{BB962C8B-B14F-4D97-AF65-F5344CB8AC3E}">
        <p14:creationId xmlns:p14="http://schemas.microsoft.com/office/powerpoint/2010/main" val="291906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354</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DWG Report to ROS</vt:lpstr>
      <vt:lpstr>DWG Update</vt:lpstr>
      <vt:lpstr>NOGRR 247 (proposed UFLS Modification)</vt:lpstr>
      <vt:lpstr>Update DWG Procedure Manual for approval PGRR102</vt:lpstr>
      <vt:lpstr>Update DWG Procedure Manual for approval PGRR102</vt:lpstr>
      <vt:lpstr>Draft PGRR- Review Process for IBR Modification</vt:lpstr>
    </vt:vector>
  </TitlesOfParts>
  <Company>Oncor Electric Delivery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DWG Report to ROS</dc:title>
  <dc:creator>Jung, Sam</dc:creator>
  <cp:lastModifiedBy>Martinez Jr, Javier</cp:lastModifiedBy>
  <cp:revision>68</cp:revision>
  <dcterms:created xsi:type="dcterms:W3CDTF">2021-02-24T20:47:36Z</dcterms:created>
  <dcterms:modified xsi:type="dcterms:W3CDTF">2023-05-01T14:35:14Z</dcterms:modified>
</cp:coreProperties>
</file>