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302" r:id="rId6"/>
    <p:sldId id="300" r:id="rId7"/>
    <p:sldId id="301" r:id="rId8"/>
    <p:sldId id="266" r:id="rId9"/>
    <p:sldId id="263" r:id="rId10"/>
    <p:sldId id="261" r:id="rId11"/>
    <p:sldId id="262" r:id="rId12"/>
    <p:sldId id="268" r:id="rId13"/>
    <p:sldId id="269" r:id="rId14"/>
    <p:sldId id="305" r:id="rId15"/>
    <p:sldId id="284"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howGuides="1">
      <p:cViewPr varScale="1">
        <p:scale>
          <a:sx n="78" d="100"/>
          <a:sy n="78" d="100"/>
        </p:scale>
        <p:origin x="1637" y="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FFDE4-5487-4B99-B5A9-DD2CC4A47BFC}"/>
              </a:ext>
            </a:extLst>
          </p:cNvPr>
          <p:cNvSpPr txBox="1"/>
          <p:nvPr/>
        </p:nvSpPr>
        <p:spPr>
          <a:xfrm>
            <a:off x="3657600" y="2438400"/>
            <a:ext cx="5486400" cy="2000548"/>
          </a:xfrm>
          <a:prstGeom prst="rect">
            <a:avLst/>
          </a:prstGeom>
          <a:noFill/>
        </p:spPr>
        <p:txBody>
          <a:bodyPr wrap="square" rtlCol="0">
            <a:spAutoFit/>
          </a:bodyPr>
          <a:lstStyle/>
          <a:p>
            <a:r>
              <a:rPr lang="en-US" b="1" dirty="0"/>
              <a:t>Settlement Stability</a:t>
            </a:r>
          </a:p>
          <a:p>
            <a:r>
              <a:rPr lang="en-US" sz="1600" b="1" dirty="0"/>
              <a:t>2023 Q1 Update to WMS</a:t>
            </a:r>
          </a:p>
          <a:p>
            <a:endParaRPr lang="en-US" dirty="0"/>
          </a:p>
          <a:p>
            <a:r>
              <a:rPr lang="en-US" dirty="0"/>
              <a:t>Magie Shanks</a:t>
            </a:r>
          </a:p>
          <a:p>
            <a:r>
              <a:rPr lang="en-US" dirty="0"/>
              <a:t>Manager, Settlement Services</a:t>
            </a:r>
          </a:p>
          <a:p>
            <a:endParaRPr lang="en-US" dirty="0"/>
          </a:p>
          <a:p>
            <a:r>
              <a:rPr lang="en-US" dirty="0"/>
              <a:t>05/03/2023</a:t>
            </a:r>
          </a:p>
        </p:txBody>
      </p:sp>
    </p:spTree>
    <p:extLst>
      <p:ext uri="{BB962C8B-B14F-4D97-AF65-F5344CB8AC3E}">
        <p14:creationId xmlns:p14="http://schemas.microsoft.com/office/powerpoint/2010/main" val="76556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Texts3">
            <a:extLst>
              <a:ext uri="{FF2B5EF4-FFF2-40B4-BE49-F238E27FC236}">
                <a16:creationId xmlns:a16="http://schemas.microsoft.com/office/drawing/2014/main" id="{3D0A9919-E4CF-4CB5-AA6E-FD19B54E6BF0}"/>
              </a:ext>
            </a:extLst>
          </p:cNvPr>
          <p:cNvSpPr txBox="1">
            <a:spLocks/>
          </p:cNvSpPr>
          <p:nvPr/>
        </p:nvSpPr>
        <p:spPr>
          <a:xfrm>
            <a:off x="370331" y="5558536"/>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2" name="Title 1"/>
          <p:cNvSpPr>
            <a:spLocks noGrp="1"/>
          </p:cNvSpPr>
          <p:nvPr>
            <p:ph type="title"/>
          </p:nvPr>
        </p:nvSpPr>
        <p:spPr>
          <a:xfrm>
            <a:off x="377951" y="205926"/>
            <a:ext cx="8458200" cy="518318"/>
          </a:xfrm>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962400" y="5794550"/>
            <a:ext cx="50292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8" name="Table 7">
            <a:extLst>
              <a:ext uri="{FF2B5EF4-FFF2-40B4-BE49-F238E27FC236}">
                <a16:creationId xmlns:a16="http://schemas.microsoft.com/office/drawing/2014/main" id="{74E3CC44-F7DA-A922-E27A-9E96F344D64F}"/>
              </a:ext>
            </a:extLst>
          </p:cNvPr>
          <p:cNvGraphicFramePr>
            <a:graphicFrameLocks noGrp="1"/>
          </p:cNvGraphicFramePr>
          <p:nvPr>
            <p:extLst>
              <p:ext uri="{D42A27DB-BD31-4B8C-83A1-F6EECF244321}">
                <p14:modId xmlns:p14="http://schemas.microsoft.com/office/powerpoint/2010/main" val="160841066"/>
              </p:ext>
            </p:extLst>
          </p:nvPr>
        </p:nvGraphicFramePr>
        <p:xfrm>
          <a:off x="370330" y="1034638"/>
          <a:ext cx="8465816" cy="4497971"/>
        </p:xfrm>
        <a:graphic>
          <a:graphicData uri="http://schemas.openxmlformats.org/drawingml/2006/table">
            <a:tbl>
              <a:tblPr/>
              <a:tblGrid>
                <a:gridCol w="1744868">
                  <a:extLst>
                    <a:ext uri="{9D8B030D-6E8A-4147-A177-3AD203B41FA5}">
                      <a16:colId xmlns:a16="http://schemas.microsoft.com/office/drawing/2014/main" val="20000"/>
                    </a:ext>
                  </a:extLst>
                </a:gridCol>
                <a:gridCol w="516996">
                  <a:extLst>
                    <a:ext uri="{9D8B030D-6E8A-4147-A177-3AD203B41FA5}">
                      <a16:colId xmlns:a16="http://schemas.microsoft.com/office/drawing/2014/main" val="20001"/>
                    </a:ext>
                  </a:extLst>
                </a:gridCol>
                <a:gridCol w="516996">
                  <a:extLst>
                    <a:ext uri="{9D8B030D-6E8A-4147-A177-3AD203B41FA5}">
                      <a16:colId xmlns:a16="http://schemas.microsoft.com/office/drawing/2014/main" val="20002"/>
                    </a:ext>
                  </a:extLst>
                </a:gridCol>
                <a:gridCol w="516996">
                  <a:extLst>
                    <a:ext uri="{9D8B030D-6E8A-4147-A177-3AD203B41FA5}">
                      <a16:colId xmlns:a16="http://schemas.microsoft.com/office/drawing/2014/main" val="20003"/>
                    </a:ext>
                  </a:extLst>
                </a:gridCol>
                <a:gridCol w="516996">
                  <a:extLst>
                    <a:ext uri="{9D8B030D-6E8A-4147-A177-3AD203B41FA5}">
                      <a16:colId xmlns:a16="http://schemas.microsoft.com/office/drawing/2014/main" val="20004"/>
                    </a:ext>
                  </a:extLst>
                </a:gridCol>
                <a:gridCol w="516996">
                  <a:extLst>
                    <a:ext uri="{9D8B030D-6E8A-4147-A177-3AD203B41FA5}">
                      <a16:colId xmlns:a16="http://schemas.microsoft.com/office/drawing/2014/main" val="20005"/>
                    </a:ext>
                  </a:extLst>
                </a:gridCol>
                <a:gridCol w="516996">
                  <a:extLst>
                    <a:ext uri="{9D8B030D-6E8A-4147-A177-3AD203B41FA5}">
                      <a16:colId xmlns:a16="http://schemas.microsoft.com/office/drawing/2014/main" val="20006"/>
                    </a:ext>
                  </a:extLst>
                </a:gridCol>
                <a:gridCol w="516996">
                  <a:extLst>
                    <a:ext uri="{9D8B030D-6E8A-4147-A177-3AD203B41FA5}">
                      <a16:colId xmlns:a16="http://schemas.microsoft.com/office/drawing/2014/main" val="20007"/>
                    </a:ext>
                  </a:extLst>
                </a:gridCol>
                <a:gridCol w="516996">
                  <a:extLst>
                    <a:ext uri="{9D8B030D-6E8A-4147-A177-3AD203B41FA5}">
                      <a16:colId xmlns:a16="http://schemas.microsoft.com/office/drawing/2014/main" val="20008"/>
                    </a:ext>
                  </a:extLst>
                </a:gridCol>
                <a:gridCol w="516996">
                  <a:extLst>
                    <a:ext uri="{9D8B030D-6E8A-4147-A177-3AD203B41FA5}">
                      <a16:colId xmlns:a16="http://schemas.microsoft.com/office/drawing/2014/main" val="20009"/>
                    </a:ext>
                  </a:extLst>
                </a:gridCol>
                <a:gridCol w="516996">
                  <a:extLst>
                    <a:ext uri="{9D8B030D-6E8A-4147-A177-3AD203B41FA5}">
                      <a16:colId xmlns:a16="http://schemas.microsoft.com/office/drawing/2014/main" val="20010"/>
                    </a:ext>
                  </a:extLst>
                </a:gridCol>
                <a:gridCol w="516996">
                  <a:extLst>
                    <a:ext uri="{9D8B030D-6E8A-4147-A177-3AD203B41FA5}">
                      <a16:colId xmlns:a16="http://schemas.microsoft.com/office/drawing/2014/main" val="20011"/>
                    </a:ext>
                  </a:extLst>
                </a:gridCol>
                <a:gridCol w="516996">
                  <a:extLst>
                    <a:ext uri="{9D8B030D-6E8A-4147-A177-3AD203B41FA5}">
                      <a16:colId xmlns:a16="http://schemas.microsoft.com/office/drawing/2014/main" val="20012"/>
                    </a:ext>
                  </a:extLst>
                </a:gridCol>
                <a:gridCol w="516996">
                  <a:extLst>
                    <a:ext uri="{9D8B030D-6E8A-4147-A177-3AD203B41FA5}">
                      <a16:colId xmlns:a16="http://schemas.microsoft.com/office/drawing/2014/main" val="20013"/>
                    </a:ext>
                  </a:extLst>
                </a:gridCol>
              </a:tblGrid>
              <a:tr h="277240">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Jul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Aug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97487">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91.5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230.2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106.0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251.7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31.6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179.8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70991">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-72.2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97487">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21.5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ERO Pass-Through Fee</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14.8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22.4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-66.4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-85.6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-64.7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-54.1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-52.9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-56.4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-67.8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-69.3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25.5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16.0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74.3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-19.9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101.1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-36.8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85.9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-49.3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38.7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37.4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31.3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30.3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197487">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2342444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26" name="Title Texts3">
            <a:extLst>
              <a:ext uri="{FF2B5EF4-FFF2-40B4-BE49-F238E27FC236}">
                <a16:creationId xmlns:a16="http://schemas.microsoft.com/office/drawing/2014/main" id="{47933D88-79F7-DF66-845B-D01C0B7D0998}"/>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27" name="Title Texts5">
            <a:extLst>
              <a:ext uri="{FF2B5EF4-FFF2-40B4-BE49-F238E27FC236}">
                <a16:creationId xmlns:a16="http://schemas.microsoft.com/office/drawing/2014/main" id="{DF12FD51-0659-EE20-0EFF-4F7E54A6EB52}"/>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28" name="Title Texts7">
            <a:extLst>
              <a:ext uri="{FF2B5EF4-FFF2-40B4-BE49-F238E27FC236}">
                <a16:creationId xmlns:a16="http://schemas.microsoft.com/office/drawing/2014/main" id="{9302BF00-C61F-6F42-BF40-8CF757B7837D}"/>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29" name="Title Texts9">
            <a:extLst>
              <a:ext uri="{FF2B5EF4-FFF2-40B4-BE49-F238E27FC236}">
                <a16:creationId xmlns:a16="http://schemas.microsoft.com/office/drawing/2014/main" id="{EBC20FFE-3CEC-31E3-47CB-0313EE5E9A8C}"/>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30" name="Table 29">
            <a:extLst>
              <a:ext uri="{FF2B5EF4-FFF2-40B4-BE49-F238E27FC236}">
                <a16:creationId xmlns:a16="http://schemas.microsoft.com/office/drawing/2014/main" id="{DF680671-53D6-E2E4-24CB-45A22FCBDFA2}"/>
              </a:ext>
            </a:extLst>
          </p:cNvPr>
          <p:cNvGraphicFramePr>
            <a:graphicFrameLocks noGrp="1"/>
          </p:cNvGraphicFramePr>
          <p:nvPr/>
        </p:nvGraphicFramePr>
        <p:xfrm>
          <a:off x="374904" y="1042416"/>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Jan 2023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Feb</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Mar</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-3.8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-4.1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-6.6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defTabSz="914400" rtl="0" eaLnBrk="1" latinLnBrk="0" hangingPunct="1">
                        <a:lnSpc>
                          <a:spcPct val="100000"/>
                        </a:lnSpc>
                        <a:spcBef>
                          <a:spcPts val="500"/>
                        </a:spcBef>
                        <a:spcAft>
                          <a:spcPts val="500"/>
                        </a:spcAft>
                        <a:buNone/>
                      </a:pPr>
                      <a:r>
                        <a:rPr sz="900" b="0" i="0" u="none" kern="1200" cap="none" dirty="0">
                          <a:solidFill>
                            <a:srgbClr val="000000">
                              <a:alpha val="100000"/>
                            </a:srgbClr>
                          </a:solidFill>
                          <a:latin typeface="Times New Roman"/>
                          <a:ea typeface="+mn-ea"/>
                          <a:cs typeface="+mn-cs"/>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defTabSz="914400" rtl="0" eaLnBrk="1" latinLnBrk="0" hangingPunct="1">
                        <a:lnSpc>
                          <a:spcPct val="100000"/>
                        </a:lnSpc>
                        <a:spcBef>
                          <a:spcPts val="500"/>
                        </a:spcBef>
                        <a:spcAft>
                          <a:spcPts val="500"/>
                        </a:spcAft>
                        <a:buNone/>
                      </a:pPr>
                      <a:r>
                        <a:rPr sz="900" b="0" i="0" u="none" kern="1200" cap="none" dirty="0">
                          <a:solidFill>
                            <a:srgbClr val="000000">
                              <a:alpha val="100000"/>
                            </a:srgbClr>
                          </a:solidFill>
                          <a:latin typeface="Times New Roman"/>
                          <a:ea typeface="+mn-ea"/>
                          <a:cs typeface="+mn-cs"/>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-19.3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-17.7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-21.6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-43.8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-66.4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-85.6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-64.7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-54.1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-52.9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-56.4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-67.8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-69.3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31" name="Table 30">
            <a:extLst>
              <a:ext uri="{FF2B5EF4-FFF2-40B4-BE49-F238E27FC236}">
                <a16:creationId xmlns:a16="http://schemas.microsoft.com/office/drawing/2014/main" id="{B483B98A-9F06-8699-3ECE-1BC9C456B7F3}"/>
              </a:ext>
            </a:extLst>
          </p:cNvPr>
          <p:cNvGraphicFramePr>
            <a:graphicFrameLocks noGrp="1"/>
          </p:cNvGraphicFramePr>
          <p:nvPr/>
        </p:nvGraphicFramePr>
        <p:xfrm>
          <a:off x="374904" y="24048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Jan 2023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Feb</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Mar</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9.7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42.1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46.0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43.0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31.8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32" name="Table 31">
            <a:extLst>
              <a:ext uri="{FF2B5EF4-FFF2-40B4-BE49-F238E27FC236}">
                <a16:creationId xmlns:a16="http://schemas.microsoft.com/office/drawing/2014/main" id="{D7FF07F8-FEBC-13CC-65C7-455D4DEC5A48}"/>
              </a:ext>
            </a:extLst>
          </p:cNvPr>
          <p:cNvGraphicFramePr>
            <a:graphicFrameLocks noGrp="1"/>
          </p:cNvGraphicFramePr>
          <p:nvPr/>
        </p:nvGraphicFramePr>
        <p:xfrm>
          <a:off x="374904"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Jan 2023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Feb</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Mar</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-4.6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-5.1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33" name="Table 32">
            <a:extLst>
              <a:ext uri="{FF2B5EF4-FFF2-40B4-BE49-F238E27FC236}">
                <a16:creationId xmlns:a16="http://schemas.microsoft.com/office/drawing/2014/main" id="{02A1AC9E-C6B9-EDEB-FA57-6D0807D959A3}"/>
              </a:ext>
            </a:extLst>
          </p:cNvPr>
          <p:cNvGraphicFramePr>
            <a:graphicFrameLocks noGrp="1"/>
          </p:cNvGraphicFramePr>
          <p:nvPr>
            <p:extLst>
              <p:ext uri="{D42A27DB-BD31-4B8C-83A1-F6EECF244321}">
                <p14:modId xmlns:p14="http://schemas.microsoft.com/office/powerpoint/2010/main" val="2329683025"/>
              </p:ext>
            </p:extLst>
          </p:nvPr>
        </p:nvGraphicFramePr>
        <p:xfrm>
          <a:off x="374904" y="512064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Jan 2023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Feb</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Mar</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3</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6386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p:txBody>
          <a:bodyPr/>
          <a:lstStyle/>
          <a:p>
            <a:r>
              <a:rPr lang="en-US" dirty="0"/>
              <a:t>26.2 Securitization Default Charge</a:t>
            </a:r>
            <a:br>
              <a:rPr lang="en-US" dirty="0"/>
            </a:br>
            <a:r>
              <a:rPr lang="en-US" dirty="0"/>
              <a:t>27.3 Securitization Uplift Charge</a:t>
            </a:r>
          </a:p>
        </p:txBody>
      </p:sp>
      <p:sp>
        <p:nvSpPr>
          <p:cNvPr id="4"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7" name="TextBox 6">
            <a:extLst>
              <a:ext uri="{FF2B5EF4-FFF2-40B4-BE49-F238E27FC236}">
                <a16:creationId xmlns:a16="http://schemas.microsoft.com/office/drawing/2014/main" id="{D7A3A4F4-C9A3-4F34-9AFB-ACC236939514}"/>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graphicFrame>
        <p:nvGraphicFramePr>
          <p:cNvPr id="3" name="Table 2">
            <a:extLst>
              <a:ext uri="{FF2B5EF4-FFF2-40B4-BE49-F238E27FC236}">
                <a16:creationId xmlns:a16="http://schemas.microsoft.com/office/drawing/2014/main" id="{763ADDD5-3E13-F32D-E060-6A9E8FFE7864}"/>
              </a:ext>
            </a:extLst>
          </p:cNvPr>
          <p:cNvGraphicFramePr>
            <a:graphicFrameLocks noGrp="1"/>
          </p:cNvGraphicFramePr>
          <p:nvPr>
            <p:extLst>
              <p:ext uri="{D42A27DB-BD31-4B8C-83A1-F6EECF244321}">
                <p14:modId xmlns:p14="http://schemas.microsoft.com/office/powerpoint/2010/main" val="876307883"/>
              </p:ext>
            </p:extLst>
          </p:nvPr>
        </p:nvGraphicFramePr>
        <p:xfrm>
          <a:off x="137158" y="1371600"/>
          <a:ext cx="8869683" cy="1456829"/>
        </p:xfrm>
        <a:graphic>
          <a:graphicData uri="http://schemas.openxmlformats.org/drawingml/2006/table">
            <a:tbl>
              <a:tblPr/>
              <a:tblGrid>
                <a:gridCol w="885828">
                  <a:extLst>
                    <a:ext uri="{9D8B030D-6E8A-4147-A177-3AD203B41FA5}">
                      <a16:colId xmlns:a16="http://schemas.microsoft.com/office/drawing/2014/main" val="1956561063"/>
                    </a:ext>
                  </a:extLst>
                </a:gridCol>
                <a:gridCol w="570939">
                  <a:extLst>
                    <a:ext uri="{9D8B030D-6E8A-4147-A177-3AD203B41FA5}">
                      <a16:colId xmlns:a16="http://schemas.microsoft.com/office/drawing/2014/main" val="2401965077"/>
                    </a:ext>
                  </a:extLst>
                </a:gridCol>
                <a:gridCol w="617743">
                  <a:extLst>
                    <a:ext uri="{9D8B030D-6E8A-4147-A177-3AD203B41FA5}">
                      <a16:colId xmlns:a16="http://schemas.microsoft.com/office/drawing/2014/main" val="36695713"/>
                    </a:ext>
                  </a:extLst>
                </a:gridCol>
                <a:gridCol w="617743">
                  <a:extLst>
                    <a:ext uri="{9D8B030D-6E8A-4147-A177-3AD203B41FA5}">
                      <a16:colId xmlns:a16="http://schemas.microsoft.com/office/drawing/2014/main" val="1632520497"/>
                    </a:ext>
                  </a:extLst>
                </a:gridCol>
                <a:gridCol w="617743">
                  <a:extLst>
                    <a:ext uri="{9D8B030D-6E8A-4147-A177-3AD203B41FA5}">
                      <a16:colId xmlns:a16="http://schemas.microsoft.com/office/drawing/2014/main" val="1676273623"/>
                    </a:ext>
                  </a:extLst>
                </a:gridCol>
                <a:gridCol w="617743">
                  <a:extLst>
                    <a:ext uri="{9D8B030D-6E8A-4147-A177-3AD203B41FA5}">
                      <a16:colId xmlns:a16="http://schemas.microsoft.com/office/drawing/2014/main" val="3999395393"/>
                    </a:ext>
                  </a:extLst>
                </a:gridCol>
                <a:gridCol w="617743">
                  <a:extLst>
                    <a:ext uri="{9D8B030D-6E8A-4147-A177-3AD203B41FA5}">
                      <a16:colId xmlns:a16="http://schemas.microsoft.com/office/drawing/2014/main" val="3290469183"/>
                    </a:ext>
                  </a:extLst>
                </a:gridCol>
                <a:gridCol w="617743">
                  <a:extLst>
                    <a:ext uri="{9D8B030D-6E8A-4147-A177-3AD203B41FA5}">
                      <a16:colId xmlns:a16="http://schemas.microsoft.com/office/drawing/2014/main" val="4137435166"/>
                    </a:ext>
                  </a:extLst>
                </a:gridCol>
                <a:gridCol w="617743">
                  <a:extLst>
                    <a:ext uri="{9D8B030D-6E8A-4147-A177-3AD203B41FA5}">
                      <a16:colId xmlns:a16="http://schemas.microsoft.com/office/drawing/2014/main" val="310144635"/>
                    </a:ext>
                  </a:extLst>
                </a:gridCol>
                <a:gridCol w="617743">
                  <a:extLst>
                    <a:ext uri="{9D8B030D-6E8A-4147-A177-3AD203B41FA5}">
                      <a16:colId xmlns:a16="http://schemas.microsoft.com/office/drawing/2014/main" val="1637961945"/>
                    </a:ext>
                  </a:extLst>
                </a:gridCol>
                <a:gridCol w="617743">
                  <a:extLst>
                    <a:ext uri="{9D8B030D-6E8A-4147-A177-3AD203B41FA5}">
                      <a16:colId xmlns:a16="http://schemas.microsoft.com/office/drawing/2014/main" val="1718595348"/>
                    </a:ext>
                  </a:extLst>
                </a:gridCol>
                <a:gridCol w="617743">
                  <a:extLst>
                    <a:ext uri="{9D8B030D-6E8A-4147-A177-3AD203B41FA5}">
                      <a16:colId xmlns:a16="http://schemas.microsoft.com/office/drawing/2014/main" val="3948307186"/>
                    </a:ext>
                  </a:extLst>
                </a:gridCol>
                <a:gridCol w="617743">
                  <a:extLst>
                    <a:ext uri="{9D8B030D-6E8A-4147-A177-3AD203B41FA5}">
                      <a16:colId xmlns:a16="http://schemas.microsoft.com/office/drawing/2014/main" val="3080563103"/>
                    </a:ext>
                  </a:extLst>
                </a:gridCol>
                <a:gridCol w="617743">
                  <a:extLst>
                    <a:ext uri="{9D8B030D-6E8A-4147-A177-3AD203B41FA5}">
                      <a16:colId xmlns:a16="http://schemas.microsoft.com/office/drawing/2014/main" val="1325508458"/>
                    </a:ext>
                  </a:extLst>
                </a:gridCol>
              </a:tblGrid>
              <a:tr h="181691">
                <a:tc>
                  <a:txBody>
                    <a:bodyPr/>
                    <a:lstStyle/>
                    <a:p>
                      <a:pPr algn="l" rtl="0" fontAlgn="ctr"/>
                      <a:r>
                        <a:rPr lang="en-US" sz="800" b="1" i="0" u="none" strike="noStrike" dirty="0">
                          <a:solidFill>
                            <a:srgbClr val="000000"/>
                          </a:solidFill>
                          <a:effectLst/>
                          <a:latin typeface="Times" panose="02020603050405020304" pitchFamily="18" charset="0"/>
                        </a:rPr>
                        <a:t> Subchapter M </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Mar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Apr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May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Jun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Jul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Aug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a:solidFill>
                            <a:srgbClr val="000000"/>
                          </a:solidFill>
                          <a:effectLst/>
                          <a:latin typeface="Times" panose="02020603050405020304" pitchFamily="18" charset="0"/>
                        </a:rPr>
                        <a:t>Sep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Oct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Nov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Dec 2022</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Jan 2023</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Feb 2023</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Mar 2023</a:t>
                      </a:r>
                    </a:p>
                  </a:txBody>
                  <a:tcPr marL="8238" marR="8238" marT="8238"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extLst>
                  <a:ext uri="{0D108BD9-81ED-4DB2-BD59-A6C34878D82A}">
                    <a16:rowId xmlns:a16="http://schemas.microsoft.com/office/drawing/2014/main" val="200897390"/>
                  </a:ext>
                </a:extLst>
              </a:tr>
              <a:tr h="504109">
                <a:tc>
                  <a:txBody>
                    <a:bodyPr/>
                    <a:lstStyle/>
                    <a:p>
                      <a:pPr algn="l" rtl="0" fontAlgn="b"/>
                      <a:r>
                        <a:rPr lang="en-US" sz="800" b="0" i="0" u="none" strike="noStrike" dirty="0">
                          <a:solidFill>
                            <a:srgbClr val="000000"/>
                          </a:solidFill>
                          <a:effectLst/>
                          <a:latin typeface="Times New Roman" panose="02020603050405020304" pitchFamily="18" charset="0"/>
                        </a:rPr>
                        <a:t>Reference Month (RTM_FINAL data)</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Dec 2021</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Jan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Feb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Mar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Apr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May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Jun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Jul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a:solidFill>
                            <a:srgbClr val="000000"/>
                          </a:solidFill>
                          <a:effectLst/>
                          <a:latin typeface="Times New Roman" panose="02020603050405020304" pitchFamily="18" charset="0"/>
                        </a:rPr>
                        <a:t>Aug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Sep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Oct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a:solidFill>
                            <a:srgbClr val="000000"/>
                          </a:solidFill>
                          <a:effectLst/>
                          <a:latin typeface="Times New Roman" panose="02020603050405020304" pitchFamily="18" charset="0"/>
                        </a:rPr>
                        <a:t>Nov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Dec 2022</a:t>
                      </a:r>
                    </a:p>
                  </a:txBody>
                  <a:tcPr marL="8238" marR="8238" marT="8238"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extLst>
                  <a:ext uri="{0D108BD9-81ED-4DB2-BD59-A6C34878D82A}">
                    <a16:rowId xmlns:a16="http://schemas.microsoft.com/office/drawing/2014/main" val="1877849241"/>
                  </a:ext>
                </a:extLst>
              </a:tr>
              <a:tr h="404118">
                <a:tc>
                  <a:txBody>
                    <a:bodyPr/>
                    <a:lstStyle/>
                    <a:p>
                      <a:pPr algn="l" rtl="0" fontAlgn="b"/>
                      <a:r>
                        <a:rPr lang="en-US" sz="800" b="0" i="0" u="none" strike="noStrike" dirty="0">
                          <a:solidFill>
                            <a:srgbClr val="000000"/>
                          </a:solidFill>
                          <a:effectLst/>
                          <a:latin typeface="Times New Roman" panose="02020603050405020304" pitchFamily="18" charset="0"/>
                        </a:rPr>
                        <a:t>Monthly Uplift ($) (TSDCMA)</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3,713,235</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3,713,235</a:t>
                      </a:r>
                    </a:p>
                  </a:txBody>
                  <a:tcPr marL="8238" marR="8238" marT="8238" marB="0" anchor="ctr">
                    <a:lnL>
                      <a:noFill/>
                    </a:lnL>
                    <a:lnR>
                      <a:noFill/>
                    </a:lnR>
                    <a:lnT>
                      <a:noFill/>
                    </a:lnT>
                    <a:lnB>
                      <a:noFill/>
                    </a:lnB>
                  </a:tcPr>
                </a:tc>
                <a:tc>
                  <a:txBody>
                    <a:bodyPr/>
                    <a:lstStyle/>
                    <a:p>
                      <a:pPr algn="ctr" rtl="0" fontAlgn="ctr"/>
                      <a:r>
                        <a:rPr lang="en-US" sz="850" b="0" i="0" u="none" strike="noStrike">
                          <a:solidFill>
                            <a:srgbClr val="000000"/>
                          </a:solidFill>
                          <a:effectLst/>
                          <a:latin typeface="Times New Roman" panose="02020603050405020304" pitchFamily="18" charset="0"/>
                        </a:rPr>
                        <a:t>3,713,235</a:t>
                      </a:r>
                    </a:p>
                  </a:txBody>
                  <a:tcPr marL="8238" marR="8238" marT="8238" marB="0" anchor="ctr">
                    <a:lnL>
                      <a:noFill/>
                    </a:lnL>
                    <a:lnR>
                      <a:noFill/>
                    </a:lnR>
                    <a:lnT>
                      <a:noFill/>
                    </a:lnT>
                    <a:lnB>
                      <a:noFill/>
                    </a:lnB>
                  </a:tcPr>
                </a:tc>
                <a:tc>
                  <a:txBody>
                    <a:bodyPr/>
                    <a:lstStyle/>
                    <a:p>
                      <a:pPr algn="ctr" rtl="0" fontAlgn="ctr"/>
                      <a:r>
                        <a:rPr lang="en-US" sz="850" b="0" i="0" u="none" strike="noStrike">
                          <a:solidFill>
                            <a:srgbClr val="000000"/>
                          </a:solidFill>
                          <a:effectLst/>
                          <a:latin typeface="Times New Roman" panose="02020603050405020304" pitchFamily="18" charset="0"/>
                        </a:rPr>
                        <a:t>3,713,235</a:t>
                      </a:r>
                    </a:p>
                  </a:txBody>
                  <a:tcPr marL="8238" marR="8238" marT="8238" marB="0" anchor="ctr">
                    <a:lnL>
                      <a:noFill/>
                    </a:lnL>
                    <a:lnR>
                      <a:noFill/>
                    </a:lnR>
                    <a:lnT>
                      <a:noFill/>
                    </a:lnT>
                    <a:lnB>
                      <a:noFill/>
                    </a:lnB>
                  </a:tcPr>
                </a:tc>
                <a:tc>
                  <a:txBody>
                    <a:bodyPr/>
                    <a:lstStyle/>
                    <a:p>
                      <a:pPr algn="ctr" rtl="0" fontAlgn="ctr"/>
                      <a:r>
                        <a:rPr lang="en-US" sz="850" b="0" i="0" u="none" strike="noStrike">
                          <a:solidFill>
                            <a:srgbClr val="000000"/>
                          </a:solidFill>
                          <a:effectLst/>
                          <a:latin typeface="Times New Roman" panose="02020603050405020304" pitchFamily="18" charset="0"/>
                        </a:rPr>
                        <a:t>3,761,985</a:t>
                      </a:r>
                    </a:p>
                  </a:txBody>
                  <a:tcPr marL="8238" marR="8238" marT="8238" marB="0" anchor="ctr">
                    <a:lnL>
                      <a:noFill/>
                    </a:lnL>
                    <a:lnR>
                      <a:noFill/>
                    </a:lnR>
                    <a:lnT>
                      <a:noFill/>
                    </a:lnT>
                    <a:lnB>
                      <a:noFill/>
                    </a:lnB>
                  </a:tcPr>
                </a:tc>
                <a:tc>
                  <a:txBody>
                    <a:bodyPr/>
                    <a:lstStyle/>
                    <a:p>
                      <a:pPr algn="ctr" rtl="0" fontAlgn="ctr"/>
                      <a:r>
                        <a:rPr lang="en-US" sz="850" b="0" i="0" u="none" strike="noStrike">
                          <a:solidFill>
                            <a:srgbClr val="000000"/>
                          </a:solidFill>
                          <a:effectLst/>
                          <a:latin typeface="Times New Roman" panose="02020603050405020304" pitchFamily="18" charset="0"/>
                        </a:rPr>
                        <a:t>3,761,985</a:t>
                      </a:r>
                    </a:p>
                  </a:txBody>
                  <a:tcPr marL="8238" marR="8238" marT="8238" marB="0" anchor="ctr">
                    <a:lnL>
                      <a:noFill/>
                    </a:lnL>
                    <a:lnR>
                      <a:noFill/>
                    </a:lnR>
                    <a:lnT>
                      <a:noFill/>
                    </a:lnT>
                    <a:lnB>
                      <a:noFill/>
                    </a:lnB>
                  </a:tcPr>
                </a:tc>
                <a:tc>
                  <a:txBody>
                    <a:bodyPr/>
                    <a:lstStyle/>
                    <a:p>
                      <a:pPr algn="ctr" rtl="0" fontAlgn="ctr"/>
                      <a:r>
                        <a:rPr lang="en-US" sz="850" b="0" i="0" u="none" strike="noStrike">
                          <a:solidFill>
                            <a:srgbClr val="000000"/>
                          </a:solidFill>
                          <a:effectLst/>
                          <a:latin typeface="Times New Roman" panose="02020603050405020304" pitchFamily="18" charset="0"/>
                        </a:rPr>
                        <a:t>3,761,985</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3,761,985</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3,221,826</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3,221,826</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3,221,826</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3,221,826</a:t>
                      </a:r>
                    </a:p>
                  </a:txBody>
                  <a:tcPr marL="8238" marR="8238" marT="8238" marB="0" anchor="ctr">
                    <a:lnL>
                      <a:noFill/>
                    </a:lnL>
                    <a:lnR>
                      <a:noFill/>
                    </a:lnR>
                    <a:lnT>
                      <a:noFill/>
                    </a:lnT>
                    <a:lnB>
                      <a:noFill/>
                    </a:lnB>
                  </a:tcPr>
                </a:tc>
                <a:tc>
                  <a:txBody>
                    <a:bodyPr/>
                    <a:lstStyle/>
                    <a:p>
                      <a:pPr algn="ctr" rtl="0" fontAlgn="ctr"/>
                      <a:r>
                        <a:rPr lang="en-US" sz="850" b="0" i="0" u="none" strike="noStrike" dirty="0">
                          <a:solidFill>
                            <a:srgbClr val="000000"/>
                          </a:solidFill>
                          <a:effectLst/>
                          <a:latin typeface="Times New Roman" panose="02020603050405020304" pitchFamily="18" charset="0"/>
                        </a:rPr>
                        <a:t>1,553,571</a:t>
                      </a:r>
                    </a:p>
                  </a:txBody>
                  <a:tcPr marL="8238" marR="8238" marT="8238" marB="0" anchor="ctr">
                    <a:lnL>
                      <a:noFill/>
                    </a:lnL>
                    <a:lnR>
                      <a:noFill/>
                    </a:lnR>
                    <a:lnT>
                      <a:noFill/>
                    </a:lnT>
                    <a:lnB>
                      <a:noFill/>
                    </a:lnB>
                  </a:tcPr>
                </a:tc>
                <a:extLst>
                  <a:ext uri="{0D108BD9-81ED-4DB2-BD59-A6C34878D82A}">
                    <a16:rowId xmlns:a16="http://schemas.microsoft.com/office/drawing/2014/main" val="1917771269"/>
                  </a:ext>
                </a:extLst>
              </a:tr>
              <a:tr h="366911">
                <a:tc>
                  <a:txBody>
                    <a:bodyPr/>
                    <a:lstStyle/>
                    <a:p>
                      <a:pPr algn="l" rtl="0" fontAlgn="ctr"/>
                      <a:r>
                        <a:rPr lang="en-US" sz="800" b="0" i="0" u="none" strike="noStrike" dirty="0">
                          <a:solidFill>
                            <a:srgbClr val="000000"/>
                          </a:solidFill>
                          <a:effectLst/>
                          <a:latin typeface="Times New Roman" panose="02020603050405020304" pitchFamily="18" charset="0"/>
                        </a:rPr>
                        <a:t>SDCMMATOT (MWh)</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209,606,505</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207,838,866</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194,316,616</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195,041,993</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195,303,193</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208,449,380</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208,494,853</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219,876,436</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216,649,493</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a:solidFill>
                            <a:srgbClr val="000000"/>
                          </a:solidFill>
                          <a:effectLst/>
                          <a:latin typeface="Times New Roman" panose="02020603050405020304" pitchFamily="18" charset="0"/>
                        </a:rPr>
                        <a:t>208,508,389</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207,309,985</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197,630,131</a:t>
                      </a:r>
                    </a:p>
                  </a:txBody>
                  <a:tcPr marL="8238" marR="8238" marT="8238" marB="0" anchor="ctr">
                    <a:lnL>
                      <a:noFill/>
                    </a:lnL>
                    <a:lnR>
                      <a:noFill/>
                    </a:lnR>
                    <a:lnT>
                      <a:noFill/>
                    </a:lnT>
                    <a:lnB>
                      <a:noFill/>
                    </a:lnB>
                    <a:solidFill>
                      <a:srgbClr val="F2F2F2"/>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210,486,325</a:t>
                      </a:r>
                    </a:p>
                  </a:txBody>
                  <a:tcPr marL="8238" marR="8238" marT="8238" marB="0" anchor="ctr">
                    <a:lnL>
                      <a:noFill/>
                    </a:lnL>
                    <a:lnR>
                      <a:noFill/>
                    </a:lnR>
                    <a:lnT>
                      <a:noFill/>
                    </a:lnT>
                    <a:lnB>
                      <a:noFill/>
                    </a:lnB>
                    <a:solidFill>
                      <a:srgbClr val="F2F2F2"/>
                    </a:solidFill>
                  </a:tcPr>
                </a:tc>
                <a:extLst>
                  <a:ext uri="{0D108BD9-81ED-4DB2-BD59-A6C34878D82A}">
                    <a16:rowId xmlns:a16="http://schemas.microsoft.com/office/drawing/2014/main" val="1422317499"/>
                  </a:ext>
                </a:extLst>
              </a:tr>
            </a:tbl>
          </a:graphicData>
        </a:graphic>
      </p:graphicFrame>
      <p:graphicFrame>
        <p:nvGraphicFramePr>
          <p:cNvPr id="6" name="Table 5">
            <a:extLst>
              <a:ext uri="{FF2B5EF4-FFF2-40B4-BE49-F238E27FC236}">
                <a16:creationId xmlns:a16="http://schemas.microsoft.com/office/drawing/2014/main" id="{81277CF0-97B7-6AFE-CF56-6CEF882134DA}"/>
              </a:ext>
            </a:extLst>
          </p:cNvPr>
          <p:cNvGraphicFramePr>
            <a:graphicFrameLocks noGrp="1"/>
          </p:cNvGraphicFramePr>
          <p:nvPr>
            <p:extLst>
              <p:ext uri="{D42A27DB-BD31-4B8C-83A1-F6EECF244321}">
                <p14:modId xmlns:p14="http://schemas.microsoft.com/office/powerpoint/2010/main" val="744143668"/>
              </p:ext>
            </p:extLst>
          </p:nvPr>
        </p:nvGraphicFramePr>
        <p:xfrm>
          <a:off x="137158" y="3124200"/>
          <a:ext cx="6878409" cy="1271016"/>
        </p:xfrm>
        <a:graphic>
          <a:graphicData uri="http://schemas.openxmlformats.org/drawingml/2006/table">
            <a:tbl>
              <a:tblPr/>
              <a:tblGrid>
                <a:gridCol w="1098233">
                  <a:extLst>
                    <a:ext uri="{9D8B030D-6E8A-4147-A177-3AD203B41FA5}">
                      <a16:colId xmlns:a16="http://schemas.microsoft.com/office/drawing/2014/main" val="2329588638"/>
                    </a:ext>
                  </a:extLst>
                </a:gridCol>
                <a:gridCol w="816931">
                  <a:extLst>
                    <a:ext uri="{9D8B030D-6E8A-4147-A177-3AD203B41FA5}">
                      <a16:colId xmlns:a16="http://schemas.microsoft.com/office/drawing/2014/main" val="3183850037"/>
                    </a:ext>
                  </a:extLst>
                </a:gridCol>
                <a:gridCol w="709035">
                  <a:extLst>
                    <a:ext uri="{9D8B030D-6E8A-4147-A177-3AD203B41FA5}">
                      <a16:colId xmlns:a16="http://schemas.microsoft.com/office/drawing/2014/main" val="3505983275"/>
                    </a:ext>
                  </a:extLst>
                </a:gridCol>
                <a:gridCol w="709035">
                  <a:extLst>
                    <a:ext uri="{9D8B030D-6E8A-4147-A177-3AD203B41FA5}">
                      <a16:colId xmlns:a16="http://schemas.microsoft.com/office/drawing/2014/main" val="716985455"/>
                    </a:ext>
                  </a:extLst>
                </a:gridCol>
                <a:gridCol w="709035">
                  <a:extLst>
                    <a:ext uri="{9D8B030D-6E8A-4147-A177-3AD203B41FA5}">
                      <a16:colId xmlns:a16="http://schemas.microsoft.com/office/drawing/2014/main" val="3368195099"/>
                    </a:ext>
                  </a:extLst>
                </a:gridCol>
                <a:gridCol w="709035">
                  <a:extLst>
                    <a:ext uri="{9D8B030D-6E8A-4147-A177-3AD203B41FA5}">
                      <a16:colId xmlns:a16="http://schemas.microsoft.com/office/drawing/2014/main" val="698036356"/>
                    </a:ext>
                  </a:extLst>
                </a:gridCol>
                <a:gridCol w="709035">
                  <a:extLst>
                    <a:ext uri="{9D8B030D-6E8A-4147-A177-3AD203B41FA5}">
                      <a16:colId xmlns:a16="http://schemas.microsoft.com/office/drawing/2014/main" val="2080938096"/>
                    </a:ext>
                  </a:extLst>
                </a:gridCol>
                <a:gridCol w="709035">
                  <a:extLst>
                    <a:ext uri="{9D8B030D-6E8A-4147-A177-3AD203B41FA5}">
                      <a16:colId xmlns:a16="http://schemas.microsoft.com/office/drawing/2014/main" val="2362521519"/>
                    </a:ext>
                  </a:extLst>
                </a:gridCol>
                <a:gridCol w="709035">
                  <a:extLst>
                    <a:ext uri="{9D8B030D-6E8A-4147-A177-3AD203B41FA5}">
                      <a16:colId xmlns:a16="http://schemas.microsoft.com/office/drawing/2014/main" val="3057920595"/>
                    </a:ext>
                  </a:extLst>
                </a:gridCol>
              </a:tblGrid>
              <a:tr h="227298">
                <a:tc>
                  <a:txBody>
                    <a:bodyPr/>
                    <a:lstStyle/>
                    <a:p>
                      <a:pPr algn="l" rtl="0" fontAlgn="ctr"/>
                      <a:r>
                        <a:rPr lang="en-US" sz="800" b="1" i="0" u="none" strike="noStrike" dirty="0">
                          <a:solidFill>
                            <a:srgbClr val="000000"/>
                          </a:solidFill>
                          <a:effectLst/>
                          <a:latin typeface="Times" panose="02020603050405020304" pitchFamily="18" charset="0"/>
                        </a:rPr>
                        <a:t> Subchapter N</a:t>
                      </a:r>
                      <a:r>
                        <a:rPr lang="en-US" sz="800" b="1" i="0" u="none" strike="noStrike" baseline="30000" dirty="0">
                          <a:solidFill>
                            <a:srgbClr val="000000"/>
                          </a:solidFill>
                          <a:effectLst/>
                          <a:latin typeface="Times" panose="02020603050405020304" pitchFamily="18" charset="0"/>
                        </a:rPr>
                        <a:t>1</a:t>
                      </a:r>
                      <a:endParaRPr lang="en-US" sz="800" b="1" i="0" u="none" strike="noStrike" dirty="0">
                        <a:solidFill>
                          <a:srgbClr val="000000"/>
                        </a:solidFill>
                        <a:effectLst/>
                        <a:latin typeface="Times" panose="02020603050405020304" pitchFamily="18"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Aug 2022</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Sep 2022</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Oct 2022</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Nov 2022</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a:solidFill>
                            <a:srgbClr val="000000"/>
                          </a:solidFill>
                          <a:effectLst/>
                          <a:latin typeface="Times" panose="02020603050405020304" pitchFamily="18" charset="0"/>
                        </a:rPr>
                        <a:t>Dec 2022</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Jan 2023</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Feb 2023</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tc>
                  <a:txBody>
                    <a:bodyPr/>
                    <a:lstStyle/>
                    <a:p>
                      <a:pPr algn="ctr" rtl="0" fontAlgn="ctr"/>
                      <a:r>
                        <a:rPr lang="en-US" sz="800" b="1" i="0" u="none" strike="noStrike" dirty="0">
                          <a:solidFill>
                            <a:srgbClr val="000000"/>
                          </a:solidFill>
                          <a:effectLst/>
                          <a:latin typeface="Times" panose="02020603050405020304" pitchFamily="18" charset="0"/>
                        </a:rPr>
                        <a:t>Mar 2023</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B3B3B3"/>
                    </a:solidFill>
                  </a:tcPr>
                </a:tc>
                <a:extLst>
                  <a:ext uri="{0D108BD9-81ED-4DB2-BD59-A6C34878D82A}">
                    <a16:rowId xmlns:a16="http://schemas.microsoft.com/office/drawing/2014/main" val="1023625268"/>
                  </a:ext>
                </a:extLst>
              </a:tr>
              <a:tr h="420033">
                <a:tc>
                  <a:txBody>
                    <a:bodyPr/>
                    <a:lstStyle/>
                    <a:p>
                      <a:pPr algn="l" rtl="0" fontAlgn="b"/>
                      <a:r>
                        <a:rPr lang="en-US" sz="800" b="0" i="0" u="none" strike="noStrike" dirty="0">
                          <a:solidFill>
                            <a:srgbClr val="000000"/>
                          </a:solidFill>
                          <a:effectLst/>
                          <a:latin typeface="Times New Roman" panose="02020603050405020304" pitchFamily="18" charset="0"/>
                        </a:rPr>
                        <a:t>Monthly Uplift ($) (MTSUCDA)</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13,847,762</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13,401,060</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13,847,762</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a:solidFill>
                            <a:srgbClr val="000000"/>
                          </a:solidFill>
                          <a:effectLst/>
                          <a:latin typeface="Times New Roman" panose="02020603050405020304" pitchFamily="18" charset="0"/>
                        </a:rPr>
                        <a:t>13,669,290</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13,669,290</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14,580,576</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11,261,768</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tc>
                  <a:txBody>
                    <a:bodyPr/>
                    <a:lstStyle/>
                    <a:p>
                      <a:pPr algn="ctr" rtl="0" fontAlgn="ctr"/>
                      <a:r>
                        <a:rPr lang="en-US" sz="850" b="0" i="0" u="none" strike="noStrike" dirty="0">
                          <a:solidFill>
                            <a:srgbClr val="000000"/>
                          </a:solidFill>
                          <a:effectLst/>
                          <a:latin typeface="Times New Roman" panose="02020603050405020304" pitchFamily="18" charset="0"/>
                        </a:rPr>
                        <a:t>12,468,386</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solidFill>
                      <a:srgbClr val="EFEFEF"/>
                    </a:solidFill>
                  </a:tcPr>
                </a:tc>
                <a:extLst>
                  <a:ext uri="{0D108BD9-81ED-4DB2-BD59-A6C34878D82A}">
                    <a16:rowId xmlns:a16="http://schemas.microsoft.com/office/drawing/2014/main" val="1782213042"/>
                  </a:ext>
                </a:extLst>
              </a:tr>
              <a:tr h="420033">
                <a:tc>
                  <a:txBody>
                    <a:bodyPr/>
                    <a:lstStyle/>
                    <a:p>
                      <a:pPr algn="l" rtl="0" fontAlgn="b"/>
                      <a:r>
                        <a:rPr lang="en-US" sz="800" b="0" i="0" u="none" strike="noStrike" dirty="0">
                          <a:solidFill>
                            <a:srgbClr val="000000"/>
                          </a:solidFill>
                          <a:effectLst/>
                          <a:latin typeface="Times New Roman" panose="02020603050405020304" pitchFamily="18" charset="0"/>
                        </a:rPr>
                        <a:t>Non-Optout RTAML (MWh)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dirty="0">
                          <a:solidFill>
                            <a:srgbClr val="000000"/>
                          </a:solidFill>
                          <a:effectLst/>
                          <a:latin typeface="Times New Roman" panose="02020603050405020304" pitchFamily="18" charset="0"/>
                        </a:rPr>
                        <a:t>28,398,581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dirty="0">
                          <a:solidFill>
                            <a:srgbClr val="000000"/>
                          </a:solidFill>
                          <a:effectLst/>
                          <a:latin typeface="Times New Roman" panose="02020603050405020304" pitchFamily="18" charset="0"/>
                        </a:rPr>
                        <a:t>22,857,910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dirty="0">
                          <a:solidFill>
                            <a:srgbClr val="000000"/>
                          </a:solidFill>
                          <a:effectLst/>
                          <a:latin typeface="Times New Roman" panose="02020603050405020304" pitchFamily="18" charset="0"/>
                        </a:rPr>
                        <a:t>19,155,517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dirty="0">
                          <a:solidFill>
                            <a:srgbClr val="000000"/>
                          </a:solidFill>
                          <a:effectLst/>
                          <a:latin typeface="Times New Roman" panose="02020603050405020304" pitchFamily="18" charset="0"/>
                        </a:rPr>
                        <a:t>17,690,430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dirty="0">
                          <a:solidFill>
                            <a:srgbClr val="000000"/>
                          </a:solidFill>
                          <a:effectLst/>
                          <a:latin typeface="Times New Roman" panose="02020603050405020304" pitchFamily="18" charset="0"/>
                        </a:rPr>
                        <a:t>18,681,062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a:solidFill>
                            <a:srgbClr val="000000"/>
                          </a:solidFill>
                          <a:effectLst/>
                          <a:latin typeface="Times New Roman" panose="02020603050405020304" pitchFamily="18" charset="0"/>
                        </a:rPr>
                        <a:t>18,391,836</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a:solidFill>
                            <a:srgbClr val="000000"/>
                          </a:solidFill>
                          <a:effectLst/>
                          <a:latin typeface="Times New Roman" panose="02020603050405020304" pitchFamily="18" charset="0"/>
                        </a:rPr>
                        <a:t>17,681,808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r>
                        <a:rPr lang="en-US" sz="850" b="0" i="0" u="none" strike="noStrike" dirty="0">
                          <a:solidFill>
                            <a:srgbClr val="000000"/>
                          </a:solidFill>
                          <a:effectLst/>
                          <a:latin typeface="Times New Roman" panose="02020603050405020304" pitchFamily="18" charset="0"/>
                        </a:rPr>
                        <a:t>17,989,670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318547"/>
                  </a:ext>
                </a:extLst>
              </a:tr>
              <a:tr h="203652">
                <a:tc>
                  <a:txBody>
                    <a:bodyPr/>
                    <a:lstStyle/>
                    <a:p>
                      <a:pPr algn="l" rtl="0" fontAlgn="b"/>
                      <a:r>
                        <a:rPr lang="en-US" sz="800" b="0" i="0" u="none" strike="noStrike" dirty="0">
                          <a:solidFill>
                            <a:srgbClr val="000000"/>
                          </a:solidFill>
                          <a:effectLst/>
                          <a:latin typeface="Times New Roman" panose="02020603050405020304" pitchFamily="18" charset="0"/>
                        </a:rPr>
                        <a:t>$/MWh</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dirty="0">
                          <a:solidFill>
                            <a:srgbClr val="000000"/>
                          </a:solidFill>
                          <a:effectLst/>
                          <a:latin typeface="Times New Roman" panose="02020603050405020304" pitchFamily="18" charset="0"/>
                        </a:rPr>
                        <a:t>0.49</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a:solidFill>
                            <a:srgbClr val="000000"/>
                          </a:solidFill>
                          <a:effectLst/>
                          <a:latin typeface="Times New Roman" panose="02020603050405020304" pitchFamily="18" charset="0"/>
                        </a:rPr>
                        <a:t>0.59</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a:solidFill>
                            <a:srgbClr val="000000"/>
                          </a:solidFill>
                          <a:effectLst/>
                          <a:latin typeface="Times New Roman" panose="02020603050405020304" pitchFamily="18" charset="0"/>
                        </a:rPr>
                        <a:t>0.72</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a:solidFill>
                            <a:srgbClr val="000000"/>
                          </a:solidFill>
                          <a:effectLst/>
                          <a:latin typeface="Times New Roman" panose="02020603050405020304" pitchFamily="18" charset="0"/>
                        </a:rPr>
                        <a:t>0.77</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dirty="0">
                          <a:solidFill>
                            <a:srgbClr val="000000"/>
                          </a:solidFill>
                          <a:effectLst/>
                          <a:latin typeface="Times New Roman" panose="02020603050405020304" pitchFamily="18" charset="0"/>
                        </a:rPr>
                        <a:t>0.73</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dirty="0">
                          <a:solidFill>
                            <a:srgbClr val="000000"/>
                          </a:solidFill>
                          <a:effectLst/>
                          <a:latin typeface="Times New Roman" panose="02020603050405020304" pitchFamily="18" charset="0"/>
                        </a:rPr>
                        <a:t>0.79</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dirty="0">
                          <a:solidFill>
                            <a:srgbClr val="000000"/>
                          </a:solidFill>
                          <a:effectLst/>
                          <a:latin typeface="Times New Roman" panose="02020603050405020304" pitchFamily="18" charset="0"/>
                        </a:rPr>
                        <a:t>0.64</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en-US" sz="850" b="0" i="0" u="none" strike="noStrike" dirty="0">
                          <a:solidFill>
                            <a:srgbClr val="000000"/>
                          </a:solidFill>
                          <a:effectLst/>
                          <a:latin typeface="Times New Roman" panose="02020603050405020304" pitchFamily="18" charset="0"/>
                        </a:rPr>
                        <a:t>0.69</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3876469768"/>
                  </a:ext>
                </a:extLst>
              </a:tr>
            </a:tbl>
          </a:graphicData>
        </a:graphic>
      </p:graphicFrame>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7" name="Table 6">
            <a:extLst>
              <a:ext uri="{FF2B5EF4-FFF2-40B4-BE49-F238E27FC236}">
                <a16:creationId xmlns:a16="http://schemas.microsoft.com/office/drawing/2014/main" id="{9E697166-E604-4AF6-A8E8-8CB2C3FAD857}"/>
              </a:ext>
            </a:extLst>
          </p:cNvPr>
          <p:cNvGraphicFramePr>
            <a:graphicFrameLocks noGrp="1"/>
          </p:cNvGraphicFramePr>
          <p:nvPr>
            <p:extLst>
              <p:ext uri="{D42A27DB-BD31-4B8C-83A1-F6EECF244321}">
                <p14:modId xmlns:p14="http://schemas.microsoft.com/office/powerpoint/2010/main" val="4188708905"/>
              </p:ext>
            </p:extLst>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2023 Q1</a:t>
                      </a:r>
                      <a:endParaRPr lang="en-US" sz="1200" b="1" kern="1200" dirty="0">
                        <a:solidFill>
                          <a:srgbClr val="FF0000"/>
                        </a:solidFill>
                        <a:effectLst/>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9" name="TextBox 8">
            <a:extLst>
              <a:ext uri="{FF2B5EF4-FFF2-40B4-BE49-F238E27FC236}">
                <a16:creationId xmlns:a16="http://schemas.microsoft.com/office/drawing/2014/main" id="{624221D1-439F-4440-A650-31D787DC01D4}"/>
              </a:ext>
            </a:extLst>
          </p:cNvPr>
          <p:cNvSpPr txBox="1"/>
          <p:nvPr/>
        </p:nvSpPr>
        <p:spPr>
          <a:xfrm>
            <a:off x="381000" y="2397204"/>
            <a:ext cx="8382000"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Q1 2023.</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2539577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7" name="Table 6">
            <a:extLst>
              <a:ext uri="{FF2B5EF4-FFF2-40B4-BE49-F238E27FC236}">
                <a16:creationId xmlns:a16="http://schemas.microsoft.com/office/drawing/2014/main" id="{80416831-2191-4122-B745-A2F58A77854D}"/>
              </a:ext>
            </a:extLst>
          </p:cNvPr>
          <p:cNvGraphicFramePr>
            <a:graphicFrameLocks noGrp="1"/>
          </p:cNvGraphicFramePr>
          <p:nvPr>
            <p:extLst>
              <p:ext uri="{D42A27DB-BD31-4B8C-83A1-F6EECF244321}">
                <p14:modId xmlns:p14="http://schemas.microsoft.com/office/powerpoint/2010/main" val="2055349831"/>
              </p:ext>
            </p:extLst>
          </p:nvPr>
        </p:nvGraphicFramePr>
        <p:xfrm>
          <a:off x="609600" y="1143000"/>
          <a:ext cx="7924800" cy="15616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2023 Q1</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AA342AAC-B2A1-4D7F-8491-6A5C821029E7}"/>
              </a:ext>
            </a:extLst>
          </p:cNvPr>
          <p:cNvSpPr txBox="1"/>
          <p:nvPr/>
        </p:nvSpPr>
        <p:spPr>
          <a:xfrm>
            <a:off x="609600" y="2743200"/>
            <a:ext cx="7924800"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Q1 2023.</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949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graphicFrame>
        <p:nvGraphicFramePr>
          <p:cNvPr id="7" name="Content Placeholder 10">
            <a:extLst>
              <a:ext uri="{FF2B5EF4-FFF2-40B4-BE49-F238E27FC236}">
                <a16:creationId xmlns:a16="http://schemas.microsoft.com/office/drawing/2014/main" id="{F34F1FEF-9A27-4563-9BA3-23814E57EF05}"/>
              </a:ext>
            </a:extLst>
          </p:cNvPr>
          <p:cNvGraphicFramePr>
            <a:graphicFrameLocks noGrp="1"/>
          </p:cNvGraphicFramePr>
          <p:nvPr>
            <p:ph idx="1"/>
            <p:extLst>
              <p:ext uri="{D42A27DB-BD31-4B8C-83A1-F6EECF244321}">
                <p14:modId xmlns:p14="http://schemas.microsoft.com/office/powerpoint/2010/main" val="2127097075"/>
              </p:ext>
            </p:extLst>
          </p:nvPr>
        </p:nvGraphicFramePr>
        <p:xfrm>
          <a:off x="381000" y="1447800"/>
          <a:ext cx="8382000" cy="1783136"/>
        </p:xfrm>
        <a:graphic>
          <a:graphicData uri="http://schemas.openxmlformats.org/drawingml/2006/table">
            <a:tbl>
              <a:tblPr/>
              <a:tblGrid>
                <a:gridCol w="2856707">
                  <a:extLst>
                    <a:ext uri="{9D8B030D-6E8A-4147-A177-3AD203B41FA5}">
                      <a16:colId xmlns:a16="http://schemas.microsoft.com/office/drawing/2014/main" val="20000"/>
                    </a:ext>
                  </a:extLst>
                </a:gridCol>
                <a:gridCol w="783853">
                  <a:extLst>
                    <a:ext uri="{9D8B030D-6E8A-4147-A177-3AD203B41FA5}">
                      <a16:colId xmlns:a16="http://schemas.microsoft.com/office/drawing/2014/main" val="20001"/>
                    </a:ext>
                  </a:extLst>
                </a:gridCol>
                <a:gridCol w="783853">
                  <a:extLst>
                    <a:ext uri="{9D8B030D-6E8A-4147-A177-3AD203B41FA5}">
                      <a16:colId xmlns:a16="http://schemas.microsoft.com/office/drawing/2014/main" val="20002"/>
                    </a:ext>
                  </a:extLst>
                </a:gridCol>
                <a:gridCol w="1316873">
                  <a:extLst>
                    <a:ext uri="{9D8B030D-6E8A-4147-A177-3AD203B41FA5}">
                      <a16:colId xmlns:a16="http://schemas.microsoft.com/office/drawing/2014/main" val="20003"/>
                    </a:ext>
                  </a:extLst>
                </a:gridCol>
                <a:gridCol w="1316873">
                  <a:extLst>
                    <a:ext uri="{9D8B030D-6E8A-4147-A177-3AD203B41FA5}">
                      <a16:colId xmlns:a16="http://schemas.microsoft.com/office/drawing/2014/main" val="20004"/>
                    </a:ext>
                  </a:extLst>
                </a:gridCol>
                <a:gridCol w="1323841">
                  <a:extLst>
                    <a:ext uri="{9D8B030D-6E8A-4147-A177-3AD203B41FA5}">
                      <a16:colId xmlns:a16="http://schemas.microsoft.com/office/drawing/2014/main" val="20005"/>
                    </a:ext>
                  </a:extLst>
                </a:gridCol>
              </a:tblGrid>
              <a:tr h="211319">
                <a:tc>
                  <a:txBody>
                    <a:bodyPr/>
                    <a:lstStyle/>
                    <a:p>
                      <a:pPr algn="ctr" fontAlgn="ctr"/>
                      <a:r>
                        <a:rPr lang="en-US" sz="800" b="0" i="0" u="none" strike="noStrike" dirty="0">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2023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800" b="0" i="0" u="none" strike="noStrike" dirty="0">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211319">
                <a:tc>
                  <a:txBody>
                    <a:bodyPr/>
                    <a:lstStyle/>
                    <a:p>
                      <a:pPr algn="ctr" fontAlgn="ctr"/>
                      <a:r>
                        <a:rPr lang="en-US" sz="800" b="0" i="0" u="none" strike="noStrike" dirty="0">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Q1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354213">
                <a:tc>
                  <a:txBody>
                    <a:bodyPr/>
                    <a:lstStyle/>
                    <a:p>
                      <a:pPr algn="ctr" fontAlgn="ctr"/>
                      <a:r>
                        <a:rPr lang="en-US" sz="8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dirty="0">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2"/>
                  </a:ext>
                </a:extLst>
              </a:tr>
              <a:tr h="201257">
                <a:tc>
                  <a:txBody>
                    <a:bodyPr/>
                    <a:lstStyle/>
                    <a:p>
                      <a:pPr algn="ctr" fontAlgn="ctr"/>
                      <a:r>
                        <a:rPr lang="en-US" sz="800" b="0" i="0" u="none" strike="noStrike">
                          <a:solidFill>
                            <a:srgbClr val="000000"/>
                          </a:solidFill>
                          <a:effectLst/>
                          <a:latin typeface="Calibri" panose="020F0502020204030204" pitchFamily="34" charset="0"/>
                        </a:rPr>
                        <a:t>Energy-RTM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1257">
                <a:tc>
                  <a:txBody>
                    <a:bodyPr/>
                    <a:lstStyle/>
                    <a:p>
                      <a:pPr algn="ctr" fontAlgn="ctr"/>
                      <a:r>
                        <a:rPr lang="en-US" sz="800" b="0" i="0" u="none" strike="noStrike">
                          <a:solidFill>
                            <a:srgbClr val="000000"/>
                          </a:solidFill>
                          <a:effectLst/>
                          <a:latin typeface="Calibri" panose="020F0502020204030204" pitchFamily="34" charset="0"/>
                        </a:rPr>
                        <a:t>Firm Fuel Supply Service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978505"/>
                  </a:ext>
                </a:extLst>
              </a:tr>
              <a:tr h="201257">
                <a:tc>
                  <a:txBody>
                    <a:bodyPr/>
                    <a:lstStyle/>
                    <a:p>
                      <a:pPr algn="ctr" fontAlgn="ctr"/>
                      <a:r>
                        <a:rPr lang="en-US" sz="800" b="0" i="0" u="none" strike="noStrike">
                          <a:solidFill>
                            <a:srgbClr val="000000"/>
                          </a:solidFill>
                          <a:effectLst/>
                          <a:latin typeface="Calibri" panose="020F0502020204030204" pitchFamily="34" charset="0"/>
                        </a:rPr>
                        <a:t>Make-Whole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1257">
                <a:tc>
                  <a:txBody>
                    <a:bodyPr/>
                    <a:lstStyle/>
                    <a:p>
                      <a:pPr algn="ctr" fontAlgn="ctr"/>
                      <a:r>
                        <a:rPr lang="en-US" sz="800" b="0" i="0" u="none" strike="noStrike" dirty="0">
                          <a:solidFill>
                            <a:srgbClr val="000000"/>
                          </a:solidFill>
                          <a:effectLst/>
                          <a:latin typeface="Calibri" panose="020F0502020204030204" pitchFamily="34" charset="0"/>
                        </a:rPr>
                        <a:t>Reliability Unit Commitment</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93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78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78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1257">
                <a:tc>
                  <a:txBody>
                    <a:bodyPr/>
                    <a:lstStyle/>
                    <a:p>
                      <a:pPr algn="ctr" fontAlgn="ctr"/>
                      <a:r>
                        <a:rPr lang="en-US" sz="800" b="0" i="0" u="none" strike="noStrike" dirty="0">
                          <a:solidFill>
                            <a:srgbClr val="000000"/>
                          </a:solidFill>
                          <a:effectLst/>
                          <a:latin typeface="Calibri" panose="020F0502020204030204" pitchFamily="34" charset="0"/>
                        </a:rPr>
                        <a:t>TOTAL</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103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85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84</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8" name="TextBox 7">
            <a:extLst>
              <a:ext uri="{FF2B5EF4-FFF2-40B4-BE49-F238E27FC236}">
                <a16:creationId xmlns:a16="http://schemas.microsoft.com/office/drawing/2014/main" id="{D7EF5C86-B1D2-49ED-864A-A6CA9E9C45C0}"/>
              </a:ext>
            </a:extLst>
          </p:cNvPr>
          <p:cNvSpPr txBox="1"/>
          <p:nvPr/>
        </p:nvSpPr>
        <p:spPr>
          <a:xfrm>
            <a:off x="380999" y="38100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518356"/>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sp>
        <p:nvSpPr>
          <p:cNvPr id="11" name="TextBox 7">
            <a:extLst>
              <a:ext uri="{FF2B5EF4-FFF2-40B4-BE49-F238E27FC236}">
                <a16:creationId xmlns:a16="http://schemas.microsoft.com/office/drawing/2014/main" id="{DEB1576C-D25A-99E8-7D52-269D1C850AAF}"/>
              </a:ext>
            </a:extLst>
          </p:cNvPr>
          <p:cNvSpPr txBox="1"/>
          <p:nvPr/>
        </p:nvSpPr>
        <p:spPr>
          <a:xfrm>
            <a:off x="6151047" y="3276600"/>
            <a:ext cx="2992953" cy="276999"/>
          </a:xfrm>
          <a:prstGeom prst="rect">
            <a:avLst/>
          </a:prstGeom>
          <a:noFill/>
        </p:spPr>
        <p:txBody>
          <a:bodyPr wrap="square" rtlCol="0">
            <a:spAutoFit/>
          </a:bodyPr>
          <a:lstStyle/>
          <a:p>
            <a:pPr algn="ctr"/>
            <a:r>
              <a:rPr lang="en-US" sz="1200" b="1" dirty="0"/>
              <a:t>Average percent change</a:t>
            </a:r>
          </a:p>
        </p:txBody>
      </p:sp>
      <p:sp>
        <p:nvSpPr>
          <p:cNvPr id="12" name="TextBox 4">
            <a:extLst>
              <a:ext uri="{FF2B5EF4-FFF2-40B4-BE49-F238E27FC236}">
                <a16:creationId xmlns:a16="http://schemas.microsoft.com/office/drawing/2014/main" id="{531BC94E-1B73-CE2C-590C-54A4E746F689}"/>
              </a:ext>
            </a:extLst>
          </p:cNvPr>
          <p:cNvSpPr txBox="1"/>
          <p:nvPr/>
        </p:nvSpPr>
        <p:spPr>
          <a:xfrm>
            <a:off x="384048" y="54864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pic>
        <p:nvPicPr>
          <p:cNvPr id="18" name="Content Placeholder 4">
            <a:extLst>
              <a:ext uri="{FF2B5EF4-FFF2-40B4-BE49-F238E27FC236}">
                <a16:creationId xmlns:a16="http://schemas.microsoft.com/office/drawing/2014/main" id="{A7F922D1-E76A-9D98-4C77-FB7468BCB96B}"/>
              </a:ext>
            </a:extLst>
          </p:cNvPr>
          <p:cNvPicPr>
            <a:picLocks/>
          </p:cNvPicPr>
          <p:nvPr/>
        </p:nvPicPr>
        <p:blipFill>
          <a:blip r:embed="rId3" cstate="print"/>
          <a:stretch>
            <a:fillRect/>
          </a:stretch>
        </p:blipFill>
        <p:spPr>
          <a:xfrm>
            <a:off x="152400" y="792480"/>
            <a:ext cx="8778240" cy="2560320"/>
          </a:xfrm>
          <a:prstGeom prst="rect">
            <a:avLst/>
          </a:prstGeom>
        </p:spPr>
      </p:pic>
      <p:pic>
        <p:nvPicPr>
          <p:cNvPr id="6" name="Picture 5">
            <a:extLst>
              <a:ext uri="{FF2B5EF4-FFF2-40B4-BE49-F238E27FC236}">
                <a16:creationId xmlns:a16="http://schemas.microsoft.com/office/drawing/2014/main" id="{BD28ABCA-E144-5F60-B0D1-E6C1521A75C9}"/>
              </a:ext>
            </a:extLst>
          </p:cNvPr>
          <p:cNvPicPr>
            <a:picLocks noChangeAspect="1"/>
          </p:cNvPicPr>
          <p:nvPr/>
        </p:nvPicPr>
        <p:blipFill rotWithShape="1">
          <a:blip r:embed="rId4"/>
          <a:srcRect l="8566" r="5378"/>
          <a:stretch/>
        </p:blipFill>
        <p:spPr>
          <a:xfrm>
            <a:off x="6926299" y="3518356"/>
            <a:ext cx="1595031" cy="2983297"/>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16" name="Content Placeholder 15"/>
          <p:cNvPicPr>
            <a:picLocks noGrp="1"/>
          </p:cNvPicPr>
          <p:nvPr>
            <p:ph/>
          </p:nvPr>
        </p:nvPicPr>
        <p:blipFill>
          <a:blip r:embed="rId3" cstate="print"/>
          <a:stretch>
            <a:fillRect/>
          </a:stretch>
        </p:blipFill>
        <p:spPr>
          <a:xfrm>
            <a:off x="512064" y="813816"/>
            <a:ext cx="3931920" cy="2724912"/>
          </a:xfrm>
          <a:prstGeom prst="rect">
            <a:avLst/>
          </a:prstGeom>
        </p:spPr>
      </p:pic>
      <p:pic>
        <p:nvPicPr>
          <p:cNvPr id="17" name="Content Placeholder 16"/>
          <p:cNvPicPr>
            <a:picLocks noGrp="1"/>
          </p:cNvPicPr>
          <p:nvPr>
            <p:ph/>
          </p:nvPr>
        </p:nvPicPr>
        <p:blipFill>
          <a:blip r:embed="rId4" cstate="print"/>
          <a:stretch>
            <a:fillRect/>
          </a:stretch>
        </p:blipFill>
        <p:spPr>
          <a:xfrm>
            <a:off x="4608576" y="813816"/>
            <a:ext cx="3931920" cy="2724912"/>
          </a:xfrm>
          <a:prstGeom prst="rect">
            <a:avLst/>
          </a:prstGeom>
        </p:spPr>
      </p:pic>
      <p:pic>
        <p:nvPicPr>
          <p:cNvPr id="18" name="Content Placeholder 17"/>
          <p:cNvPicPr>
            <a:picLocks noGrp="1"/>
          </p:cNvPicPr>
          <p:nvPr>
            <p:ph/>
          </p:nvPr>
        </p:nvPicPr>
        <p:blipFill>
          <a:blip r:embed="rId5" cstate="print"/>
          <a:stretch>
            <a:fillRect/>
          </a:stretch>
        </p:blipFill>
        <p:spPr>
          <a:xfrm>
            <a:off x="512064" y="3456432"/>
            <a:ext cx="3931920" cy="2724912"/>
          </a:xfrm>
          <a:prstGeom prst="rect">
            <a:avLst/>
          </a:prstGeom>
        </p:spPr>
      </p:pic>
      <p:pic>
        <p:nvPicPr>
          <p:cNvPr id="19" name="Content Placeholder 18"/>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cstate="print"/>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cstate="print"/>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7" name="Picture 6">
            <a:extLst>
              <a:ext uri="{FF2B5EF4-FFF2-40B4-BE49-F238E27FC236}">
                <a16:creationId xmlns:a16="http://schemas.microsoft.com/office/drawing/2014/main" id="{3919E60B-3DB5-BCA0-28C2-AF96503D0C00}"/>
              </a:ext>
            </a:extLst>
          </p:cNvPr>
          <p:cNvPicPr>
            <a:picLocks noChangeAspect="1"/>
          </p:cNvPicPr>
          <p:nvPr/>
        </p:nvPicPr>
        <p:blipFill>
          <a:blip r:embed="rId3"/>
          <a:stretch>
            <a:fillRect/>
          </a:stretch>
        </p:blipFill>
        <p:spPr>
          <a:xfrm>
            <a:off x="838200" y="826256"/>
            <a:ext cx="7344862" cy="5345944"/>
          </a:xfrm>
          <a:prstGeom prst="rect">
            <a:avLst/>
          </a:prstGeom>
        </p:spPr>
      </p:pic>
    </p:spTree>
    <p:extLst>
      <p:ext uri="{BB962C8B-B14F-4D97-AF65-F5344CB8AC3E}">
        <p14:creationId xmlns:p14="http://schemas.microsoft.com/office/powerpoint/2010/main" val="93723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pic>
        <p:nvPicPr>
          <p:cNvPr id="3" name="Picture 2">
            <a:extLst>
              <a:ext uri="{FF2B5EF4-FFF2-40B4-BE49-F238E27FC236}">
                <a16:creationId xmlns:a16="http://schemas.microsoft.com/office/drawing/2014/main" id="{85422FEF-F30F-F75F-62AC-C73027D8DCAB}"/>
              </a:ext>
            </a:extLst>
          </p:cNvPr>
          <p:cNvPicPr>
            <a:picLocks noChangeAspect="1"/>
          </p:cNvPicPr>
          <p:nvPr/>
        </p:nvPicPr>
        <p:blipFill>
          <a:blip r:embed="rId3"/>
          <a:stretch>
            <a:fillRect/>
          </a:stretch>
        </p:blipFill>
        <p:spPr>
          <a:xfrm>
            <a:off x="914400" y="807447"/>
            <a:ext cx="7266011" cy="5288553"/>
          </a:xfrm>
          <a:prstGeom prst="rect">
            <a:avLst/>
          </a:prstGeom>
        </p:spPr>
      </p:pic>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9331</TotalTime>
  <Words>2021</Words>
  <Application>Microsoft Office PowerPoint</Application>
  <PresentationFormat>On-screen Show (4:3)</PresentationFormat>
  <Paragraphs>884</Paragraphs>
  <Slides>12</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times</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150</cp:revision>
  <cp:lastPrinted>2016-01-21T20:53:15Z</cp:lastPrinted>
  <dcterms:created xsi:type="dcterms:W3CDTF">2016-01-21T15:20:31Z</dcterms:created>
  <dcterms:modified xsi:type="dcterms:W3CDTF">2023-04-26T13:25:07Z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