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</p:sldMasterIdLst>
  <p:notesMasterIdLst>
    <p:notesMasterId r:id="rId12"/>
  </p:notesMasterIdLst>
  <p:handoutMasterIdLst>
    <p:handoutMasterId r:id="rId13"/>
  </p:handoutMasterIdLst>
  <p:sldIdLst>
    <p:sldId id="260" r:id="rId6"/>
    <p:sldId id="267" r:id="rId7"/>
    <p:sldId id="272" r:id="rId8"/>
    <p:sldId id="273" r:id="rId9"/>
    <p:sldId id="266" r:id="rId10"/>
    <p:sldId id="271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122" autoAdjust="0"/>
  </p:normalViewPr>
  <p:slideViewPr>
    <p:cSldViewPr showGuides="1">
      <p:cViewPr varScale="1">
        <p:scale>
          <a:sx n="91" d="100"/>
          <a:sy n="91" d="100"/>
        </p:scale>
        <p:origin x="1602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4/26/2023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4/26/2023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1,122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871 MW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51995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1,123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871 MW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4207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 and NOIE breakdown: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Competitive: 1,224 MW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aseline="0" dirty="0"/>
              <a:t>NOIE: 941 MW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>
              <a:solidFill>
                <a:srgbClr val="FFFFFF"/>
              </a:solidFill>
              <a:effectLst/>
              <a:latin typeface="Segoe UI" panose="020B0502040204020203" pitchFamily="34" charset="0"/>
            </a:endParaRP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n-US" b="0" i="0" dirty="0">
                <a:solidFill>
                  <a:srgbClr val="FFFFFF"/>
                </a:solidFill>
                <a:effectLst/>
                <a:latin typeface="Segoe UI" panose="020B0502040204020203" pitchFamily="34" charset="0"/>
              </a:rPr>
              <a:t>For the quarterly report, NOIE capacity below 50 kW only includes information from NOIEs that have more than two MW of aggregate capacity from those sites.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5602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059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8394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90600"/>
            <a:ext cx="8534400" cy="505222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Footer text goes here.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206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105561"/>
            <a:ext cx="564603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Unregistered Distributed Generation Report:</a:t>
            </a:r>
          </a:p>
          <a:p>
            <a:r>
              <a:rPr lang="en-US" sz="2800" b="1" dirty="0"/>
              <a:t>2022 Annual Report</a:t>
            </a:r>
          </a:p>
          <a:p>
            <a:r>
              <a:rPr lang="en-US" sz="2800" b="1" dirty="0"/>
              <a:t>2023 Q1 Update</a:t>
            </a:r>
          </a:p>
          <a:p>
            <a:endParaRPr lang="en-US" dirty="0"/>
          </a:p>
          <a:p>
            <a:r>
              <a:rPr lang="en-US"/>
              <a:t>Dan Mantena</a:t>
            </a:r>
          </a:p>
          <a:p>
            <a:r>
              <a:rPr lang="en-US" dirty="0"/>
              <a:t>Resource Adequacy</a:t>
            </a:r>
          </a:p>
          <a:p>
            <a:endParaRPr lang="en-US" dirty="0"/>
          </a:p>
          <a:p>
            <a:r>
              <a:rPr lang="en-US" dirty="0"/>
              <a:t>5/3/2023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99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2022 Annual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053335" y="6131058"/>
            <a:ext cx="47858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68EDFED-11E2-CB42-05EA-30F149205A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006" y="1676400"/>
            <a:ext cx="8233794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0715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899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Annual Unregistered DG Growth Comparison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C74D44-2ECA-4FA3-9F90-8D4A82C6298F}"/>
              </a:ext>
            </a:extLst>
          </p:cNvPr>
          <p:cNvSpPr txBox="1"/>
          <p:nvPr/>
        </p:nvSpPr>
        <p:spPr>
          <a:xfrm>
            <a:off x="381000" y="5391834"/>
            <a:ext cx="80772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Competitive TDSP data: Same as 2022 Q4 quarterly report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/>
              <a:t>NOIE data: All NOIEs required to report all capacity in annual report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2B56F45-6C54-3E17-5E83-EDA7820D2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6819" y="1371600"/>
            <a:ext cx="8770362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72719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2023 Q1 Unregistered Distributed Generation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2FB0C5-94C7-1556-E00F-974B8A6D0F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101" y="1832610"/>
            <a:ext cx="8638299" cy="3729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0649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198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2022 </a:t>
            </a:r>
            <a:r>
              <a:rPr lang="en-US" dirty="0"/>
              <a:t>Q4 → 2023 Q1 </a:t>
            </a:r>
            <a:r>
              <a:rPr lang="en-US" b="1" dirty="0">
                <a:solidFill>
                  <a:schemeClr val="accent1"/>
                </a:solidFill>
              </a:rPr>
              <a:t>Change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C8E057-9AE6-4BFE-8714-688BAD7414DD}"/>
              </a:ext>
            </a:extLst>
          </p:cNvPr>
          <p:cNvSpPr txBox="1"/>
          <p:nvPr/>
        </p:nvSpPr>
        <p:spPr>
          <a:xfrm>
            <a:off x="4114800" y="6130261"/>
            <a:ext cx="4876800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/>
              <a:t>Totals may not match the sum of their columns/rows due to rounding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E03B414-E5AF-53EF-6451-5CA97946F6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7800" y="1600200"/>
            <a:ext cx="8737600" cy="388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0997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</p:spPr>
        <p:txBody>
          <a:bodyPr/>
          <a:lstStyle/>
          <a:p>
            <a:r>
              <a:rPr lang="en-US" b="1" dirty="0">
                <a:solidFill>
                  <a:schemeClr val="accent1"/>
                </a:solidFill>
              </a:rPr>
              <a:t>Unregistered DG Growth: 2016-Q2* to 2023-Q1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5867400"/>
            <a:ext cx="73914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/>
              <a:t>* 2016-Q2 was the first report published after implementation of report changes per NPRR794/COPMGR044</a:t>
            </a:r>
          </a:p>
          <a:p>
            <a:r>
              <a:rPr lang="en-US" sz="1100" b="1" dirty="0"/>
              <a:t>** 2019-Q3 was the first report published after implementation of report changes per NPRR891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49D863E-B010-35BF-2CBB-C1EE296E1BA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860286"/>
            <a:ext cx="6781800" cy="493091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048000" y="3314263"/>
            <a:ext cx="1371600" cy="83099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en-US" sz="1200" dirty="0"/>
              <a:t>Large increase due to reporting requirement  change** </a:t>
            </a:r>
          </a:p>
        </p:txBody>
      </p:sp>
    </p:spTree>
    <p:extLst>
      <p:ext uri="{BB962C8B-B14F-4D97-AF65-F5344CB8AC3E}">
        <p14:creationId xmlns:p14="http://schemas.microsoft.com/office/powerpoint/2010/main" val="4178612473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2477</TotalTime>
  <Words>227</Words>
  <Application>Microsoft Office PowerPoint</Application>
  <PresentationFormat>On-screen Show (4:3)</PresentationFormat>
  <Paragraphs>42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Segoe UI</vt:lpstr>
      <vt:lpstr>1_Custom Design</vt:lpstr>
      <vt:lpstr>Office Theme</vt:lpstr>
      <vt:lpstr>PowerPoint Presentation</vt:lpstr>
      <vt:lpstr>2022 Annual Unregistered Distributed Generation Report</vt:lpstr>
      <vt:lpstr>Annual Unregistered DG Growth Comparison</vt:lpstr>
      <vt:lpstr>2023 Q1 Unregistered Distributed Generation Report</vt:lpstr>
      <vt:lpstr>2022 Q4 → 2023 Q1 Change </vt:lpstr>
      <vt:lpstr>Unregistered DG Growth: 2016-Q2* to 2023-Q1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Connor</dc:creator>
  <cp:lastModifiedBy>Clifton, Suzy</cp:lastModifiedBy>
  <cp:revision>157</cp:revision>
  <cp:lastPrinted>2016-01-21T20:53:15Z</cp:lastPrinted>
  <dcterms:created xsi:type="dcterms:W3CDTF">2016-01-21T15:20:31Z</dcterms:created>
  <dcterms:modified xsi:type="dcterms:W3CDTF">2023-04-26T16:51:50Z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