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620" r:id="rId8"/>
    <p:sldId id="617" r:id="rId9"/>
    <p:sldId id="619" r:id="rId10"/>
    <p:sldId id="632" r:id="rId11"/>
    <p:sldId id="633" r:id="rId12"/>
    <p:sldId id="63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ndaw, Brian" initials="BB" lastIdx="5" clrIdx="0">
    <p:extLst>
      <p:ext uri="{19B8F6BF-5375-455C-9EA6-DF929625EA0E}">
        <p15:presenceInfo xmlns:p15="http://schemas.microsoft.com/office/powerpoint/2012/main" userId="S::Brian.Brandaw@ercot.com::04aee657-8aa0-46ae-8d87-76153d8b46f3" providerId="AD"/>
      </p:ext>
    </p:extLst>
  </p:cmAuthor>
  <p:cmAuthor id="2" name="Jinright, Susan" initials="JS" lastIdx="5" clrIdx="1">
    <p:extLst>
      <p:ext uri="{19B8F6BF-5375-455C-9EA6-DF929625EA0E}">
        <p15:presenceInfo xmlns:p15="http://schemas.microsoft.com/office/powerpoint/2012/main" userId="S::Susan.Jinright@ercot.com::2984c2d6-c956-49a0-9b02-bca874b9fc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590" autoAdjust="0"/>
    <p:restoredTop sz="96357" autoAdjust="0"/>
  </p:normalViewPr>
  <p:slideViewPr>
    <p:cSldViewPr showGuides="1">
      <p:cViewPr varScale="1">
        <p:scale>
          <a:sx n="110" d="100"/>
          <a:sy n="110" d="100"/>
        </p:scale>
        <p:origin x="22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3296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3D268840-BF02-4F0B-BABD-CE6A89A8AA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6BE4DB42-EF9B-4D22-82BC-F85C20C3C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5455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F09399B-141B-4FDF-950C-C47746FA0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alendar/04032023-ECRS-Market-Readiness-and" TargetMode="External"/><Relationship Id="rId2" Type="http://schemas.openxmlformats.org/officeDocument/2006/relationships/hyperlink" Target="https://www.ercot.com/calendar/09292022-TWG-Meeting-by-Webex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ercot.com/files/docs/2022/05/03/EIP-External-Interfaces-Specification-v1.25.zip" TargetMode="External"/><Relationship Id="rId4" Type="http://schemas.openxmlformats.org/officeDocument/2006/relationships/hyperlink" Target="https://www.ercot.com/mktinfo/da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rcoticcpsupport@ercot.com" TargetMode="External"/><Relationship Id="rId2" Type="http://schemas.openxmlformats.org/officeDocument/2006/relationships/hyperlink" Target="https://www.ercot.com/services/mdt/userguide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lientServices@ercot.com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att.Mereness@ercot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1600200"/>
            <a:ext cx="564603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Weekly Market Readiness for </a:t>
            </a:r>
          </a:p>
          <a:p>
            <a:r>
              <a:rPr lang="en-US" sz="2400" b="1" dirty="0"/>
              <a:t>ERCOT Contingency Reserve Service (ECRS) </a:t>
            </a:r>
          </a:p>
          <a:p>
            <a:endParaRPr lang="en-US" sz="2400" b="1" dirty="0"/>
          </a:p>
          <a:p>
            <a:endParaRPr lang="en-US" dirty="0"/>
          </a:p>
          <a:p>
            <a:r>
              <a:rPr lang="en-US" dirty="0"/>
              <a:t>ERCOT staff</a:t>
            </a:r>
          </a:p>
          <a:p>
            <a:endParaRPr lang="en-US" dirty="0"/>
          </a:p>
          <a:p>
            <a:r>
              <a:rPr lang="en-US" dirty="0"/>
              <a:t>April 25,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6ED77-88C1-F6DC-24EE-C3FBFFA591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DAD4D-F97B-2B65-8D5E-952A6879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924800" cy="4319832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Milestones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Key supporting documentation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Qualification next steps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Communication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dirty="0"/>
              <a:t>Questions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1BA91-749F-BB8B-4908-05304C43D4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511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Milestones for ECRS Implementation 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181600"/>
          </a:xfrm>
        </p:spPr>
        <p:txBody>
          <a:bodyPr/>
          <a:lstStyle/>
          <a:p>
            <a:pPr lvl="1"/>
            <a:r>
              <a:rPr lang="en-US" sz="1800" dirty="0">
                <a:solidFill>
                  <a:schemeClr val="tx2"/>
                </a:solidFill>
              </a:rPr>
              <a:t>ECRS Technical Specs- </a:t>
            </a:r>
            <a:r>
              <a:rPr lang="en-US" sz="1800" dirty="0">
                <a:solidFill>
                  <a:schemeClr val="tx2"/>
                </a:solidFill>
                <a:hlinkClick r:id="rId2"/>
              </a:rPr>
              <a:t>Sept 29, 2022 TWG meeting</a:t>
            </a:r>
            <a:endParaRPr lang="en-US" sz="1800" dirty="0">
              <a:solidFill>
                <a:schemeClr val="tx2"/>
              </a:solidFill>
            </a:endParaRP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Market Readiness and Qualification Workshop (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Monday April </a:t>
            </a:r>
            <a:r>
              <a:rPr lang="en-US" sz="18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, 2023</a:t>
            </a:r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Friday April 14, 2023- Deadline for Deadline for QSE Declaration of Resources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TELEMETRY/ICCP is most important next step (target end of week 4/28) 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Thursday, April 20, 2023- MOTE deployed for QSEs to test</a:t>
            </a:r>
          </a:p>
          <a:p>
            <a:pPr lvl="1"/>
            <a:endParaRPr lang="en-US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Tuesday, April 23, 2023- Begin Weekly Market Readiness WebEx meetings</a:t>
            </a:r>
          </a:p>
          <a:p>
            <a:pPr lvl="2"/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Scorecards for QSE testing and qualification progress (</a:t>
            </a:r>
            <a:r>
              <a:rPr lang="en-US" sz="1400" dirty="0" err="1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tbd</a:t>
            </a:r>
            <a:r>
              <a:rPr lang="en-US" sz="14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endParaRPr lang="en-US" sz="1800" dirty="0">
              <a:solidFill>
                <a:srgbClr val="C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1"/>
            <a:r>
              <a:rPr lang="en-US" sz="18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6-8, 2023 Go-Live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(first ECRS OD planned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for </a:t>
            </a:r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June 10, 2023)</a:t>
            </a:r>
          </a:p>
          <a:p>
            <a:pPr lvl="1"/>
            <a:endParaRPr lang="en-U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453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Market Readiness for ECRS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8686800" cy="5334000"/>
          </a:xfrm>
        </p:spPr>
        <p:txBody>
          <a:bodyPr/>
          <a:lstStyle/>
          <a:p>
            <a:pPr lvl="1"/>
            <a:r>
              <a:rPr lang="en-US" sz="2000" dirty="0">
                <a:solidFill>
                  <a:schemeClr val="tx2"/>
                </a:solidFill>
              </a:rPr>
              <a:t>Key References (in April 13, 2023 Market Notice):</a:t>
            </a: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Interface changes: </a:t>
            </a:r>
            <a:r>
              <a:rPr lang="en-US" sz="1200" i="1" u="sng" dirty="0">
                <a:solidFill>
                  <a:schemeClr val="tx2"/>
                </a:solidFill>
                <a:hlinkClick r:id="rId2"/>
              </a:rPr>
              <a:t>https://www.ercot.com/calendar/09292022-TWG-Meeting-by-Webex</a:t>
            </a:r>
            <a:endParaRPr lang="en-US" sz="1200" i="1" u="sng" dirty="0">
              <a:solidFill>
                <a:schemeClr val="tx2"/>
              </a:solidFill>
            </a:endParaRPr>
          </a:p>
          <a:p>
            <a:pPr lvl="2"/>
            <a:r>
              <a:rPr lang="en-US" sz="1600" dirty="0">
                <a:solidFill>
                  <a:schemeClr val="tx2"/>
                </a:solidFill>
              </a:rPr>
              <a:t>ECRS Operations and Business explanation</a:t>
            </a:r>
          </a:p>
          <a:p>
            <a:pPr lvl="3"/>
            <a:r>
              <a:rPr lang="en-US" sz="1200" i="1" dirty="0">
                <a:solidFill>
                  <a:schemeClr val="tx2"/>
                </a:solidFill>
              </a:rPr>
              <a:t>April 3, 2023 Workshop will be latest revisions- </a:t>
            </a:r>
            <a:r>
              <a:rPr lang="en-US" sz="12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200" i="1" dirty="0">
              <a:solidFill>
                <a:schemeClr val="tx2"/>
              </a:solidFill>
            </a:endParaRPr>
          </a:p>
          <a:p>
            <a:pPr lvl="2"/>
            <a:r>
              <a:rPr lang="en-US" sz="1400" dirty="0">
                <a:solidFill>
                  <a:schemeClr val="tx2"/>
                </a:solidFill>
              </a:rPr>
              <a:t>Sample XML Questions</a:t>
            </a:r>
          </a:p>
          <a:p>
            <a:pPr lvl="3"/>
            <a:r>
              <a:rPr lang="en-US" sz="1000" u="sng" dirty="0">
                <a:solidFill>
                  <a:schemeClr val="tx2"/>
                </a:solidFill>
              </a:rPr>
              <a:t>XML Sample ECRS Deployment</a:t>
            </a:r>
          </a:p>
          <a:p>
            <a:pPr lvl="3"/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</a:rPr>
              <a:t>03/29/2023 09.03.09 AM             QTEST   CM-ASM-NOTF AS_TYPE: ECRS, RES_NAME: LD_TEST, DEPLOY_MW: 5.0, BEGIN_TIME: 2023-03-29 09:03:09, END_TIME: 2023-03-29 10:00:00, DURATION: 56.85 mins, ID: 365;</a:t>
            </a:r>
          </a:p>
          <a:p>
            <a:pPr lvl="3"/>
            <a:r>
              <a:rPr lang="en-US" sz="1000" u="sng" dirty="0">
                <a:solidFill>
                  <a:schemeClr val="tx2"/>
                </a:solidFill>
              </a:rPr>
              <a:t>XML Sample ECRS DAM Award (</a:t>
            </a:r>
            <a:r>
              <a:rPr lang="en-US" sz="1000" dirty="0">
                <a:solidFill>
                  <a:schemeClr val="tx2"/>
                </a:solidFill>
              </a:rPr>
              <a:t>to be provided in next 2 weeks</a:t>
            </a:r>
            <a:r>
              <a:rPr lang="en-US" sz="1000" u="sng" dirty="0">
                <a:solidFill>
                  <a:schemeClr val="tx2"/>
                </a:solidFill>
              </a:rPr>
              <a:t>)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Updated AS Methodology supporting deployment details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Note that ERCOT has developed and incorporated the ECRS deployment procedure into the updated AS Methodology documentation on the </a:t>
            </a:r>
            <a:r>
              <a:rPr lang="en-US" sz="1100" dirty="0">
                <a:solidFill>
                  <a:schemeClr val="tx2"/>
                </a:solidFill>
                <a:hlinkClick r:id="rId4"/>
              </a:rPr>
              <a:t>ERCOT website </a:t>
            </a:r>
            <a:r>
              <a:rPr lang="en-US" sz="1100" dirty="0">
                <a:solidFill>
                  <a:schemeClr val="tx2"/>
                </a:solidFill>
              </a:rPr>
              <a:t>(ercot.com | Market Information | Day-Ahead Market | Methodology for Determining Minimum Ancillary Service Requirements).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Scorecards will begin publishing on May 9, 2023 (for activities of May 1-8)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Offer submissions will be scored on ability to submit a single AS Offer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COP submissions will be scored on ability to submit a single COP into MOTE.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AS Self-Arrangement submissions will be scored on ability to submit an AS Self- Arrangement into MOTE. </a:t>
            </a:r>
          </a:p>
          <a:p>
            <a:pPr lvl="3"/>
            <a:r>
              <a:rPr lang="en-US" sz="1100" dirty="0">
                <a:solidFill>
                  <a:schemeClr val="tx2"/>
                </a:solidFill>
              </a:rPr>
              <a:t>(see attached population of QSEs)</a:t>
            </a:r>
          </a:p>
          <a:p>
            <a:pPr lvl="1"/>
            <a:r>
              <a:rPr lang="en-US" sz="1900" u="sng" dirty="0">
                <a:solidFill>
                  <a:schemeClr val="tx2"/>
                </a:solidFill>
              </a:rPr>
              <a:t>Note to TWG yesterday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EIP specifications document has been updated here </a:t>
            </a:r>
            <a:r>
              <a:rPr lang="en-US" sz="1100" dirty="0">
                <a:solidFill>
                  <a:schemeClr val="tx2"/>
                </a:solidFill>
                <a:hlinkClick r:id="rId5"/>
              </a:rPr>
              <a:t>https://www.ercot.com/files/docs/2022/05/03/EIP-External-Interfaces-Specification-v1.25.zip</a:t>
            </a:r>
            <a:r>
              <a:rPr lang="en-US" sz="1100" dirty="0">
                <a:solidFill>
                  <a:schemeClr val="tx2"/>
                </a:solidFill>
              </a:rPr>
              <a:t> </a:t>
            </a:r>
          </a:p>
          <a:p>
            <a:pPr lvl="2"/>
            <a:r>
              <a:rPr lang="en-US" sz="1500" dirty="0">
                <a:solidFill>
                  <a:schemeClr val="tx2"/>
                </a:solidFill>
              </a:rPr>
              <a:t>Sample DAM AS Awards place on April 3, 2023 Workshop </a:t>
            </a:r>
            <a:r>
              <a:rPr lang="en-US" sz="1600" i="1" dirty="0">
                <a:solidFill>
                  <a:schemeClr val="tx2"/>
                </a:solidFill>
                <a:hlinkClick r:id="rId3"/>
              </a:rPr>
              <a:t>link to meeting</a:t>
            </a:r>
            <a:endParaRPr lang="en-US" sz="1500" dirty="0">
              <a:solidFill>
                <a:schemeClr val="tx2"/>
              </a:solidFill>
            </a:endParaRPr>
          </a:p>
          <a:p>
            <a:pPr lvl="2"/>
            <a:endParaRPr lang="en-US" sz="1500" dirty="0">
              <a:solidFill>
                <a:schemeClr val="tx2"/>
              </a:solidFill>
            </a:endParaRPr>
          </a:p>
          <a:p>
            <a:pPr lvl="3"/>
            <a:endParaRPr lang="en-US" sz="1100" dirty="0">
              <a:solidFill>
                <a:schemeClr val="tx2"/>
              </a:solidFill>
            </a:endParaRPr>
          </a:p>
          <a:p>
            <a:pPr lvl="2"/>
            <a:endParaRPr lang="en-US" sz="15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04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Qualification and Telemetry for ECRS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ERCOT is proceeding through Qualification Requests on a first-in-first-out basis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Telemetry should be requested by end of week (4/28)</a:t>
            </a:r>
          </a:p>
          <a:p>
            <a:pPr lvl="1"/>
            <a:r>
              <a:rPr lang="en-US" sz="1200" dirty="0">
                <a:solidFill>
                  <a:schemeClr val="tx2"/>
                </a:solidFill>
              </a:rPr>
              <a:t>However, if telemetry not requested and ready, ERCOT will move to next QSE</a:t>
            </a:r>
          </a:p>
          <a:p>
            <a:pPr>
              <a:buFont typeface="Arial" panose="020B0604020202020204" pitchFamily="34" charset="0"/>
              <a:buChar char="−"/>
            </a:pPr>
            <a:endParaRPr lang="en-US" sz="1600" dirty="0">
              <a:solidFill>
                <a:srgbClr val="0000FF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>
              <a:buFont typeface="Arial" panose="020B0604020202020204" pitchFamily="34" charset="0"/>
              <a:buChar char="−"/>
            </a:pPr>
            <a:r>
              <a:rPr lang="en-US" sz="1600" dirty="0">
                <a:solidFill>
                  <a:srgbClr val="0000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ERCOT’s ICCP handbook</a:t>
            </a:r>
            <a:r>
              <a:rPr lang="en-US" sz="1600" dirty="0">
                <a:solidFill>
                  <a:schemeClr val="tx2"/>
                </a:solidFill>
              </a:rPr>
              <a:t> has been updated to include the various telemetry changes that are being put in place to support implementation of ECRS. </a:t>
            </a:r>
          </a:p>
          <a:p>
            <a:pPr lvl="2"/>
            <a:endParaRPr lang="en-US" sz="14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Follow normal processes for requesting new ICCP Service Request.</a:t>
            </a:r>
          </a:p>
          <a:p>
            <a:endParaRPr lang="en-US" sz="1800" dirty="0">
              <a:solidFill>
                <a:schemeClr val="tx2"/>
              </a:solidFill>
            </a:endParaRPr>
          </a:p>
          <a:p>
            <a:r>
              <a:rPr lang="en-US" sz="1800" dirty="0">
                <a:solidFill>
                  <a:schemeClr val="tx2"/>
                </a:solidFill>
              </a:rPr>
              <a:t>Additional support from </a:t>
            </a:r>
            <a:r>
              <a:rPr lang="en-US" sz="1800" dirty="0">
                <a:solidFill>
                  <a:schemeClr val="tx2"/>
                </a:solidFill>
                <a:hlinkClick r:id="rId3"/>
              </a:rPr>
              <a:t>ercoticcpsupport@ercot.com</a:t>
            </a:r>
            <a:r>
              <a:rPr lang="en-US" sz="1800" dirty="0">
                <a:solidFill>
                  <a:schemeClr val="tx2"/>
                </a:solidFill>
              </a:rPr>
              <a:t> </a:t>
            </a:r>
          </a:p>
          <a:p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852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Communication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Please send all communication through ERCOT Client Services to ensure it is assigned and addressed (</a:t>
            </a:r>
            <a:r>
              <a:rPr lang="en-US" sz="1800" u="sng" dirty="0">
                <a:solidFill>
                  <a:srgbClr val="0079DB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hlinkClick r:id="rId2"/>
              </a:rPr>
              <a:t>ClientServices@ercot.com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r>
              <a:rPr lang="en-US" sz="1600" dirty="0">
                <a:solidFill>
                  <a:schemeClr val="tx2"/>
                </a:solidFill>
              </a:rPr>
              <a:t>).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MOTE questions will go to IT group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Gen-side will go to Operations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Qualification questions for Load resource will go to Demand-side</a:t>
            </a:r>
          </a:p>
          <a:p>
            <a:pPr lvl="1"/>
            <a:r>
              <a:rPr lang="en-US" sz="1600" dirty="0">
                <a:solidFill>
                  <a:schemeClr val="tx2"/>
                </a:solidFill>
              </a:rPr>
              <a:t>Details of ECRS will go to Operations and/or </a:t>
            </a:r>
            <a:r>
              <a:rPr lang="en-US" sz="1600" dirty="0" err="1">
                <a:solidFill>
                  <a:schemeClr val="tx2"/>
                </a:solidFill>
              </a:rPr>
              <a:t>MarketDesign</a:t>
            </a:r>
            <a:r>
              <a:rPr lang="en-US" sz="1600" dirty="0">
                <a:solidFill>
                  <a:schemeClr val="tx2"/>
                </a:solidFill>
              </a:rPr>
              <a:t> teams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5574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A514B-D5DA-4710-95C1-F7E4043E0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 dirty="0"/>
              <a:t>Questions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70743-6D22-40AD-9E30-9E96898DC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4800600"/>
          </a:xfrm>
        </p:spPr>
        <p:txBody>
          <a:bodyPr/>
          <a:lstStyle/>
          <a:p>
            <a:r>
              <a:rPr lang="en-US" sz="1600" dirty="0">
                <a:solidFill>
                  <a:schemeClr val="tx2"/>
                </a:solidFill>
              </a:rPr>
              <a:t>Any Questions?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r>
              <a:rPr lang="en-US" sz="1600" dirty="0">
                <a:solidFill>
                  <a:schemeClr val="tx2"/>
                </a:solidFill>
              </a:rPr>
              <a:t>You can also contact </a:t>
            </a:r>
            <a:r>
              <a:rPr lang="en-US" sz="1600" dirty="0">
                <a:solidFill>
                  <a:schemeClr val="tx2"/>
                </a:solidFill>
                <a:hlinkClick r:id="rId2"/>
              </a:rPr>
              <a:t>Matt.Mereness@ercot.com</a:t>
            </a:r>
            <a:r>
              <a:rPr lang="en-US" sz="1600" dirty="0">
                <a:solidFill>
                  <a:schemeClr val="tx2"/>
                </a:solidFill>
              </a:rPr>
              <a:t> </a:t>
            </a:r>
          </a:p>
          <a:p>
            <a:endParaRPr lang="en-US" sz="1600" dirty="0">
              <a:solidFill>
                <a:schemeClr val="tx2"/>
              </a:solidFill>
            </a:endParaRPr>
          </a:p>
          <a:p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6D0D35-51F9-4418-9960-2905D19B47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8328321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c34af464-7aa1-4edd-9be4-83dffc1cb926"/>
    <ds:schemaRef ds:uri="http://purl.org/dc/elements/1.1/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278332</TotalTime>
  <Words>570</Words>
  <Application>Microsoft Office PowerPoint</Application>
  <PresentationFormat>On-screen Show (4:3)</PresentationFormat>
  <Paragraphs>76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Agenda</vt:lpstr>
      <vt:lpstr>Milestones for ECRS Implementation </vt:lpstr>
      <vt:lpstr>Market Readiness for ECRS</vt:lpstr>
      <vt:lpstr>Qualification and Telemetry for ECRS</vt:lpstr>
      <vt:lpstr>Communication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2895</cp:revision>
  <cp:lastPrinted>2020-02-05T17:47:59Z</cp:lastPrinted>
  <dcterms:created xsi:type="dcterms:W3CDTF">2016-01-21T15:20:31Z</dcterms:created>
  <dcterms:modified xsi:type="dcterms:W3CDTF">2023-04-25T14:54:40Z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