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63" r:id="rId6"/>
  </p:sldMasterIdLst>
  <p:notesMasterIdLst>
    <p:notesMasterId r:id="rId31"/>
  </p:notesMasterIdLst>
  <p:handoutMasterIdLst>
    <p:handoutMasterId r:id="rId32"/>
  </p:handoutMasterIdLst>
  <p:sldIdLst>
    <p:sldId id="445" r:id="rId7"/>
    <p:sldId id="463" r:id="rId8"/>
    <p:sldId id="491" r:id="rId9"/>
    <p:sldId id="553" r:id="rId10"/>
    <p:sldId id="552" r:id="rId11"/>
    <p:sldId id="554" r:id="rId12"/>
    <p:sldId id="555" r:id="rId13"/>
    <p:sldId id="556" r:id="rId14"/>
    <p:sldId id="557" r:id="rId15"/>
    <p:sldId id="558" r:id="rId16"/>
    <p:sldId id="559" r:id="rId17"/>
    <p:sldId id="560" r:id="rId18"/>
    <p:sldId id="550" r:id="rId19"/>
    <p:sldId id="562" r:id="rId20"/>
    <p:sldId id="563" r:id="rId21"/>
    <p:sldId id="564" r:id="rId22"/>
    <p:sldId id="566" r:id="rId23"/>
    <p:sldId id="561" r:id="rId24"/>
    <p:sldId id="565" r:id="rId25"/>
    <p:sldId id="454" r:id="rId26"/>
    <p:sldId id="464" r:id="rId27"/>
    <p:sldId id="534" r:id="rId28"/>
    <p:sldId id="546" r:id="rId29"/>
    <p:sldId id="548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303" userDrawn="1">
          <p15:clr>
            <a:srgbClr val="A4A3A4"/>
          </p15:clr>
        </p15:guide>
        <p15:guide id="4" orient="horz" pos="2256" userDrawn="1">
          <p15:clr>
            <a:srgbClr val="A4A3A4"/>
          </p15:clr>
        </p15:guide>
        <p15:guide id="5" pos="6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erson, Woody" initials="RW" lastIdx="1" clrIdx="0">
    <p:extLst>
      <p:ext uri="{19B8F6BF-5375-455C-9EA6-DF929625EA0E}">
        <p15:presenceInfo xmlns:p15="http://schemas.microsoft.com/office/powerpoint/2012/main" userId="S-1-5-21-639947351-343809578-3807592339-4404" providerId="AD"/>
      </p:ext>
    </p:extLst>
  </p:cmAuthor>
  <p:cmAuthor id="2" name="Teixeira, Jay" initials="TJ" lastIdx="4" clrIdx="1">
    <p:extLst>
      <p:ext uri="{19B8F6BF-5375-455C-9EA6-DF929625EA0E}">
        <p15:presenceInfo xmlns:p15="http://schemas.microsoft.com/office/powerpoint/2012/main" userId="S-1-5-21-639947351-343809578-3807592339-4441" providerId="AD"/>
      </p:ext>
    </p:extLst>
  </p:cmAuthor>
  <p:cmAuthor id="3" name="Jay Teixeira" initials="JT" lastIdx="2" clrIdx="2">
    <p:extLst>
      <p:ext uri="{19B8F6BF-5375-455C-9EA6-DF929625EA0E}">
        <p15:presenceInfo xmlns:p15="http://schemas.microsoft.com/office/powerpoint/2012/main" userId="e3c21acb6147413a" providerId="Windows Live"/>
      </p:ext>
    </p:extLst>
  </p:cmAuthor>
  <p:cmAuthor id="4" name="Teixeira, Jay" initials="TJ [2]" lastIdx="1" clrIdx="3">
    <p:extLst>
      <p:ext uri="{19B8F6BF-5375-455C-9EA6-DF929625EA0E}">
        <p15:presenceInfo xmlns:p15="http://schemas.microsoft.com/office/powerpoint/2012/main" userId="Teixeira, J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5" autoAdjust="0"/>
    <p:restoredTop sz="90485" autoAdjust="0"/>
  </p:normalViewPr>
  <p:slideViewPr>
    <p:cSldViewPr showGuides="1">
      <p:cViewPr varScale="1">
        <p:scale>
          <a:sx n="109" d="100"/>
          <a:sy n="109" d="100"/>
        </p:scale>
        <p:origin x="3206" y="96"/>
      </p:cViewPr>
      <p:guideLst>
        <p:guide orient="horz" pos="2160"/>
        <p:guide pos="3840"/>
        <p:guide pos="6303"/>
        <p:guide orient="horz" pos="2256"/>
        <p:guide pos="64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351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51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02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6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93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36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73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2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07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6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63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0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0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0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0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6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24INR0813 on ITEST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0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5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9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6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05761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7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08467" y="0"/>
            <a:ext cx="7883533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713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08467" y="0"/>
            <a:ext cx="7883533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esourceIntegrationDepartment@ercot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.emailaddress@att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hyperlink" Target="mailto:An.emailaddress2@att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36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Resource Integration Topics </a:t>
            </a:r>
          </a:p>
          <a:p>
            <a:endParaRPr lang="en-US" dirty="0"/>
          </a:p>
          <a:p>
            <a:r>
              <a:rPr lang="en-US" dirty="0"/>
              <a:t>Jay Teixeira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Resource Integration Working Group</a:t>
            </a:r>
            <a:r>
              <a:rPr lang="en-US" b="1" dirty="0"/>
              <a:t> </a:t>
            </a:r>
          </a:p>
          <a:p>
            <a:r>
              <a:rPr lang="en-US" dirty="0"/>
              <a:t>April 26, 2023</a:t>
            </a:r>
          </a:p>
        </p:txBody>
      </p:sp>
    </p:spTree>
    <p:extLst>
      <p:ext uri="{BB962C8B-B14F-4D97-AF65-F5344CB8AC3E}">
        <p14:creationId xmlns:p14="http://schemas.microsoft.com/office/powerpoint/2010/main" val="3872258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829800" cy="670718"/>
          </a:xfrm>
        </p:spPr>
        <p:txBody>
          <a:bodyPr/>
          <a:lstStyle/>
          <a:p>
            <a:r>
              <a:rPr lang="en-US" sz="2800" dirty="0"/>
              <a:t>Attachments for embedded documents</a:t>
            </a:r>
            <a:br>
              <a:rPr lang="en-US" sz="2800" dirty="0"/>
            </a:b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DC02A1-511B-3EFA-3D28-6CB3F5EC1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89712"/>
              </p:ext>
            </p:extLst>
          </p:nvPr>
        </p:nvGraphicFramePr>
        <p:xfrm>
          <a:off x="1219200" y="1143000"/>
          <a:ext cx="9448797" cy="4302128"/>
        </p:xfrm>
        <a:graphic>
          <a:graphicData uri="http://schemas.openxmlformats.org/drawingml/2006/table">
            <a:tbl>
              <a:tblPr firstRow="1" firstCol="1" bandRow="1"/>
              <a:tblGrid>
                <a:gridCol w="3372652">
                  <a:extLst>
                    <a:ext uri="{9D8B030D-6E8A-4147-A177-3AD203B41FA5}">
                      <a16:colId xmlns:a16="http://schemas.microsoft.com/office/drawing/2014/main" val="2399241350"/>
                    </a:ext>
                  </a:extLst>
                </a:gridCol>
                <a:gridCol w="3372652">
                  <a:extLst>
                    <a:ext uri="{9D8B030D-6E8A-4147-A177-3AD203B41FA5}">
                      <a16:colId xmlns:a16="http://schemas.microsoft.com/office/drawing/2014/main" val="771112566"/>
                    </a:ext>
                  </a:extLst>
                </a:gridCol>
                <a:gridCol w="2703493">
                  <a:extLst>
                    <a:ext uri="{9D8B030D-6E8A-4147-A177-3AD203B41FA5}">
                      <a16:colId xmlns:a16="http://schemas.microsoft.com/office/drawing/2014/main" val="487968996"/>
                    </a:ext>
                  </a:extLst>
                </a:gridCol>
              </a:tblGrid>
              <a:tr h="388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Renewable Form Tab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Files to be include from that tab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Proposed RIOO Attachment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15638"/>
                  </a:ext>
                </a:extLst>
              </a:tr>
              <a:tr h="7568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Collector System - RENEWABLE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Collection System One Line Diagram – Collector Workbook, One-Line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CollectorSystem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74475"/>
                  </a:ext>
                </a:extLst>
              </a:tr>
              <a:tr h="800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Collection System Detailed Model – RAW, SEQ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CollectorSystemModel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534497"/>
                  </a:ext>
                </a:extLst>
              </a:tr>
              <a:tr h="52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PSSE Model and MQT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VSAT Model and MQT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PSSE MMQT,VSAT MMQT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821959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PSCAD Model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PSCAD Model and MQT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PSCAD MMQT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439546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Inverter Efficiency Curve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Inverter Efficiency Curve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Inverter Curve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671003"/>
                  </a:ext>
                </a:extLst>
              </a:tr>
              <a:tr h="388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Transmission Form Tab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Files to be include from that tab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RIOO Attachment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16842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 or CAD One Line Diagram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One-Line (existing type)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932332"/>
                  </a:ext>
                </a:extLst>
              </a:tr>
              <a:tr h="388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Transformer Test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Transformer Test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0006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E96357-B0E2-1306-0BA6-57E5A430CF59}"/>
              </a:ext>
            </a:extLst>
          </p:cNvPr>
          <p:cNvSpPr txBox="1"/>
          <p:nvPr/>
        </p:nvSpPr>
        <p:spPr>
          <a:xfrm>
            <a:off x="1219200" y="5791200"/>
            <a:ext cx="975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Attach these documents using Basic CR with type “Other” until attachment types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121537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829800" cy="914400"/>
          </a:xfrm>
        </p:spPr>
        <p:txBody>
          <a:bodyPr/>
          <a:lstStyle/>
          <a:p>
            <a:r>
              <a:rPr lang="en-US" sz="2800" dirty="0"/>
              <a:t>Modifying the Project Details to make corrections that cannot be made in RIOO</a:t>
            </a:r>
            <a:br>
              <a:rPr lang="en-US" sz="2800" dirty="0"/>
            </a:b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4C8CEDD-3D47-7DF1-4D81-A5611324A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59" y="1123182"/>
            <a:ext cx="10440857" cy="55062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F256CF-101A-2B93-DAF9-54A0C7B02E31}"/>
              </a:ext>
            </a:extLst>
          </p:cNvPr>
          <p:cNvSpPr/>
          <p:nvPr/>
        </p:nvSpPr>
        <p:spPr>
          <a:xfrm>
            <a:off x="1143000" y="6096000"/>
            <a:ext cx="10122716" cy="43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829800" cy="914400"/>
          </a:xfrm>
        </p:spPr>
        <p:txBody>
          <a:bodyPr/>
          <a:lstStyle/>
          <a:p>
            <a:r>
              <a:rPr lang="en-US" sz="2800" dirty="0"/>
              <a:t>Modifying the Project Details to make corrections that cannot be made in RIOO</a:t>
            </a:r>
            <a:br>
              <a:rPr lang="en-US" sz="2800" dirty="0"/>
            </a:b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5E670-8B7A-96C5-D56E-EE92B9C6D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0" y="1219200"/>
            <a:ext cx="10221751" cy="466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21A490-CF29-1F04-B6CF-1D113872A813}"/>
              </a:ext>
            </a:extLst>
          </p:cNvPr>
          <p:cNvSpPr txBox="1"/>
          <p:nvPr/>
        </p:nvSpPr>
        <p:spPr>
          <a:xfrm>
            <a:off x="980770" y="1699053"/>
            <a:ext cx="983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latest Project Details file, which is an excel spreadsheet and modify the data that cannot be modified in RIOO.  Find the tab and modify the data.  Re-attach to RIOO as file “Other” and put “_modified” at the end of the filename.  “</a:t>
            </a:r>
            <a:r>
              <a:rPr lang="en-US" dirty="0">
                <a:solidFill>
                  <a:srgbClr val="FF0000"/>
                </a:solidFill>
              </a:rPr>
              <a:t>REG_23INR0424_11-04-2022_modified.xlsx</a:t>
            </a:r>
            <a:r>
              <a:rPr lang="en-US" dirty="0"/>
              <a:t>”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721F42-5A7D-C05E-0976-6DB3E1691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0" y="2788748"/>
            <a:ext cx="11176000" cy="40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975518"/>
          </a:xfrm>
        </p:spPr>
        <p:txBody>
          <a:bodyPr/>
          <a:lstStyle/>
          <a:p>
            <a:r>
              <a:rPr lang="en-US" dirty="0"/>
              <a:t>TSPs not Creating RIOO Accounts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21" y="1373125"/>
            <a:ext cx="6414379" cy="4875275"/>
          </a:xfrm>
        </p:spPr>
        <p:txBody>
          <a:bodyPr/>
          <a:lstStyle/>
          <a:p>
            <a:r>
              <a:rPr lang="en-US" sz="2400" dirty="0"/>
              <a:t>Use this document</a:t>
            </a:r>
          </a:p>
          <a:p>
            <a:pPr lvl="1"/>
            <a:r>
              <a:rPr lang="en-US" sz="2000" dirty="0"/>
              <a:t>https://www.ercot.com/files/docs/2022/01/14/TSP-Sign-Up-for-RIOO-Services.pdf.  </a:t>
            </a:r>
          </a:p>
          <a:p>
            <a:r>
              <a:rPr lang="en-US" sz="2400" dirty="0"/>
              <a:t>Too many TSP employees create IE account because they didn’t use the above document</a:t>
            </a:r>
          </a:p>
          <a:p>
            <a:r>
              <a:rPr lang="en-US" sz="2400" dirty="0"/>
              <a:t>Takes several days for ERCOT to fix this issue in the database and in auth0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FFC7B8-72DD-C25C-B764-6F626A97B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438400"/>
            <a:ext cx="2309060" cy="31244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3CB0BDD-4ABB-BCEF-919D-B7363E896B2A}"/>
              </a:ext>
            </a:extLst>
          </p:cNvPr>
          <p:cNvSpPr/>
          <p:nvPr/>
        </p:nvSpPr>
        <p:spPr>
          <a:xfrm>
            <a:off x="9906000" y="33528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91F76-C54B-FC26-6231-F6ADE47A3312}"/>
              </a:ext>
            </a:extLst>
          </p:cNvPr>
          <p:cNvSpPr txBox="1"/>
          <p:nvPr/>
        </p:nvSpPr>
        <p:spPr>
          <a:xfrm>
            <a:off x="8534401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TSP’s and RE’s – never click this tab!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A420BFD-7B86-E9F6-F838-E9E3C20ADE2C}"/>
              </a:ext>
            </a:extLst>
          </p:cNvPr>
          <p:cNvCxnSpPr>
            <a:cxnSpLocks/>
          </p:cNvCxnSpPr>
          <p:nvPr/>
        </p:nvCxnSpPr>
        <p:spPr>
          <a:xfrm rot="5400000">
            <a:off x="10179050" y="2628900"/>
            <a:ext cx="1517650" cy="387350"/>
          </a:xfrm>
          <a:prstGeom prst="bentConnector3">
            <a:avLst>
              <a:gd name="adj1" fmla="val 10005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A1C1AA-F745-CC1E-FEC5-8D4C3E0F08F4}"/>
              </a:ext>
            </a:extLst>
          </p:cNvPr>
          <p:cNvSpPr txBox="1"/>
          <p:nvPr/>
        </p:nvSpPr>
        <p:spPr>
          <a:xfrm>
            <a:off x="4085492" y="5029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TSP’s and RE’s – start here after USA adds role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9AA5385-8D36-2202-7459-A1845E440DED}"/>
              </a:ext>
            </a:extLst>
          </p:cNvPr>
          <p:cNvCxnSpPr>
            <a:cxnSpLocks/>
          </p:cNvCxnSpPr>
          <p:nvPr/>
        </p:nvCxnSpPr>
        <p:spPr>
          <a:xfrm flipV="1">
            <a:off x="7010400" y="4800602"/>
            <a:ext cx="1752602" cy="60959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97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975518"/>
          </a:xfrm>
        </p:spPr>
        <p:txBody>
          <a:bodyPr/>
          <a:lstStyle/>
          <a:p>
            <a:r>
              <a:rPr lang="en-US" dirty="0"/>
              <a:t>TSPs not Creating RIOO Accounts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182" y="2057400"/>
            <a:ext cx="4825218" cy="4267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/>
              <a:t>Do not do anything until you receive an email from ERCOT.  </a:t>
            </a:r>
            <a:r>
              <a:rPr lang="en-US" sz="1600" dirty="0">
                <a:solidFill>
                  <a:srgbClr val="FF0000"/>
                </a:solidFill>
              </a:rPr>
              <a:t>This may take 20 minutes after the role is added</a:t>
            </a:r>
            <a:r>
              <a:rPr lang="en-US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Then click the verify email link in the email.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This gives you the RIOO Services log in page.  Do not enter an email address or any other username.  Click the “Don’t remember your password” link.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The next screen enter your email and another email will be sent to you.  Click the “Change my Password” link.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You should get a message that your password has been reset successfully.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6D5283B-6B9B-5910-3931-710DB8744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5189670" cy="442760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A8EA1F9-DFF3-6B68-5489-58454A94FBEF}"/>
              </a:ext>
            </a:extLst>
          </p:cNvPr>
          <p:cNvSpPr/>
          <p:nvPr/>
        </p:nvSpPr>
        <p:spPr>
          <a:xfrm>
            <a:off x="3429000" y="42672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A420BFD-7B86-E9F6-F838-E9E3C20ADE2C}"/>
              </a:ext>
            </a:extLst>
          </p:cNvPr>
          <p:cNvCxnSpPr>
            <a:cxnSpLocks/>
          </p:cNvCxnSpPr>
          <p:nvPr/>
        </p:nvCxnSpPr>
        <p:spPr>
          <a:xfrm rot="5400000">
            <a:off x="4304617" y="2437718"/>
            <a:ext cx="2744568" cy="1447799"/>
          </a:xfrm>
          <a:prstGeom prst="bentConnector3">
            <a:avLst>
              <a:gd name="adj1" fmla="val 10023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6D91F76-C54B-FC26-6231-F6ADE47A3312}"/>
              </a:ext>
            </a:extLst>
          </p:cNvPr>
          <p:cNvSpPr txBox="1"/>
          <p:nvPr/>
        </p:nvSpPr>
        <p:spPr>
          <a:xfrm>
            <a:off x="5181600" y="1143000"/>
            <a:ext cx="434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TSP’s – GINR_M_OPERATOR only</a:t>
            </a:r>
          </a:p>
          <a:p>
            <a:r>
              <a:rPr lang="en-US" dirty="0">
                <a:solidFill>
                  <a:srgbClr val="FF0000"/>
                </a:solidFill>
              </a:rPr>
              <a:t>RE’s – RIOORS_M_OPERATOR only</a:t>
            </a:r>
          </a:p>
        </p:txBody>
      </p:sp>
    </p:spTree>
    <p:extLst>
      <p:ext uri="{BB962C8B-B14F-4D97-AF65-F5344CB8AC3E}">
        <p14:creationId xmlns:p14="http://schemas.microsoft.com/office/powerpoint/2010/main" val="272959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975518"/>
          </a:xfrm>
        </p:spPr>
        <p:txBody>
          <a:bodyPr/>
          <a:lstStyle/>
          <a:p>
            <a:r>
              <a:rPr lang="en-US" dirty="0"/>
              <a:t>TSPs not Creating RIOO Accounts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87" y="1148862"/>
            <a:ext cx="4825218" cy="4267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Do not do anything until you receive an email from ERCOT.  This may take 20 minutes after the role is added.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Then click the verify email link in the email.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This gives you the RIOO Services log in page.  Do not enter an email address or any other username.  Click the “</a:t>
            </a:r>
            <a:r>
              <a:rPr lang="en-US" sz="1600" b="1" dirty="0"/>
              <a:t>Don’t remember your password</a:t>
            </a:r>
            <a:r>
              <a:rPr lang="en-US" sz="1600" dirty="0"/>
              <a:t>” link.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The next screen enter your email and another email will be sent to you.  Click the “Send Email” link.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You should get a message that your password has been reset successfully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91F76-C54B-FC26-6231-F6ADE47A3312}"/>
              </a:ext>
            </a:extLst>
          </p:cNvPr>
          <p:cNvSpPr txBox="1"/>
          <p:nvPr/>
        </p:nvSpPr>
        <p:spPr>
          <a:xfrm>
            <a:off x="4038600" y="5758937"/>
            <a:ext cx="558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the “</a:t>
            </a:r>
            <a:r>
              <a:rPr lang="en-US" b="1" dirty="0">
                <a:solidFill>
                  <a:srgbClr val="FF0000"/>
                </a:solidFill>
              </a:rPr>
              <a:t>Don’t remember your password</a:t>
            </a:r>
            <a:r>
              <a:rPr lang="en-US" dirty="0">
                <a:solidFill>
                  <a:srgbClr val="FF0000"/>
                </a:solidFill>
              </a:rPr>
              <a:t>? link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35BBC78-18D3-5608-D0A3-D2ABCBE1E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95" y="1130105"/>
            <a:ext cx="3787306" cy="2225233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A3F882-8F72-CF7D-1223-6CD50DC5B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41270"/>
            <a:ext cx="2590799" cy="355962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A8EA1F9-DFF3-6B68-5489-58454A94FBEF}"/>
              </a:ext>
            </a:extLst>
          </p:cNvPr>
          <p:cNvSpPr/>
          <p:nvPr/>
        </p:nvSpPr>
        <p:spPr>
          <a:xfrm>
            <a:off x="1066800" y="5638800"/>
            <a:ext cx="2209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923E9B11-9CDA-8398-1C8B-89CA2236F129}"/>
              </a:ext>
            </a:extLst>
          </p:cNvPr>
          <p:cNvSpPr/>
          <p:nvPr/>
        </p:nvSpPr>
        <p:spPr>
          <a:xfrm>
            <a:off x="2362200" y="411734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DC36F5-9EF1-0F8B-359A-123EEE1CB791}"/>
              </a:ext>
            </a:extLst>
          </p:cNvPr>
          <p:cNvCxnSpPr>
            <a:cxnSpLocks/>
          </p:cNvCxnSpPr>
          <p:nvPr/>
        </p:nvCxnSpPr>
        <p:spPr>
          <a:xfrm flipH="1">
            <a:off x="3505200" y="5943603"/>
            <a:ext cx="5334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6CD6EC-D0A5-C387-7539-4A694953A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5" y="4023293"/>
            <a:ext cx="2309060" cy="259102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320323-05F1-AA4F-46ED-37454B486765}"/>
              </a:ext>
            </a:extLst>
          </p:cNvPr>
          <p:cNvCxnSpPr>
            <a:cxnSpLocks/>
          </p:cNvCxnSpPr>
          <p:nvPr/>
        </p:nvCxnSpPr>
        <p:spPr>
          <a:xfrm>
            <a:off x="9220200" y="5943603"/>
            <a:ext cx="53340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7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3CDF6D-B198-0F8C-42AF-EC2558B4C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70354"/>
            <a:ext cx="3513124" cy="2476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975518"/>
          </a:xfrm>
        </p:spPr>
        <p:txBody>
          <a:bodyPr/>
          <a:lstStyle/>
          <a:p>
            <a:r>
              <a:rPr lang="en-US" dirty="0"/>
              <a:t>TSPs not Creating RIOO Accounts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82" y="1648252"/>
            <a:ext cx="4825218" cy="513354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Do not do anything until you receive an email from ERCOT.  This may take 20 minutes after the role is added.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Then click the verify email link in the email.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This gives you the RIOO Services log in page.  Do not enter an email address or any other username.  Click the “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Don’t remember your password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” link.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The next screen enter your email and another email will be sent to you.  Click the “Send Email” link.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If you do not get the “Password Change Request” email, contact your USA to make sure the email address is correct.  Click the “</a:t>
            </a:r>
            <a:r>
              <a:rPr lang="en-US" sz="1600" b="1" dirty="0"/>
              <a:t>Change my Password</a:t>
            </a:r>
            <a:r>
              <a:rPr lang="en-US" sz="1600" dirty="0"/>
              <a:t>” link.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Change your password by entering your new password twice and click the         button.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You should get a message that your password has been reset successfully.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320323-05F1-AA4F-46ED-37454B486765}"/>
              </a:ext>
            </a:extLst>
          </p:cNvPr>
          <p:cNvCxnSpPr>
            <a:cxnSpLocks/>
          </p:cNvCxnSpPr>
          <p:nvPr/>
        </p:nvCxnSpPr>
        <p:spPr>
          <a:xfrm flipV="1">
            <a:off x="8305800" y="5334000"/>
            <a:ext cx="1912924" cy="159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A9E241F-2937-EA3D-0307-88304A0F4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3564"/>
            <a:ext cx="4511431" cy="2781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E35737-B5C6-96B5-42AC-F1EF4D22C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73" y="5821809"/>
            <a:ext cx="388654" cy="335309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1045E4-B7F3-2D61-9C79-CC9553F23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24" y="4164890"/>
            <a:ext cx="1798476" cy="240050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DC36F5-9EF1-0F8B-359A-123EEE1CB791}"/>
              </a:ext>
            </a:extLst>
          </p:cNvPr>
          <p:cNvCxnSpPr>
            <a:cxnSpLocks/>
          </p:cNvCxnSpPr>
          <p:nvPr/>
        </p:nvCxnSpPr>
        <p:spPr>
          <a:xfrm>
            <a:off x="7467600" y="4009527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04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975518"/>
          </a:xfrm>
        </p:spPr>
        <p:txBody>
          <a:bodyPr/>
          <a:lstStyle/>
          <a:p>
            <a:r>
              <a:rPr lang="en-US" dirty="0"/>
              <a:t>TSPs still requiring use of RARF forms from RE’s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82" y="1066800"/>
            <a:ext cx="10768818" cy="5181600"/>
          </a:xfrm>
        </p:spPr>
        <p:txBody>
          <a:bodyPr/>
          <a:lstStyle/>
          <a:p>
            <a:pPr lvl="8">
              <a:buFont typeface="+mj-lt"/>
              <a:buAutoNum type="arabicPeriod"/>
            </a:pPr>
            <a:r>
              <a:rPr lang="en-US" sz="400" dirty="0">
                <a:solidFill>
                  <a:schemeClr val="bg1">
                    <a:lumMod val="85000"/>
                  </a:schemeClr>
                </a:solidFill>
              </a:rPr>
              <a:t>Do not do anything until you receive an email from ERCOT.  This may take 20 minutes after the role is added.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Why?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Can the RIOO export be used?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3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594519"/>
          </a:xfrm>
        </p:spPr>
        <p:txBody>
          <a:bodyPr/>
          <a:lstStyle/>
          <a:p>
            <a:r>
              <a:rPr lang="en-US" dirty="0"/>
              <a:t>Topics from Market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821" y="689770"/>
            <a:ext cx="11138779" cy="5986545"/>
          </a:xfrm>
        </p:spPr>
        <p:txBody>
          <a:bodyPr/>
          <a:lstStyle/>
          <a:p>
            <a:r>
              <a:rPr lang="en-US" sz="2000" dirty="0"/>
              <a:t>Import template into RIOO-IS for substation data</a:t>
            </a:r>
          </a:p>
          <a:p>
            <a:pPr lvl="1"/>
            <a:r>
              <a:rPr lang="en-US" sz="2000" dirty="0"/>
              <a:t>Current process is tedious and a template function would significantly improve the application process</a:t>
            </a:r>
            <a:r>
              <a:rPr lang="en-US" sz="2000" dirty="0">
                <a:solidFill>
                  <a:srgbClr val="FF0000"/>
                </a:solidFill>
              </a:rPr>
              <a:t> – import process not part of current plan</a:t>
            </a:r>
            <a:endParaRPr lang="en-US" sz="2000" dirty="0"/>
          </a:p>
          <a:p>
            <a:r>
              <a:rPr lang="en-US" sz="2000" dirty="0"/>
              <a:t>Revised export template for substation data</a:t>
            </a:r>
            <a:r>
              <a:rPr lang="en-US" sz="2000" dirty="0">
                <a:solidFill>
                  <a:srgbClr val="FF0000"/>
                </a:solidFill>
              </a:rPr>
              <a:t> – not heard this.  Revised how?</a:t>
            </a:r>
            <a:endParaRPr lang="en-US" sz="2000" dirty="0"/>
          </a:p>
          <a:p>
            <a:pPr lvl="1"/>
            <a:r>
              <a:rPr lang="en-US" sz="2000" dirty="0"/>
              <a:t>Both TSPs and IEs agree that the current export template format is undesirable and needs to be redone in a manner to make the data easier to read</a:t>
            </a:r>
          </a:p>
          <a:p>
            <a:r>
              <a:rPr lang="en-US" sz="2000" dirty="0"/>
              <a:t>For “Full RARF”/completed substation data applications for PLD, linking new sites to already modeled sites behind the same POI for substation data and breaker/switch information</a:t>
            </a:r>
          </a:p>
          <a:p>
            <a:pPr lvl="1"/>
            <a:r>
              <a:rPr lang="en-US" sz="2000" dirty="0"/>
              <a:t>For example, co-located site behind the POI where the solar portion is already in the system but the newer incoming BESS data does not link to the solar mapping info for nodes </a:t>
            </a:r>
            <a:r>
              <a:rPr lang="en-US" sz="2000" dirty="0">
                <a:solidFill>
                  <a:srgbClr val="FF0000"/>
                </a:solidFill>
              </a:rPr>
              <a:t>– This will be fixed in Multi </a:t>
            </a:r>
            <a:r>
              <a:rPr lang="en-US" sz="2000" dirty="0" err="1">
                <a:solidFill>
                  <a:srgbClr val="FF0000"/>
                </a:solidFill>
              </a:rPr>
              <a:t>Techtypes</a:t>
            </a:r>
            <a:r>
              <a:rPr lang="en-US" sz="2000" dirty="0">
                <a:solidFill>
                  <a:srgbClr val="FF0000"/>
                </a:solidFill>
              </a:rPr>
              <a:t> and Repower release</a:t>
            </a:r>
            <a:endParaRPr lang="en-US" sz="2000" dirty="0"/>
          </a:p>
          <a:p>
            <a:r>
              <a:rPr lang="en-US" sz="2000" dirty="0"/>
              <a:t>Incorporating a proper BESS template with applicable BESS data for RIOO-IS applications</a:t>
            </a:r>
          </a:p>
          <a:p>
            <a:pPr lvl="1"/>
            <a:r>
              <a:rPr lang="en-US" sz="2000" dirty="0"/>
              <a:t>GEN form still being used which is outdated</a:t>
            </a:r>
            <a:r>
              <a:rPr lang="en-US" sz="2000" dirty="0">
                <a:solidFill>
                  <a:srgbClr val="FF0000"/>
                </a:solidFill>
              </a:rPr>
              <a:t> – This will be fixed in ESR release</a:t>
            </a:r>
            <a:endParaRPr lang="en-US" sz="2000" dirty="0"/>
          </a:p>
          <a:p>
            <a:pPr lvl="1"/>
            <a:r>
              <a:rPr lang="en-US" sz="2000" dirty="0"/>
              <a:t>Additional information needs to be requested by TSP</a:t>
            </a:r>
          </a:p>
          <a:p>
            <a:r>
              <a:rPr lang="en-US" sz="2000" dirty="0"/>
              <a:t>Update on Repower applications in RIOO and transferring data over</a:t>
            </a:r>
            <a:r>
              <a:rPr lang="en-US" sz="2000" dirty="0">
                <a:solidFill>
                  <a:srgbClr val="FF0000"/>
                </a:solidFill>
              </a:rPr>
              <a:t> – </a:t>
            </a:r>
            <a:r>
              <a:rPr lang="en-US" sz="2000" dirty="0" err="1">
                <a:solidFill>
                  <a:srgbClr val="FF0000"/>
                </a:solidFill>
              </a:rPr>
              <a:t>req’mts</a:t>
            </a:r>
            <a:r>
              <a:rPr lang="en-US" sz="2000" dirty="0">
                <a:solidFill>
                  <a:srgbClr val="FF0000"/>
                </a:solidFill>
              </a:rPr>
              <a:t> in progress</a:t>
            </a:r>
            <a:endParaRPr lang="en-US" sz="2000" dirty="0"/>
          </a:p>
          <a:p>
            <a:r>
              <a:rPr lang="en-US" sz="2000" dirty="0"/>
              <a:t>Update on transferring other non-repower operational projects into the new system </a:t>
            </a:r>
            <a:r>
              <a:rPr lang="en-US" sz="2000" dirty="0">
                <a:solidFill>
                  <a:srgbClr val="FF0000"/>
                </a:solidFill>
              </a:rPr>
              <a:t>– why?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SGIA’s are found on PUC website but not in RIOO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91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975518"/>
          </a:xfrm>
        </p:spPr>
        <p:txBody>
          <a:bodyPr/>
          <a:lstStyle/>
          <a:p>
            <a:r>
              <a:rPr lang="en-US" dirty="0"/>
              <a:t>Active RR’s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21" y="1373125"/>
            <a:ext cx="8915400" cy="1976155"/>
          </a:xfrm>
        </p:spPr>
        <p:txBody>
          <a:bodyPr/>
          <a:lstStyle/>
          <a:p>
            <a:r>
              <a:rPr lang="en-US" sz="2400" dirty="0"/>
              <a:t>PGRR103 - Establish Time Limit for Generator Commissioning Following Approval to Synchronize (OWG/PLWG) – To be reviewed by TAC on May 23, 2023.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Stability Assessment (QSA)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5562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Planning Guide 5.9</a:t>
            </a:r>
          </a:p>
          <a:p>
            <a:r>
              <a:rPr lang="en-US" sz="2800" dirty="0"/>
              <a:t>Next Deadline for QSA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If a GINR is not included in QSA, its Initial Synchronization date will be automatically delayed to the next quarter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47588"/>
              </p:ext>
            </p:extLst>
          </p:nvPr>
        </p:nvGraphicFramePr>
        <p:xfrm>
          <a:off x="2209800" y="2362200"/>
          <a:ext cx="7467600" cy="251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All-Inclusive Generation Resource Initial Synchronization Date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Last Day for an IE to meet prerequisites as listed in paragraph (4) below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Completion of Quarterly Stability Assessment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Upcoming January, February, March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Prior August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End of October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Upcoming April, May, June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Prior November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End of January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Upcoming July, August, September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Prior February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End of April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Upcoming October, November, December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Prior May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End of July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231392" y="439724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3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682"/>
            <a:ext cx="9753600" cy="670718"/>
          </a:xfrm>
        </p:spPr>
        <p:txBody>
          <a:bodyPr/>
          <a:lstStyle/>
          <a:p>
            <a:r>
              <a:rPr lang="en-US" dirty="0"/>
              <a:t>Other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4511040"/>
          </a:xfrm>
        </p:spPr>
        <p:txBody>
          <a:bodyPr/>
          <a:lstStyle/>
          <a:p>
            <a:r>
              <a:rPr lang="en-US" dirty="0">
                <a:hlinkClick r:id="rId3"/>
              </a:rPr>
              <a:t>ResourceIntegrationDepartment@ercot.com</a:t>
            </a:r>
            <a:r>
              <a:rPr lang="en-US" dirty="0"/>
              <a:t> is distribution list for Resource Integration department</a:t>
            </a:r>
          </a:p>
          <a:p>
            <a:r>
              <a:rPr lang="en-US" dirty="0"/>
              <a:t>Mailing List</a:t>
            </a:r>
          </a:p>
          <a:p>
            <a:pPr lvl="1"/>
            <a:r>
              <a:rPr lang="en-US" sz="2400" dirty="0"/>
              <a:t>RESOURCE_INTEGRATION@LISTS.ERCOT.COM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8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38274"/>
            <a:ext cx="5517497" cy="46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61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8AB39-BD59-4B90-BD33-AC9ECA42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92" y="0"/>
            <a:ext cx="92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8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989F5-8509-4DFD-987C-2449AD09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6200"/>
            <a:ext cx="9218259" cy="67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24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D7F11-CDD1-41C2-8E4D-E3FC54E1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39" y="0"/>
            <a:ext cx="94567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Stability Assessment (QSA)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795995"/>
            <a:ext cx="11379200" cy="58334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Planning Guide 5.9, Quarterly Stability Assessment</a:t>
            </a:r>
          </a:p>
          <a:p>
            <a:r>
              <a:rPr lang="en-US" sz="2800" dirty="0"/>
              <a:t>Issue’s seen in previous QSA’s</a:t>
            </a:r>
          </a:p>
          <a:p>
            <a:pPr lvl="1"/>
            <a:r>
              <a:rPr lang="en-US" sz="2400" dirty="0"/>
              <a:t>10 day comment period for FIS</a:t>
            </a:r>
          </a:p>
          <a:p>
            <a:pPr lvl="2"/>
            <a:r>
              <a:rPr lang="en-US" sz="2000" dirty="0"/>
              <a:t>Needs to be complete before QSA deadline</a:t>
            </a:r>
          </a:p>
          <a:p>
            <a:pPr lvl="2"/>
            <a:r>
              <a:rPr lang="en-US" sz="2000" dirty="0"/>
              <a:t>TSPs need to plan for it</a:t>
            </a:r>
          </a:p>
          <a:p>
            <a:pPr lvl="1"/>
            <a:r>
              <a:rPr lang="en-US" sz="2400" dirty="0"/>
              <a:t>Dynamic/PSCAD Model Review</a:t>
            </a:r>
          </a:p>
          <a:p>
            <a:pPr lvl="2"/>
            <a:r>
              <a:rPr lang="en-US" sz="2000" dirty="0"/>
              <a:t>Dependent on FIS Stability study</a:t>
            </a:r>
          </a:p>
          <a:p>
            <a:pPr lvl="2"/>
            <a:r>
              <a:rPr lang="en-US" sz="2000" dirty="0"/>
              <a:t>Need to meet PG 6.9 15 to 30 days prior to QSA deadline</a:t>
            </a:r>
          </a:p>
          <a:p>
            <a:r>
              <a:rPr lang="en-US" sz="2800" dirty="0"/>
              <a:t>PSSE Model Quality Test Required</a:t>
            </a:r>
          </a:p>
          <a:p>
            <a:r>
              <a:rPr lang="en-US" sz="2800" dirty="0"/>
              <a:t>PSCAD Model Quality Test and Unit Model Validation required</a:t>
            </a:r>
          </a:p>
          <a:p>
            <a:r>
              <a:rPr lang="en-US" sz="2800" dirty="0"/>
              <a:t>TSAT Model Required – If PSSE model is UDM, then TSAT model should be UDM </a:t>
            </a:r>
            <a:r>
              <a:rPr lang="en-US" sz="2800" dirty="0">
                <a:solidFill>
                  <a:srgbClr val="FF0000"/>
                </a:solidFill>
              </a:rPr>
              <a:t>and should include MQT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4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975518"/>
          </a:xfrm>
        </p:spPr>
        <p:txBody>
          <a:bodyPr/>
          <a:lstStyle/>
          <a:p>
            <a:r>
              <a:rPr lang="en-US" dirty="0"/>
              <a:t>RIOO-IS Updated 12/9/2022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1AF52-EA83-4713-AB1F-01B509D3A245}"/>
              </a:ext>
            </a:extLst>
          </p:cNvPr>
          <p:cNvSpPr txBox="1"/>
          <p:nvPr/>
        </p:nvSpPr>
        <p:spPr>
          <a:xfrm>
            <a:off x="762000" y="1524000"/>
            <a:ext cx="9749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new release allows entry of resource data into RIOO database rather than use of RARF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existing RARF forms that were in RIOO-IS were supposed to be migrated to the new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Migration effort is </a:t>
            </a:r>
            <a:r>
              <a:rPr lang="en-US" sz="2800" dirty="0">
                <a:solidFill>
                  <a:srgbClr val="FF0000"/>
                </a:solidFill>
              </a:rPr>
              <a:t>delayed and completion date unknown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IE/RE </a:t>
            </a:r>
            <a:r>
              <a:rPr lang="en-US" sz="2800" strike="sngStrike" dirty="0"/>
              <a:t>may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will have to re-enter data into RIOO-IS </a:t>
            </a:r>
            <a:r>
              <a:rPr lang="en-US" sz="2800" strike="sngStrike" dirty="0"/>
              <a:t>or wait for Migration effort </a:t>
            </a:r>
            <a:r>
              <a:rPr lang="en-US" sz="2800" dirty="0">
                <a:solidFill>
                  <a:srgbClr val="FF0000"/>
                </a:solidFill>
              </a:rPr>
              <a:t>if in FIS or Planning stage.  Those with an PLD in 2023 may continue to use RARF forms.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PLD dates beyond 2023 (even those that slip) will have to re-enter data into RIOO-IS</a:t>
            </a:r>
            <a:endParaRPr lang="en-US" sz="2800" strike="sngStrike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Screenshot document created to help with RIOO-IS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940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975518"/>
          </a:xfrm>
        </p:spPr>
        <p:txBody>
          <a:bodyPr/>
          <a:lstStyle/>
          <a:p>
            <a:r>
              <a:rPr lang="en-US" dirty="0"/>
              <a:t>RIOO-IS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1AF52-EA83-4713-AB1F-01B509D3A245}"/>
              </a:ext>
            </a:extLst>
          </p:cNvPr>
          <p:cNvSpPr txBox="1"/>
          <p:nvPr/>
        </p:nvSpPr>
        <p:spPr>
          <a:xfrm>
            <a:off x="762000" y="1524000"/>
            <a:ext cx="9749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/>
              <a:t>Node creation and use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/>
              <a:t>Date Relationships and how to change them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/>
              <a:t>Changing Contacts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/>
              <a:t>RARF Attestation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/>
              <a:t>Attachments for embedded documents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/>
              <a:t>Modifying the Project Details to make corrections that cannot be made in RIOO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/>
              <a:t>TSPs not Creating RIOO Accounts Correctly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/>
              <a:t>TSPs still requiring use of RARF forms from RE’s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408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670718"/>
          </a:xfrm>
        </p:spPr>
        <p:txBody>
          <a:bodyPr/>
          <a:lstStyle/>
          <a:p>
            <a:r>
              <a:rPr lang="en-US" dirty="0"/>
              <a:t>Node creation and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E2CFA4-3163-C05A-AD51-8C99786EC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72" y="776223"/>
            <a:ext cx="4191000" cy="2239267"/>
          </a:xfrm>
          <a:prstGeom prst="rect">
            <a:avLst/>
          </a:prstGeom>
        </p:spPr>
      </p:pic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D379B4F7-8F39-6A6D-69D7-807DF3E95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22363"/>
            <a:ext cx="6249272" cy="6115904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8BFBE9-8233-BD31-8D4E-92D3B4D4A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49" y="2877312"/>
            <a:ext cx="3631068" cy="394367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9036AA-3846-6E52-2A78-525D547994C6}"/>
              </a:ext>
            </a:extLst>
          </p:cNvPr>
          <p:cNvCxnSpPr>
            <a:cxnSpLocks/>
          </p:cNvCxnSpPr>
          <p:nvPr/>
        </p:nvCxnSpPr>
        <p:spPr>
          <a:xfrm flipV="1">
            <a:off x="3194072" y="5562600"/>
            <a:ext cx="4959328" cy="519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EF0814-6B10-4DB1-6596-BD10E7743FBC}"/>
              </a:ext>
            </a:extLst>
          </p:cNvPr>
          <p:cNvCxnSpPr>
            <a:cxnSpLocks/>
          </p:cNvCxnSpPr>
          <p:nvPr/>
        </p:nvCxnSpPr>
        <p:spPr>
          <a:xfrm flipV="1">
            <a:off x="2159234" y="3294171"/>
            <a:ext cx="6222766" cy="323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08DF2B-CFD2-0A5A-3036-3010FBBD8F63}"/>
              </a:ext>
            </a:extLst>
          </p:cNvPr>
          <p:cNvCxnSpPr>
            <a:cxnSpLocks/>
          </p:cNvCxnSpPr>
          <p:nvPr/>
        </p:nvCxnSpPr>
        <p:spPr>
          <a:xfrm flipV="1">
            <a:off x="609600" y="1354762"/>
            <a:ext cx="718153" cy="717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B6C8EE-2524-2938-3532-6EF0A031CF2B}"/>
              </a:ext>
            </a:extLst>
          </p:cNvPr>
          <p:cNvCxnSpPr>
            <a:cxnSpLocks/>
          </p:cNvCxnSpPr>
          <p:nvPr/>
        </p:nvCxnSpPr>
        <p:spPr>
          <a:xfrm>
            <a:off x="609600" y="3272400"/>
            <a:ext cx="901381" cy="224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F05C392-DD0E-F8EE-BDB7-3994F72A7DE9}"/>
              </a:ext>
            </a:extLst>
          </p:cNvPr>
          <p:cNvSpPr txBox="1"/>
          <p:nvPr/>
        </p:nvSpPr>
        <p:spPr>
          <a:xfrm>
            <a:off x="5214533" y="833781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Must be entered</a:t>
            </a:r>
          </a:p>
          <a:p>
            <a:r>
              <a:rPr lang="en-US" dirty="0">
                <a:solidFill>
                  <a:srgbClr val="FF0000"/>
                </a:solidFill>
              </a:rPr>
              <a:t>To create Node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ED28BB-150E-CFB5-B9D7-D9B62F25078B}"/>
              </a:ext>
            </a:extLst>
          </p:cNvPr>
          <p:cNvSpPr txBox="1"/>
          <p:nvPr/>
        </p:nvSpPr>
        <p:spPr>
          <a:xfrm>
            <a:off x="85376" y="2072071"/>
            <a:ext cx="160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Must be entered</a:t>
            </a:r>
          </a:p>
          <a:p>
            <a:r>
              <a:rPr lang="en-US" dirty="0">
                <a:solidFill>
                  <a:srgbClr val="FF0000"/>
                </a:solidFill>
              </a:rPr>
              <a:t>To create Node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9CE630-FAA1-15CE-3DDC-47322ECAB24C}"/>
              </a:ext>
            </a:extLst>
          </p:cNvPr>
          <p:cNvSpPr txBox="1"/>
          <p:nvPr/>
        </p:nvSpPr>
        <p:spPr>
          <a:xfrm>
            <a:off x="117566" y="5731214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Nodes</a:t>
            </a:r>
          </a:p>
          <a:p>
            <a:r>
              <a:rPr lang="en-US" dirty="0">
                <a:solidFill>
                  <a:srgbClr val="FF0000"/>
                </a:solidFill>
              </a:rPr>
              <a:t>Created at</a:t>
            </a:r>
          </a:p>
          <a:p>
            <a:r>
              <a:rPr lang="en-US" dirty="0">
                <a:solidFill>
                  <a:srgbClr val="FF0000"/>
                </a:solidFill>
              </a:rPr>
              <a:t>34.5 kV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B64D2F-21D6-0EBB-9F95-305A43C6596D}"/>
              </a:ext>
            </a:extLst>
          </p:cNvPr>
          <p:cNvSpPr txBox="1"/>
          <p:nvPr/>
        </p:nvSpPr>
        <p:spPr>
          <a:xfrm>
            <a:off x="4211385" y="40337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create </a:t>
            </a:r>
          </a:p>
          <a:p>
            <a:r>
              <a:rPr lang="en-US" dirty="0">
                <a:solidFill>
                  <a:srgbClr val="FF0000"/>
                </a:solidFill>
              </a:rPr>
              <a:t>node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7C7EBE-4A84-9D4F-517F-41545C0A2B96}"/>
              </a:ext>
            </a:extLst>
          </p:cNvPr>
          <p:cNvCxnSpPr>
            <a:cxnSpLocks/>
          </p:cNvCxnSpPr>
          <p:nvPr/>
        </p:nvCxnSpPr>
        <p:spPr>
          <a:xfrm flipV="1">
            <a:off x="4333182" y="3128814"/>
            <a:ext cx="733565" cy="177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83530D-B37C-5811-406F-0C99EAB2CB20}"/>
              </a:ext>
            </a:extLst>
          </p:cNvPr>
          <p:cNvCxnSpPr>
            <a:cxnSpLocks/>
          </p:cNvCxnSpPr>
          <p:nvPr/>
        </p:nvCxnSpPr>
        <p:spPr>
          <a:xfrm>
            <a:off x="2732952" y="1526124"/>
            <a:ext cx="2333795" cy="1578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1D746A7-ADFA-ACB5-8230-A2D28A5B3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72" y="1854975"/>
            <a:ext cx="2430991" cy="175275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BEEF928-4F8F-5262-53A0-8B0FD513C664}"/>
              </a:ext>
            </a:extLst>
          </p:cNvPr>
          <p:cNvCxnSpPr>
            <a:cxnSpLocks/>
          </p:cNvCxnSpPr>
          <p:nvPr/>
        </p:nvCxnSpPr>
        <p:spPr>
          <a:xfrm flipH="1">
            <a:off x="2209800" y="2590800"/>
            <a:ext cx="2743200" cy="335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7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829800" cy="670718"/>
          </a:xfrm>
        </p:spPr>
        <p:txBody>
          <a:bodyPr/>
          <a:lstStyle/>
          <a:p>
            <a:r>
              <a:rPr lang="en-US" dirty="0"/>
              <a:t>Date Relationships and how to change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FDF37D-EAE9-BDCE-4B05-B79ABEB38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5323610" cy="4881787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8FB526-9C0A-2306-59F5-C21ECA565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853598"/>
            <a:ext cx="2819400" cy="1469361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5B7F28-CF6E-A713-0BD3-5C484F9396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36022"/>
            <a:ext cx="1752600" cy="7984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DF6452-AC00-E71B-C47A-0F3380FB3C43}"/>
              </a:ext>
            </a:extLst>
          </p:cNvPr>
          <p:cNvCxnSpPr>
            <a:stCxn id="10" idx="1"/>
          </p:cNvCxnSpPr>
          <p:nvPr/>
        </p:nvCxnSpPr>
        <p:spPr>
          <a:xfrm flipH="1">
            <a:off x="4038600" y="2735226"/>
            <a:ext cx="2895600" cy="130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178F514-4256-C829-6CB4-1214416F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22632"/>
            <a:ext cx="4820321" cy="1395607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D04F64DE-FF8F-64A6-4E1F-B1DFB8CA13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46273"/>
            <a:ext cx="3565519" cy="208589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E5A8D4-4E88-3F1E-4EA1-0A37E5FA743E}"/>
              </a:ext>
            </a:extLst>
          </p:cNvPr>
          <p:cNvCxnSpPr>
            <a:cxnSpLocks/>
          </p:cNvCxnSpPr>
          <p:nvPr/>
        </p:nvCxnSpPr>
        <p:spPr>
          <a:xfrm flipH="1" flipV="1">
            <a:off x="4800600" y="5334000"/>
            <a:ext cx="5410200" cy="120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4C93BF-B760-50A8-CFA1-DE8B9F999064}"/>
              </a:ext>
            </a:extLst>
          </p:cNvPr>
          <p:cNvSpPr txBox="1"/>
          <p:nvPr/>
        </p:nvSpPr>
        <p:spPr>
          <a:xfrm>
            <a:off x="4709603" y="5791722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Basic Project Information</a:t>
            </a:r>
          </a:p>
          <a:p>
            <a:r>
              <a:rPr lang="en-US" dirty="0">
                <a:solidFill>
                  <a:srgbClr val="FF0000"/>
                </a:solidFill>
              </a:rPr>
              <a:t>Add a Change Request</a:t>
            </a:r>
          </a:p>
          <a:p>
            <a:r>
              <a:rPr lang="en-US" dirty="0">
                <a:solidFill>
                  <a:srgbClr val="FF0000"/>
                </a:solidFill>
              </a:rPr>
              <a:t>To Change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B135DD-01BC-042A-13C4-BB9201577E4F}"/>
              </a:ext>
            </a:extLst>
          </p:cNvPr>
          <p:cNvSpPr txBox="1"/>
          <p:nvPr/>
        </p:nvSpPr>
        <p:spPr>
          <a:xfrm>
            <a:off x="8297998" y="255218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 on Substation Details</a:t>
            </a:r>
          </a:p>
        </p:txBody>
      </p:sp>
    </p:spTree>
    <p:extLst>
      <p:ext uri="{BB962C8B-B14F-4D97-AF65-F5344CB8AC3E}">
        <p14:creationId xmlns:p14="http://schemas.microsoft.com/office/powerpoint/2010/main" val="256907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4724400" cy="492919"/>
          </a:xfrm>
        </p:spPr>
        <p:txBody>
          <a:bodyPr/>
          <a:lstStyle/>
          <a:p>
            <a:r>
              <a:rPr lang="en-US" dirty="0"/>
              <a:t>Changing Contacts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0D64A-C9D1-AF2F-E594-30E5F001803D}"/>
              </a:ext>
            </a:extLst>
          </p:cNvPr>
          <p:cNvSpPr txBox="1"/>
          <p:nvPr/>
        </p:nvSpPr>
        <p:spPr>
          <a:xfrm>
            <a:off x="1010194" y="782598"/>
            <a:ext cx="3257006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 Contact Scheme</a:t>
            </a:r>
            <a:endParaRPr lang="en-US" b="1" i="0" dirty="0">
              <a:solidFill>
                <a:srgbClr val="2D3338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b="1" dirty="0">
              <a:solidFill>
                <a:srgbClr val="2D3338"/>
              </a:solidFill>
              <a:latin typeface="Roboto" panose="02000000000000000000" pitchFamily="2" charset="0"/>
            </a:endParaRPr>
          </a:p>
          <a:p>
            <a:pPr algn="l"/>
            <a:r>
              <a:rPr lang="en-US" b="1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Primary Contact</a:t>
            </a:r>
          </a:p>
          <a:p>
            <a:pPr algn="l"/>
            <a:r>
              <a:rPr lang="en-US" b="0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Full Name: I Me Mine</a:t>
            </a:r>
          </a:p>
          <a:p>
            <a:pPr algn="l"/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Company: ERCOT RE LLC (RE)</a:t>
            </a:r>
          </a:p>
          <a:p>
            <a:pPr algn="l"/>
            <a:r>
              <a:rPr lang="en-US" b="0" i="0" u="none" strike="noStrike" dirty="0">
                <a:solidFill>
                  <a:srgbClr val="0063DB"/>
                </a:solidFill>
                <a:effectLst/>
                <a:latin typeface="Roboto" panose="02000000000000000000" pitchFamily="2" charset="0"/>
                <a:hlinkClick r:id="rId3"/>
              </a:rPr>
              <a:t>An.emailaddress@att.net</a:t>
            </a:r>
            <a:endParaRPr lang="en-US" b="0" i="0" u="none" strike="noStrike" dirty="0">
              <a:solidFill>
                <a:srgbClr val="0063DB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DUNS: 012345673000</a:t>
            </a:r>
          </a:p>
          <a:p>
            <a:pPr algn="l"/>
            <a:r>
              <a:rPr lang="en-US" b="0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P: 5125551234</a:t>
            </a:r>
          </a:p>
          <a:p>
            <a:pPr algn="l"/>
            <a:r>
              <a:rPr lang="en-US" b="0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Ext: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E4414-5B08-2C86-6B2B-D50922ED0BC7}"/>
              </a:ext>
            </a:extLst>
          </p:cNvPr>
          <p:cNvSpPr txBox="1"/>
          <p:nvPr/>
        </p:nvSpPr>
        <p:spPr>
          <a:xfrm>
            <a:off x="1010194" y="3429000"/>
            <a:ext cx="325700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IE Contact Scheme</a:t>
            </a:r>
          </a:p>
          <a:p>
            <a:endParaRPr lang="en-US" dirty="0"/>
          </a:p>
          <a:p>
            <a:pPr algn="l"/>
            <a:r>
              <a:rPr lang="en-US" b="1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Primary Contact</a:t>
            </a:r>
          </a:p>
          <a:p>
            <a:pPr algn="l"/>
            <a:r>
              <a:rPr lang="en-US" b="0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Full Name: For You Blue</a:t>
            </a:r>
          </a:p>
          <a:p>
            <a:r>
              <a:rPr lang="en-US" b="0" i="0" u="none" strike="noStrike" dirty="0">
                <a:solidFill>
                  <a:srgbClr val="0063DB"/>
                </a:solidFill>
                <a:effectLst/>
                <a:latin typeface="Roboto" panose="02000000000000000000" pitchFamily="2" charset="0"/>
                <a:hlinkClick r:id="rId4"/>
              </a:rPr>
              <a:t>An.emailaddress@att.net</a:t>
            </a:r>
            <a:r>
              <a:rPr lang="en-US" b="0" i="0" u="none" strike="noStrike" dirty="0">
                <a:solidFill>
                  <a:srgbClr val="0063DB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P</a:t>
            </a:r>
            <a:r>
              <a:rPr lang="en-US" b="0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: 5125551234</a:t>
            </a:r>
          </a:p>
          <a:p>
            <a:pPr algn="l"/>
            <a:r>
              <a:rPr lang="en-US" b="0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Ext:</a:t>
            </a:r>
          </a:p>
          <a:p>
            <a:pPr algn="l"/>
            <a:r>
              <a:rPr lang="en-US" b="1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Backup Contact</a:t>
            </a:r>
          </a:p>
          <a:p>
            <a:pPr algn="l"/>
            <a:r>
              <a:rPr lang="en-US" b="0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Full Name: </a:t>
            </a:r>
            <a:r>
              <a:rPr lang="en-US" dirty="0">
                <a:solidFill>
                  <a:srgbClr val="2D3338"/>
                </a:solidFill>
                <a:latin typeface="Roboto" panose="02000000000000000000" pitchFamily="2" charset="0"/>
              </a:rPr>
              <a:t>I Me Mine</a:t>
            </a:r>
            <a:endParaRPr lang="en-US" b="0" i="0" dirty="0">
              <a:solidFill>
                <a:srgbClr val="2D3338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u="none" strike="noStrike" dirty="0">
                <a:solidFill>
                  <a:srgbClr val="0063DB"/>
                </a:solidFill>
                <a:effectLst/>
                <a:latin typeface="Roboto" panose="02000000000000000000" pitchFamily="2" charset="0"/>
                <a:hlinkClick r:id="rId3"/>
              </a:rPr>
              <a:t>An.emailaddress@att.net</a:t>
            </a:r>
            <a:r>
              <a:rPr lang="en-US" dirty="0">
                <a:solidFill>
                  <a:srgbClr val="0063DB"/>
                </a:solidFill>
                <a:latin typeface="Roboto" panose="02000000000000000000" pitchFamily="2" charset="0"/>
              </a:rPr>
              <a:t> </a:t>
            </a:r>
          </a:p>
          <a:p>
            <a:pPr algn="l"/>
            <a:r>
              <a:rPr lang="en-US" b="0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P: 512-5551234</a:t>
            </a:r>
          </a:p>
          <a:p>
            <a:pPr algn="l"/>
            <a:r>
              <a:rPr lang="en-US" b="0" i="0" dirty="0">
                <a:solidFill>
                  <a:srgbClr val="2D3338"/>
                </a:solidFill>
                <a:effectLst/>
                <a:latin typeface="Roboto" panose="02000000000000000000" pitchFamily="2" charset="0"/>
              </a:rPr>
              <a:t>Ext: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E79BCD-16D6-5F26-89B4-688B36DCF201}"/>
              </a:ext>
            </a:extLst>
          </p:cNvPr>
          <p:cNvSpPr txBox="1"/>
          <p:nvPr/>
        </p:nvSpPr>
        <p:spPr>
          <a:xfrm>
            <a:off x="5116396" y="910243"/>
            <a:ext cx="628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Change from RE Contact Scheme to IE Contact Scheme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E18574-76B0-E5B2-B5E9-CFE1BCF73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501" y="1371600"/>
            <a:ext cx="701991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829800" cy="670718"/>
          </a:xfrm>
        </p:spPr>
        <p:txBody>
          <a:bodyPr/>
          <a:lstStyle/>
          <a:p>
            <a:r>
              <a:rPr lang="en-US" sz="2800" dirty="0"/>
              <a:t>RARF Attestation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9B85A-96F8-D74D-D900-A69920218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1" y="1373125"/>
            <a:ext cx="8915400" cy="1370075"/>
          </a:xfrm>
        </p:spPr>
        <p:txBody>
          <a:bodyPr/>
          <a:lstStyle/>
          <a:p>
            <a:r>
              <a:rPr lang="en-US" sz="2400" dirty="0"/>
              <a:t>Most entities could not click “Make an Attestation” button</a:t>
            </a:r>
          </a:p>
          <a:p>
            <a:r>
              <a:rPr lang="en-US" sz="2400" dirty="0"/>
              <a:t>Cause undetermined at the time</a:t>
            </a:r>
          </a:p>
          <a:p>
            <a:r>
              <a:rPr lang="en-US" sz="2400" dirty="0"/>
              <a:t>Should be fixed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EC62325-71C5-FC1C-0579-7EF29EC69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71800"/>
            <a:ext cx="5096586" cy="32198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08BB4F-F69E-05BD-C586-AE78151212A8}"/>
              </a:ext>
            </a:extLst>
          </p:cNvPr>
          <p:cNvSpPr txBox="1"/>
          <p:nvPr/>
        </p:nvSpPr>
        <p:spPr>
          <a:xfrm>
            <a:off x="381000" y="3416263"/>
            <a:ext cx="533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ERCOT instructed entities to complete Planning Guide Section 8, Attachment A: Declaration of Resource Data Accuracy and attach to RIOO as type “Other”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5F9CE1-9979-78A7-830C-3C200F21E86F}"/>
              </a:ext>
            </a:extLst>
          </p:cNvPr>
          <p:cNvSpPr/>
          <p:nvPr/>
        </p:nvSpPr>
        <p:spPr>
          <a:xfrm>
            <a:off x="6477000" y="5562600"/>
            <a:ext cx="1371600" cy="629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0937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ide pages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3683894B5264EB8E83338F6BA777E" ma:contentTypeVersion="0" ma:contentTypeDescription="Create a new document." ma:contentTypeScope="" ma:versionID="6d9fae79e75f4a0e2854e81853c40662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D6933135-FA74-4199-91D5-29F71F2AA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968CB8-5FF8-44D7-A459-A3FC34AC4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63D459-1C05-483F-85D1-C9E478EC32CC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83249</TotalTime>
  <Words>1617</Words>
  <Application>Microsoft Office PowerPoint</Application>
  <PresentationFormat>Widescreen</PresentationFormat>
  <Paragraphs>234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Roboto</vt:lpstr>
      <vt:lpstr>Times New Roman</vt:lpstr>
      <vt:lpstr>1_Custom Design</vt:lpstr>
      <vt:lpstr>Inside pages</vt:lpstr>
      <vt:lpstr>2_Custom Design</vt:lpstr>
      <vt:lpstr>PowerPoint Presentation</vt:lpstr>
      <vt:lpstr>Quarterly Stability Assessment (QSA)  </vt:lpstr>
      <vt:lpstr>Quarterly Stability Assessment (QSA)  </vt:lpstr>
      <vt:lpstr>RIOO-IS Updated 12/9/2022</vt:lpstr>
      <vt:lpstr>RIOO-IS Issues</vt:lpstr>
      <vt:lpstr>Node creation and use</vt:lpstr>
      <vt:lpstr>Date Relationships and how to change them</vt:lpstr>
      <vt:lpstr>Changing Contacts </vt:lpstr>
      <vt:lpstr>RARF Attestation  </vt:lpstr>
      <vt:lpstr>Attachments for embedded documents   </vt:lpstr>
      <vt:lpstr>Modifying the Project Details to make corrections that cannot be made in RIOO   </vt:lpstr>
      <vt:lpstr>Modifying the Project Details to make corrections that cannot be made in RIOO   </vt:lpstr>
      <vt:lpstr>TSPs not Creating RIOO Accounts Correctly</vt:lpstr>
      <vt:lpstr>TSPs not Creating RIOO Accounts Correctly</vt:lpstr>
      <vt:lpstr>TSPs not Creating RIOO Accounts Correctly</vt:lpstr>
      <vt:lpstr>TSPs not Creating RIOO Accounts Correctly</vt:lpstr>
      <vt:lpstr>TSPs still requiring use of RARF forms from RE’s</vt:lpstr>
      <vt:lpstr>Topics from Market Participants</vt:lpstr>
      <vt:lpstr>Active RR’s</vt:lpstr>
      <vt:lpstr>Other contact information</vt:lpstr>
      <vt:lpstr>Questions?</vt:lpstr>
      <vt:lpstr>PowerPoint Presentation</vt:lpstr>
      <vt:lpstr>PowerPoint Presentation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ERCOT JJT</cp:lastModifiedBy>
  <cp:revision>730</cp:revision>
  <cp:lastPrinted>2018-07-25T14:31:19Z</cp:lastPrinted>
  <dcterms:created xsi:type="dcterms:W3CDTF">2016-01-21T15:20:31Z</dcterms:created>
  <dcterms:modified xsi:type="dcterms:W3CDTF">2023-04-24T18:50:34Z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0x010100D9D3683894B5264EB8E83338F6BA777E</vt:lpwstr>
  </property>
</Properties>
</file>