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4" r:id="rId2"/>
  </p:sldMasterIdLst>
  <p:notesMasterIdLst>
    <p:notesMasterId r:id="rId40"/>
  </p:notesMasterIdLst>
  <p:sldIdLst>
    <p:sldId id="257" r:id="rId3"/>
    <p:sldId id="258" r:id="rId4"/>
    <p:sldId id="259" r:id="rId5"/>
    <p:sldId id="624" r:id="rId6"/>
    <p:sldId id="618" r:id="rId7"/>
    <p:sldId id="261" r:id="rId8"/>
    <p:sldId id="637" r:id="rId9"/>
    <p:sldId id="292" r:id="rId10"/>
    <p:sldId id="294" r:id="rId11"/>
    <p:sldId id="268" r:id="rId12"/>
    <p:sldId id="281" r:id="rId13"/>
    <p:sldId id="644" r:id="rId14"/>
    <p:sldId id="304" r:id="rId15"/>
    <p:sldId id="643" r:id="rId16"/>
    <p:sldId id="638" r:id="rId17"/>
    <p:sldId id="650" r:id="rId18"/>
    <p:sldId id="641" r:id="rId19"/>
    <p:sldId id="642" r:id="rId20"/>
    <p:sldId id="299" r:id="rId21"/>
    <p:sldId id="297" r:id="rId22"/>
    <p:sldId id="625" r:id="rId23"/>
    <p:sldId id="627" r:id="rId24"/>
    <p:sldId id="645" r:id="rId25"/>
    <p:sldId id="651" r:id="rId26"/>
    <p:sldId id="293" r:id="rId27"/>
    <p:sldId id="629" r:id="rId28"/>
    <p:sldId id="276" r:id="rId29"/>
    <p:sldId id="619" r:id="rId30"/>
    <p:sldId id="302" r:id="rId31"/>
    <p:sldId id="289" r:id="rId32"/>
    <p:sldId id="622" r:id="rId33"/>
    <p:sldId id="305" r:id="rId34"/>
    <p:sldId id="620" r:id="rId35"/>
    <p:sldId id="630" r:id="rId36"/>
    <p:sldId id="646" r:id="rId37"/>
    <p:sldId id="306" r:id="rId38"/>
    <p:sldId id="62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D45EAA-A0D6-1EE6-7F22-F0724BDB5539}" name="DuBro, Jackson" initials="DJ" userId="S::Jackson.DuBro@ercot.com::eeee7753-3465-4fb5-8530-4a50b4dcc9f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67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4" autoAdjust="0"/>
    <p:restoredTop sz="90834" autoAdjust="0"/>
  </p:normalViewPr>
  <p:slideViewPr>
    <p:cSldViewPr snapToGrid="0">
      <p:cViewPr varScale="1">
        <p:scale>
          <a:sx n="97" d="100"/>
          <a:sy n="97" d="100"/>
        </p:scale>
        <p:origin x="106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627A27-42FC-4B14-9FD8-64CAEA46702C}" type="datetimeFigureOut">
              <a:rPr lang="en-US" smtClean="0"/>
              <a:t>4/19/2023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2EF926-9B83-41D1-8857-A2021ABF2466}" type="slidenum">
              <a:rPr lang="en-US" smtClean="0"/>
              <a:t>‹#›</a:t>
            </a:fld>
            <a:endParaRPr lang="en-US"/>
          </a:p>
        </p:txBody>
      </p:sp>
    </p:spTree>
    <p:extLst>
      <p:ext uri="{BB962C8B-B14F-4D97-AF65-F5344CB8AC3E}">
        <p14:creationId xmlns:p14="http://schemas.microsoft.com/office/powerpoint/2010/main" val="3918607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UFLS trigger</a:t>
            </a:r>
            <a:r>
              <a:rPr lang="en-US" altLang="en-US" baseline="0" dirty="0"/>
              <a:t> indicates the frequency (59.3 Hz) at which the first stage of involuntary underfrequency load shedding will happen. ERCOT plans and operates the system such that for the simultaneous trip of two largest generating units (2750 MW), UFLS should not be triggered, though it still can happen in some extreme unexpected situations.</a:t>
            </a:r>
            <a:endParaRPr lang="en-US" altLang="en-US" dirty="0"/>
          </a:p>
        </p:txBody>
      </p:sp>
      <p:sp>
        <p:nvSpPr>
          <p:cNvPr id="4" name="Slide Number Placeholder 3"/>
          <p:cNvSpPr>
            <a:spLocks noGrp="1"/>
          </p:cNvSpPr>
          <p:nvPr>
            <p:ph type="sldNum" sz="quarter" idx="5"/>
          </p:nvPr>
        </p:nvSpPr>
        <p:spPr/>
        <p:txBody>
          <a:bodyPr/>
          <a:lstStyle/>
          <a:p>
            <a:pPr>
              <a:defRPr/>
            </a:pPr>
            <a:fld id="{EDF04B7B-5F70-4973-8CA6-A02BC8D71552}"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1412159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EF926-9B83-41D1-8857-A2021ABF2466}" type="slidenum">
              <a:rPr lang="en-US" smtClean="0"/>
              <a:t>16</a:t>
            </a:fld>
            <a:endParaRPr lang="en-US"/>
          </a:p>
        </p:txBody>
      </p:sp>
    </p:spTree>
    <p:extLst>
      <p:ext uri="{BB962C8B-B14F-4D97-AF65-F5344CB8AC3E}">
        <p14:creationId xmlns:p14="http://schemas.microsoft.com/office/powerpoint/2010/main" val="2208192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EF926-9B83-41D1-8857-A2021ABF2466}" type="slidenum">
              <a:rPr lang="en-US" smtClean="0"/>
              <a:t>19</a:t>
            </a:fld>
            <a:endParaRPr lang="en-US"/>
          </a:p>
        </p:txBody>
      </p:sp>
    </p:spTree>
    <p:extLst>
      <p:ext uri="{BB962C8B-B14F-4D97-AF65-F5344CB8AC3E}">
        <p14:creationId xmlns:p14="http://schemas.microsoft.com/office/powerpoint/2010/main" val="397294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EF926-9B83-41D1-8857-A2021ABF2466}" type="slidenum">
              <a:rPr lang="en-US" smtClean="0"/>
              <a:t>20</a:t>
            </a:fld>
            <a:endParaRPr lang="en-US"/>
          </a:p>
        </p:txBody>
      </p:sp>
    </p:spTree>
    <p:extLst>
      <p:ext uri="{BB962C8B-B14F-4D97-AF65-F5344CB8AC3E}">
        <p14:creationId xmlns:p14="http://schemas.microsoft.com/office/powerpoint/2010/main" val="2972816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EF926-9B83-41D1-8857-A2021ABF2466}" type="slidenum">
              <a:rPr lang="en-US" smtClean="0"/>
              <a:t>21</a:t>
            </a:fld>
            <a:endParaRPr lang="en-US"/>
          </a:p>
        </p:txBody>
      </p:sp>
    </p:spTree>
    <p:extLst>
      <p:ext uri="{BB962C8B-B14F-4D97-AF65-F5344CB8AC3E}">
        <p14:creationId xmlns:p14="http://schemas.microsoft.com/office/powerpoint/2010/main" val="2040415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r^2 = 0.249</a:t>
            </a:r>
          </a:p>
          <a:p>
            <a:r>
              <a:rPr lang="en-US" dirty="0"/>
              <a:t>r^2 = 0.813 (all hours)</a:t>
            </a:r>
          </a:p>
        </p:txBody>
      </p:sp>
      <p:sp>
        <p:nvSpPr>
          <p:cNvPr id="4" name="Slide Number Placeholder 3"/>
          <p:cNvSpPr>
            <a:spLocks noGrp="1"/>
          </p:cNvSpPr>
          <p:nvPr>
            <p:ph type="sldNum" sz="quarter" idx="5"/>
          </p:nvPr>
        </p:nvSpPr>
        <p:spPr/>
        <p:txBody>
          <a:bodyPr/>
          <a:lstStyle/>
          <a:p>
            <a:fld id="{032EF926-9B83-41D1-8857-A2021ABF2466}" type="slidenum">
              <a:rPr lang="en-US" smtClean="0"/>
              <a:t>23</a:t>
            </a:fld>
            <a:endParaRPr lang="en-US"/>
          </a:p>
        </p:txBody>
      </p:sp>
    </p:spTree>
    <p:extLst>
      <p:ext uri="{BB962C8B-B14F-4D97-AF65-F5344CB8AC3E}">
        <p14:creationId xmlns:p14="http://schemas.microsoft.com/office/powerpoint/2010/main" val="1401907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r^2 (coal) = 0.039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r^2 (coal) = 0.221 (all hours)</a:t>
            </a:r>
          </a:p>
          <a:p>
            <a:r>
              <a:rPr lang="en-US" dirty="0"/>
              <a:t>r^2 (GS) = 0.048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r^2 (GS) = 0. (all hours)</a:t>
            </a:r>
          </a:p>
        </p:txBody>
      </p:sp>
      <p:sp>
        <p:nvSpPr>
          <p:cNvPr id="4" name="Slide Number Placeholder 3"/>
          <p:cNvSpPr>
            <a:spLocks noGrp="1"/>
          </p:cNvSpPr>
          <p:nvPr>
            <p:ph type="sldNum" sz="quarter" idx="5"/>
          </p:nvPr>
        </p:nvSpPr>
        <p:spPr/>
        <p:txBody>
          <a:bodyPr/>
          <a:lstStyle/>
          <a:p>
            <a:fld id="{032EF926-9B83-41D1-8857-A2021ABF2466}" type="slidenum">
              <a:rPr lang="en-US" smtClean="0"/>
              <a:t>24</a:t>
            </a:fld>
            <a:endParaRPr lang="en-US"/>
          </a:p>
        </p:txBody>
      </p:sp>
    </p:spTree>
    <p:extLst>
      <p:ext uri="{BB962C8B-B14F-4D97-AF65-F5344CB8AC3E}">
        <p14:creationId xmlns:p14="http://schemas.microsoft.com/office/powerpoint/2010/main" val="3535572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7175" indent="-257175">
              <a:spcBef>
                <a:spcPts val="900"/>
              </a:spcBef>
              <a:buFont typeface="Arial" panose="020B0604020202020204" pitchFamily="34" charset="0"/>
              <a:buChar char="•"/>
            </a:pPr>
            <a:r>
              <a:rPr lang="en-US" sz="1200" dirty="0">
                <a:solidFill>
                  <a:schemeClr val="tx2"/>
                </a:solidFill>
              </a:rPr>
              <a:t>About 50% of ERCOT’s generation fleet is natural gas based</a:t>
            </a:r>
          </a:p>
          <a:p>
            <a:pPr marL="257175" indent="-257175">
              <a:spcBef>
                <a:spcPts val="900"/>
              </a:spcBef>
              <a:buFont typeface="Arial" panose="020B0604020202020204" pitchFamily="34" charset="0"/>
              <a:buChar char="•"/>
            </a:pPr>
            <a:r>
              <a:rPr lang="en-US" sz="1200" dirty="0">
                <a:solidFill>
                  <a:schemeClr val="tx2"/>
                </a:solidFill>
              </a:rPr>
              <a:t>Fluctuations in natural gas prices affect generating unit commitment patterns and, thus, system inertia</a:t>
            </a:r>
          </a:p>
          <a:p>
            <a:pPr marL="257175" indent="-257175">
              <a:spcBef>
                <a:spcPts val="900"/>
              </a:spcBef>
              <a:buFont typeface="Arial" panose="020B0604020202020204" pitchFamily="34" charset="0"/>
              <a:buChar char="•"/>
            </a:pPr>
            <a:r>
              <a:rPr lang="en-US" sz="1200" dirty="0">
                <a:solidFill>
                  <a:schemeClr val="tx2"/>
                </a:solidFill>
              </a:rPr>
              <a:t>More combined cycle units are committed during periods with low gas prices (higher inertia than coal)</a:t>
            </a:r>
          </a:p>
          <a:p>
            <a:pPr marL="257175" indent="-257175">
              <a:spcBef>
                <a:spcPts val="900"/>
              </a:spcBef>
              <a:buFont typeface="Arial" panose="020B0604020202020204" pitchFamily="34" charset="0"/>
              <a:buChar char="•"/>
            </a:pPr>
            <a:r>
              <a:rPr lang="en-US" sz="1200" dirty="0">
                <a:solidFill>
                  <a:schemeClr val="tx2"/>
                </a:solidFill>
              </a:rPr>
              <a:t>More Coal units are committed in periods with high gas prices (lower inertia than combined cycle)</a:t>
            </a:r>
          </a:p>
          <a:p>
            <a:endParaRPr lang="en-US" dirty="0"/>
          </a:p>
        </p:txBody>
      </p:sp>
      <p:sp>
        <p:nvSpPr>
          <p:cNvPr id="4" name="Slide Number Placeholder 3"/>
          <p:cNvSpPr>
            <a:spLocks noGrp="1"/>
          </p:cNvSpPr>
          <p:nvPr>
            <p:ph type="sldNum" sz="quarter" idx="10"/>
          </p:nvPr>
        </p:nvSpPr>
        <p:spPr/>
        <p:txBody>
          <a:bodyPr/>
          <a:lstStyle/>
          <a:p>
            <a:fld id="{032EF926-9B83-41D1-8857-A2021ABF2466}" type="slidenum">
              <a:rPr lang="en-US" smtClean="0"/>
              <a:t>25</a:t>
            </a:fld>
            <a:endParaRPr lang="en-US"/>
          </a:p>
        </p:txBody>
      </p:sp>
    </p:spTree>
    <p:extLst>
      <p:ext uri="{BB962C8B-B14F-4D97-AF65-F5344CB8AC3E}">
        <p14:creationId xmlns:p14="http://schemas.microsoft.com/office/powerpoint/2010/main" val="649160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2613F-3576-4EE9-945C-25503B987A39}"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860301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EF926-9B83-41D1-8857-A2021ABF2466}" type="slidenum">
              <a:rPr lang="en-US" smtClean="0"/>
              <a:t>29</a:t>
            </a:fld>
            <a:endParaRPr lang="en-US"/>
          </a:p>
        </p:txBody>
      </p:sp>
    </p:spTree>
    <p:extLst>
      <p:ext uri="{BB962C8B-B14F-4D97-AF65-F5344CB8AC3E}">
        <p14:creationId xmlns:p14="http://schemas.microsoft.com/office/powerpoint/2010/main" val="279337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EF926-9B83-41D1-8857-A2021ABF2466}" type="slidenum">
              <a:rPr lang="en-US" smtClean="0"/>
              <a:t>30</a:t>
            </a:fld>
            <a:endParaRPr lang="en-US"/>
          </a:p>
        </p:txBody>
      </p:sp>
    </p:spTree>
    <p:extLst>
      <p:ext uri="{BB962C8B-B14F-4D97-AF65-F5344CB8AC3E}">
        <p14:creationId xmlns:p14="http://schemas.microsoft.com/office/powerpoint/2010/main" val="673268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adjustments are yearly, typically do not have as large as an impact as 2021 update (first annual update)</a:t>
            </a:r>
          </a:p>
          <a:p>
            <a:endParaRPr lang="en-US" dirty="0"/>
          </a:p>
        </p:txBody>
      </p:sp>
      <p:sp>
        <p:nvSpPr>
          <p:cNvPr id="4" name="Slide Number Placeholder 3"/>
          <p:cNvSpPr>
            <a:spLocks noGrp="1"/>
          </p:cNvSpPr>
          <p:nvPr>
            <p:ph type="sldNum" sz="quarter" idx="5"/>
          </p:nvPr>
        </p:nvSpPr>
        <p:spPr/>
        <p:txBody>
          <a:bodyPr/>
          <a:lstStyle/>
          <a:p>
            <a:fld id="{032EF926-9B83-41D1-8857-A2021ABF2466}" type="slidenum">
              <a:rPr lang="en-US" smtClean="0"/>
              <a:t>4</a:t>
            </a:fld>
            <a:endParaRPr lang="en-US"/>
          </a:p>
        </p:txBody>
      </p:sp>
    </p:spTree>
    <p:extLst>
      <p:ext uri="{BB962C8B-B14F-4D97-AF65-F5344CB8AC3E}">
        <p14:creationId xmlns:p14="http://schemas.microsoft.com/office/powerpoint/2010/main" val="3270626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function of net load?</a:t>
            </a:r>
          </a:p>
          <a:p>
            <a:r>
              <a:rPr lang="en-US" dirty="0"/>
              <a:t>Trim to 500</a:t>
            </a:r>
          </a:p>
        </p:txBody>
      </p:sp>
      <p:sp>
        <p:nvSpPr>
          <p:cNvPr id="4" name="Slide Number Placeholder 3"/>
          <p:cNvSpPr>
            <a:spLocks noGrp="1"/>
          </p:cNvSpPr>
          <p:nvPr>
            <p:ph type="sldNum" sz="quarter" idx="5"/>
          </p:nvPr>
        </p:nvSpPr>
        <p:spPr/>
        <p:txBody>
          <a:bodyPr/>
          <a:lstStyle/>
          <a:p>
            <a:fld id="{032EF926-9B83-41D1-8857-A2021ABF2466}" type="slidenum">
              <a:rPr lang="en-US" smtClean="0"/>
              <a:t>31</a:t>
            </a:fld>
            <a:endParaRPr lang="en-US"/>
          </a:p>
        </p:txBody>
      </p:sp>
    </p:spTree>
    <p:extLst>
      <p:ext uri="{BB962C8B-B14F-4D97-AF65-F5344CB8AC3E}">
        <p14:creationId xmlns:p14="http://schemas.microsoft.com/office/powerpoint/2010/main" val="847762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talk to Chris C about potential drivers for load</a:t>
            </a:r>
          </a:p>
        </p:txBody>
      </p:sp>
      <p:sp>
        <p:nvSpPr>
          <p:cNvPr id="4" name="Slide Number Placeholder 3"/>
          <p:cNvSpPr>
            <a:spLocks noGrp="1"/>
          </p:cNvSpPr>
          <p:nvPr>
            <p:ph type="sldNum" sz="quarter" idx="5"/>
          </p:nvPr>
        </p:nvSpPr>
        <p:spPr/>
        <p:txBody>
          <a:bodyPr/>
          <a:lstStyle/>
          <a:p>
            <a:fld id="{032EF926-9B83-41D1-8857-A2021ABF2466}" type="slidenum">
              <a:rPr lang="en-US" smtClean="0"/>
              <a:t>32</a:t>
            </a:fld>
            <a:endParaRPr lang="en-US"/>
          </a:p>
        </p:txBody>
      </p:sp>
    </p:spTree>
    <p:extLst>
      <p:ext uri="{BB962C8B-B14F-4D97-AF65-F5344CB8AC3E}">
        <p14:creationId xmlns:p14="http://schemas.microsoft.com/office/powerpoint/2010/main" val="2149961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EF926-9B83-41D1-8857-A2021ABF2466}" type="slidenum">
              <a:rPr lang="en-US" smtClean="0"/>
              <a:t>33</a:t>
            </a:fld>
            <a:endParaRPr lang="en-US"/>
          </a:p>
        </p:txBody>
      </p:sp>
    </p:spTree>
    <p:extLst>
      <p:ext uri="{BB962C8B-B14F-4D97-AF65-F5344CB8AC3E}">
        <p14:creationId xmlns:p14="http://schemas.microsoft.com/office/powerpoint/2010/main" val="1070174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itchFamily="18" charset="0"/>
                <a:ea typeface="+mn-ea"/>
                <a:cs typeface="+mn-cs"/>
              </a:rPr>
              <a:t>For each box, the central dark blue line is the median, the edges of the box are the 25th and 75th percentiles, the whiskers correspond to +/- 2.7 sigma (i.e., represent 99.3% coverage, assuming the data are normally distributed. The corresponding lowest inertia in each year is given in the</a:t>
            </a:r>
            <a:r>
              <a:rPr lang="en-US" sz="1200" kern="1200" baseline="0" dirty="0">
                <a:solidFill>
                  <a:schemeClr val="tx1"/>
                </a:solidFill>
                <a:effectLst/>
                <a:latin typeface="Times New Roman" pitchFamily="18" charset="0"/>
                <a:ea typeface="+mn-ea"/>
                <a:cs typeface="+mn-cs"/>
              </a:rPr>
              <a:t> table</a:t>
            </a:r>
            <a:r>
              <a:rPr lang="en-US" sz="1200" kern="1200" dirty="0">
                <a:solidFill>
                  <a:schemeClr val="tx1"/>
                </a:solidFill>
                <a:effectLst/>
                <a:latin typeface="Times New Roman"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itchFamily="18" charset="0"/>
                <a:ea typeface="+mn-ea"/>
                <a:cs typeface="+mn-cs"/>
              </a:rPr>
              <a:t>The</a:t>
            </a:r>
            <a:r>
              <a:rPr lang="en-US" sz="1200" kern="1200" baseline="0" dirty="0">
                <a:solidFill>
                  <a:schemeClr val="tx1"/>
                </a:solidFill>
                <a:effectLst/>
                <a:latin typeface="Times New Roman" pitchFamily="18" charset="0"/>
                <a:ea typeface="+mn-ea"/>
                <a:cs typeface="+mn-cs"/>
              </a:rPr>
              <a:t> circle on each boxplot is showing inertia at the highest IRR penetration in that year.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342900" indent="-342900">
              <a:spcBef>
                <a:spcPts val="1200"/>
              </a:spcBef>
              <a:buFont typeface="Arial" panose="020B0604020202020204" pitchFamily="34" charset="0"/>
              <a:buChar char="•"/>
            </a:pPr>
            <a:r>
              <a:rPr lang="en-US" sz="1200" dirty="0">
                <a:solidFill>
                  <a:schemeClr val="tx2"/>
                </a:solidFill>
              </a:rPr>
              <a:t>ERCOT tripled installed wind capacity between 2013 and 2020, adding nearly </a:t>
            </a:r>
            <a:r>
              <a:rPr lang="en-US" sz="1200" dirty="0">
                <a:solidFill>
                  <a:srgbClr val="FF0000"/>
                </a:solidFill>
              </a:rPr>
              <a:t>20 GW of </a:t>
            </a:r>
            <a:r>
              <a:rPr lang="en-US" sz="1200" dirty="0">
                <a:solidFill>
                  <a:schemeClr val="tx2"/>
                </a:solidFill>
              </a:rPr>
              <a:t>wind generation (including</a:t>
            </a:r>
            <a:r>
              <a:rPr lang="en-US" sz="1200" baseline="0" dirty="0">
                <a:solidFill>
                  <a:schemeClr val="tx2"/>
                </a:solidFill>
              </a:rPr>
              <a:t> all synchronized projects)</a:t>
            </a:r>
            <a:endParaRPr lang="en-US" sz="1200" dirty="0">
              <a:solidFill>
                <a:schemeClr val="tx2"/>
              </a:solidFill>
            </a:endParaRPr>
          </a:p>
          <a:p>
            <a:pPr marL="342900" indent="-342900">
              <a:spcBef>
                <a:spcPts val="1200"/>
              </a:spcBef>
              <a:buFont typeface="Arial" panose="020B0604020202020204" pitchFamily="34" charset="0"/>
              <a:buChar char="•"/>
            </a:pPr>
            <a:r>
              <a:rPr lang="en-US" sz="1200" dirty="0">
                <a:solidFill>
                  <a:schemeClr val="tx2"/>
                </a:solidFill>
              </a:rPr>
              <a:t>An equal amount of coal capacity has about 55 GW*s of inertia contribution.</a:t>
            </a:r>
          </a:p>
          <a:p>
            <a:pPr marL="342900" indent="-342900">
              <a:spcBef>
                <a:spcPts val="1200"/>
              </a:spcBef>
              <a:buFont typeface="Arial" panose="020B0604020202020204" pitchFamily="34" charset="0"/>
              <a:buChar char="•"/>
            </a:pPr>
            <a:r>
              <a:rPr lang="en-US" sz="1200" dirty="0">
                <a:solidFill>
                  <a:schemeClr val="tx2"/>
                </a:solidFill>
              </a:rPr>
              <a:t>Have observed lower minimum inertia in recent years; </a:t>
            </a:r>
          </a:p>
          <a:p>
            <a:pPr marL="342900" indent="-342900">
              <a:spcBef>
                <a:spcPts val="1200"/>
              </a:spcBef>
              <a:buFont typeface="Arial" panose="020B0604020202020204" pitchFamily="34" charset="0"/>
              <a:buChar char="•"/>
            </a:pPr>
            <a:r>
              <a:rPr lang="en-US" sz="1200" dirty="0">
                <a:solidFill>
                  <a:schemeClr val="tx2"/>
                </a:solidFill>
              </a:rPr>
              <a:t>Counterintuitively, the inertia trend is not declining as installed IBR capacity increases, as was anticipated, due to other factors,</a:t>
            </a:r>
            <a:r>
              <a:rPr lang="en-US" sz="1200" baseline="0" dirty="0">
                <a:solidFill>
                  <a:schemeClr val="tx2"/>
                </a:solidFill>
              </a:rPr>
              <a:t> such as load growth, gas prices, wind curtailments etc. </a:t>
            </a:r>
            <a:r>
              <a:rPr lang="en-US" sz="1200" dirty="0">
                <a:solidFill>
                  <a:schemeClr val="tx2"/>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317664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EF926-9B83-41D1-8857-A2021ABF2466}" type="slidenum">
              <a:rPr lang="en-US" smtClean="0"/>
              <a:t>7</a:t>
            </a:fld>
            <a:endParaRPr lang="en-US"/>
          </a:p>
        </p:txBody>
      </p:sp>
    </p:spTree>
    <p:extLst>
      <p:ext uri="{BB962C8B-B14F-4D97-AF65-F5344CB8AC3E}">
        <p14:creationId xmlns:p14="http://schemas.microsoft.com/office/powerpoint/2010/main" val="3721346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EF926-9B83-41D1-8857-A2021ABF2466}" type="slidenum">
              <a:rPr lang="en-US" smtClean="0"/>
              <a:t>8</a:t>
            </a:fld>
            <a:endParaRPr lang="en-US"/>
          </a:p>
        </p:txBody>
      </p:sp>
    </p:spTree>
    <p:extLst>
      <p:ext uri="{BB962C8B-B14F-4D97-AF65-F5344CB8AC3E}">
        <p14:creationId xmlns:p14="http://schemas.microsoft.com/office/powerpoint/2010/main" val="1248404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Coal outlier occurred on 3/9/22 when Total Inertia close to 200 GW*s, CC Inertia &gt;&gt; 100 GW*s</a:t>
            </a:r>
          </a:p>
        </p:txBody>
      </p:sp>
      <p:sp>
        <p:nvSpPr>
          <p:cNvPr id="4" name="Slide Number Placeholder 3"/>
          <p:cNvSpPr>
            <a:spLocks noGrp="1"/>
          </p:cNvSpPr>
          <p:nvPr>
            <p:ph type="sldNum" sz="quarter" idx="5"/>
          </p:nvPr>
        </p:nvSpPr>
        <p:spPr/>
        <p:txBody>
          <a:bodyPr/>
          <a:lstStyle/>
          <a:p>
            <a:fld id="{032EF926-9B83-41D1-8857-A2021ABF2466}" type="slidenum">
              <a:rPr lang="en-US" smtClean="0"/>
              <a:t>9</a:t>
            </a:fld>
            <a:endParaRPr lang="en-US"/>
          </a:p>
        </p:txBody>
      </p:sp>
    </p:spTree>
    <p:extLst>
      <p:ext uri="{BB962C8B-B14F-4D97-AF65-F5344CB8AC3E}">
        <p14:creationId xmlns:p14="http://schemas.microsoft.com/office/powerpoint/2010/main" val="4067444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1200"/>
              </a:spcBef>
              <a:buFont typeface="Arial" panose="020B0604020202020204" pitchFamily="34" charset="0"/>
              <a:buChar char="•"/>
            </a:pPr>
            <a:r>
              <a:rPr lang="en-US" sz="1200" dirty="0">
                <a:solidFill>
                  <a:schemeClr val="tx2"/>
                </a:solidFill>
              </a:rPr>
              <a:t>PUN generators may be online at all times regardless of electricity market conditions. </a:t>
            </a:r>
          </a:p>
          <a:p>
            <a:pPr marL="342900" indent="-342900">
              <a:spcBef>
                <a:spcPts val="1200"/>
              </a:spcBef>
              <a:buFont typeface="Arial" panose="020B0604020202020204" pitchFamily="34" charset="0"/>
              <a:buChar char="•"/>
            </a:pPr>
            <a:r>
              <a:rPr lang="en-US" sz="1200" dirty="0">
                <a:solidFill>
                  <a:schemeClr val="tx2"/>
                </a:solidFill>
              </a:rPr>
              <a:t>Even when PUNs are not exporting power, they are contributing to system inertia, because they are synchronized to the ERCOT grid. </a:t>
            </a:r>
          </a:p>
        </p:txBody>
      </p:sp>
      <p:sp>
        <p:nvSpPr>
          <p:cNvPr id="4" name="Slide Number Placeholder 3"/>
          <p:cNvSpPr>
            <a:spLocks noGrp="1"/>
          </p:cNvSpPr>
          <p:nvPr>
            <p:ph type="sldNum" sz="quarter" idx="10"/>
          </p:nvPr>
        </p:nvSpPr>
        <p:spPr/>
        <p:txBody>
          <a:bodyPr/>
          <a:lstStyle/>
          <a:p>
            <a:fld id="{032EF926-9B83-41D1-8857-A2021ABF2466}" type="slidenum">
              <a:rPr lang="en-US" smtClean="0"/>
              <a:t>10</a:t>
            </a:fld>
            <a:endParaRPr lang="en-US"/>
          </a:p>
        </p:txBody>
      </p:sp>
    </p:spTree>
    <p:extLst>
      <p:ext uri="{BB962C8B-B14F-4D97-AF65-F5344CB8AC3E}">
        <p14:creationId xmlns:p14="http://schemas.microsoft.com/office/powerpoint/2010/main" val="786916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EF926-9B83-41D1-8857-A2021ABF2466}" type="slidenum">
              <a:rPr lang="en-US" smtClean="0"/>
              <a:t>11</a:t>
            </a:fld>
            <a:endParaRPr lang="en-US"/>
          </a:p>
        </p:txBody>
      </p:sp>
    </p:spTree>
    <p:extLst>
      <p:ext uri="{BB962C8B-B14F-4D97-AF65-F5344CB8AC3E}">
        <p14:creationId xmlns:p14="http://schemas.microsoft.com/office/powerpoint/2010/main" val="3802810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Daytime hours (generation &gt; 5MW)</a:t>
            </a:r>
          </a:p>
        </p:txBody>
      </p:sp>
      <p:sp>
        <p:nvSpPr>
          <p:cNvPr id="4" name="Slide Number Placeholder 3"/>
          <p:cNvSpPr>
            <a:spLocks noGrp="1"/>
          </p:cNvSpPr>
          <p:nvPr>
            <p:ph type="sldNum" sz="quarter" idx="5"/>
          </p:nvPr>
        </p:nvSpPr>
        <p:spPr/>
        <p:txBody>
          <a:bodyPr/>
          <a:lstStyle/>
          <a:p>
            <a:fld id="{032EF926-9B83-41D1-8857-A2021ABF2466}" type="slidenum">
              <a:rPr lang="en-US" smtClean="0"/>
              <a:t>14</a:t>
            </a:fld>
            <a:endParaRPr lang="en-US"/>
          </a:p>
        </p:txBody>
      </p:sp>
    </p:spTree>
    <p:extLst>
      <p:ext uri="{BB962C8B-B14F-4D97-AF65-F5344CB8AC3E}">
        <p14:creationId xmlns:p14="http://schemas.microsoft.com/office/powerpoint/2010/main" val="1456210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614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prstClr val="black">
                    <a:tint val="75000"/>
                  </a:prstClr>
                </a:solidFill>
              </a:rPr>
              <a:t>Footer text goes here.</a:t>
            </a: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0608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prstClr val="black">
                    <a:tint val="75000"/>
                  </a:prst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74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cxnSp>
        <p:nvCxnSpPr>
          <p:cNvPr id="7" name="Straight Connector 6"/>
          <p:cNvCxnSpPr/>
          <p:nvPr/>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a:t>Click to edit Master title style</a:t>
            </a:r>
          </a:p>
        </p:txBody>
      </p:sp>
    </p:spTree>
    <p:extLst>
      <p:ext uri="{BB962C8B-B14F-4D97-AF65-F5344CB8AC3E}">
        <p14:creationId xmlns:p14="http://schemas.microsoft.com/office/powerpoint/2010/main" val="2120666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657600" y="0"/>
            <a:ext cx="54864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3972684304"/>
      </p:ext>
    </p:extLst>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534400" y="6561138"/>
            <a:ext cx="5334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Tree>
    <p:extLst>
      <p:ext uri="{BB962C8B-B14F-4D97-AF65-F5344CB8AC3E}">
        <p14:creationId xmlns:p14="http://schemas.microsoft.com/office/powerpoint/2010/main" val="254089602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hyperlink" Target="https://www.ercot.com/content/cdr/html/real_time_system_conditions.html" TargetMode="Externa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38600" y="1447800"/>
            <a:ext cx="4724400" cy="4201150"/>
          </a:xfrm>
          <a:prstGeom prst="rect">
            <a:avLst/>
          </a:prstGeom>
          <a:noFill/>
        </p:spPr>
        <p:txBody>
          <a:bodyPr wrap="square" rtlCol="0">
            <a:spAutoFit/>
          </a:bodyPr>
          <a:lstStyle/>
          <a:p>
            <a:endParaRPr lang="en-US" sz="2000" b="1" dirty="0">
              <a:solidFill>
                <a:srgbClr val="5B6770"/>
              </a:solidFill>
            </a:endParaRPr>
          </a:p>
          <a:p>
            <a:endParaRPr lang="en-US" sz="2000" b="1" dirty="0">
              <a:solidFill>
                <a:srgbClr val="5B6770"/>
              </a:solidFill>
            </a:endParaRPr>
          </a:p>
          <a:p>
            <a:r>
              <a:rPr lang="en-US" sz="2400" b="1" dirty="0">
                <a:solidFill>
                  <a:srgbClr val="5B6770"/>
                </a:solidFill>
              </a:rPr>
              <a:t>ERCOT Interconnection Inertia Analysis</a:t>
            </a:r>
          </a:p>
          <a:p>
            <a:endParaRPr lang="en-US" sz="2000" b="1" dirty="0">
              <a:solidFill>
                <a:srgbClr val="5B6770"/>
              </a:solidFill>
            </a:endParaRPr>
          </a:p>
          <a:p>
            <a:r>
              <a:rPr lang="en-US" sz="2000" b="1" dirty="0">
                <a:solidFill>
                  <a:srgbClr val="5B6770"/>
                </a:solidFill>
              </a:rPr>
              <a:t>04/21/2023</a:t>
            </a:r>
          </a:p>
          <a:p>
            <a:endParaRPr lang="en-US" sz="2000" b="1" dirty="0">
              <a:solidFill>
                <a:srgbClr val="5B6770"/>
              </a:solidFill>
            </a:endParaRPr>
          </a:p>
          <a:p>
            <a:endParaRPr lang="en-US" sz="2000" b="1" dirty="0">
              <a:solidFill>
                <a:srgbClr val="5B6770"/>
              </a:solidFill>
            </a:endParaRPr>
          </a:p>
          <a:p>
            <a:endParaRPr lang="en-US" sz="2000" b="1" dirty="0">
              <a:solidFill>
                <a:srgbClr val="5B6770"/>
              </a:solidFill>
            </a:endParaRPr>
          </a:p>
          <a:p>
            <a:endParaRPr lang="en-US" sz="2000" b="1" dirty="0">
              <a:solidFill>
                <a:srgbClr val="5B6770"/>
              </a:solidFill>
            </a:endParaRPr>
          </a:p>
          <a:p>
            <a:r>
              <a:rPr lang="en-US" dirty="0">
                <a:solidFill>
                  <a:srgbClr val="5B6770"/>
                </a:solidFill>
              </a:rPr>
              <a:t>ERCOT Staff</a:t>
            </a:r>
          </a:p>
          <a:p>
            <a:endParaRPr lang="en-US" sz="2000" b="1" dirty="0">
              <a:solidFill>
                <a:srgbClr val="5B6770"/>
              </a:solidFill>
            </a:endParaRPr>
          </a:p>
          <a:p>
            <a:endParaRPr lang="en-US" sz="1600" dirty="0">
              <a:solidFill>
                <a:srgbClr val="5B6770"/>
              </a:solidFill>
            </a:endParaRPr>
          </a:p>
          <a:p>
            <a:endParaRPr lang="en-US" sz="500" dirty="0">
              <a:solidFill>
                <a:srgbClr val="5B6770"/>
              </a:solidFill>
            </a:endParaRPr>
          </a:p>
        </p:txBody>
      </p:sp>
    </p:spTree>
    <p:extLst>
      <p:ext uri="{BB962C8B-B14F-4D97-AF65-F5344CB8AC3E}">
        <p14:creationId xmlns:p14="http://schemas.microsoft.com/office/powerpoint/2010/main" val="1937021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PUN Inertia</a:t>
            </a:r>
            <a:endParaRPr lang="en-US" dirty="0">
              <a:solidFill>
                <a:srgbClr val="FF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10</a:t>
            </a:fld>
            <a:endParaRPr lang="en-US">
              <a:solidFill>
                <a:prstClr val="black">
                  <a:tint val="75000"/>
                </a:prstClr>
              </a:solidFill>
            </a:endParaRPr>
          </a:p>
        </p:txBody>
      </p:sp>
      <p:pic>
        <p:nvPicPr>
          <p:cNvPr id="6" name="Picture 5">
            <a:extLst>
              <a:ext uri="{FF2B5EF4-FFF2-40B4-BE49-F238E27FC236}">
                <a16:creationId xmlns:a16="http://schemas.microsoft.com/office/drawing/2014/main" id="{BE892FF9-3885-460E-BE70-BE957E73B25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00100" y="676003"/>
            <a:ext cx="7620000" cy="5715000"/>
          </a:xfrm>
          <a:prstGeom prst="rect">
            <a:avLst/>
          </a:prstGeom>
        </p:spPr>
      </p:pic>
    </p:spTree>
    <p:extLst>
      <p:ext uri="{BB962C8B-B14F-4D97-AF65-F5344CB8AC3E}">
        <p14:creationId xmlns:p14="http://schemas.microsoft.com/office/powerpoint/2010/main" val="7386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C816F1-25DB-4612-AAE5-2FF7FB6421BC}"/>
              </a:ext>
            </a:extLst>
          </p:cNvPr>
          <p:cNvPicPr>
            <a:picLocks noChangeAspect="1"/>
          </p:cNvPicPr>
          <p:nvPr/>
        </p:nvPicPr>
        <p:blipFill>
          <a:blip r:embed="rId3"/>
          <a:stretch>
            <a:fillRect/>
          </a:stretch>
        </p:blipFill>
        <p:spPr>
          <a:xfrm>
            <a:off x="872452" y="822421"/>
            <a:ext cx="6833214" cy="5424228"/>
          </a:xfrm>
          <a:prstGeom prst="rect">
            <a:avLst/>
          </a:prstGeom>
        </p:spPr>
      </p:pic>
      <p:sp>
        <p:nvSpPr>
          <p:cNvPr id="2" name="Title 1"/>
          <p:cNvSpPr>
            <a:spLocks noGrp="1"/>
          </p:cNvSpPr>
          <p:nvPr>
            <p:ph type="title"/>
          </p:nvPr>
        </p:nvSpPr>
        <p:spPr>
          <a:xfrm>
            <a:off x="381000" y="243682"/>
            <a:ext cx="8458200" cy="365918"/>
          </a:xfrm>
        </p:spPr>
        <p:txBody>
          <a:bodyPr/>
          <a:lstStyle/>
          <a:p>
            <a:r>
              <a:rPr lang="en-US" dirty="0"/>
              <a:t>Wind Generation Capacity</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dirty="0"/>
          </a:p>
        </p:txBody>
      </p:sp>
      <p:sp>
        <p:nvSpPr>
          <p:cNvPr id="28" name="TextBox 27"/>
          <p:cNvSpPr txBox="1"/>
          <p:nvPr/>
        </p:nvSpPr>
        <p:spPr>
          <a:xfrm>
            <a:off x="1398436" y="4053898"/>
            <a:ext cx="907621" cy="261610"/>
          </a:xfrm>
          <a:prstGeom prst="rect">
            <a:avLst/>
          </a:prstGeom>
          <a:noFill/>
        </p:spPr>
        <p:txBody>
          <a:bodyPr wrap="none" rtlCol="0">
            <a:spAutoFit/>
          </a:bodyPr>
          <a:lstStyle/>
          <a:p>
            <a:r>
              <a:rPr lang="en-US" sz="1100" dirty="0">
                <a:solidFill>
                  <a:srgbClr val="5B6770"/>
                </a:solidFill>
              </a:rPr>
              <a:t>+1,893 MW</a:t>
            </a:r>
          </a:p>
        </p:txBody>
      </p:sp>
      <p:sp>
        <p:nvSpPr>
          <p:cNvPr id="29" name="TextBox 28"/>
          <p:cNvSpPr txBox="1"/>
          <p:nvPr/>
        </p:nvSpPr>
        <p:spPr>
          <a:xfrm>
            <a:off x="1777445" y="3773568"/>
            <a:ext cx="1360837" cy="261610"/>
          </a:xfrm>
          <a:prstGeom prst="rect">
            <a:avLst/>
          </a:prstGeom>
          <a:noFill/>
        </p:spPr>
        <p:txBody>
          <a:bodyPr wrap="square" rtlCol="0">
            <a:spAutoFit/>
          </a:bodyPr>
          <a:lstStyle/>
          <a:p>
            <a:r>
              <a:rPr lang="en-US" sz="1100" dirty="0">
                <a:solidFill>
                  <a:srgbClr val="5B6770"/>
                </a:solidFill>
              </a:rPr>
              <a:t>+3,198 MW</a:t>
            </a:r>
          </a:p>
        </p:txBody>
      </p:sp>
      <p:sp>
        <p:nvSpPr>
          <p:cNvPr id="30" name="TextBox 29"/>
          <p:cNvSpPr txBox="1"/>
          <p:nvPr/>
        </p:nvSpPr>
        <p:spPr>
          <a:xfrm>
            <a:off x="2221608" y="3425835"/>
            <a:ext cx="907621" cy="261610"/>
          </a:xfrm>
          <a:prstGeom prst="rect">
            <a:avLst/>
          </a:prstGeom>
          <a:noFill/>
        </p:spPr>
        <p:txBody>
          <a:bodyPr wrap="none" rtlCol="0">
            <a:spAutoFit/>
          </a:bodyPr>
          <a:lstStyle/>
          <a:p>
            <a:r>
              <a:rPr lang="en-US" sz="1100" dirty="0">
                <a:solidFill>
                  <a:srgbClr val="5B6770"/>
                </a:solidFill>
              </a:rPr>
              <a:t>+2,625 MW</a:t>
            </a:r>
          </a:p>
        </p:txBody>
      </p:sp>
      <p:sp>
        <p:nvSpPr>
          <p:cNvPr id="31" name="TextBox 30"/>
          <p:cNvSpPr txBox="1"/>
          <p:nvPr/>
        </p:nvSpPr>
        <p:spPr>
          <a:xfrm>
            <a:off x="2788943" y="3208907"/>
            <a:ext cx="907621" cy="261610"/>
          </a:xfrm>
          <a:prstGeom prst="rect">
            <a:avLst/>
          </a:prstGeom>
          <a:noFill/>
        </p:spPr>
        <p:txBody>
          <a:bodyPr wrap="none" rtlCol="0">
            <a:spAutoFit/>
          </a:bodyPr>
          <a:lstStyle/>
          <a:p>
            <a:r>
              <a:rPr lang="en-US" sz="1100" dirty="0">
                <a:solidFill>
                  <a:srgbClr val="5B6770"/>
                </a:solidFill>
              </a:rPr>
              <a:t>+2,247 MW</a:t>
            </a:r>
            <a:endParaRPr lang="en-US" sz="1100" dirty="0">
              <a:solidFill>
                <a:srgbClr val="00B0F0"/>
              </a:solidFill>
            </a:endParaRPr>
          </a:p>
        </p:txBody>
      </p:sp>
      <p:sp>
        <p:nvSpPr>
          <p:cNvPr id="32" name="TextBox 31"/>
          <p:cNvSpPr txBox="1"/>
          <p:nvPr/>
        </p:nvSpPr>
        <p:spPr>
          <a:xfrm>
            <a:off x="3322266" y="2973664"/>
            <a:ext cx="946093" cy="261610"/>
          </a:xfrm>
          <a:prstGeom prst="rect">
            <a:avLst/>
          </a:prstGeom>
          <a:noFill/>
        </p:spPr>
        <p:txBody>
          <a:bodyPr wrap="none" rtlCol="0">
            <a:spAutoFit/>
          </a:bodyPr>
          <a:lstStyle/>
          <a:p>
            <a:r>
              <a:rPr lang="en-US" sz="1100" dirty="0">
                <a:solidFill>
                  <a:srgbClr val="5B6770"/>
                </a:solidFill>
              </a:rPr>
              <a:t>+1,384 MW</a:t>
            </a:r>
            <a:r>
              <a:rPr lang="en-US" sz="1100" dirty="0">
                <a:solidFill>
                  <a:srgbClr val="00B0F0"/>
                </a:solidFill>
              </a:rPr>
              <a:t> </a:t>
            </a:r>
            <a:endParaRPr lang="en-US" sz="1100" dirty="0">
              <a:solidFill>
                <a:srgbClr val="5B6770"/>
              </a:solidFill>
            </a:endParaRPr>
          </a:p>
        </p:txBody>
      </p:sp>
      <p:sp>
        <p:nvSpPr>
          <p:cNvPr id="33" name="TextBox 32"/>
          <p:cNvSpPr txBox="1"/>
          <p:nvPr/>
        </p:nvSpPr>
        <p:spPr>
          <a:xfrm>
            <a:off x="3615458" y="2647885"/>
            <a:ext cx="946093" cy="261610"/>
          </a:xfrm>
          <a:prstGeom prst="rect">
            <a:avLst/>
          </a:prstGeom>
          <a:noFill/>
        </p:spPr>
        <p:txBody>
          <a:bodyPr wrap="none" rtlCol="0">
            <a:spAutoFit/>
          </a:bodyPr>
          <a:lstStyle/>
          <a:p>
            <a:r>
              <a:rPr lang="en-US" sz="1100" dirty="0">
                <a:solidFill>
                  <a:srgbClr val="5B6770"/>
                </a:solidFill>
              </a:rPr>
              <a:t>+4,587 MW</a:t>
            </a:r>
            <a:r>
              <a:rPr lang="en-US" sz="1100" dirty="0">
                <a:solidFill>
                  <a:srgbClr val="00B0F0"/>
                </a:solidFill>
              </a:rPr>
              <a:t> </a:t>
            </a:r>
            <a:endParaRPr lang="en-US" sz="1100" dirty="0">
              <a:solidFill>
                <a:srgbClr val="5B6770"/>
              </a:solidFill>
            </a:endParaRPr>
          </a:p>
        </p:txBody>
      </p:sp>
      <p:sp>
        <p:nvSpPr>
          <p:cNvPr id="18" name="Arc 17"/>
          <p:cNvSpPr/>
          <p:nvPr/>
        </p:nvSpPr>
        <p:spPr>
          <a:xfrm rot="18120073">
            <a:off x="1515212" y="4436692"/>
            <a:ext cx="645504" cy="517948"/>
          </a:xfrm>
          <a:prstGeom prst="arc">
            <a:avLst>
              <a:gd name="adj1" fmla="val 14004198"/>
              <a:gd name="adj2" fmla="val 1377014"/>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4099590" y="2244349"/>
            <a:ext cx="907621" cy="261610"/>
          </a:xfrm>
          <a:prstGeom prst="rect">
            <a:avLst/>
          </a:prstGeom>
          <a:noFill/>
        </p:spPr>
        <p:txBody>
          <a:bodyPr wrap="none" rtlCol="0">
            <a:spAutoFit/>
          </a:bodyPr>
          <a:lstStyle/>
          <a:p>
            <a:r>
              <a:rPr lang="en-US" sz="1100" dirty="0">
                <a:solidFill>
                  <a:srgbClr val="5B6770"/>
                </a:solidFill>
              </a:rPr>
              <a:t>+3,908 MW</a:t>
            </a:r>
          </a:p>
        </p:txBody>
      </p:sp>
      <p:sp>
        <p:nvSpPr>
          <p:cNvPr id="36" name="TextBox 35">
            <a:extLst>
              <a:ext uri="{FF2B5EF4-FFF2-40B4-BE49-F238E27FC236}">
                <a16:creationId xmlns:a16="http://schemas.microsoft.com/office/drawing/2014/main" id="{CE9AB2E7-A942-4D7B-8260-6F662A7AAB93}"/>
              </a:ext>
            </a:extLst>
          </p:cNvPr>
          <p:cNvSpPr txBox="1"/>
          <p:nvPr/>
        </p:nvSpPr>
        <p:spPr>
          <a:xfrm>
            <a:off x="4610100" y="1918570"/>
            <a:ext cx="907621" cy="261610"/>
          </a:xfrm>
          <a:prstGeom prst="rect">
            <a:avLst/>
          </a:prstGeom>
          <a:noFill/>
        </p:spPr>
        <p:txBody>
          <a:bodyPr wrap="none" rtlCol="0">
            <a:spAutoFit/>
          </a:bodyPr>
          <a:lstStyle/>
          <a:p>
            <a:r>
              <a:rPr lang="en-US" sz="1100" dirty="0">
                <a:solidFill>
                  <a:srgbClr val="5B6770"/>
                </a:solidFill>
              </a:rPr>
              <a:t>+2,802 MW</a:t>
            </a:r>
          </a:p>
        </p:txBody>
      </p:sp>
      <p:sp>
        <p:nvSpPr>
          <p:cNvPr id="38" name="Arc 37">
            <a:extLst>
              <a:ext uri="{FF2B5EF4-FFF2-40B4-BE49-F238E27FC236}">
                <a16:creationId xmlns:a16="http://schemas.microsoft.com/office/drawing/2014/main" id="{A2583C3B-B100-41C2-A44E-05FD98794951}"/>
              </a:ext>
            </a:extLst>
          </p:cNvPr>
          <p:cNvSpPr/>
          <p:nvPr/>
        </p:nvSpPr>
        <p:spPr>
          <a:xfrm rot="18120073">
            <a:off x="2034311" y="4156689"/>
            <a:ext cx="689264" cy="426134"/>
          </a:xfrm>
          <a:prstGeom prst="arc">
            <a:avLst>
              <a:gd name="adj1" fmla="val 14004198"/>
              <a:gd name="adj2" fmla="val 1221271"/>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Arc 38">
            <a:extLst>
              <a:ext uri="{FF2B5EF4-FFF2-40B4-BE49-F238E27FC236}">
                <a16:creationId xmlns:a16="http://schemas.microsoft.com/office/drawing/2014/main" id="{D11CFC5E-D472-41B0-A030-FB6994B153FF}"/>
              </a:ext>
            </a:extLst>
          </p:cNvPr>
          <p:cNvSpPr/>
          <p:nvPr/>
        </p:nvSpPr>
        <p:spPr>
          <a:xfrm rot="18120073">
            <a:off x="2542836" y="3853772"/>
            <a:ext cx="689264" cy="407181"/>
          </a:xfrm>
          <a:prstGeom prst="arc">
            <a:avLst>
              <a:gd name="adj1" fmla="val 14004198"/>
              <a:gd name="adj2" fmla="val 1417291"/>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Arc 39">
            <a:extLst>
              <a:ext uri="{FF2B5EF4-FFF2-40B4-BE49-F238E27FC236}">
                <a16:creationId xmlns:a16="http://schemas.microsoft.com/office/drawing/2014/main" id="{410465A5-E0A4-4B6A-AC7F-1926C568574E}"/>
              </a:ext>
            </a:extLst>
          </p:cNvPr>
          <p:cNvSpPr/>
          <p:nvPr/>
        </p:nvSpPr>
        <p:spPr>
          <a:xfrm rot="18120073">
            <a:off x="3008396" y="3695252"/>
            <a:ext cx="677206" cy="273944"/>
          </a:xfrm>
          <a:prstGeom prst="arc">
            <a:avLst>
              <a:gd name="adj1" fmla="val 13968862"/>
              <a:gd name="adj2" fmla="val 1059984"/>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Arc 40">
            <a:extLst>
              <a:ext uri="{FF2B5EF4-FFF2-40B4-BE49-F238E27FC236}">
                <a16:creationId xmlns:a16="http://schemas.microsoft.com/office/drawing/2014/main" id="{70C723F4-DCD7-4911-AA04-AD54CA6A72B4}"/>
              </a:ext>
            </a:extLst>
          </p:cNvPr>
          <p:cNvSpPr/>
          <p:nvPr/>
        </p:nvSpPr>
        <p:spPr>
          <a:xfrm rot="18120073">
            <a:off x="3453115" y="3487041"/>
            <a:ext cx="677206" cy="336419"/>
          </a:xfrm>
          <a:prstGeom prst="arc">
            <a:avLst>
              <a:gd name="adj1" fmla="val 13968862"/>
              <a:gd name="adj2" fmla="val 1552167"/>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41">
            <a:extLst>
              <a:ext uri="{FF2B5EF4-FFF2-40B4-BE49-F238E27FC236}">
                <a16:creationId xmlns:a16="http://schemas.microsoft.com/office/drawing/2014/main" id="{35C79E66-E142-46A7-9F76-A5785C4120DF}"/>
              </a:ext>
            </a:extLst>
          </p:cNvPr>
          <p:cNvSpPr/>
          <p:nvPr/>
        </p:nvSpPr>
        <p:spPr>
          <a:xfrm rot="17097510">
            <a:off x="3813222" y="3152976"/>
            <a:ext cx="1010639" cy="388502"/>
          </a:xfrm>
          <a:prstGeom prst="arc">
            <a:avLst>
              <a:gd name="adj1" fmla="val 13397725"/>
              <a:gd name="adj2" fmla="val 1073600"/>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Arc 42">
            <a:extLst>
              <a:ext uri="{FF2B5EF4-FFF2-40B4-BE49-F238E27FC236}">
                <a16:creationId xmlns:a16="http://schemas.microsoft.com/office/drawing/2014/main" id="{ADE1A6B1-2EB8-4A3F-9393-061A5E774933}"/>
              </a:ext>
            </a:extLst>
          </p:cNvPr>
          <p:cNvSpPr/>
          <p:nvPr/>
        </p:nvSpPr>
        <p:spPr>
          <a:xfrm rot="17097510">
            <a:off x="4326406" y="2685303"/>
            <a:ext cx="883887" cy="388502"/>
          </a:xfrm>
          <a:prstGeom prst="arc">
            <a:avLst>
              <a:gd name="adj1" fmla="val 13397725"/>
              <a:gd name="adj2" fmla="val 1073600"/>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Arc 43">
            <a:extLst>
              <a:ext uri="{FF2B5EF4-FFF2-40B4-BE49-F238E27FC236}">
                <a16:creationId xmlns:a16="http://schemas.microsoft.com/office/drawing/2014/main" id="{5609E325-6AFD-4B98-9EEB-3C72CEF0C46D}"/>
              </a:ext>
            </a:extLst>
          </p:cNvPr>
          <p:cNvSpPr/>
          <p:nvPr/>
        </p:nvSpPr>
        <p:spPr>
          <a:xfrm rot="17432302">
            <a:off x="4862930" y="2339378"/>
            <a:ext cx="738870" cy="266244"/>
          </a:xfrm>
          <a:prstGeom prst="arc">
            <a:avLst>
              <a:gd name="adj1" fmla="val 13397725"/>
              <a:gd name="adj2" fmla="val 1190411"/>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Arc 44">
            <a:extLst>
              <a:ext uri="{FF2B5EF4-FFF2-40B4-BE49-F238E27FC236}">
                <a16:creationId xmlns:a16="http://schemas.microsoft.com/office/drawing/2014/main" id="{95113658-F57E-45DD-9754-4385463565C7}"/>
              </a:ext>
            </a:extLst>
          </p:cNvPr>
          <p:cNvSpPr/>
          <p:nvPr/>
        </p:nvSpPr>
        <p:spPr>
          <a:xfrm rot="17432302">
            <a:off x="5282774" y="1972024"/>
            <a:ext cx="826340" cy="371231"/>
          </a:xfrm>
          <a:prstGeom prst="arc">
            <a:avLst>
              <a:gd name="adj1" fmla="val 13397725"/>
              <a:gd name="adj2" fmla="val 1468053"/>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a:extLst>
              <a:ext uri="{FF2B5EF4-FFF2-40B4-BE49-F238E27FC236}">
                <a16:creationId xmlns:a16="http://schemas.microsoft.com/office/drawing/2014/main" id="{14D06314-47C8-4D25-9A3D-4BBC79BCC20D}"/>
              </a:ext>
            </a:extLst>
          </p:cNvPr>
          <p:cNvSpPr txBox="1"/>
          <p:nvPr/>
        </p:nvSpPr>
        <p:spPr>
          <a:xfrm>
            <a:off x="5146408" y="1507443"/>
            <a:ext cx="907621" cy="261610"/>
          </a:xfrm>
          <a:prstGeom prst="rect">
            <a:avLst/>
          </a:prstGeom>
          <a:noFill/>
        </p:spPr>
        <p:txBody>
          <a:bodyPr wrap="none" rtlCol="0">
            <a:spAutoFit/>
          </a:bodyPr>
          <a:lstStyle/>
          <a:p>
            <a:r>
              <a:rPr lang="en-US" sz="1100" dirty="0">
                <a:solidFill>
                  <a:srgbClr val="5B6770"/>
                </a:solidFill>
              </a:rPr>
              <a:t>+2,977 MW</a:t>
            </a:r>
          </a:p>
        </p:txBody>
      </p:sp>
    </p:spTree>
    <p:extLst>
      <p:ext uri="{BB962C8B-B14F-4D97-AF65-F5344CB8AC3E}">
        <p14:creationId xmlns:p14="http://schemas.microsoft.com/office/powerpoint/2010/main" val="4242296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06E8A-49CE-465D-B5AE-D21F9F5AE087}"/>
              </a:ext>
            </a:extLst>
          </p:cNvPr>
          <p:cNvSpPr>
            <a:spLocks noGrp="1"/>
          </p:cNvSpPr>
          <p:nvPr>
            <p:ph type="title"/>
          </p:nvPr>
        </p:nvSpPr>
        <p:spPr/>
        <p:txBody>
          <a:bodyPr/>
          <a:lstStyle/>
          <a:p>
            <a:r>
              <a:rPr lang="en-US" dirty="0"/>
              <a:t>Wind Generation by Year</a:t>
            </a:r>
          </a:p>
        </p:txBody>
      </p:sp>
      <p:pic>
        <p:nvPicPr>
          <p:cNvPr id="6" name="Content Placeholder 5" descr="Chart, box and whisker chart&#10;&#10;Description automatically generated">
            <a:extLst>
              <a:ext uri="{FF2B5EF4-FFF2-40B4-BE49-F238E27FC236}">
                <a16:creationId xmlns:a16="http://schemas.microsoft.com/office/drawing/2014/main" id="{3940E8C4-6EEB-43E9-A0E1-3DBEE26104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2517" y="1054416"/>
            <a:ext cx="6918966" cy="5010286"/>
          </a:xfrm>
        </p:spPr>
      </p:pic>
      <p:sp>
        <p:nvSpPr>
          <p:cNvPr id="4" name="Slide Number Placeholder 3">
            <a:extLst>
              <a:ext uri="{FF2B5EF4-FFF2-40B4-BE49-F238E27FC236}">
                <a16:creationId xmlns:a16="http://schemas.microsoft.com/office/drawing/2014/main" id="{D9BC3AE7-0313-4F0A-A268-CFF9EA379859}"/>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1615812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07BFB8-6F82-4E1B-BFAA-3DBB95DBC120}"/>
              </a:ext>
            </a:extLst>
          </p:cNvPr>
          <p:cNvPicPr>
            <a:picLocks noChangeAspect="1"/>
          </p:cNvPicPr>
          <p:nvPr/>
        </p:nvPicPr>
        <p:blipFill>
          <a:blip r:embed="rId2"/>
          <a:stretch>
            <a:fillRect/>
          </a:stretch>
        </p:blipFill>
        <p:spPr>
          <a:xfrm>
            <a:off x="381000" y="781427"/>
            <a:ext cx="8763000" cy="5535833"/>
          </a:xfrm>
          <a:prstGeom prst="rect">
            <a:avLst/>
          </a:prstGeom>
        </p:spPr>
      </p:pic>
      <p:sp>
        <p:nvSpPr>
          <p:cNvPr id="2" name="Title 1">
            <a:extLst>
              <a:ext uri="{FF2B5EF4-FFF2-40B4-BE49-F238E27FC236}">
                <a16:creationId xmlns:a16="http://schemas.microsoft.com/office/drawing/2014/main" id="{64BEE77A-D359-4EB4-B2F9-B0000317E8BF}"/>
              </a:ext>
            </a:extLst>
          </p:cNvPr>
          <p:cNvSpPr>
            <a:spLocks noGrp="1"/>
          </p:cNvSpPr>
          <p:nvPr>
            <p:ph type="title"/>
          </p:nvPr>
        </p:nvSpPr>
        <p:spPr/>
        <p:txBody>
          <a:bodyPr/>
          <a:lstStyle/>
          <a:p>
            <a:r>
              <a:rPr lang="en-US" dirty="0"/>
              <a:t>Solar Generation Capacity</a:t>
            </a:r>
          </a:p>
        </p:txBody>
      </p:sp>
      <p:sp>
        <p:nvSpPr>
          <p:cNvPr id="4" name="Slide Number Placeholder 3">
            <a:extLst>
              <a:ext uri="{FF2B5EF4-FFF2-40B4-BE49-F238E27FC236}">
                <a16:creationId xmlns:a16="http://schemas.microsoft.com/office/drawing/2014/main" id="{32A03826-695D-40E9-8B3E-FB14EE370139}"/>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13</a:t>
            </a:fld>
            <a:endParaRPr lang="en-US">
              <a:solidFill>
                <a:prstClr val="black">
                  <a:tint val="75000"/>
                </a:prstClr>
              </a:solidFill>
            </a:endParaRPr>
          </a:p>
        </p:txBody>
      </p:sp>
      <p:sp>
        <p:nvSpPr>
          <p:cNvPr id="9" name="Arc 8">
            <a:extLst>
              <a:ext uri="{FF2B5EF4-FFF2-40B4-BE49-F238E27FC236}">
                <a16:creationId xmlns:a16="http://schemas.microsoft.com/office/drawing/2014/main" id="{34A4BEC3-DF54-4FEF-BA32-2F14790E3749}"/>
              </a:ext>
            </a:extLst>
          </p:cNvPr>
          <p:cNvSpPr/>
          <p:nvPr/>
        </p:nvSpPr>
        <p:spPr>
          <a:xfrm rot="18120073">
            <a:off x="1692126" y="5507733"/>
            <a:ext cx="670552" cy="528528"/>
          </a:xfrm>
          <a:prstGeom prst="arc">
            <a:avLst>
              <a:gd name="adj1" fmla="val 15703943"/>
              <a:gd name="adj2" fmla="val 1706572"/>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a:extLst>
              <a:ext uri="{FF2B5EF4-FFF2-40B4-BE49-F238E27FC236}">
                <a16:creationId xmlns:a16="http://schemas.microsoft.com/office/drawing/2014/main" id="{86732D89-87EF-4015-A250-B324C5A37AE7}"/>
              </a:ext>
            </a:extLst>
          </p:cNvPr>
          <p:cNvSpPr/>
          <p:nvPr/>
        </p:nvSpPr>
        <p:spPr>
          <a:xfrm rot="18120073">
            <a:off x="2307066" y="5303218"/>
            <a:ext cx="1369760" cy="813679"/>
          </a:xfrm>
          <a:prstGeom prst="arc">
            <a:avLst>
              <a:gd name="adj1" fmla="val 15703943"/>
              <a:gd name="adj2" fmla="val 510997"/>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a:extLst>
              <a:ext uri="{FF2B5EF4-FFF2-40B4-BE49-F238E27FC236}">
                <a16:creationId xmlns:a16="http://schemas.microsoft.com/office/drawing/2014/main" id="{43EE163C-3B78-41B9-9C9C-FC826316FAF4}"/>
              </a:ext>
            </a:extLst>
          </p:cNvPr>
          <p:cNvSpPr/>
          <p:nvPr/>
        </p:nvSpPr>
        <p:spPr>
          <a:xfrm rot="16794841">
            <a:off x="3524233" y="4752160"/>
            <a:ext cx="1077696" cy="1030296"/>
          </a:xfrm>
          <a:prstGeom prst="arc">
            <a:avLst>
              <a:gd name="adj1" fmla="val 15703943"/>
              <a:gd name="adj2" fmla="val 1706572"/>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C26B93B5-C9BD-4778-AFC7-E5E569ED905F}"/>
              </a:ext>
            </a:extLst>
          </p:cNvPr>
          <p:cNvSpPr txBox="1"/>
          <p:nvPr/>
        </p:nvSpPr>
        <p:spPr>
          <a:xfrm>
            <a:off x="1385718" y="5216822"/>
            <a:ext cx="790601" cy="261610"/>
          </a:xfrm>
          <a:prstGeom prst="rect">
            <a:avLst/>
          </a:prstGeom>
          <a:noFill/>
        </p:spPr>
        <p:txBody>
          <a:bodyPr wrap="none" rtlCol="0">
            <a:spAutoFit/>
          </a:bodyPr>
          <a:lstStyle/>
          <a:p>
            <a:r>
              <a:rPr lang="en-US" sz="1100" dirty="0">
                <a:solidFill>
                  <a:srgbClr val="5B6770"/>
                </a:solidFill>
              </a:rPr>
              <a:t>+696 MW</a:t>
            </a:r>
          </a:p>
        </p:txBody>
      </p:sp>
      <p:sp>
        <p:nvSpPr>
          <p:cNvPr id="13" name="TextBox 12">
            <a:extLst>
              <a:ext uri="{FF2B5EF4-FFF2-40B4-BE49-F238E27FC236}">
                <a16:creationId xmlns:a16="http://schemas.microsoft.com/office/drawing/2014/main" id="{2B5DC06A-C822-4970-8972-327A9FAA66FD}"/>
              </a:ext>
            </a:extLst>
          </p:cNvPr>
          <p:cNvSpPr txBox="1"/>
          <p:nvPr/>
        </p:nvSpPr>
        <p:spPr>
          <a:xfrm>
            <a:off x="2226048" y="4913654"/>
            <a:ext cx="907621" cy="261610"/>
          </a:xfrm>
          <a:prstGeom prst="rect">
            <a:avLst/>
          </a:prstGeom>
          <a:noFill/>
        </p:spPr>
        <p:txBody>
          <a:bodyPr wrap="none" rtlCol="0">
            <a:spAutoFit/>
          </a:bodyPr>
          <a:lstStyle/>
          <a:p>
            <a:r>
              <a:rPr lang="en-US" sz="1100" dirty="0">
                <a:solidFill>
                  <a:srgbClr val="5B6770"/>
                </a:solidFill>
              </a:rPr>
              <a:t>+3,429 MW</a:t>
            </a:r>
          </a:p>
        </p:txBody>
      </p:sp>
      <p:sp>
        <p:nvSpPr>
          <p:cNvPr id="14" name="TextBox 13">
            <a:extLst>
              <a:ext uri="{FF2B5EF4-FFF2-40B4-BE49-F238E27FC236}">
                <a16:creationId xmlns:a16="http://schemas.microsoft.com/office/drawing/2014/main" id="{555ED8F8-080D-465C-830A-E62EA656D160}"/>
              </a:ext>
            </a:extLst>
          </p:cNvPr>
          <p:cNvSpPr txBox="1"/>
          <p:nvPr/>
        </p:nvSpPr>
        <p:spPr>
          <a:xfrm>
            <a:off x="4118189" y="4086551"/>
            <a:ext cx="907621" cy="261610"/>
          </a:xfrm>
          <a:prstGeom prst="rect">
            <a:avLst/>
          </a:prstGeom>
          <a:noFill/>
        </p:spPr>
        <p:txBody>
          <a:bodyPr wrap="none" rtlCol="0">
            <a:spAutoFit/>
          </a:bodyPr>
          <a:lstStyle/>
          <a:p>
            <a:r>
              <a:rPr lang="en-US" sz="1100" dirty="0">
                <a:solidFill>
                  <a:srgbClr val="5B6770"/>
                </a:solidFill>
              </a:rPr>
              <a:t>+4,780 MW</a:t>
            </a:r>
          </a:p>
        </p:txBody>
      </p:sp>
      <p:sp>
        <p:nvSpPr>
          <p:cNvPr id="15" name="Arc 14">
            <a:extLst>
              <a:ext uri="{FF2B5EF4-FFF2-40B4-BE49-F238E27FC236}">
                <a16:creationId xmlns:a16="http://schemas.microsoft.com/office/drawing/2014/main" id="{0F7C6A22-258B-461C-89DD-F93FC16E2461}"/>
              </a:ext>
            </a:extLst>
          </p:cNvPr>
          <p:cNvSpPr/>
          <p:nvPr/>
        </p:nvSpPr>
        <p:spPr>
          <a:xfrm rot="16794841">
            <a:off x="4502566" y="4343788"/>
            <a:ext cx="1077696" cy="1030296"/>
          </a:xfrm>
          <a:prstGeom prst="arc">
            <a:avLst>
              <a:gd name="adj1" fmla="val 15703943"/>
              <a:gd name="adj2" fmla="val 1706572"/>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BFAD64EF-EF8B-465D-B6B7-D2097357116D}"/>
              </a:ext>
            </a:extLst>
          </p:cNvPr>
          <p:cNvSpPr txBox="1"/>
          <p:nvPr/>
        </p:nvSpPr>
        <p:spPr>
          <a:xfrm>
            <a:off x="3246094" y="4459353"/>
            <a:ext cx="907621" cy="261610"/>
          </a:xfrm>
          <a:prstGeom prst="rect">
            <a:avLst/>
          </a:prstGeom>
          <a:noFill/>
        </p:spPr>
        <p:txBody>
          <a:bodyPr wrap="none" rtlCol="0">
            <a:spAutoFit/>
          </a:bodyPr>
          <a:lstStyle/>
          <a:p>
            <a:r>
              <a:rPr lang="en-US" sz="1100" dirty="0">
                <a:solidFill>
                  <a:srgbClr val="5B6770"/>
                </a:solidFill>
              </a:rPr>
              <a:t>+4,003 MW</a:t>
            </a:r>
          </a:p>
        </p:txBody>
      </p:sp>
    </p:spTree>
    <p:extLst>
      <p:ext uri="{BB962C8B-B14F-4D97-AF65-F5344CB8AC3E}">
        <p14:creationId xmlns:p14="http://schemas.microsoft.com/office/powerpoint/2010/main" val="1966914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D6B1A-5031-49CA-9346-5BFF3645EB71}"/>
              </a:ext>
            </a:extLst>
          </p:cNvPr>
          <p:cNvSpPr>
            <a:spLocks noGrp="1"/>
          </p:cNvSpPr>
          <p:nvPr>
            <p:ph type="title"/>
          </p:nvPr>
        </p:nvSpPr>
        <p:spPr/>
        <p:txBody>
          <a:bodyPr/>
          <a:lstStyle/>
          <a:p>
            <a:r>
              <a:rPr lang="en-US" dirty="0"/>
              <a:t>Solar Generation by Year</a:t>
            </a:r>
          </a:p>
        </p:txBody>
      </p:sp>
      <p:pic>
        <p:nvPicPr>
          <p:cNvPr id="6" name="Content Placeholder 5" descr="Chart, box and whisker chart&#10;&#10;Description automatically generated">
            <a:extLst>
              <a:ext uri="{FF2B5EF4-FFF2-40B4-BE49-F238E27FC236}">
                <a16:creationId xmlns:a16="http://schemas.microsoft.com/office/drawing/2014/main" id="{3E3F3E12-7B4B-4900-9B2B-D6F0CFA5D3E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63782" y="1291973"/>
            <a:ext cx="6826827" cy="4943565"/>
          </a:xfrm>
        </p:spPr>
      </p:pic>
      <p:sp>
        <p:nvSpPr>
          <p:cNvPr id="4" name="Slide Number Placeholder 3">
            <a:extLst>
              <a:ext uri="{FF2B5EF4-FFF2-40B4-BE49-F238E27FC236}">
                <a16:creationId xmlns:a16="http://schemas.microsoft.com/office/drawing/2014/main" id="{DBDC75DA-6696-48EB-9BCF-9E3750BB15F5}"/>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1668953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D934D-5022-4CDE-8FD1-605B8EFEC00F}"/>
              </a:ext>
            </a:extLst>
          </p:cNvPr>
          <p:cNvSpPr>
            <a:spLocks noGrp="1"/>
          </p:cNvSpPr>
          <p:nvPr>
            <p:ph type="title"/>
          </p:nvPr>
        </p:nvSpPr>
        <p:spPr/>
        <p:txBody>
          <a:bodyPr/>
          <a:lstStyle/>
          <a:p>
            <a:r>
              <a:rPr lang="en-US" dirty="0"/>
              <a:t>Energy Storage Resource (ESR) Capacity</a:t>
            </a:r>
          </a:p>
        </p:txBody>
      </p:sp>
      <p:sp>
        <p:nvSpPr>
          <p:cNvPr id="4" name="Slide Number Placeholder 3">
            <a:extLst>
              <a:ext uri="{FF2B5EF4-FFF2-40B4-BE49-F238E27FC236}">
                <a16:creationId xmlns:a16="http://schemas.microsoft.com/office/drawing/2014/main" id="{1D2CC0A4-EA4E-4131-BB69-AB9FC22495D0}"/>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15</a:t>
            </a:fld>
            <a:endParaRPr lang="en-US">
              <a:solidFill>
                <a:prstClr val="black">
                  <a:tint val="75000"/>
                </a:prstClr>
              </a:solidFill>
            </a:endParaRPr>
          </a:p>
        </p:txBody>
      </p:sp>
      <p:pic>
        <p:nvPicPr>
          <p:cNvPr id="6" name="Picture 5">
            <a:extLst>
              <a:ext uri="{FF2B5EF4-FFF2-40B4-BE49-F238E27FC236}">
                <a16:creationId xmlns:a16="http://schemas.microsoft.com/office/drawing/2014/main" id="{FC5734CE-6188-4F4F-AF95-B1B3C569DA86}"/>
              </a:ext>
            </a:extLst>
          </p:cNvPr>
          <p:cNvPicPr>
            <a:picLocks noChangeAspect="1"/>
          </p:cNvPicPr>
          <p:nvPr/>
        </p:nvPicPr>
        <p:blipFill>
          <a:blip r:embed="rId2"/>
          <a:stretch>
            <a:fillRect/>
          </a:stretch>
        </p:blipFill>
        <p:spPr>
          <a:xfrm>
            <a:off x="190500" y="1015714"/>
            <a:ext cx="8763000" cy="5326530"/>
          </a:xfrm>
          <a:prstGeom prst="rect">
            <a:avLst/>
          </a:prstGeom>
        </p:spPr>
      </p:pic>
      <p:sp>
        <p:nvSpPr>
          <p:cNvPr id="7" name="TextBox 6">
            <a:extLst>
              <a:ext uri="{FF2B5EF4-FFF2-40B4-BE49-F238E27FC236}">
                <a16:creationId xmlns:a16="http://schemas.microsoft.com/office/drawing/2014/main" id="{4F2BD53C-157F-4782-AD36-64805BAEFF1F}"/>
              </a:ext>
            </a:extLst>
          </p:cNvPr>
          <p:cNvSpPr txBox="1"/>
          <p:nvPr/>
        </p:nvSpPr>
        <p:spPr>
          <a:xfrm>
            <a:off x="1199104" y="4890668"/>
            <a:ext cx="907621" cy="261610"/>
          </a:xfrm>
          <a:prstGeom prst="rect">
            <a:avLst/>
          </a:prstGeom>
          <a:noFill/>
        </p:spPr>
        <p:txBody>
          <a:bodyPr wrap="none" rtlCol="0">
            <a:spAutoFit/>
          </a:bodyPr>
          <a:lstStyle/>
          <a:p>
            <a:r>
              <a:rPr lang="en-US" sz="1100" dirty="0">
                <a:solidFill>
                  <a:srgbClr val="5B6770"/>
                </a:solidFill>
              </a:rPr>
              <a:t>+1,041 MW</a:t>
            </a:r>
          </a:p>
        </p:txBody>
      </p:sp>
      <p:sp>
        <p:nvSpPr>
          <p:cNvPr id="8" name="Arc 7">
            <a:extLst>
              <a:ext uri="{FF2B5EF4-FFF2-40B4-BE49-F238E27FC236}">
                <a16:creationId xmlns:a16="http://schemas.microsoft.com/office/drawing/2014/main" id="{133D3FB6-9527-478A-8708-7EF3862F1BF1}"/>
              </a:ext>
            </a:extLst>
          </p:cNvPr>
          <p:cNvSpPr/>
          <p:nvPr/>
        </p:nvSpPr>
        <p:spPr>
          <a:xfrm rot="18120073">
            <a:off x="1580829" y="5142790"/>
            <a:ext cx="1370117" cy="1399103"/>
          </a:xfrm>
          <a:prstGeom prst="arc">
            <a:avLst>
              <a:gd name="adj1" fmla="val 14640808"/>
              <a:gd name="adj2" fmla="val 1109956"/>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8">
            <a:extLst>
              <a:ext uri="{FF2B5EF4-FFF2-40B4-BE49-F238E27FC236}">
                <a16:creationId xmlns:a16="http://schemas.microsoft.com/office/drawing/2014/main" id="{596F98B8-009E-4ADD-9B41-778E32CFC221}"/>
              </a:ext>
            </a:extLst>
          </p:cNvPr>
          <p:cNvSpPr/>
          <p:nvPr/>
        </p:nvSpPr>
        <p:spPr>
          <a:xfrm rot="17657497">
            <a:off x="2566881" y="4831846"/>
            <a:ext cx="1987171" cy="1322688"/>
          </a:xfrm>
          <a:prstGeom prst="arc">
            <a:avLst>
              <a:gd name="adj1" fmla="val 15263642"/>
              <a:gd name="adj2" fmla="val 1237298"/>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0C923CAC-BC52-4CDC-A22D-9EBFCD9D0504}"/>
              </a:ext>
            </a:extLst>
          </p:cNvPr>
          <p:cNvSpPr txBox="1"/>
          <p:nvPr/>
        </p:nvSpPr>
        <p:spPr>
          <a:xfrm>
            <a:off x="2768360" y="4293501"/>
            <a:ext cx="907621" cy="261610"/>
          </a:xfrm>
          <a:prstGeom prst="rect">
            <a:avLst/>
          </a:prstGeom>
          <a:noFill/>
        </p:spPr>
        <p:txBody>
          <a:bodyPr wrap="none" rtlCol="0">
            <a:spAutoFit/>
          </a:bodyPr>
          <a:lstStyle/>
          <a:p>
            <a:r>
              <a:rPr lang="en-US" sz="1100" dirty="0">
                <a:solidFill>
                  <a:srgbClr val="5B6770"/>
                </a:solidFill>
              </a:rPr>
              <a:t>+1,472 MW</a:t>
            </a:r>
          </a:p>
        </p:txBody>
      </p:sp>
    </p:spTree>
    <p:extLst>
      <p:ext uri="{BB962C8B-B14F-4D97-AF65-F5344CB8AC3E}">
        <p14:creationId xmlns:p14="http://schemas.microsoft.com/office/powerpoint/2010/main" val="3482617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D6B1A-5031-49CA-9346-5BFF3645EB71}"/>
              </a:ext>
            </a:extLst>
          </p:cNvPr>
          <p:cNvSpPr>
            <a:spLocks noGrp="1"/>
          </p:cNvSpPr>
          <p:nvPr>
            <p:ph type="title"/>
          </p:nvPr>
        </p:nvSpPr>
        <p:spPr/>
        <p:txBody>
          <a:bodyPr/>
          <a:lstStyle/>
          <a:p>
            <a:r>
              <a:rPr lang="en-US" dirty="0"/>
              <a:t>ESR Generation by Hour</a:t>
            </a:r>
          </a:p>
        </p:txBody>
      </p:sp>
      <p:sp>
        <p:nvSpPr>
          <p:cNvPr id="4" name="Slide Number Placeholder 3">
            <a:extLst>
              <a:ext uri="{FF2B5EF4-FFF2-40B4-BE49-F238E27FC236}">
                <a16:creationId xmlns:a16="http://schemas.microsoft.com/office/drawing/2014/main" id="{DBDC75DA-6696-48EB-9BCF-9E3750BB15F5}"/>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16</a:t>
            </a:fld>
            <a:endParaRPr lang="en-US">
              <a:solidFill>
                <a:prstClr val="black">
                  <a:tint val="75000"/>
                </a:prstClr>
              </a:solidFill>
            </a:endParaRPr>
          </a:p>
        </p:txBody>
      </p:sp>
      <p:pic>
        <p:nvPicPr>
          <p:cNvPr id="7" name="Content Placeholder 6" descr="Chart, scatter chart&#10;&#10;Description automatically generated">
            <a:extLst>
              <a:ext uri="{FF2B5EF4-FFF2-40B4-BE49-F238E27FC236}">
                <a16:creationId xmlns:a16="http://schemas.microsoft.com/office/drawing/2014/main" id="{909D6D82-9748-8531-9F01-944D38115FD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7750" y="1083469"/>
            <a:ext cx="6575425" cy="4931569"/>
          </a:xfrm>
        </p:spPr>
      </p:pic>
    </p:spTree>
    <p:extLst>
      <p:ext uri="{BB962C8B-B14F-4D97-AF65-F5344CB8AC3E}">
        <p14:creationId xmlns:p14="http://schemas.microsoft.com/office/powerpoint/2010/main" val="3807927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FB0AD-B965-43BF-B8FA-E4C08A1C2792}"/>
              </a:ext>
            </a:extLst>
          </p:cNvPr>
          <p:cNvSpPr>
            <a:spLocks noGrp="1"/>
          </p:cNvSpPr>
          <p:nvPr>
            <p:ph type="title"/>
          </p:nvPr>
        </p:nvSpPr>
        <p:spPr/>
        <p:txBody>
          <a:bodyPr/>
          <a:lstStyle/>
          <a:p>
            <a:r>
              <a:rPr lang="en-US" dirty="0"/>
              <a:t>Total Load by Year</a:t>
            </a:r>
          </a:p>
        </p:txBody>
      </p:sp>
      <p:sp>
        <p:nvSpPr>
          <p:cNvPr id="4" name="Slide Number Placeholder 3">
            <a:extLst>
              <a:ext uri="{FF2B5EF4-FFF2-40B4-BE49-F238E27FC236}">
                <a16:creationId xmlns:a16="http://schemas.microsoft.com/office/drawing/2014/main" id="{CEB8F0F0-5E6B-4DA4-8A1B-849E10C46A86}"/>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17</a:t>
            </a:fld>
            <a:endParaRPr lang="en-US">
              <a:solidFill>
                <a:prstClr val="black">
                  <a:tint val="75000"/>
                </a:prstClr>
              </a:solidFill>
            </a:endParaRPr>
          </a:p>
        </p:txBody>
      </p:sp>
      <p:pic>
        <p:nvPicPr>
          <p:cNvPr id="8" name="Picture 7">
            <a:extLst>
              <a:ext uri="{FF2B5EF4-FFF2-40B4-BE49-F238E27FC236}">
                <a16:creationId xmlns:a16="http://schemas.microsoft.com/office/drawing/2014/main" id="{1C05F5C4-46F2-41C5-9081-D996AE45583C}"/>
              </a:ext>
            </a:extLst>
          </p:cNvPr>
          <p:cNvPicPr>
            <a:picLocks noChangeAspect="1"/>
          </p:cNvPicPr>
          <p:nvPr/>
        </p:nvPicPr>
        <p:blipFill>
          <a:blip r:embed="rId2"/>
          <a:stretch>
            <a:fillRect/>
          </a:stretch>
        </p:blipFill>
        <p:spPr>
          <a:xfrm>
            <a:off x="836023" y="991360"/>
            <a:ext cx="7015571" cy="5080241"/>
          </a:xfrm>
          <a:prstGeom prst="rect">
            <a:avLst/>
          </a:prstGeom>
        </p:spPr>
      </p:pic>
    </p:spTree>
    <p:extLst>
      <p:ext uri="{BB962C8B-B14F-4D97-AF65-F5344CB8AC3E}">
        <p14:creationId xmlns:p14="http://schemas.microsoft.com/office/powerpoint/2010/main" val="1654923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06D32-7A35-4811-937E-29E8A4C0680F}"/>
              </a:ext>
            </a:extLst>
          </p:cNvPr>
          <p:cNvSpPr>
            <a:spLocks noGrp="1"/>
          </p:cNvSpPr>
          <p:nvPr>
            <p:ph type="title"/>
          </p:nvPr>
        </p:nvSpPr>
        <p:spPr/>
        <p:txBody>
          <a:bodyPr/>
          <a:lstStyle/>
          <a:p>
            <a:r>
              <a:rPr lang="en-US" dirty="0"/>
              <a:t>Net Load by Year</a:t>
            </a:r>
          </a:p>
        </p:txBody>
      </p:sp>
      <p:pic>
        <p:nvPicPr>
          <p:cNvPr id="6" name="Content Placeholder 5" descr="Chart, box and whisker chart&#10;&#10;Description automatically generated">
            <a:extLst>
              <a:ext uri="{FF2B5EF4-FFF2-40B4-BE49-F238E27FC236}">
                <a16:creationId xmlns:a16="http://schemas.microsoft.com/office/drawing/2014/main" id="{AD72FE26-A588-481F-8D66-B54341328B74}"/>
              </a:ext>
            </a:extLst>
          </p:cNvPr>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42773" y="1619794"/>
            <a:ext cx="6663422" cy="4825237"/>
          </a:xfrm>
        </p:spPr>
      </p:pic>
      <p:sp>
        <p:nvSpPr>
          <p:cNvPr id="4" name="Slide Number Placeholder 3">
            <a:extLst>
              <a:ext uri="{FF2B5EF4-FFF2-40B4-BE49-F238E27FC236}">
                <a16:creationId xmlns:a16="http://schemas.microsoft.com/office/drawing/2014/main" id="{BBE619B5-6AEA-43B0-8282-08D838DAA488}"/>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18</a:t>
            </a:fld>
            <a:endParaRPr lang="en-US">
              <a:solidFill>
                <a:prstClr val="black">
                  <a:tint val="75000"/>
                </a:prstClr>
              </a:solidFill>
            </a:endParaRPr>
          </a:p>
        </p:txBody>
      </p:sp>
      <p:sp>
        <p:nvSpPr>
          <p:cNvPr id="5" name="Content Placeholder 2">
            <a:extLst>
              <a:ext uri="{FF2B5EF4-FFF2-40B4-BE49-F238E27FC236}">
                <a16:creationId xmlns:a16="http://schemas.microsoft.com/office/drawing/2014/main" id="{2CD88FD8-435E-4268-A160-71CE6BF6E59F}"/>
              </a:ext>
            </a:extLst>
          </p:cNvPr>
          <p:cNvSpPr txBox="1">
            <a:spLocks/>
          </p:cNvSpPr>
          <p:nvPr/>
        </p:nvSpPr>
        <p:spPr>
          <a:xfrm>
            <a:off x="389467" y="1066800"/>
            <a:ext cx="8221133" cy="431983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5B6770"/>
                </a:solidFill>
                <a:cs typeface="Times New Roman"/>
              </a:rPr>
              <a:t>Net Load = Load – Wind Generation – Solar Generation</a:t>
            </a:r>
          </a:p>
        </p:txBody>
      </p:sp>
    </p:spTree>
    <p:extLst>
      <p:ext uri="{BB962C8B-B14F-4D97-AF65-F5344CB8AC3E}">
        <p14:creationId xmlns:p14="http://schemas.microsoft.com/office/powerpoint/2010/main" val="2459698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Lowest 100 Inertia Hours 2017-2022</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19</a:t>
            </a:fld>
            <a:endParaRPr lang="en-US">
              <a:solidFill>
                <a:prstClr val="black">
                  <a:tint val="75000"/>
                </a:prstClr>
              </a:solidFill>
            </a:endParaRPr>
          </a:p>
        </p:txBody>
      </p:sp>
      <p:pic>
        <p:nvPicPr>
          <p:cNvPr id="8" name="Picture 7" descr="Chart, line chart&#10;&#10;Description automatically generated">
            <a:extLst>
              <a:ext uri="{FF2B5EF4-FFF2-40B4-BE49-F238E27FC236}">
                <a16:creationId xmlns:a16="http://schemas.microsoft.com/office/drawing/2014/main" id="{E6A8F1E3-3A68-4012-AB14-B638EB2AA23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8010" y="679691"/>
            <a:ext cx="7861922" cy="4354426"/>
          </a:xfrm>
          <a:prstGeom prst="rect">
            <a:avLst/>
          </a:prstGeom>
        </p:spPr>
      </p:pic>
      <p:graphicFrame>
        <p:nvGraphicFramePr>
          <p:cNvPr id="9" name="Table 11">
            <a:extLst>
              <a:ext uri="{FF2B5EF4-FFF2-40B4-BE49-F238E27FC236}">
                <a16:creationId xmlns:a16="http://schemas.microsoft.com/office/drawing/2014/main" id="{B917D868-46AF-4309-A592-92AEB0100AEA}"/>
              </a:ext>
            </a:extLst>
          </p:cNvPr>
          <p:cNvGraphicFramePr>
            <a:graphicFrameLocks noGrp="1"/>
          </p:cNvGraphicFramePr>
          <p:nvPr>
            <p:extLst>
              <p:ext uri="{D42A27DB-BD31-4B8C-83A1-F6EECF244321}">
                <p14:modId xmlns:p14="http://schemas.microsoft.com/office/powerpoint/2010/main" val="3061537092"/>
              </p:ext>
            </p:extLst>
          </p:nvPr>
        </p:nvGraphicFramePr>
        <p:xfrm>
          <a:off x="106680" y="5065789"/>
          <a:ext cx="8732520" cy="1112520"/>
        </p:xfrm>
        <a:graphic>
          <a:graphicData uri="http://schemas.openxmlformats.org/drawingml/2006/table">
            <a:tbl>
              <a:tblPr firstRow="1" bandRow="1">
                <a:tableStyleId>{5C22544A-7EE6-4342-B048-85BDC9FD1C3A}</a:tableStyleId>
              </a:tblPr>
              <a:tblGrid>
                <a:gridCol w="3794760">
                  <a:extLst>
                    <a:ext uri="{9D8B030D-6E8A-4147-A177-3AD203B41FA5}">
                      <a16:colId xmlns:a16="http://schemas.microsoft.com/office/drawing/2014/main" val="1797824685"/>
                    </a:ext>
                  </a:extLst>
                </a:gridCol>
                <a:gridCol w="822960">
                  <a:extLst>
                    <a:ext uri="{9D8B030D-6E8A-4147-A177-3AD203B41FA5}">
                      <a16:colId xmlns:a16="http://schemas.microsoft.com/office/drawing/2014/main" val="936441022"/>
                    </a:ext>
                  </a:extLst>
                </a:gridCol>
                <a:gridCol w="822960">
                  <a:extLst>
                    <a:ext uri="{9D8B030D-6E8A-4147-A177-3AD203B41FA5}">
                      <a16:colId xmlns:a16="http://schemas.microsoft.com/office/drawing/2014/main" val="383753268"/>
                    </a:ext>
                  </a:extLst>
                </a:gridCol>
                <a:gridCol w="822960">
                  <a:extLst>
                    <a:ext uri="{9D8B030D-6E8A-4147-A177-3AD203B41FA5}">
                      <a16:colId xmlns:a16="http://schemas.microsoft.com/office/drawing/2014/main" val="4187853816"/>
                    </a:ext>
                  </a:extLst>
                </a:gridCol>
                <a:gridCol w="822960">
                  <a:extLst>
                    <a:ext uri="{9D8B030D-6E8A-4147-A177-3AD203B41FA5}">
                      <a16:colId xmlns:a16="http://schemas.microsoft.com/office/drawing/2014/main" val="2291610768"/>
                    </a:ext>
                  </a:extLst>
                </a:gridCol>
                <a:gridCol w="822960">
                  <a:extLst>
                    <a:ext uri="{9D8B030D-6E8A-4147-A177-3AD203B41FA5}">
                      <a16:colId xmlns:a16="http://schemas.microsoft.com/office/drawing/2014/main" val="257028808"/>
                    </a:ext>
                  </a:extLst>
                </a:gridCol>
                <a:gridCol w="822960">
                  <a:extLst>
                    <a:ext uri="{9D8B030D-6E8A-4147-A177-3AD203B41FA5}">
                      <a16:colId xmlns:a16="http://schemas.microsoft.com/office/drawing/2014/main" val="819585593"/>
                    </a:ext>
                  </a:extLst>
                </a:gridCol>
              </a:tblGrid>
              <a:tr h="370840">
                <a:tc>
                  <a:txBody>
                    <a:bodyPr/>
                    <a:lstStyle/>
                    <a:p>
                      <a:endParaRPr lang="en-US" dirty="0"/>
                    </a:p>
                  </a:txBody>
                  <a:tcPr>
                    <a:solidFill>
                      <a:schemeClr val="accent1"/>
                    </a:solidFill>
                  </a:tcPr>
                </a:tc>
                <a:tc>
                  <a:txBody>
                    <a:bodyPr/>
                    <a:lstStyle/>
                    <a:p>
                      <a:r>
                        <a:rPr lang="en-US" dirty="0"/>
                        <a:t>2017</a:t>
                      </a:r>
                    </a:p>
                  </a:txBody>
                  <a:tcPr/>
                </a:tc>
                <a:tc>
                  <a:txBody>
                    <a:bodyPr/>
                    <a:lstStyle/>
                    <a:p>
                      <a:r>
                        <a:rPr lang="en-US" dirty="0"/>
                        <a:t>2018</a:t>
                      </a:r>
                    </a:p>
                  </a:txBody>
                  <a:tcPr/>
                </a:tc>
                <a:tc>
                  <a:txBody>
                    <a:bodyPr/>
                    <a:lstStyle/>
                    <a:p>
                      <a:r>
                        <a:rPr lang="en-US" dirty="0"/>
                        <a:t>2019</a:t>
                      </a:r>
                    </a:p>
                  </a:txBody>
                  <a:tcPr/>
                </a:tc>
                <a:tc>
                  <a:txBody>
                    <a:bodyPr/>
                    <a:lstStyle/>
                    <a:p>
                      <a:r>
                        <a:rPr lang="en-US" dirty="0"/>
                        <a:t>2020</a:t>
                      </a:r>
                    </a:p>
                  </a:txBody>
                  <a:tcPr/>
                </a:tc>
                <a:tc>
                  <a:txBody>
                    <a:bodyPr/>
                    <a:lstStyle/>
                    <a:p>
                      <a:r>
                        <a:rPr lang="en-US" dirty="0"/>
                        <a:t>2021*</a:t>
                      </a:r>
                    </a:p>
                  </a:txBody>
                  <a:tcPr/>
                </a:tc>
                <a:tc>
                  <a:txBody>
                    <a:bodyPr/>
                    <a:lstStyle/>
                    <a:p>
                      <a:r>
                        <a:rPr lang="en-US" dirty="0"/>
                        <a:t>2022</a:t>
                      </a:r>
                    </a:p>
                  </a:txBody>
                  <a:tcPr/>
                </a:tc>
                <a:extLst>
                  <a:ext uri="{0D108BD9-81ED-4DB2-BD59-A6C34878D82A}">
                    <a16:rowId xmlns:a16="http://schemas.microsoft.com/office/drawing/2014/main" val="727577646"/>
                  </a:ext>
                </a:extLst>
              </a:tr>
              <a:tr h="370840">
                <a:tc>
                  <a:txBody>
                    <a:bodyPr/>
                    <a:lstStyle/>
                    <a:p>
                      <a:r>
                        <a:rPr lang="en-US" b="1" dirty="0">
                          <a:solidFill>
                            <a:schemeClr val="bg1"/>
                          </a:solidFill>
                        </a:rPr>
                        <a:t>Lowest Inertia Hour (GW*s)</a:t>
                      </a:r>
                    </a:p>
                  </a:txBody>
                  <a:tcPr>
                    <a:solidFill>
                      <a:schemeClr val="accent1"/>
                    </a:solidFill>
                  </a:tcPr>
                </a:tc>
                <a:tc>
                  <a:txBody>
                    <a:bodyPr/>
                    <a:lstStyle/>
                    <a:p>
                      <a:r>
                        <a:rPr lang="en-US" dirty="0"/>
                        <a:t>130</a:t>
                      </a:r>
                    </a:p>
                  </a:txBody>
                  <a:tcPr/>
                </a:tc>
                <a:tc>
                  <a:txBody>
                    <a:bodyPr/>
                    <a:lstStyle/>
                    <a:p>
                      <a:r>
                        <a:rPr lang="en-US" dirty="0"/>
                        <a:t>129</a:t>
                      </a:r>
                    </a:p>
                  </a:txBody>
                  <a:tcPr/>
                </a:tc>
                <a:tc>
                  <a:txBody>
                    <a:bodyPr/>
                    <a:lstStyle/>
                    <a:p>
                      <a:r>
                        <a:rPr lang="en-US" dirty="0"/>
                        <a:t>135</a:t>
                      </a:r>
                    </a:p>
                  </a:txBody>
                  <a:tcPr/>
                </a:tc>
                <a:tc>
                  <a:txBody>
                    <a:bodyPr/>
                    <a:lstStyle/>
                    <a:p>
                      <a:r>
                        <a:rPr lang="en-US" dirty="0"/>
                        <a:t>131</a:t>
                      </a:r>
                    </a:p>
                  </a:txBody>
                  <a:tcPr/>
                </a:tc>
                <a:tc>
                  <a:txBody>
                    <a:bodyPr/>
                    <a:lstStyle/>
                    <a:p>
                      <a:r>
                        <a:rPr lang="en-US" dirty="0"/>
                        <a:t>117</a:t>
                      </a:r>
                    </a:p>
                  </a:txBody>
                  <a:tcPr/>
                </a:tc>
                <a:tc>
                  <a:txBody>
                    <a:bodyPr/>
                    <a:lstStyle/>
                    <a:p>
                      <a:r>
                        <a:rPr lang="en-US" dirty="0"/>
                        <a:t>115</a:t>
                      </a:r>
                    </a:p>
                  </a:txBody>
                  <a:tcPr/>
                </a:tc>
                <a:extLst>
                  <a:ext uri="{0D108BD9-81ED-4DB2-BD59-A6C34878D82A}">
                    <a16:rowId xmlns:a16="http://schemas.microsoft.com/office/drawing/2014/main" val="243926511"/>
                  </a:ext>
                </a:extLst>
              </a:tr>
              <a:tr h="370840">
                <a:tc>
                  <a:txBody>
                    <a:bodyPr/>
                    <a:lstStyle/>
                    <a:p>
                      <a:r>
                        <a:rPr lang="en-US" b="1" dirty="0">
                          <a:solidFill>
                            <a:schemeClr val="bg1"/>
                          </a:solidFill>
                        </a:rPr>
                        <a:t>100</a:t>
                      </a:r>
                      <a:r>
                        <a:rPr lang="en-US" b="1" baseline="30000" dirty="0">
                          <a:solidFill>
                            <a:schemeClr val="bg1"/>
                          </a:solidFill>
                        </a:rPr>
                        <a:t>th</a:t>
                      </a:r>
                      <a:r>
                        <a:rPr lang="en-US" b="1" dirty="0">
                          <a:solidFill>
                            <a:schemeClr val="bg1"/>
                          </a:solidFill>
                        </a:rPr>
                        <a:t> Lowest Inertia Hour (GW*s)</a:t>
                      </a:r>
                    </a:p>
                  </a:txBody>
                  <a:tcPr>
                    <a:solidFill>
                      <a:schemeClr val="accent1"/>
                    </a:solidFill>
                  </a:tcPr>
                </a:tc>
                <a:tc>
                  <a:txBody>
                    <a:bodyPr/>
                    <a:lstStyle/>
                    <a:p>
                      <a:r>
                        <a:rPr lang="en-US" dirty="0"/>
                        <a:t>146</a:t>
                      </a:r>
                    </a:p>
                  </a:txBody>
                  <a:tcPr/>
                </a:tc>
                <a:tc>
                  <a:txBody>
                    <a:bodyPr/>
                    <a:lstStyle/>
                    <a:p>
                      <a:r>
                        <a:rPr lang="en-US" dirty="0"/>
                        <a:t>155</a:t>
                      </a:r>
                    </a:p>
                  </a:txBody>
                  <a:tcPr/>
                </a:tc>
                <a:tc>
                  <a:txBody>
                    <a:bodyPr/>
                    <a:lstStyle/>
                    <a:p>
                      <a:r>
                        <a:rPr lang="en-US" dirty="0"/>
                        <a:t>152</a:t>
                      </a:r>
                    </a:p>
                  </a:txBody>
                  <a:tcPr/>
                </a:tc>
                <a:tc>
                  <a:txBody>
                    <a:bodyPr/>
                    <a:lstStyle/>
                    <a:p>
                      <a:r>
                        <a:rPr lang="en-US" dirty="0"/>
                        <a:t>147</a:t>
                      </a:r>
                    </a:p>
                  </a:txBody>
                  <a:tcPr/>
                </a:tc>
                <a:tc>
                  <a:txBody>
                    <a:bodyPr/>
                    <a:lstStyle/>
                    <a:p>
                      <a:r>
                        <a:rPr lang="en-US" dirty="0"/>
                        <a:t>135</a:t>
                      </a:r>
                    </a:p>
                  </a:txBody>
                  <a:tcPr/>
                </a:tc>
                <a:tc>
                  <a:txBody>
                    <a:bodyPr/>
                    <a:lstStyle/>
                    <a:p>
                      <a:r>
                        <a:rPr lang="en-US" dirty="0"/>
                        <a:t>125</a:t>
                      </a:r>
                    </a:p>
                  </a:txBody>
                  <a:tcPr/>
                </a:tc>
                <a:extLst>
                  <a:ext uri="{0D108BD9-81ED-4DB2-BD59-A6C34878D82A}">
                    <a16:rowId xmlns:a16="http://schemas.microsoft.com/office/drawing/2014/main" val="4009363939"/>
                  </a:ext>
                </a:extLst>
              </a:tr>
            </a:tbl>
          </a:graphicData>
        </a:graphic>
      </p:graphicFrame>
    </p:spTree>
    <p:extLst>
      <p:ext uri="{BB962C8B-B14F-4D97-AF65-F5344CB8AC3E}">
        <p14:creationId xmlns:p14="http://schemas.microsoft.com/office/powerpoint/2010/main" val="3873845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77580" y="838200"/>
            <a:ext cx="8461620" cy="5116513"/>
          </a:xfrm>
        </p:spPr>
        <p:txBody>
          <a:bodyPr>
            <a:normAutofit/>
          </a:bodyPr>
          <a:lstStyle/>
          <a:p>
            <a:pPr algn="just">
              <a:defRPr/>
            </a:pPr>
            <a:endParaRPr lang="en-US" sz="1800" dirty="0">
              <a:solidFill>
                <a:schemeClr val="tx2"/>
              </a:solidFill>
            </a:endParaRPr>
          </a:p>
          <a:p>
            <a:pPr algn="just">
              <a:defRPr/>
            </a:pPr>
            <a:r>
              <a:rPr lang="en-US" sz="1800" dirty="0">
                <a:solidFill>
                  <a:schemeClr val="tx2"/>
                </a:solidFill>
              </a:rPr>
              <a:t>With increasing integration of inverter-based generation, there could be periods when total inertia of the system could be low since less synchronous machines will be online. </a:t>
            </a:r>
          </a:p>
          <a:p>
            <a:pPr algn="just">
              <a:defRPr/>
            </a:pPr>
            <a:endParaRPr lang="en-US" sz="500" dirty="0">
              <a:solidFill>
                <a:schemeClr val="tx2"/>
              </a:solidFill>
            </a:endParaRPr>
          </a:p>
        </p:txBody>
      </p:sp>
      <p:sp>
        <p:nvSpPr>
          <p:cNvPr id="2" name="Slide Number Placeholder 1"/>
          <p:cNvSpPr>
            <a:spLocks noGrp="1"/>
          </p:cNvSpPr>
          <p:nvPr>
            <p:ph type="sldNum" sz="quarter" idx="4294967295"/>
          </p:nvPr>
        </p:nvSpPr>
        <p:spPr>
          <a:xfrm>
            <a:off x="8610600" y="6561138"/>
            <a:ext cx="457200" cy="2127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93BD3E-1E9A-4970-A6F7-E7AC52762E0C}" type="slidenum">
              <a:rPr lang="en-US" smtClean="0">
                <a:solidFill>
                  <a:prstClr val="black">
                    <a:tint val="75000"/>
                  </a:prstClr>
                </a:solidFill>
              </a:rPr>
              <a:pPr/>
              <a:t>2</a:t>
            </a:fld>
            <a:endParaRPr lang="en-US">
              <a:solidFill>
                <a:prstClr val="black">
                  <a:tint val="75000"/>
                </a:prstClr>
              </a:solidFill>
            </a:endParaRPr>
          </a:p>
        </p:txBody>
      </p:sp>
      <p:pic>
        <p:nvPicPr>
          <p:cNvPr id="3" name="Picture 2"/>
          <p:cNvPicPr>
            <a:picLocks noChangeAspect="1"/>
          </p:cNvPicPr>
          <p:nvPr/>
        </p:nvPicPr>
        <p:blipFill>
          <a:blip r:embed="rId3"/>
          <a:stretch>
            <a:fillRect/>
          </a:stretch>
        </p:blipFill>
        <p:spPr>
          <a:xfrm>
            <a:off x="862218" y="2257547"/>
            <a:ext cx="7265956" cy="3630351"/>
          </a:xfrm>
          <a:prstGeom prst="rect">
            <a:avLst/>
          </a:prstGeom>
        </p:spPr>
      </p:pic>
      <p:cxnSp>
        <p:nvCxnSpPr>
          <p:cNvPr id="5" name="Straight Connector 4"/>
          <p:cNvCxnSpPr/>
          <p:nvPr/>
        </p:nvCxnSpPr>
        <p:spPr bwMode="auto">
          <a:xfrm>
            <a:off x="1706592" y="4890217"/>
            <a:ext cx="6172200" cy="0"/>
          </a:xfrm>
          <a:prstGeom prst="line">
            <a:avLst/>
          </a:prstGeom>
          <a:solidFill>
            <a:schemeClr val="accent1"/>
          </a:solidFill>
          <a:ln w="6350" cap="flat" cmpd="sng" algn="ctr">
            <a:solidFill>
              <a:srgbClr val="009900"/>
            </a:solidFill>
            <a:prstDash val="dash"/>
            <a:miter lim="800000"/>
            <a:headEnd type="none" w="med" len="med"/>
            <a:tailEnd type="none" w="med" len="med"/>
          </a:ln>
          <a:effectLst/>
        </p:spPr>
      </p:cxnSp>
      <p:sp>
        <p:nvSpPr>
          <p:cNvPr id="9" name="TextBox 8"/>
          <p:cNvSpPr txBox="1"/>
          <p:nvPr/>
        </p:nvSpPr>
        <p:spPr>
          <a:xfrm>
            <a:off x="6727172" y="4567052"/>
            <a:ext cx="1276311" cy="323165"/>
          </a:xfrm>
          <a:prstGeom prst="rect">
            <a:avLst/>
          </a:prstGeom>
          <a:noFill/>
        </p:spPr>
        <p:txBody>
          <a:bodyPr wrap="none" rtlCol="0">
            <a:spAutoFit/>
          </a:bodyPr>
          <a:lstStyle/>
          <a:p>
            <a:r>
              <a:rPr lang="en-US" sz="1500" dirty="0">
                <a:solidFill>
                  <a:srgbClr val="5B6770"/>
                </a:solidFill>
              </a:rPr>
              <a:t>UFLS trigger</a:t>
            </a:r>
          </a:p>
        </p:txBody>
      </p:sp>
      <p:sp>
        <p:nvSpPr>
          <p:cNvPr id="13" name="Title 1"/>
          <p:cNvSpPr>
            <a:spLocks noGrp="1"/>
          </p:cNvSpPr>
          <p:nvPr>
            <p:ph type="title"/>
          </p:nvPr>
        </p:nvSpPr>
        <p:spPr>
          <a:xfrm>
            <a:off x="381000" y="260940"/>
            <a:ext cx="8305800" cy="411162"/>
          </a:xfrm>
        </p:spPr>
        <p:txBody>
          <a:bodyPr/>
          <a:lstStyle/>
          <a:p>
            <a:r>
              <a:rPr lang="en-US" sz="2400" dirty="0"/>
              <a:t>Effect of Synchronous Inertia on System Frequency</a:t>
            </a:r>
          </a:p>
        </p:txBody>
      </p:sp>
    </p:spTree>
    <p:extLst>
      <p:ext uri="{BB962C8B-B14F-4D97-AF65-F5344CB8AC3E}">
        <p14:creationId xmlns:p14="http://schemas.microsoft.com/office/powerpoint/2010/main" val="801938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Net Load Hours 2017-2022</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20</a:t>
            </a:fld>
            <a:endParaRPr lang="en-US">
              <a:solidFill>
                <a:prstClr val="black">
                  <a:tint val="75000"/>
                </a:prstClr>
              </a:solidFill>
            </a:endParaRPr>
          </a:p>
        </p:txBody>
      </p:sp>
      <p:pic>
        <p:nvPicPr>
          <p:cNvPr id="6" name="Picture 5" descr="Chart, line chart&#10;&#10;Description automatically generated">
            <a:extLst>
              <a:ext uri="{FF2B5EF4-FFF2-40B4-BE49-F238E27FC236}">
                <a16:creationId xmlns:a16="http://schemas.microsoft.com/office/drawing/2014/main" id="{3734475D-1FB5-4AC1-BE4E-9D6D50B776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23" y="1101847"/>
            <a:ext cx="8403353" cy="4654305"/>
          </a:xfrm>
          <a:prstGeom prst="rect">
            <a:avLst/>
          </a:prstGeom>
        </p:spPr>
      </p:pic>
    </p:spTree>
    <p:extLst>
      <p:ext uri="{BB962C8B-B14F-4D97-AF65-F5344CB8AC3E}">
        <p14:creationId xmlns:p14="http://schemas.microsoft.com/office/powerpoint/2010/main" val="2551558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848A4-8883-429C-8DCD-2BB9422A4B4C}"/>
              </a:ext>
            </a:extLst>
          </p:cNvPr>
          <p:cNvSpPr>
            <a:spLocks noGrp="1"/>
          </p:cNvSpPr>
          <p:nvPr>
            <p:ph type="title"/>
          </p:nvPr>
        </p:nvSpPr>
        <p:spPr/>
        <p:txBody>
          <a:bodyPr/>
          <a:lstStyle/>
          <a:p>
            <a:r>
              <a:rPr lang="en-US" dirty="0"/>
              <a:t>Median Inertia by Source During Lowest 100 Total Inertia Hours</a:t>
            </a:r>
          </a:p>
        </p:txBody>
      </p:sp>
      <p:sp>
        <p:nvSpPr>
          <p:cNvPr id="4" name="Slide Number Placeholder 3">
            <a:extLst>
              <a:ext uri="{FF2B5EF4-FFF2-40B4-BE49-F238E27FC236}">
                <a16:creationId xmlns:a16="http://schemas.microsoft.com/office/drawing/2014/main" id="{8308B0C9-6E36-4594-AB05-905B86FB436F}"/>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21</a:t>
            </a:fld>
            <a:endParaRPr lang="en-US">
              <a:solidFill>
                <a:prstClr val="black">
                  <a:tint val="75000"/>
                </a:prstClr>
              </a:solidFill>
            </a:endParaRPr>
          </a:p>
        </p:txBody>
      </p:sp>
      <p:pic>
        <p:nvPicPr>
          <p:cNvPr id="5" name="Picture 4" descr="Chart, bar chart&#10;&#10;Description automatically generated">
            <a:extLst>
              <a:ext uri="{FF2B5EF4-FFF2-40B4-BE49-F238E27FC236}">
                <a16:creationId xmlns:a16="http://schemas.microsoft.com/office/drawing/2014/main" id="{27A15CB8-B616-4369-BA5E-975288A53A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754" y="1386682"/>
            <a:ext cx="8444492" cy="4396719"/>
          </a:xfrm>
          <a:prstGeom prst="rect">
            <a:avLst/>
          </a:prstGeom>
        </p:spPr>
      </p:pic>
    </p:spTree>
    <p:extLst>
      <p:ext uri="{BB962C8B-B14F-4D97-AF65-F5344CB8AC3E}">
        <p14:creationId xmlns:p14="http://schemas.microsoft.com/office/powerpoint/2010/main" val="2047566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F9649-9E14-4BCD-967A-A71ACEB90672}"/>
              </a:ext>
            </a:extLst>
          </p:cNvPr>
          <p:cNvSpPr>
            <a:spLocks noGrp="1"/>
          </p:cNvSpPr>
          <p:nvPr>
            <p:ph type="title"/>
          </p:nvPr>
        </p:nvSpPr>
        <p:spPr/>
        <p:txBody>
          <a:bodyPr/>
          <a:lstStyle/>
          <a:p>
            <a:r>
              <a:rPr lang="en-US" dirty="0"/>
              <a:t>Combined Cycle Outages during Low Inertia Hours</a:t>
            </a:r>
            <a:endParaRPr lang="en-US" dirty="0">
              <a:solidFill>
                <a:srgbClr val="FF0000"/>
              </a:solidFill>
            </a:endParaRPr>
          </a:p>
        </p:txBody>
      </p:sp>
      <p:sp>
        <p:nvSpPr>
          <p:cNvPr id="4" name="Slide Number Placeholder 3">
            <a:extLst>
              <a:ext uri="{FF2B5EF4-FFF2-40B4-BE49-F238E27FC236}">
                <a16:creationId xmlns:a16="http://schemas.microsoft.com/office/drawing/2014/main" id="{6842132A-5EBE-4942-BEE1-590E2D894C82}"/>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22</a:t>
            </a:fld>
            <a:endParaRPr lang="en-US">
              <a:solidFill>
                <a:prstClr val="black">
                  <a:tint val="75000"/>
                </a:prstClr>
              </a:solidFill>
            </a:endParaRPr>
          </a:p>
        </p:txBody>
      </p:sp>
      <p:pic>
        <p:nvPicPr>
          <p:cNvPr id="3074" name="Picture 2">
            <a:extLst>
              <a:ext uri="{FF2B5EF4-FFF2-40B4-BE49-F238E27FC236}">
                <a16:creationId xmlns:a16="http://schemas.microsoft.com/office/drawing/2014/main" id="{1E5788E9-1F89-4427-89BA-17236C1ED9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1285875"/>
            <a:ext cx="6791325"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576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5272D-C00A-46FB-AD75-2A146A276E20}"/>
              </a:ext>
            </a:extLst>
          </p:cNvPr>
          <p:cNvSpPr>
            <a:spLocks noGrp="1"/>
          </p:cNvSpPr>
          <p:nvPr>
            <p:ph type="title"/>
          </p:nvPr>
        </p:nvSpPr>
        <p:spPr/>
        <p:txBody>
          <a:bodyPr/>
          <a:lstStyle/>
          <a:p>
            <a:r>
              <a:rPr lang="en-US" dirty="0"/>
              <a:t>CC Inertia vs. Net Load</a:t>
            </a:r>
          </a:p>
        </p:txBody>
      </p:sp>
      <p:sp>
        <p:nvSpPr>
          <p:cNvPr id="4" name="Slide Number Placeholder 3">
            <a:extLst>
              <a:ext uri="{FF2B5EF4-FFF2-40B4-BE49-F238E27FC236}">
                <a16:creationId xmlns:a16="http://schemas.microsoft.com/office/drawing/2014/main" id="{E1C5C1C7-B775-42E9-AF6C-0AB0AE582979}"/>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23</a:t>
            </a:fld>
            <a:endParaRPr lang="en-US">
              <a:solidFill>
                <a:prstClr val="black">
                  <a:tint val="75000"/>
                </a:prstClr>
              </a:solidFill>
            </a:endParaRPr>
          </a:p>
        </p:txBody>
      </p:sp>
      <p:sp>
        <p:nvSpPr>
          <p:cNvPr id="7" name="Content Placeholder 2">
            <a:extLst>
              <a:ext uri="{FF2B5EF4-FFF2-40B4-BE49-F238E27FC236}">
                <a16:creationId xmlns:a16="http://schemas.microsoft.com/office/drawing/2014/main" id="{063FE253-2F13-49D6-89E6-D2DE5365CD1B}"/>
              </a:ext>
            </a:extLst>
          </p:cNvPr>
          <p:cNvSpPr>
            <a:spLocks noGrp="1"/>
          </p:cNvSpPr>
          <p:nvPr>
            <p:ph idx="1"/>
          </p:nvPr>
        </p:nvSpPr>
        <p:spPr>
          <a:xfrm>
            <a:off x="304800" y="1016876"/>
            <a:ext cx="8534400" cy="4797183"/>
          </a:xfrm>
        </p:spPr>
        <p:txBody>
          <a:bodyPr/>
          <a:lstStyle/>
          <a:p>
            <a:pPr>
              <a:spcAft>
                <a:spcPts val="800"/>
              </a:spcAft>
            </a:pPr>
            <a:r>
              <a:rPr lang="en-US" sz="1800" dirty="0">
                <a:solidFill>
                  <a:srgbClr val="5B6770"/>
                </a:solidFill>
              </a:rPr>
              <a:t>Less conventional generation is dispatched during low net load hours</a:t>
            </a:r>
          </a:p>
          <a:p>
            <a:pPr>
              <a:spcAft>
                <a:spcPts val="800"/>
              </a:spcAft>
            </a:pPr>
            <a:r>
              <a:rPr lang="en-US" sz="1800" dirty="0">
                <a:solidFill>
                  <a:srgbClr val="5B6770"/>
                </a:solidFill>
              </a:rPr>
              <a:t>More low net load hours (below 14 GW) in 2022 and 2021 than in past years</a:t>
            </a:r>
          </a:p>
          <a:p>
            <a:pPr lvl="1">
              <a:spcAft>
                <a:spcPts val="800"/>
              </a:spcAft>
            </a:pPr>
            <a:r>
              <a:rPr lang="en-US" sz="1400" dirty="0">
                <a:solidFill>
                  <a:srgbClr val="5B6770"/>
                </a:solidFill>
              </a:rPr>
              <a:t>CC inertia is low in 2022’s lowest total inertia hours regardless of net load</a:t>
            </a:r>
          </a:p>
        </p:txBody>
      </p:sp>
      <p:pic>
        <p:nvPicPr>
          <p:cNvPr id="8" name="Picture 7" descr="Chart, scatter chart&#10;&#10;Description automatically generated">
            <a:extLst>
              <a:ext uri="{FF2B5EF4-FFF2-40B4-BE49-F238E27FC236}">
                <a16:creationId xmlns:a16="http://schemas.microsoft.com/office/drawing/2014/main" id="{D6790000-64E1-4DAC-975D-80C51ACBBDA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172" y="2036977"/>
            <a:ext cx="7777655" cy="4307754"/>
          </a:xfrm>
          <a:prstGeom prst="rect">
            <a:avLst/>
          </a:prstGeom>
        </p:spPr>
      </p:pic>
    </p:spTree>
    <p:extLst>
      <p:ext uri="{BB962C8B-B14F-4D97-AF65-F5344CB8AC3E}">
        <p14:creationId xmlns:p14="http://schemas.microsoft.com/office/powerpoint/2010/main" val="867834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5272D-C00A-46FB-AD75-2A146A276E20}"/>
              </a:ext>
            </a:extLst>
          </p:cNvPr>
          <p:cNvSpPr>
            <a:spLocks noGrp="1"/>
          </p:cNvSpPr>
          <p:nvPr>
            <p:ph type="title"/>
          </p:nvPr>
        </p:nvSpPr>
        <p:spPr/>
        <p:txBody>
          <a:bodyPr/>
          <a:lstStyle/>
          <a:p>
            <a:r>
              <a:rPr lang="en-US" dirty="0"/>
              <a:t>Coal &amp; Gas-Steam vs. Net Load</a:t>
            </a:r>
          </a:p>
        </p:txBody>
      </p:sp>
      <p:sp>
        <p:nvSpPr>
          <p:cNvPr id="4" name="Slide Number Placeholder 3">
            <a:extLst>
              <a:ext uri="{FF2B5EF4-FFF2-40B4-BE49-F238E27FC236}">
                <a16:creationId xmlns:a16="http://schemas.microsoft.com/office/drawing/2014/main" id="{E1C5C1C7-B775-42E9-AF6C-0AB0AE582979}"/>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24</a:t>
            </a:fld>
            <a:endParaRPr lang="en-US">
              <a:solidFill>
                <a:prstClr val="black">
                  <a:tint val="75000"/>
                </a:prstClr>
              </a:solidFill>
            </a:endParaRPr>
          </a:p>
        </p:txBody>
      </p:sp>
      <p:sp>
        <p:nvSpPr>
          <p:cNvPr id="7" name="Content Placeholder 2">
            <a:extLst>
              <a:ext uri="{FF2B5EF4-FFF2-40B4-BE49-F238E27FC236}">
                <a16:creationId xmlns:a16="http://schemas.microsoft.com/office/drawing/2014/main" id="{063FE253-2F13-49D6-89E6-D2DE5365CD1B}"/>
              </a:ext>
            </a:extLst>
          </p:cNvPr>
          <p:cNvSpPr>
            <a:spLocks noGrp="1"/>
          </p:cNvSpPr>
          <p:nvPr>
            <p:ph idx="1"/>
          </p:nvPr>
        </p:nvSpPr>
        <p:spPr>
          <a:xfrm>
            <a:off x="304800" y="1016876"/>
            <a:ext cx="8534400" cy="4797183"/>
          </a:xfrm>
        </p:spPr>
        <p:txBody>
          <a:bodyPr/>
          <a:lstStyle/>
          <a:p>
            <a:pPr>
              <a:spcAft>
                <a:spcPts val="800"/>
              </a:spcAft>
            </a:pPr>
            <a:r>
              <a:rPr lang="en-US" sz="1800" dirty="0">
                <a:solidFill>
                  <a:srgbClr val="5B6770"/>
                </a:solidFill>
              </a:rPr>
              <a:t>Very small correlation between coal inertia and net load; gas-steam inertia and net load</a:t>
            </a:r>
          </a:p>
          <a:p>
            <a:pPr>
              <a:spcAft>
                <a:spcPts val="800"/>
              </a:spcAft>
            </a:pPr>
            <a:r>
              <a:rPr lang="en-US" sz="1800" dirty="0">
                <a:solidFill>
                  <a:srgbClr val="5B6770"/>
                </a:solidFill>
              </a:rPr>
              <a:t>Less synchronous generation to be dispatched at low net load</a:t>
            </a:r>
          </a:p>
          <a:p>
            <a:pPr lvl="1">
              <a:spcAft>
                <a:spcPts val="800"/>
              </a:spcAft>
            </a:pPr>
            <a:r>
              <a:rPr lang="en-US" sz="1400" dirty="0">
                <a:solidFill>
                  <a:srgbClr val="5B6770"/>
                </a:solidFill>
              </a:rPr>
              <a:t>CC inertia appears to be affected most by lower net load</a:t>
            </a:r>
            <a:endParaRPr lang="en-US" sz="1000" dirty="0">
              <a:solidFill>
                <a:srgbClr val="5B6770"/>
              </a:solidFill>
            </a:endParaRPr>
          </a:p>
        </p:txBody>
      </p:sp>
      <p:pic>
        <p:nvPicPr>
          <p:cNvPr id="12" name="Picture 11" descr="Chart, scatter chart&#10;&#10;Description automatically generated">
            <a:extLst>
              <a:ext uri="{FF2B5EF4-FFF2-40B4-BE49-F238E27FC236}">
                <a16:creationId xmlns:a16="http://schemas.microsoft.com/office/drawing/2014/main" id="{CC124172-6617-7272-CF83-9097D6EBFE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 y="2616032"/>
            <a:ext cx="4572009" cy="3383287"/>
          </a:xfrm>
          <a:prstGeom prst="rect">
            <a:avLst/>
          </a:prstGeom>
        </p:spPr>
      </p:pic>
      <p:pic>
        <p:nvPicPr>
          <p:cNvPr id="14" name="Picture 13" descr="Chart, scatter chart&#10;&#10;Description automatically generated">
            <a:extLst>
              <a:ext uri="{FF2B5EF4-FFF2-40B4-BE49-F238E27FC236}">
                <a16:creationId xmlns:a16="http://schemas.microsoft.com/office/drawing/2014/main" id="{292AC35F-74B9-78F7-D488-10C2ACC53FF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9596" y="2616032"/>
            <a:ext cx="4572009" cy="3383287"/>
          </a:xfrm>
          <a:prstGeom prst="rect">
            <a:avLst/>
          </a:prstGeom>
        </p:spPr>
      </p:pic>
    </p:spTree>
    <p:extLst>
      <p:ext uri="{BB962C8B-B14F-4D97-AF65-F5344CB8AC3E}">
        <p14:creationId xmlns:p14="http://schemas.microsoft.com/office/powerpoint/2010/main" val="935117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Gas Prices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sp>
        <p:nvSpPr>
          <p:cNvPr id="6" name="Rectangle 5"/>
          <p:cNvSpPr/>
          <p:nvPr/>
        </p:nvSpPr>
        <p:spPr>
          <a:xfrm>
            <a:off x="216877" y="1828800"/>
            <a:ext cx="3371850" cy="3531736"/>
          </a:xfrm>
          <a:prstGeom prst="rect">
            <a:avLst/>
          </a:prstGeom>
        </p:spPr>
        <p:txBody>
          <a:bodyPr/>
          <a:lstStyle/>
          <a:p>
            <a:pPr marL="257175" indent="-257175">
              <a:spcBef>
                <a:spcPts val="900"/>
              </a:spcBef>
              <a:buFont typeface="Arial" panose="020B0604020202020204" pitchFamily="34" charset="0"/>
              <a:buChar char="•"/>
            </a:pPr>
            <a:endParaRPr lang="en-US" sz="1500" dirty="0">
              <a:solidFill>
                <a:schemeClr val="tx2"/>
              </a:solidFill>
            </a:endParaRPr>
          </a:p>
        </p:txBody>
      </p:sp>
      <p:sp>
        <p:nvSpPr>
          <p:cNvPr id="7" name="TextBox 6">
            <a:extLst>
              <a:ext uri="{FF2B5EF4-FFF2-40B4-BE49-F238E27FC236}">
                <a16:creationId xmlns:a16="http://schemas.microsoft.com/office/drawing/2014/main" id="{ACBD4501-46DA-4D2A-B80F-82C272A217F4}"/>
              </a:ext>
            </a:extLst>
          </p:cNvPr>
          <p:cNvSpPr txBox="1"/>
          <p:nvPr/>
        </p:nvSpPr>
        <p:spPr>
          <a:xfrm>
            <a:off x="1302727" y="5983162"/>
            <a:ext cx="4572000" cy="261610"/>
          </a:xfrm>
          <a:prstGeom prst="rect">
            <a:avLst/>
          </a:prstGeom>
          <a:noFill/>
        </p:spPr>
        <p:txBody>
          <a:bodyPr wrap="square">
            <a:spAutoFit/>
          </a:bodyPr>
          <a:lstStyle/>
          <a:p>
            <a:r>
              <a:rPr lang="en-US" sz="1100" dirty="0"/>
              <a:t>https://www.macrotrends.net/2478/natural-gas-prices-historical-chart</a:t>
            </a:r>
          </a:p>
        </p:txBody>
      </p:sp>
      <p:pic>
        <p:nvPicPr>
          <p:cNvPr id="12" name="Picture 11">
            <a:extLst>
              <a:ext uri="{FF2B5EF4-FFF2-40B4-BE49-F238E27FC236}">
                <a16:creationId xmlns:a16="http://schemas.microsoft.com/office/drawing/2014/main" id="{9EB34C3A-A75E-437F-90D2-8A8902AB7364}"/>
              </a:ext>
            </a:extLst>
          </p:cNvPr>
          <p:cNvPicPr>
            <a:picLocks noChangeAspect="1"/>
          </p:cNvPicPr>
          <p:nvPr/>
        </p:nvPicPr>
        <p:blipFill>
          <a:blip r:embed="rId3"/>
          <a:stretch>
            <a:fillRect/>
          </a:stretch>
        </p:blipFill>
        <p:spPr>
          <a:xfrm>
            <a:off x="939215" y="990600"/>
            <a:ext cx="7265570" cy="4521880"/>
          </a:xfrm>
          <a:prstGeom prst="rect">
            <a:avLst/>
          </a:prstGeom>
        </p:spPr>
      </p:pic>
    </p:spTree>
    <p:extLst>
      <p:ext uri="{BB962C8B-B14F-4D97-AF65-F5344CB8AC3E}">
        <p14:creationId xmlns:p14="http://schemas.microsoft.com/office/powerpoint/2010/main" val="1687916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304800" y="1016876"/>
            <a:ext cx="8534400" cy="4797183"/>
          </a:xfrm>
        </p:spPr>
        <p:txBody>
          <a:bodyPr/>
          <a:lstStyle/>
          <a:p>
            <a:pPr>
              <a:spcAft>
                <a:spcPts val="800"/>
              </a:spcAft>
            </a:pPr>
            <a:r>
              <a:rPr lang="en-US" sz="1800" dirty="0">
                <a:solidFill>
                  <a:srgbClr val="5B6770"/>
                </a:solidFill>
              </a:rPr>
              <a:t>Lowest system inertia in 2022 was 115 GW*s</a:t>
            </a:r>
          </a:p>
          <a:p>
            <a:pPr>
              <a:spcAft>
                <a:spcPts val="800"/>
              </a:spcAft>
            </a:pPr>
            <a:r>
              <a:rPr lang="en-US" sz="1800" dirty="0">
                <a:solidFill>
                  <a:srgbClr val="5B6770"/>
                </a:solidFill>
              </a:rPr>
              <a:t>2022 experienced more hours below 150 GW*s than in previous years; more hours above 300 GW*s</a:t>
            </a:r>
          </a:p>
          <a:p>
            <a:pPr>
              <a:spcAft>
                <a:spcPts val="800"/>
              </a:spcAft>
            </a:pPr>
            <a:r>
              <a:rPr lang="en-US" sz="1800" dirty="0">
                <a:solidFill>
                  <a:srgbClr val="5B6770"/>
                </a:solidFill>
              </a:rPr>
              <a:t>As in 2021, lower contribution from combined cycle units was correlated with the lowest system-wide inertia hours</a:t>
            </a:r>
          </a:p>
          <a:p>
            <a:pPr lvl="1">
              <a:spcAft>
                <a:spcPts val="800"/>
              </a:spcAft>
            </a:pPr>
            <a:r>
              <a:rPr lang="en-US" sz="1400" dirty="0">
                <a:solidFill>
                  <a:srgbClr val="5B6770"/>
                </a:solidFill>
              </a:rPr>
              <a:t>CC capacity has not decreased over last 5 years</a:t>
            </a:r>
          </a:p>
          <a:p>
            <a:pPr lvl="1">
              <a:spcAft>
                <a:spcPts val="800"/>
              </a:spcAft>
            </a:pPr>
            <a:r>
              <a:rPr lang="en-US" sz="1400" dirty="0">
                <a:solidFill>
                  <a:srgbClr val="5B6770"/>
                </a:solidFill>
              </a:rPr>
              <a:t>A combination of increased outages, higher natural gas prices, and lower net load led to different dispatch of CC units during lowest inertia hours</a:t>
            </a:r>
            <a:endParaRPr lang="en-US" sz="1800" dirty="0">
              <a:solidFill>
                <a:srgbClr val="5B6770"/>
              </a:solidFill>
            </a:endParaRPr>
          </a:p>
          <a:p>
            <a:pPr>
              <a:spcAft>
                <a:spcPts val="800"/>
              </a:spcAft>
            </a:pPr>
            <a:r>
              <a:rPr lang="en-US" sz="1800" dirty="0">
                <a:solidFill>
                  <a:srgbClr val="5B6770"/>
                </a:solidFill>
              </a:rPr>
              <a:t>Higher ERCOT load offset the increase in IRR generation</a:t>
            </a:r>
          </a:p>
          <a:p>
            <a:pPr lvl="1">
              <a:spcAft>
                <a:spcPts val="800"/>
              </a:spcAft>
            </a:pPr>
            <a:r>
              <a:rPr lang="en-US" sz="1400" dirty="0">
                <a:solidFill>
                  <a:srgbClr val="5B6770"/>
                </a:solidFill>
              </a:rPr>
              <a:t>Lowest net load hours in 2022 were similar to lowest net load hours in 2021</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3991606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Thank you! Questions?</a:t>
            </a:r>
          </a:p>
        </p:txBody>
      </p:sp>
      <p:pic>
        <p:nvPicPr>
          <p:cNvPr id="10242" name="Picture 2" descr="Question Mark - W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9149" y="1386682"/>
            <a:ext cx="2384425" cy="298053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CB572FC4-BF61-4FF7-83F3-6E5444A27B5B}"/>
              </a:ext>
            </a:extLst>
          </p:cNvPr>
          <p:cNvSpPr>
            <a:spLocks noGrp="1"/>
          </p:cNvSpPr>
          <p:nvPr>
            <p:ph idx="1"/>
          </p:nvPr>
        </p:nvSpPr>
        <p:spPr>
          <a:xfrm>
            <a:off x="304800" y="1016876"/>
            <a:ext cx="8534400" cy="4797183"/>
          </a:xfrm>
        </p:spPr>
        <p:txBody>
          <a:bodyPr/>
          <a:lstStyle/>
          <a:p>
            <a:pPr marL="0" indent="0">
              <a:spcAft>
                <a:spcPts val="800"/>
              </a:spcAft>
              <a:buNone/>
            </a:pPr>
            <a:endParaRPr lang="en-US" sz="1800" dirty="0">
              <a:solidFill>
                <a:srgbClr val="5B6770"/>
              </a:solidFill>
            </a:endParaRPr>
          </a:p>
        </p:txBody>
      </p:sp>
    </p:spTree>
    <p:extLst>
      <p:ext uri="{BB962C8B-B14F-4D97-AF65-F5344CB8AC3E}">
        <p14:creationId xmlns:p14="http://schemas.microsoft.com/office/powerpoint/2010/main" val="101957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1CA92-3779-4641-9CAF-7946B606B2AC}"/>
              </a:ext>
            </a:extLst>
          </p:cNvPr>
          <p:cNvSpPr>
            <a:spLocks noGrp="1"/>
          </p:cNvSpPr>
          <p:nvPr>
            <p:ph type="title"/>
          </p:nvPr>
        </p:nvSpPr>
        <p:spPr/>
        <p:txBody>
          <a:bodyPr/>
          <a:lstStyle/>
          <a:p>
            <a:r>
              <a:rPr lang="en-US" dirty="0"/>
              <a:t>Appendix</a:t>
            </a:r>
          </a:p>
        </p:txBody>
      </p:sp>
      <p:sp>
        <p:nvSpPr>
          <p:cNvPr id="4" name="Slide Number Placeholder 3">
            <a:extLst>
              <a:ext uri="{FF2B5EF4-FFF2-40B4-BE49-F238E27FC236}">
                <a16:creationId xmlns:a16="http://schemas.microsoft.com/office/drawing/2014/main" id="{4BD7862D-D893-44FF-9F47-6E53D98880DE}"/>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val="3211714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BA97D-1EF6-4068-81A0-93063F51F0BF}"/>
              </a:ext>
            </a:extLst>
          </p:cNvPr>
          <p:cNvSpPr>
            <a:spLocks noGrp="1"/>
          </p:cNvSpPr>
          <p:nvPr>
            <p:ph type="title"/>
          </p:nvPr>
        </p:nvSpPr>
        <p:spPr/>
        <p:txBody>
          <a:bodyPr/>
          <a:lstStyle/>
          <a:p>
            <a:r>
              <a:rPr lang="en-US" dirty="0"/>
              <a:t>Inertia by Unit Type during Minimum Inertia Hour 2023^</a:t>
            </a:r>
          </a:p>
        </p:txBody>
      </p:sp>
      <p:sp>
        <p:nvSpPr>
          <p:cNvPr id="4" name="Slide Number Placeholder 3">
            <a:extLst>
              <a:ext uri="{FF2B5EF4-FFF2-40B4-BE49-F238E27FC236}">
                <a16:creationId xmlns:a16="http://schemas.microsoft.com/office/drawing/2014/main" id="{4EBE4C49-B7CE-4E8D-9092-6C62BB90C523}"/>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29</a:t>
            </a:fld>
            <a:endParaRPr lang="en-US">
              <a:solidFill>
                <a:prstClr val="black">
                  <a:tint val="75000"/>
                </a:prstClr>
              </a:solidFill>
            </a:endParaRPr>
          </a:p>
        </p:txBody>
      </p:sp>
      <p:pic>
        <p:nvPicPr>
          <p:cNvPr id="6" name="Picture 5" descr="Chart, pie chart&#10;&#10;Description automatically generated">
            <a:extLst>
              <a:ext uri="{FF2B5EF4-FFF2-40B4-BE49-F238E27FC236}">
                <a16:creationId xmlns:a16="http://schemas.microsoft.com/office/drawing/2014/main" id="{7BCBF34D-8CD5-AD55-D13A-AC295EF9897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364615"/>
            <a:ext cx="11323343" cy="4585954"/>
          </a:xfrm>
          <a:prstGeom prst="rect">
            <a:avLst/>
          </a:prstGeom>
        </p:spPr>
      </p:pic>
    </p:spTree>
    <p:extLst>
      <p:ext uri="{BB962C8B-B14F-4D97-AF65-F5344CB8AC3E}">
        <p14:creationId xmlns:p14="http://schemas.microsoft.com/office/powerpoint/2010/main" val="3600439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Inertia Calculation</a:t>
            </a:r>
          </a:p>
        </p:txBody>
      </p:sp>
      <p:sp>
        <p:nvSpPr>
          <p:cNvPr id="3" name="Content Placeholder 2"/>
          <p:cNvSpPr>
            <a:spLocks noGrp="1"/>
          </p:cNvSpPr>
          <p:nvPr>
            <p:ph idx="1"/>
          </p:nvPr>
        </p:nvSpPr>
        <p:spPr>
          <a:xfrm>
            <a:off x="389467" y="1066800"/>
            <a:ext cx="8221133" cy="4319832"/>
          </a:xfrm>
        </p:spPr>
        <p:txBody>
          <a:bodyPr/>
          <a:lstStyle/>
          <a:p>
            <a:r>
              <a:rPr lang="en-US" sz="2000" dirty="0">
                <a:solidFill>
                  <a:srgbClr val="5B6770"/>
                </a:solidFill>
                <a:cs typeface="Times New Roman"/>
              </a:rPr>
              <a:t>In 2013, as instantaneous wind power penetration reached 30%, ERCOT started analyzing impacts of inverter-based generation on system inertia.</a:t>
            </a:r>
          </a:p>
          <a:p>
            <a:endParaRPr lang="en-US" sz="2000" dirty="0">
              <a:solidFill>
                <a:srgbClr val="5B6770"/>
              </a:solidFill>
              <a:cs typeface="Times New Roman"/>
            </a:endParaRPr>
          </a:p>
          <a:p>
            <a:r>
              <a:rPr lang="en-US" sz="2000" dirty="0">
                <a:solidFill>
                  <a:srgbClr val="5B6770"/>
                </a:solidFill>
                <a:cs typeface="Times New Roman"/>
              </a:rPr>
              <a:t>In 2015, ERCOT implemented a real-time inertia calculation using inertia parameters of each individual synchronous generator and its status (on/off) telemetry.</a:t>
            </a:r>
          </a:p>
          <a:p>
            <a:endParaRPr lang="en-US" sz="2000" dirty="0">
              <a:solidFill>
                <a:srgbClr val="5B6770"/>
              </a:solidFill>
              <a:cs typeface="Times New Roman"/>
            </a:endParaRPr>
          </a:p>
          <a:p>
            <a:endParaRPr lang="en-US" sz="2000" dirty="0">
              <a:solidFill>
                <a:srgbClr val="5B677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3</a:t>
            </a:fld>
            <a:endParaRPr lang="en-US">
              <a:solidFill>
                <a:prstClr val="black">
                  <a:tint val="75000"/>
                </a:prstClr>
              </a:solidFill>
            </a:endParaRPr>
          </a:p>
        </p:txBody>
      </p:sp>
      <mc:AlternateContent xmlns:mc="http://schemas.openxmlformats.org/markup-compatibility/2006" xmlns:a14="http://schemas.microsoft.com/office/drawing/2010/main">
        <mc:Choice Requires="a14">
          <p:sp>
            <p:nvSpPr>
              <p:cNvPr id="5" name="Rectangle 4"/>
              <p:cNvSpPr/>
              <p:nvPr/>
            </p:nvSpPr>
            <p:spPr>
              <a:xfrm>
                <a:off x="2895600" y="4038600"/>
                <a:ext cx="3124200" cy="83926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a:solidFill>
                                <a:srgbClr val="5B6770"/>
                              </a:solidFill>
                              <a:latin typeface="Cambria Math" panose="02040503050406030204" pitchFamily="18" charset="0"/>
                            </a:rPr>
                          </m:ctrlPr>
                        </m:sSubPr>
                        <m:e>
                          <m:r>
                            <a:rPr lang="en-US" sz="2000" i="1">
                              <a:solidFill>
                                <a:srgbClr val="5B6770"/>
                              </a:solidFill>
                              <a:latin typeface="Cambria Math" panose="02040503050406030204" pitchFamily="18" charset="0"/>
                            </a:rPr>
                            <m:t>𝑀</m:t>
                          </m:r>
                        </m:e>
                        <m:sub>
                          <m:r>
                            <a:rPr lang="en-US" sz="2000" i="1">
                              <a:solidFill>
                                <a:srgbClr val="5B6770"/>
                              </a:solidFill>
                              <a:latin typeface="Cambria Math" panose="02040503050406030204" pitchFamily="18" charset="0"/>
                            </a:rPr>
                            <m:t>𝑠𝑦𝑠</m:t>
                          </m:r>
                        </m:sub>
                      </m:sSub>
                      <m:r>
                        <a:rPr lang="en-US" sz="2000">
                          <a:solidFill>
                            <a:srgbClr val="5B6770"/>
                          </a:solidFill>
                          <a:latin typeface="Cambria Math" panose="02040503050406030204" pitchFamily="18" charset="0"/>
                        </a:rPr>
                        <m:t>=</m:t>
                      </m:r>
                      <m:nary>
                        <m:naryPr>
                          <m:chr m:val="∑"/>
                          <m:limLoc m:val="undOvr"/>
                          <m:supHide m:val="on"/>
                          <m:ctrlPr>
                            <a:rPr lang="en-US" sz="2000" i="1">
                              <a:solidFill>
                                <a:srgbClr val="5B6770"/>
                              </a:solidFill>
                              <a:latin typeface="Cambria Math" panose="02040503050406030204" pitchFamily="18" charset="0"/>
                            </a:rPr>
                          </m:ctrlPr>
                        </m:naryPr>
                        <m:sub>
                          <m:r>
                            <a:rPr lang="en-US" sz="2000" i="1">
                              <a:solidFill>
                                <a:srgbClr val="5B6770"/>
                              </a:solidFill>
                              <a:latin typeface="Cambria Math" panose="02040503050406030204" pitchFamily="18" charset="0"/>
                            </a:rPr>
                            <m:t>𝑖</m:t>
                          </m:r>
                          <m:r>
                            <a:rPr lang="en-US" sz="2000">
                              <a:solidFill>
                                <a:srgbClr val="5B6770"/>
                              </a:solidFill>
                              <a:latin typeface="Cambria Math" panose="02040503050406030204" pitchFamily="18" charset="0"/>
                            </a:rPr>
                            <m:t>∈</m:t>
                          </m:r>
                          <m:r>
                            <a:rPr lang="en-US" sz="2000" i="1">
                              <a:solidFill>
                                <a:srgbClr val="5B6770"/>
                              </a:solidFill>
                              <a:latin typeface="Cambria Math" panose="02040503050406030204" pitchFamily="18" charset="0"/>
                            </a:rPr>
                            <m:t>𝐼</m:t>
                          </m:r>
                        </m:sub>
                        <m:sup/>
                        <m:e>
                          <m:sSub>
                            <m:sSubPr>
                              <m:ctrlPr>
                                <a:rPr lang="en-US" sz="2000" i="1">
                                  <a:solidFill>
                                    <a:srgbClr val="5B6770"/>
                                  </a:solidFill>
                                  <a:latin typeface="Cambria Math" panose="02040503050406030204" pitchFamily="18" charset="0"/>
                                </a:rPr>
                              </m:ctrlPr>
                            </m:sSubPr>
                            <m:e>
                              <m:r>
                                <a:rPr lang="en-US" sz="2000" i="1">
                                  <a:solidFill>
                                    <a:srgbClr val="5B6770"/>
                                  </a:solidFill>
                                  <a:latin typeface="Cambria Math" panose="02040503050406030204" pitchFamily="18" charset="0"/>
                                </a:rPr>
                                <m:t>𝐻</m:t>
                              </m:r>
                            </m:e>
                            <m:sub>
                              <m:r>
                                <a:rPr lang="en-US" sz="2000" i="1">
                                  <a:solidFill>
                                    <a:srgbClr val="5B6770"/>
                                  </a:solidFill>
                                  <a:latin typeface="Cambria Math" panose="02040503050406030204" pitchFamily="18" charset="0"/>
                                </a:rPr>
                                <m:t>𝑖</m:t>
                              </m:r>
                            </m:sub>
                          </m:sSub>
                          <m:r>
                            <a:rPr lang="en-US" sz="2000">
                              <a:solidFill>
                                <a:srgbClr val="5B6770"/>
                              </a:solidFill>
                              <a:latin typeface="Cambria Math" panose="02040503050406030204" pitchFamily="18" charset="0"/>
                            </a:rPr>
                            <m:t>∙</m:t>
                          </m:r>
                          <m:sSub>
                            <m:sSubPr>
                              <m:ctrlPr>
                                <a:rPr lang="en-US" sz="2000" i="1">
                                  <a:solidFill>
                                    <a:srgbClr val="5B6770"/>
                                  </a:solidFill>
                                  <a:latin typeface="Cambria Math" panose="02040503050406030204" pitchFamily="18" charset="0"/>
                                </a:rPr>
                              </m:ctrlPr>
                            </m:sSubPr>
                            <m:e>
                              <m:r>
                                <a:rPr lang="en-US" sz="2000" i="1">
                                  <a:solidFill>
                                    <a:srgbClr val="5B6770"/>
                                  </a:solidFill>
                                  <a:latin typeface="Cambria Math" panose="02040503050406030204" pitchFamily="18" charset="0"/>
                                </a:rPr>
                                <m:t>𝑀𝑉𝐴</m:t>
                              </m:r>
                            </m:e>
                            <m:sub>
                              <m:r>
                                <a:rPr lang="en-US" sz="2000" i="1">
                                  <a:solidFill>
                                    <a:srgbClr val="5B6770"/>
                                  </a:solidFill>
                                  <a:latin typeface="Cambria Math" panose="02040503050406030204" pitchFamily="18" charset="0"/>
                                </a:rPr>
                                <m:t>𝑖</m:t>
                              </m:r>
                            </m:sub>
                          </m:sSub>
                        </m:e>
                      </m:nary>
                    </m:oMath>
                  </m:oMathPara>
                </a14:m>
                <a:endParaRPr lang="en-US" sz="2000" dirty="0">
                  <a:solidFill>
                    <a:prstClr val="black"/>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2895600" y="4038600"/>
                <a:ext cx="3124200" cy="839269"/>
              </a:xfrm>
              <a:prstGeom prst="rect">
                <a:avLst/>
              </a:prstGeom>
              <a:blipFill rotWithShape="0">
                <a:blip r:embed="rId2"/>
                <a:stretch>
                  <a:fillRect/>
                </a:stretch>
              </a:blipFill>
            </p:spPr>
            <p:txBody>
              <a:bodyPr/>
              <a:lstStyle/>
              <a:p>
                <a:r>
                  <a:rPr lang="en-US">
                    <a:noFill/>
                  </a:rPr>
                  <a:t> </a:t>
                </a:r>
              </a:p>
            </p:txBody>
          </p:sp>
        </mc:Fallback>
      </mc:AlternateContent>
      <p:sp>
        <p:nvSpPr>
          <p:cNvPr id="7" name="Rectangle 6"/>
          <p:cNvSpPr/>
          <p:nvPr/>
        </p:nvSpPr>
        <p:spPr>
          <a:xfrm>
            <a:off x="838200" y="5072213"/>
            <a:ext cx="7772400" cy="1040285"/>
          </a:xfrm>
          <a:prstGeom prst="rect">
            <a:avLst/>
          </a:prstGeom>
        </p:spPr>
        <p:txBody>
          <a:bodyPr wrap="square">
            <a:spAutoFit/>
          </a:bodyPr>
          <a:lstStyle/>
          <a:p>
            <a:pPr defTabSz="685800">
              <a:spcBef>
                <a:spcPct val="20000"/>
              </a:spcBef>
            </a:pPr>
            <a:r>
              <a:rPr lang="en-US" sz="1400" dirty="0">
                <a:solidFill>
                  <a:srgbClr val="5B6770"/>
                </a:solidFill>
                <a:latin typeface="Calibri" panose="020F0502020204030204" pitchFamily="34" charset="0"/>
                <a:ea typeface="Calibri" panose="020F0502020204030204" pitchFamily="34" charset="0"/>
                <a:cs typeface="Times New Roman" panose="02020603050405020304" pitchFamily="18" charset="0"/>
              </a:rPr>
              <a:t>where </a:t>
            </a:r>
            <a:r>
              <a:rPr lang="en-US" sz="1400" i="1" dirty="0">
                <a:solidFill>
                  <a:srgbClr val="5B6770"/>
                </a:solidFill>
                <a:latin typeface="Calibri" panose="020F0502020204030204" pitchFamily="34" charset="0"/>
                <a:ea typeface="Calibri" panose="020F0502020204030204" pitchFamily="34" charset="0"/>
                <a:cs typeface="Times New Roman" panose="02020603050405020304" pitchFamily="18" charset="0"/>
              </a:rPr>
              <a:t>I</a:t>
            </a:r>
            <a:r>
              <a:rPr lang="en-US" sz="1400" dirty="0">
                <a:solidFill>
                  <a:srgbClr val="5B6770"/>
                </a:solidFill>
                <a:latin typeface="Calibri" panose="020F0502020204030204" pitchFamily="34" charset="0"/>
                <a:ea typeface="Calibri" panose="020F0502020204030204" pitchFamily="34" charset="0"/>
                <a:cs typeface="Times New Roman" panose="02020603050405020304" pitchFamily="18" charset="0"/>
              </a:rPr>
              <a:t> is the set of online synchronous generators or condensers, </a:t>
            </a:r>
          </a:p>
          <a:p>
            <a:pPr defTabSz="685800">
              <a:spcBef>
                <a:spcPct val="20000"/>
              </a:spcBef>
            </a:pPr>
            <a:r>
              <a:rPr lang="en-US" sz="1400" i="1" dirty="0">
                <a:solidFill>
                  <a:srgbClr val="5B6770"/>
                </a:solidFill>
                <a:latin typeface="Calibri" panose="020F0502020204030204" pitchFamily="34" charset="0"/>
                <a:ea typeface="Calibri" panose="020F0502020204030204" pitchFamily="34" charset="0"/>
                <a:cs typeface="Times New Roman" panose="02020603050405020304" pitchFamily="18" charset="0"/>
              </a:rPr>
              <a:t>MVA</a:t>
            </a:r>
            <a:r>
              <a:rPr lang="en-US" sz="1400" i="1" baseline="-25000" dirty="0">
                <a:solidFill>
                  <a:srgbClr val="5B6770"/>
                </a:solidFill>
                <a:latin typeface="Calibri" panose="020F0502020204030204" pitchFamily="34" charset="0"/>
                <a:ea typeface="Calibri" panose="020F0502020204030204" pitchFamily="34" charset="0"/>
                <a:cs typeface="Times New Roman" panose="02020603050405020304" pitchFamily="18" charset="0"/>
              </a:rPr>
              <a:t>i</a:t>
            </a:r>
            <a:r>
              <a:rPr lang="en-US" sz="1400" i="1" dirty="0">
                <a:solidFill>
                  <a:srgbClr val="5B6770"/>
                </a:solidFill>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rgbClr val="5B6770"/>
                </a:solidFill>
                <a:latin typeface="Calibri" panose="020F0502020204030204" pitchFamily="34" charset="0"/>
                <a:ea typeface="Calibri" panose="020F0502020204030204" pitchFamily="34" charset="0"/>
                <a:cs typeface="Times New Roman" panose="02020603050405020304" pitchFamily="18" charset="0"/>
              </a:rPr>
              <a:t>is MVA base of on-line synchronous generator or synchronous condenser </a:t>
            </a:r>
            <a:r>
              <a:rPr lang="en-US" sz="1400" i="1" dirty="0" err="1">
                <a:solidFill>
                  <a:srgbClr val="5B6770"/>
                </a:solidFill>
                <a:latin typeface="Calibri" panose="020F0502020204030204" pitchFamily="34" charset="0"/>
                <a:ea typeface="Calibri" panose="020F0502020204030204" pitchFamily="34" charset="0"/>
                <a:cs typeface="Times New Roman" panose="02020603050405020304" pitchFamily="18" charset="0"/>
              </a:rPr>
              <a:t>i</a:t>
            </a:r>
            <a:r>
              <a:rPr lang="en-US" sz="1400" dirty="0">
                <a:solidFill>
                  <a:srgbClr val="5B6770"/>
                </a:solidFill>
                <a:latin typeface="Calibri" panose="020F0502020204030204" pitchFamily="34" charset="0"/>
                <a:ea typeface="Calibri" panose="020F0502020204030204" pitchFamily="34" charset="0"/>
                <a:cs typeface="Times New Roman" panose="02020603050405020304" pitchFamily="18" charset="0"/>
              </a:rPr>
              <a:t>, and </a:t>
            </a:r>
          </a:p>
          <a:p>
            <a:pPr defTabSz="685800">
              <a:spcBef>
                <a:spcPct val="20000"/>
              </a:spcBef>
            </a:pPr>
            <a:r>
              <a:rPr lang="en-US" sz="1400" i="1" dirty="0">
                <a:solidFill>
                  <a:srgbClr val="5B6770"/>
                </a:solidFill>
                <a:latin typeface="Calibri" panose="020F0502020204030204" pitchFamily="34" charset="0"/>
                <a:ea typeface="Calibri" panose="020F0502020204030204" pitchFamily="34" charset="0"/>
                <a:cs typeface="Times New Roman" panose="02020603050405020304" pitchFamily="18" charset="0"/>
              </a:rPr>
              <a:t>H</a:t>
            </a:r>
            <a:r>
              <a:rPr lang="en-US" sz="1400" i="1" baseline="-25000" dirty="0">
                <a:solidFill>
                  <a:srgbClr val="5B6770"/>
                </a:solidFill>
                <a:latin typeface="Calibri" panose="020F0502020204030204" pitchFamily="34" charset="0"/>
                <a:ea typeface="Calibri" panose="020F0502020204030204" pitchFamily="34" charset="0"/>
                <a:cs typeface="Times New Roman" panose="02020603050405020304" pitchFamily="18" charset="0"/>
              </a:rPr>
              <a:t>i</a:t>
            </a:r>
            <a:r>
              <a:rPr lang="en-US" sz="1400" i="1" dirty="0">
                <a:solidFill>
                  <a:srgbClr val="5B6770"/>
                </a:solidFill>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rgbClr val="5B6770"/>
                </a:solidFill>
                <a:latin typeface="Calibri" panose="020F0502020204030204" pitchFamily="34" charset="0"/>
                <a:ea typeface="Calibri" panose="020F0502020204030204" pitchFamily="34" charset="0"/>
                <a:cs typeface="Times New Roman" panose="02020603050405020304" pitchFamily="18" charset="0"/>
              </a:rPr>
              <a:t>is inertia constant for on-line generator or synchronous condenser </a:t>
            </a:r>
            <a:r>
              <a:rPr lang="en-US" sz="1400" i="1" dirty="0" err="1">
                <a:solidFill>
                  <a:srgbClr val="5B6770"/>
                </a:solidFill>
                <a:latin typeface="Calibri" panose="020F0502020204030204" pitchFamily="34" charset="0"/>
                <a:ea typeface="Calibri" panose="020F0502020204030204" pitchFamily="34" charset="0"/>
                <a:cs typeface="Times New Roman" panose="02020603050405020304" pitchFamily="18" charset="0"/>
              </a:rPr>
              <a:t>i</a:t>
            </a:r>
            <a:r>
              <a:rPr lang="en-US" sz="1400" dirty="0">
                <a:solidFill>
                  <a:srgbClr val="5B6770"/>
                </a:solidFill>
                <a:latin typeface="Calibri" panose="020F0502020204030204" pitchFamily="34" charset="0"/>
                <a:ea typeface="Calibri" panose="020F0502020204030204" pitchFamily="34" charset="0"/>
                <a:cs typeface="Times New Roman" panose="02020603050405020304" pitchFamily="18" charset="0"/>
              </a:rPr>
              <a:t> in a system (in seconds on machine </a:t>
            </a:r>
            <a:r>
              <a:rPr lang="en-US" sz="1400" i="1" dirty="0">
                <a:solidFill>
                  <a:srgbClr val="5B6770"/>
                </a:solidFill>
                <a:latin typeface="Calibri" panose="020F0502020204030204" pitchFamily="34" charset="0"/>
                <a:ea typeface="Calibri" panose="020F0502020204030204" pitchFamily="34" charset="0"/>
                <a:cs typeface="Times New Roman" panose="02020603050405020304" pitchFamily="18" charset="0"/>
              </a:rPr>
              <a:t>MVA</a:t>
            </a:r>
            <a:r>
              <a:rPr lang="en-US" sz="1400" i="1" baseline="-25000" dirty="0">
                <a:solidFill>
                  <a:srgbClr val="5B6770"/>
                </a:solidFill>
                <a:latin typeface="Calibri" panose="020F0502020204030204" pitchFamily="34" charset="0"/>
                <a:ea typeface="Calibri" panose="020F0502020204030204" pitchFamily="34" charset="0"/>
                <a:cs typeface="Times New Roman" panose="02020603050405020304" pitchFamily="18" charset="0"/>
              </a:rPr>
              <a:t>i</a:t>
            </a:r>
            <a:r>
              <a:rPr lang="en-US" sz="1400" dirty="0">
                <a:solidFill>
                  <a:srgbClr val="5B6770"/>
                </a:solidFill>
                <a:latin typeface="Calibri" panose="020F0502020204030204" pitchFamily="34" charset="0"/>
                <a:ea typeface="Calibri" panose="020F0502020204030204" pitchFamily="34" charset="0"/>
                <a:cs typeface="Times New Roman" panose="02020603050405020304" pitchFamily="18" charset="0"/>
              </a:rPr>
              <a:t>)</a:t>
            </a:r>
            <a:endParaRPr lang="en-US" sz="1400" dirty="0">
              <a:solidFill>
                <a:srgbClr val="5B6770"/>
              </a:solidFill>
            </a:endParaRPr>
          </a:p>
        </p:txBody>
      </p:sp>
    </p:spTree>
    <p:extLst>
      <p:ext uri="{BB962C8B-B14F-4D97-AF65-F5344CB8AC3E}">
        <p14:creationId xmlns:p14="http://schemas.microsoft.com/office/powerpoint/2010/main" val="3681031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Inertia by Unit Type during Minimum Inertia Hour</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30</a:t>
            </a:fld>
            <a:endParaRPr lang="en-US">
              <a:solidFill>
                <a:prstClr val="black">
                  <a:tint val="75000"/>
                </a:prstClr>
              </a:solidFill>
            </a:endParaRPr>
          </a:p>
        </p:txBody>
      </p:sp>
      <p:graphicFrame>
        <p:nvGraphicFramePr>
          <p:cNvPr id="9" name="Content Placeholder 7">
            <a:extLst>
              <a:ext uri="{FF2B5EF4-FFF2-40B4-BE49-F238E27FC236}">
                <a16:creationId xmlns:a16="http://schemas.microsoft.com/office/drawing/2014/main" id="{F29B6D6D-D16E-4DB5-AAC6-539BCC1029E2}"/>
              </a:ext>
            </a:extLst>
          </p:cNvPr>
          <p:cNvGraphicFramePr>
            <a:graphicFrameLocks noGrp="1"/>
          </p:cNvGraphicFramePr>
          <p:nvPr>
            <p:ph idx="1"/>
            <p:extLst>
              <p:ext uri="{D42A27DB-BD31-4B8C-83A1-F6EECF244321}">
                <p14:modId xmlns:p14="http://schemas.microsoft.com/office/powerpoint/2010/main" val="1502220983"/>
              </p:ext>
            </p:extLst>
          </p:nvPr>
        </p:nvGraphicFramePr>
        <p:xfrm>
          <a:off x="886264" y="5115877"/>
          <a:ext cx="6921305" cy="948055"/>
        </p:xfrm>
        <a:graphic>
          <a:graphicData uri="http://schemas.openxmlformats.org/drawingml/2006/table">
            <a:tbl>
              <a:tblPr firstRow="1" firstCol="1" bandRow="1"/>
              <a:tblGrid>
                <a:gridCol w="1507422">
                  <a:extLst>
                    <a:ext uri="{9D8B030D-6E8A-4147-A177-3AD203B41FA5}">
                      <a16:colId xmlns:a16="http://schemas.microsoft.com/office/drawing/2014/main" val="20000"/>
                    </a:ext>
                  </a:extLst>
                </a:gridCol>
                <a:gridCol w="859448">
                  <a:extLst>
                    <a:ext uri="{9D8B030D-6E8A-4147-A177-3AD203B41FA5}">
                      <a16:colId xmlns:a16="http://schemas.microsoft.com/office/drawing/2014/main" val="20005"/>
                    </a:ext>
                  </a:extLst>
                </a:gridCol>
                <a:gridCol w="858093">
                  <a:extLst>
                    <a:ext uri="{9D8B030D-6E8A-4147-A177-3AD203B41FA5}">
                      <a16:colId xmlns:a16="http://schemas.microsoft.com/office/drawing/2014/main" val="20006"/>
                    </a:ext>
                  </a:extLst>
                </a:gridCol>
                <a:gridCol w="858093">
                  <a:extLst>
                    <a:ext uri="{9D8B030D-6E8A-4147-A177-3AD203B41FA5}">
                      <a16:colId xmlns:a16="http://schemas.microsoft.com/office/drawing/2014/main" val="20007"/>
                    </a:ext>
                  </a:extLst>
                </a:gridCol>
                <a:gridCol w="858093">
                  <a:extLst>
                    <a:ext uri="{9D8B030D-6E8A-4147-A177-3AD203B41FA5}">
                      <a16:colId xmlns:a16="http://schemas.microsoft.com/office/drawing/2014/main" val="20008"/>
                    </a:ext>
                  </a:extLst>
                </a:gridCol>
                <a:gridCol w="990078">
                  <a:extLst>
                    <a:ext uri="{9D8B030D-6E8A-4147-A177-3AD203B41FA5}">
                      <a16:colId xmlns:a16="http://schemas.microsoft.com/office/drawing/2014/main" val="2337587236"/>
                    </a:ext>
                  </a:extLst>
                </a:gridCol>
                <a:gridCol w="990078">
                  <a:extLst>
                    <a:ext uri="{9D8B030D-6E8A-4147-A177-3AD203B41FA5}">
                      <a16:colId xmlns:a16="http://schemas.microsoft.com/office/drawing/2014/main" val="1674629318"/>
                    </a:ext>
                  </a:extLst>
                </a:gridCol>
              </a:tblGrid>
              <a:tr h="639592">
                <a:tc>
                  <a:txBody>
                    <a:bodyPr/>
                    <a:lstStyle/>
                    <a:p>
                      <a:pPr marL="0" marR="0" algn="ctr">
                        <a:spcBef>
                          <a:spcPts val="240"/>
                        </a:spcBef>
                        <a:spcAft>
                          <a:spcPts val="240"/>
                        </a:spcAft>
                        <a:tabLst>
                          <a:tab pos="1355725" algn="l"/>
                        </a:tabLst>
                      </a:pPr>
                      <a:r>
                        <a:rPr lang="en-US" sz="1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Date and Time</a:t>
                      </a:r>
                      <a:endParaRPr lang="en-US"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2017</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tabLst>
                          <a:tab pos="1355725" algn="l"/>
                        </a:tabLst>
                      </a:pPr>
                      <a:r>
                        <a:rPr lang="en-US" sz="10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10/27</a:t>
                      </a:r>
                    </a:p>
                    <a:p>
                      <a:pPr marL="0" marR="0" algn="ctr">
                        <a:spcBef>
                          <a:spcPts val="0"/>
                        </a:spcBef>
                        <a:spcAft>
                          <a:spcPts val="0"/>
                        </a:spcAft>
                        <a:tabLst>
                          <a:tab pos="1355725" algn="l"/>
                        </a:tabLst>
                      </a:pPr>
                      <a:r>
                        <a:rPr lang="en-US" sz="10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4:00 AM</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2018</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11/03</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3:30 AM</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240"/>
                        </a:spcBef>
                        <a:spcAft>
                          <a:spcPts val="240"/>
                        </a:spcAft>
                        <a:tabLst>
                          <a:tab pos="1355725" algn="l"/>
                        </a:tabLst>
                      </a:pPr>
                      <a:r>
                        <a:rPr lang="en-US" sz="10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2019</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3/27</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1:00 AM</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240"/>
                        </a:spcBef>
                        <a:spcAft>
                          <a:spcPts val="240"/>
                        </a:spcAft>
                        <a:tabLst>
                          <a:tab pos="1355725" algn="l"/>
                        </a:tabLst>
                      </a:pPr>
                      <a:r>
                        <a:rPr lang="en-US" sz="10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2020 </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05/01</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2:00 AM</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240"/>
                        </a:spcBef>
                        <a:spcAft>
                          <a:spcPts val="240"/>
                        </a:spcAft>
                        <a:tabLst>
                          <a:tab pos="1355725" algn="l"/>
                        </a:tabLst>
                      </a:pPr>
                      <a:r>
                        <a:rPr lang="en-US" sz="10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2021</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03/22</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1:00 AM</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0"/>
                        </a:spcBef>
                        <a:spcAft>
                          <a:spcPts val="0"/>
                        </a:spcAft>
                        <a:tabLst>
                          <a:tab pos="1355725" algn="l"/>
                        </a:tabLst>
                      </a:pPr>
                      <a:r>
                        <a:rPr lang="en-US" sz="10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2022</a:t>
                      </a:r>
                    </a:p>
                    <a:p>
                      <a:pPr marL="0" marR="0" algn="ctr" defTabSz="914400" rtl="0" eaLnBrk="1" latinLnBrk="0" hangingPunct="1">
                        <a:spcBef>
                          <a:spcPts val="0"/>
                        </a:spcBef>
                        <a:spcAft>
                          <a:spcPts val="0"/>
                        </a:spcAft>
                        <a:tabLst>
                          <a:tab pos="1355725" algn="l"/>
                        </a:tabLst>
                      </a:pPr>
                      <a:r>
                        <a:rPr lang="en-US" sz="1000" b="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03/21</a:t>
                      </a:r>
                    </a:p>
                    <a:p>
                      <a:pPr marL="0" marR="0" algn="ctr" defTabSz="914400" rtl="0" eaLnBrk="1" latinLnBrk="0" hangingPunct="1">
                        <a:spcBef>
                          <a:spcPts val="0"/>
                        </a:spcBef>
                        <a:spcAft>
                          <a:spcPts val="0"/>
                        </a:spcAft>
                        <a:tabLst>
                          <a:tab pos="1355725" algn="l"/>
                        </a:tabLst>
                      </a:pPr>
                      <a:r>
                        <a:rPr lang="en-US" sz="1000" b="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2:00 AM</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extLst>
                  <a:ext uri="{0D108BD9-81ED-4DB2-BD59-A6C34878D82A}">
                    <a16:rowId xmlns:a16="http://schemas.microsoft.com/office/drawing/2014/main" val="10000"/>
                  </a:ext>
                </a:extLst>
              </a:tr>
              <a:tr h="308463">
                <a:tc>
                  <a:txBody>
                    <a:bodyPr/>
                    <a:lstStyle/>
                    <a:p>
                      <a:pPr marL="0" marR="0" algn="ctr">
                        <a:spcBef>
                          <a:spcPts val="0"/>
                        </a:spcBef>
                        <a:spcAft>
                          <a:spcPts val="0"/>
                        </a:spcAft>
                      </a:pPr>
                      <a:r>
                        <a:rPr lang="en-US" sz="1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Min synch. Inertia (GW*s)</a:t>
                      </a:r>
                      <a:endParaRPr lang="en-US" sz="12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130</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128.8</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134.5</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131.1</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116.6*</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115.0</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extLst>
                  <a:ext uri="{0D108BD9-81ED-4DB2-BD59-A6C34878D82A}">
                    <a16:rowId xmlns:a16="http://schemas.microsoft.com/office/drawing/2014/main" val="10001"/>
                  </a:ext>
                </a:extLst>
              </a:tr>
            </a:tbl>
          </a:graphicData>
        </a:graphic>
      </p:graphicFrame>
      <p:pic>
        <p:nvPicPr>
          <p:cNvPr id="5" name="Picture 4" descr="Chart, bar chart&#10;&#10;Description automatically generated">
            <a:extLst>
              <a:ext uri="{FF2B5EF4-FFF2-40B4-BE49-F238E27FC236}">
                <a16:creationId xmlns:a16="http://schemas.microsoft.com/office/drawing/2014/main" id="{1255A92C-8FB3-6944-3903-06BD80CB9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424" y="794068"/>
            <a:ext cx="7744983" cy="4032512"/>
          </a:xfrm>
          <a:prstGeom prst="rect">
            <a:avLst/>
          </a:prstGeom>
        </p:spPr>
      </p:pic>
    </p:spTree>
    <p:extLst>
      <p:ext uri="{BB962C8B-B14F-4D97-AF65-F5344CB8AC3E}">
        <p14:creationId xmlns:p14="http://schemas.microsoft.com/office/powerpoint/2010/main" val="2162725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D839D-9A89-42F6-8670-16EACD6D7308}"/>
              </a:ext>
            </a:extLst>
          </p:cNvPr>
          <p:cNvSpPr>
            <a:spLocks noGrp="1"/>
          </p:cNvSpPr>
          <p:nvPr>
            <p:ph type="title"/>
          </p:nvPr>
        </p:nvSpPr>
        <p:spPr/>
        <p:txBody>
          <a:bodyPr/>
          <a:lstStyle/>
          <a:p>
            <a:r>
              <a:rPr lang="en-US" dirty="0"/>
              <a:t>Low Combined Cycle Inertia Hours</a:t>
            </a:r>
          </a:p>
        </p:txBody>
      </p:sp>
      <p:sp>
        <p:nvSpPr>
          <p:cNvPr id="4" name="Slide Number Placeholder 3">
            <a:extLst>
              <a:ext uri="{FF2B5EF4-FFF2-40B4-BE49-F238E27FC236}">
                <a16:creationId xmlns:a16="http://schemas.microsoft.com/office/drawing/2014/main" id="{91E39F42-6580-4276-8FCF-BE483A0126E5}"/>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31</a:t>
            </a:fld>
            <a:endParaRPr lang="en-US">
              <a:solidFill>
                <a:prstClr val="black">
                  <a:tint val="75000"/>
                </a:prstClr>
              </a:solidFill>
            </a:endParaRPr>
          </a:p>
        </p:txBody>
      </p:sp>
      <p:pic>
        <p:nvPicPr>
          <p:cNvPr id="6" name="Picture 5">
            <a:extLst>
              <a:ext uri="{FF2B5EF4-FFF2-40B4-BE49-F238E27FC236}">
                <a16:creationId xmlns:a16="http://schemas.microsoft.com/office/drawing/2014/main" id="{F8FECA23-216F-4ECD-8FB3-2E47BE316333}"/>
              </a:ext>
            </a:extLst>
          </p:cNvPr>
          <p:cNvPicPr>
            <a:picLocks noChangeAspect="1"/>
          </p:cNvPicPr>
          <p:nvPr/>
        </p:nvPicPr>
        <p:blipFill>
          <a:blip r:embed="rId3"/>
          <a:stretch>
            <a:fillRect/>
          </a:stretch>
        </p:blipFill>
        <p:spPr>
          <a:xfrm>
            <a:off x="195262" y="1004887"/>
            <a:ext cx="8753475" cy="4848225"/>
          </a:xfrm>
          <a:prstGeom prst="rect">
            <a:avLst/>
          </a:prstGeom>
        </p:spPr>
      </p:pic>
    </p:spTree>
    <p:extLst>
      <p:ext uri="{BB962C8B-B14F-4D97-AF65-F5344CB8AC3E}">
        <p14:creationId xmlns:p14="http://schemas.microsoft.com/office/powerpoint/2010/main" val="1366663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A3089-51B5-4B6A-B60A-E2D06D9C11B1}"/>
              </a:ext>
            </a:extLst>
          </p:cNvPr>
          <p:cNvSpPr>
            <a:spLocks noGrp="1"/>
          </p:cNvSpPr>
          <p:nvPr>
            <p:ph type="title"/>
          </p:nvPr>
        </p:nvSpPr>
        <p:spPr/>
        <p:txBody>
          <a:bodyPr/>
          <a:lstStyle/>
          <a:p>
            <a:r>
              <a:rPr lang="en-US" dirty="0"/>
              <a:t>Low Load Hours 2017-2022</a:t>
            </a:r>
            <a:endParaRPr lang="en-US" dirty="0">
              <a:solidFill>
                <a:srgbClr val="FF0000"/>
              </a:solidFill>
            </a:endParaRPr>
          </a:p>
        </p:txBody>
      </p:sp>
      <p:sp>
        <p:nvSpPr>
          <p:cNvPr id="4" name="Slide Number Placeholder 3">
            <a:extLst>
              <a:ext uri="{FF2B5EF4-FFF2-40B4-BE49-F238E27FC236}">
                <a16:creationId xmlns:a16="http://schemas.microsoft.com/office/drawing/2014/main" id="{821C745A-1875-4039-BF33-4F2C61F2FB7B}"/>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32</a:t>
            </a:fld>
            <a:endParaRPr lang="en-US">
              <a:solidFill>
                <a:prstClr val="black">
                  <a:tint val="75000"/>
                </a:prstClr>
              </a:solidFill>
            </a:endParaRPr>
          </a:p>
        </p:txBody>
      </p:sp>
      <p:pic>
        <p:nvPicPr>
          <p:cNvPr id="5" name="Picture 4" descr="Chart, line chart&#10;&#10;Description automatically generated">
            <a:extLst>
              <a:ext uri="{FF2B5EF4-FFF2-40B4-BE49-F238E27FC236}">
                <a16:creationId xmlns:a16="http://schemas.microsoft.com/office/drawing/2014/main" id="{21941571-BF1E-43B5-97F9-CE6D37F06A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23" y="1101847"/>
            <a:ext cx="8403353" cy="4654305"/>
          </a:xfrm>
          <a:prstGeom prst="rect">
            <a:avLst/>
          </a:prstGeom>
        </p:spPr>
      </p:pic>
    </p:spTree>
    <p:extLst>
      <p:ext uri="{BB962C8B-B14F-4D97-AF65-F5344CB8AC3E}">
        <p14:creationId xmlns:p14="http://schemas.microsoft.com/office/powerpoint/2010/main" val="716712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39301-E978-4B37-B6A5-F97D1049CE11}"/>
              </a:ext>
            </a:extLst>
          </p:cNvPr>
          <p:cNvSpPr>
            <a:spLocks noGrp="1"/>
          </p:cNvSpPr>
          <p:nvPr>
            <p:ph type="title"/>
          </p:nvPr>
        </p:nvSpPr>
        <p:spPr>
          <a:xfrm>
            <a:off x="381000" y="243682"/>
            <a:ext cx="8458200" cy="544109"/>
          </a:xfrm>
        </p:spPr>
        <p:txBody>
          <a:bodyPr/>
          <a:lstStyle/>
          <a:p>
            <a:r>
              <a:rPr lang="en-US" dirty="0"/>
              <a:t>Combined Cycle by Month 2020-2022</a:t>
            </a:r>
          </a:p>
        </p:txBody>
      </p:sp>
      <p:sp>
        <p:nvSpPr>
          <p:cNvPr id="4" name="Slide Number Placeholder 3">
            <a:extLst>
              <a:ext uri="{FF2B5EF4-FFF2-40B4-BE49-F238E27FC236}">
                <a16:creationId xmlns:a16="http://schemas.microsoft.com/office/drawing/2014/main" id="{D203FA01-302A-466D-973D-425426AF52F1}"/>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33</a:t>
            </a:fld>
            <a:endParaRPr lang="en-US">
              <a:solidFill>
                <a:prstClr val="black">
                  <a:tint val="75000"/>
                </a:prstClr>
              </a:solidFill>
            </a:endParaRPr>
          </a:p>
        </p:txBody>
      </p:sp>
      <p:sp>
        <p:nvSpPr>
          <p:cNvPr id="5" name="Content Placeholder 4">
            <a:extLst>
              <a:ext uri="{FF2B5EF4-FFF2-40B4-BE49-F238E27FC236}">
                <a16:creationId xmlns:a16="http://schemas.microsoft.com/office/drawing/2014/main" id="{45B94D79-0FAC-44E2-8824-E523B91752BD}"/>
              </a:ext>
            </a:extLst>
          </p:cNvPr>
          <p:cNvSpPr>
            <a:spLocks noGrp="1"/>
          </p:cNvSpPr>
          <p:nvPr>
            <p:ph idx="1"/>
          </p:nvPr>
        </p:nvSpPr>
        <p:spPr/>
        <p:txBody>
          <a:bodyPr/>
          <a:lstStyle/>
          <a:p>
            <a:r>
              <a:rPr lang="en-US" dirty="0"/>
              <a:t> </a:t>
            </a:r>
          </a:p>
        </p:txBody>
      </p:sp>
      <p:pic>
        <p:nvPicPr>
          <p:cNvPr id="18" name="Picture 17" descr="Chart, box and whisker chart&#10;&#10;Description automatically generated">
            <a:extLst>
              <a:ext uri="{FF2B5EF4-FFF2-40B4-BE49-F238E27FC236}">
                <a16:creationId xmlns:a16="http://schemas.microsoft.com/office/drawing/2014/main" id="{21F95852-9C7A-4EDE-9FC3-D4C52808DC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0"/>
            <a:ext cx="9144000" cy="3810000"/>
          </a:xfrm>
          <a:prstGeom prst="rect">
            <a:avLst/>
          </a:prstGeom>
        </p:spPr>
      </p:pic>
    </p:spTree>
    <p:extLst>
      <p:ext uri="{BB962C8B-B14F-4D97-AF65-F5344CB8AC3E}">
        <p14:creationId xmlns:p14="http://schemas.microsoft.com/office/powerpoint/2010/main" val="3801108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D24C5-FB17-473A-933A-00E22951CB53}"/>
              </a:ext>
            </a:extLst>
          </p:cNvPr>
          <p:cNvSpPr>
            <a:spLocks noGrp="1"/>
          </p:cNvSpPr>
          <p:nvPr>
            <p:ph type="title"/>
          </p:nvPr>
        </p:nvSpPr>
        <p:spPr>
          <a:xfrm>
            <a:off x="381000" y="243682"/>
            <a:ext cx="8458200" cy="619918"/>
          </a:xfrm>
        </p:spPr>
        <p:txBody>
          <a:bodyPr/>
          <a:lstStyle/>
          <a:p>
            <a:r>
              <a:rPr lang="en-US" dirty="0"/>
              <a:t>Low Inertia Hours by Month</a:t>
            </a:r>
          </a:p>
        </p:txBody>
      </p:sp>
      <p:sp>
        <p:nvSpPr>
          <p:cNvPr id="4" name="Slide Number Placeholder 3">
            <a:extLst>
              <a:ext uri="{FF2B5EF4-FFF2-40B4-BE49-F238E27FC236}">
                <a16:creationId xmlns:a16="http://schemas.microsoft.com/office/drawing/2014/main" id="{72ACCC67-3E74-4BD6-AF9B-EABB96C2238F}"/>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34</a:t>
            </a:fld>
            <a:endParaRPr lang="en-US">
              <a:solidFill>
                <a:prstClr val="black">
                  <a:tint val="75000"/>
                </a:prstClr>
              </a:solidFill>
            </a:endParaRPr>
          </a:p>
        </p:txBody>
      </p:sp>
      <p:pic>
        <p:nvPicPr>
          <p:cNvPr id="12" name="Picture 11">
            <a:extLst>
              <a:ext uri="{FF2B5EF4-FFF2-40B4-BE49-F238E27FC236}">
                <a16:creationId xmlns:a16="http://schemas.microsoft.com/office/drawing/2014/main" id="{B990BADD-6D81-413D-B5A4-3ADD8CE53086}"/>
              </a:ext>
            </a:extLst>
          </p:cNvPr>
          <p:cNvPicPr>
            <a:picLocks noChangeAspect="1"/>
          </p:cNvPicPr>
          <p:nvPr/>
        </p:nvPicPr>
        <p:blipFill>
          <a:blip r:embed="rId2"/>
          <a:stretch>
            <a:fillRect/>
          </a:stretch>
        </p:blipFill>
        <p:spPr>
          <a:xfrm>
            <a:off x="857250" y="904875"/>
            <a:ext cx="7429500" cy="5048250"/>
          </a:xfrm>
          <a:prstGeom prst="rect">
            <a:avLst/>
          </a:prstGeom>
        </p:spPr>
      </p:pic>
    </p:spTree>
    <p:extLst>
      <p:ext uri="{BB962C8B-B14F-4D97-AF65-F5344CB8AC3E}">
        <p14:creationId xmlns:p14="http://schemas.microsoft.com/office/powerpoint/2010/main" val="9981639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606E8-9F65-4870-B660-7CC9B34854F1}"/>
              </a:ext>
            </a:extLst>
          </p:cNvPr>
          <p:cNvSpPr>
            <a:spLocks noGrp="1"/>
          </p:cNvSpPr>
          <p:nvPr>
            <p:ph type="title"/>
          </p:nvPr>
        </p:nvSpPr>
        <p:spPr>
          <a:xfrm>
            <a:off x="381000" y="243682"/>
            <a:ext cx="8458200" cy="775221"/>
          </a:xfrm>
        </p:spPr>
        <p:txBody>
          <a:bodyPr/>
          <a:lstStyle/>
          <a:p>
            <a:r>
              <a:rPr lang="en-US" dirty="0"/>
              <a:t>Average Combined Cycle Outages by Month</a:t>
            </a:r>
          </a:p>
        </p:txBody>
      </p:sp>
      <p:sp>
        <p:nvSpPr>
          <p:cNvPr id="4" name="Slide Number Placeholder 3">
            <a:extLst>
              <a:ext uri="{FF2B5EF4-FFF2-40B4-BE49-F238E27FC236}">
                <a16:creationId xmlns:a16="http://schemas.microsoft.com/office/drawing/2014/main" id="{90D9BE5B-E537-493B-B692-233FCD323BA2}"/>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35</a:t>
            </a:fld>
            <a:endParaRPr lang="en-US">
              <a:solidFill>
                <a:prstClr val="black">
                  <a:tint val="75000"/>
                </a:prstClr>
              </a:solidFill>
            </a:endParaRPr>
          </a:p>
        </p:txBody>
      </p:sp>
      <p:pic>
        <p:nvPicPr>
          <p:cNvPr id="2054" name="Picture 6">
            <a:extLst>
              <a:ext uri="{FF2B5EF4-FFF2-40B4-BE49-F238E27FC236}">
                <a16:creationId xmlns:a16="http://schemas.microsoft.com/office/drawing/2014/main" id="{6D8428B9-70F0-40FD-9BB5-9932AB6246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1204369"/>
            <a:ext cx="7162800" cy="486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7604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C8748-9422-47BD-8CFF-7BD4623571AA}"/>
              </a:ext>
            </a:extLst>
          </p:cNvPr>
          <p:cNvSpPr>
            <a:spLocks noGrp="1"/>
          </p:cNvSpPr>
          <p:nvPr>
            <p:ph type="title"/>
          </p:nvPr>
        </p:nvSpPr>
        <p:spPr/>
        <p:txBody>
          <a:bodyPr/>
          <a:lstStyle/>
          <a:p>
            <a:r>
              <a:rPr lang="en-US" dirty="0"/>
              <a:t>High Wind Generation Hours 2017-2022</a:t>
            </a:r>
          </a:p>
        </p:txBody>
      </p:sp>
      <p:sp>
        <p:nvSpPr>
          <p:cNvPr id="4" name="Slide Number Placeholder 3">
            <a:extLst>
              <a:ext uri="{FF2B5EF4-FFF2-40B4-BE49-F238E27FC236}">
                <a16:creationId xmlns:a16="http://schemas.microsoft.com/office/drawing/2014/main" id="{571ACCF3-96B4-44FA-81FD-001F12B34BC1}"/>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36</a:t>
            </a:fld>
            <a:endParaRPr lang="en-US">
              <a:solidFill>
                <a:prstClr val="black">
                  <a:tint val="75000"/>
                </a:prstClr>
              </a:solidFill>
            </a:endParaRPr>
          </a:p>
        </p:txBody>
      </p:sp>
      <p:pic>
        <p:nvPicPr>
          <p:cNvPr id="12" name="Picture 11" descr="Chart, line chart&#10;&#10;Description automatically generated">
            <a:extLst>
              <a:ext uri="{FF2B5EF4-FFF2-40B4-BE49-F238E27FC236}">
                <a16:creationId xmlns:a16="http://schemas.microsoft.com/office/drawing/2014/main" id="{E6775B2B-9285-4732-80C5-23DBEC3946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323" y="1101847"/>
            <a:ext cx="8403353" cy="4654305"/>
          </a:xfrm>
          <a:prstGeom prst="rect">
            <a:avLst/>
          </a:prstGeom>
        </p:spPr>
      </p:pic>
    </p:spTree>
    <p:extLst>
      <p:ext uri="{BB962C8B-B14F-4D97-AF65-F5344CB8AC3E}">
        <p14:creationId xmlns:p14="http://schemas.microsoft.com/office/powerpoint/2010/main" val="1113227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C8748-9422-47BD-8CFF-7BD4623571AA}"/>
              </a:ext>
            </a:extLst>
          </p:cNvPr>
          <p:cNvSpPr>
            <a:spLocks noGrp="1"/>
          </p:cNvSpPr>
          <p:nvPr>
            <p:ph type="title"/>
          </p:nvPr>
        </p:nvSpPr>
        <p:spPr/>
        <p:txBody>
          <a:bodyPr/>
          <a:lstStyle/>
          <a:p>
            <a:r>
              <a:rPr lang="en-US" dirty="0"/>
              <a:t>High Solar Generation Hours 2017-2022</a:t>
            </a:r>
          </a:p>
        </p:txBody>
      </p:sp>
      <p:sp>
        <p:nvSpPr>
          <p:cNvPr id="4" name="Slide Number Placeholder 3">
            <a:extLst>
              <a:ext uri="{FF2B5EF4-FFF2-40B4-BE49-F238E27FC236}">
                <a16:creationId xmlns:a16="http://schemas.microsoft.com/office/drawing/2014/main" id="{571ACCF3-96B4-44FA-81FD-001F12B34BC1}"/>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37</a:t>
            </a:fld>
            <a:endParaRPr lang="en-US">
              <a:solidFill>
                <a:prstClr val="black">
                  <a:tint val="75000"/>
                </a:prstClr>
              </a:solidFill>
            </a:endParaRPr>
          </a:p>
        </p:txBody>
      </p:sp>
      <p:pic>
        <p:nvPicPr>
          <p:cNvPr id="5" name="Picture 4" descr="Chart, line chart&#10;&#10;Description automatically generated">
            <a:extLst>
              <a:ext uri="{FF2B5EF4-FFF2-40B4-BE49-F238E27FC236}">
                <a16:creationId xmlns:a16="http://schemas.microsoft.com/office/drawing/2014/main" id="{6E263E89-3357-4D2F-A5DA-D970BE9AAD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323" y="1101847"/>
            <a:ext cx="8403353" cy="4654305"/>
          </a:xfrm>
          <a:prstGeom prst="rect">
            <a:avLst/>
          </a:prstGeom>
        </p:spPr>
      </p:pic>
    </p:spTree>
    <p:extLst>
      <p:ext uri="{BB962C8B-B14F-4D97-AF65-F5344CB8AC3E}">
        <p14:creationId xmlns:p14="http://schemas.microsoft.com/office/powerpoint/2010/main" val="324504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01820"/>
          </a:xfrm>
        </p:spPr>
        <p:txBody>
          <a:bodyPr/>
          <a:lstStyle/>
          <a:p>
            <a:r>
              <a:rPr lang="en-US" dirty="0"/>
              <a:t>Inertia Constants</a:t>
            </a:r>
          </a:p>
        </p:txBody>
      </p:sp>
      <p:sp>
        <p:nvSpPr>
          <p:cNvPr id="3" name="Content Placeholder 2"/>
          <p:cNvSpPr>
            <a:spLocks noGrp="1"/>
          </p:cNvSpPr>
          <p:nvPr>
            <p:ph idx="1"/>
          </p:nvPr>
        </p:nvSpPr>
        <p:spPr>
          <a:xfrm>
            <a:off x="389467" y="1066800"/>
            <a:ext cx="8221133" cy="4319832"/>
          </a:xfrm>
        </p:spPr>
        <p:txBody>
          <a:bodyPr/>
          <a:lstStyle/>
          <a:p>
            <a:r>
              <a:rPr lang="en-US" sz="2000" dirty="0">
                <a:solidFill>
                  <a:srgbClr val="5B6770"/>
                </a:solidFill>
                <a:cs typeface="Times New Roman"/>
              </a:rPr>
              <a:t>ERCOT reviews inertia constants in EMS each year following DWG case release</a:t>
            </a:r>
          </a:p>
          <a:p>
            <a:endParaRPr lang="en-US" sz="2000" dirty="0">
              <a:solidFill>
                <a:srgbClr val="5B6770"/>
              </a:solidFill>
              <a:cs typeface="Times New Roman"/>
            </a:endParaRPr>
          </a:p>
          <a:p>
            <a:r>
              <a:rPr lang="en-US" sz="2000" dirty="0">
                <a:solidFill>
                  <a:srgbClr val="5B6770"/>
                </a:solidFill>
                <a:cs typeface="Times New Roman"/>
              </a:rPr>
              <a:t>DWG cases were released on 2/28/23</a:t>
            </a:r>
            <a:endParaRPr lang="en-US" sz="1600" dirty="0">
              <a:solidFill>
                <a:srgbClr val="5B6770"/>
              </a:solidFill>
              <a:cs typeface="Times New Roman"/>
            </a:endParaRPr>
          </a:p>
          <a:p>
            <a:pPr lvl="1"/>
            <a:r>
              <a:rPr lang="en-US" sz="1600" dirty="0">
                <a:solidFill>
                  <a:srgbClr val="5B6770"/>
                </a:solidFill>
                <a:cs typeface="Times New Roman"/>
              </a:rPr>
              <a:t>Inertia constant updates will enter model in coming months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4</a:t>
            </a:fld>
            <a:endParaRPr lang="en-US">
              <a:solidFill>
                <a:prstClr val="black">
                  <a:tint val="75000"/>
                </a:prstClr>
              </a:solidFill>
            </a:endParaRPr>
          </a:p>
        </p:txBody>
      </p:sp>
      <mc:AlternateContent xmlns:mc="http://schemas.openxmlformats.org/markup-compatibility/2006" xmlns:a14="http://schemas.microsoft.com/office/drawing/2010/main">
        <mc:Choice Requires="a14">
          <p:sp>
            <p:nvSpPr>
              <p:cNvPr id="5" name="Rectangle 4"/>
              <p:cNvSpPr/>
              <p:nvPr/>
            </p:nvSpPr>
            <p:spPr>
              <a:xfrm>
                <a:off x="2895600" y="4038600"/>
                <a:ext cx="3124200" cy="83926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a:solidFill>
                                <a:srgbClr val="5B6770"/>
                              </a:solidFill>
                              <a:latin typeface="Cambria Math" panose="02040503050406030204" pitchFamily="18" charset="0"/>
                            </a:rPr>
                          </m:ctrlPr>
                        </m:sSubPr>
                        <m:e>
                          <m:r>
                            <a:rPr lang="en-US" sz="2000" i="1">
                              <a:solidFill>
                                <a:srgbClr val="5B6770"/>
                              </a:solidFill>
                              <a:latin typeface="Cambria Math" panose="02040503050406030204" pitchFamily="18" charset="0"/>
                            </a:rPr>
                            <m:t>𝑀</m:t>
                          </m:r>
                        </m:e>
                        <m:sub>
                          <m:r>
                            <a:rPr lang="en-US" sz="2000" i="1">
                              <a:solidFill>
                                <a:srgbClr val="5B6770"/>
                              </a:solidFill>
                              <a:latin typeface="Cambria Math" panose="02040503050406030204" pitchFamily="18" charset="0"/>
                            </a:rPr>
                            <m:t>𝑠𝑦𝑠</m:t>
                          </m:r>
                        </m:sub>
                      </m:sSub>
                      <m:r>
                        <a:rPr lang="en-US" sz="2000">
                          <a:solidFill>
                            <a:srgbClr val="5B6770"/>
                          </a:solidFill>
                          <a:latin typeface="Cambria Math" panose="02040503050406030204" pitchFamily="18" charset="0"/>
                        </a:rPr>
                        <m:t>=</m:t>
                      </m:r>
                      <m:nary>
                        <m:naryPr>
                          <m:chr m:val="∑"/>
                          <m:limLoc m:val="undOvr"/>
                          <m:supHide m:val="on"/>
                          <m:ctrlPr>
                            <a:rPr lang="en-US" sz="2000" i="1">
                              <a:solidFill>
                                <a:srgbClr val="5B6770"/>
                              </a:solidFill>
                              <a:latin typeface="Cambria Math" panose="02040503050406030204" pitchFamily="18" charset="0"/>
                            </a:rPr>
                          </m:ctrlPr>
                        </m:naryPr>
                        <m:sub>
                          <m:r>
                            <a:rPr lang="en-US" sz="2000" i="1">
                              <a:solidFill>
                                <a:srgbClr val="5B6770"/>
                              </a:solidFill>
                              <a:latin typeface="Cambria Math" panose="02040503050406030204" pitchFamily="18" charset="0"/>
                            </a:rPr>
                            <m:t>𝑖</m:t>
                          </m:r>
                          <m:r>
                            <a:rPr lang="en-US" sz="2000">
                              <a:solidFill>
                                <a:srgbClr val="5B6770"/>
                              </a:solidFill>
                              <a:latin typeface="Cambria Math" panose="02040503050406030204" pitchFamily="18" charset="0"/>
                            </a:rPr>
                            <m:t>∈</m:t>
                          </m:r>
                          <m:r>
                            <a:rPr lang="en-US" sz="2000" i="1">
                              <a:solidFill>
                                <a:srgbClr val="5B6770"/>
                              </a:solidFill>
                              <a:latin typeface="Cambria Math" panose="02040503050406030204" pitchFamily="18" charset="0"/>
                            </a:rPr>
                            <m:t>𝐼</m:t>
                          </m:r>
                        </m:sub>
                        <m:sup/>
                        <m:e>
                          <m:sSub>
                            <m:sSubPr>
                              <m:ctrlPr>
                                <a:rPr lang="en-US" sz="2000" b="1" i="1" smtClean="0">
                                  <a:solidFill>
                                    <a:srgbClr val="FF0000"/>
                                  </a:solidFill>
                                  <a:latin typeface="Cambria Math" panose="02040503050406030204" pitchFamily="18" charset="0"/>
                                </a:rPr>
                              </m:ctrlPr>
                            </m:sSubPr>
                            <m:e>
                              <m:r>
                                <a:rPr lang="en-US" sz="2000" b="1" i="1">
                                  <a:solidFill>
                                    <a:srgbClr val="FF0000"/>
                                  </a:solidFill>
                                  <a:latin typeface="Cambria Math" panose="02040503050406030204" pitchFamily="18" charset="0"/>
                                </a:rPr>
                                <m:t>𝑯</m:t>
                              </m:r>
                            </m:e>
                            <m:sub>
                              <m:r>
                                <a:rPr lang="en-US" sz="2000" b="1" i="1">
                                  <a:solidFill>
                                    <a:srgbClr val="FF0000"/>
                                  </a:solidFill>
                                  <a:latin typeface="Cambria Math" panose="02040503050406030204" pitchFamily="18" charset="0"/>
                                </a:rPr>
                                <m:t>𝒊</m:t>
                              </m:r>
                            </m:sub>
                          </m:sSub>
                          <m:r>
                            <a:rPr lang="en-US" sz="2000">
                              <a:solidFill>
                                <a:srgbClr val="5B6770"/>
                              </a:solidFill>
                              <a:latin typeface="Cambria Math" panose="02040503050406030204" pitchFamily="18" charset="0"/>
                            </a:rPr>
                            <m:t>∙</m:t>
                          </m:r>
                          <m:sSub>
                            <m:sSubPr>
                              <m:ctrlPr>
                                <a:rPr lang="en-US" sz="2000" i="1">
                                  <a:solidFill>
                                    <a:srgbClr val="5B6770"/>
                                  </a:solidFill>
                                  <a:latin typeface="Cambria Math" panose="02040503050406030204" pitchFamily="18" charset="0"/>
                                </a:rPr>
                              </m:ctrlPr>
                            </m:sSubPr>
                            <m:e>
                              <m:r>
                                <a:rPr lang="en-US" sz="2000" i="1">
                                  <a:solidFill>
                                    <a:srgbClr val="5B6770"/>
                                  </a:solidFill>
                                  <a:latin typeface="Cambria Math" panose="02040503050406030204" pitchFamily="18" charset="0"/>
                                </a:rPr>
                                <m:t>𝑀𝑉𝐴</m:t>
                              </m:r>
                            </m:e>
                            <m:sub>
                              <m:r>
                                <a:rPr lang="en-US" sz="2000" i="1">
                                  <a:solidFill>
                                    <a:srgbClr val="5B6770"/>
                                  </a:solidFill>
                                  <a:latin typeface="Cambria Math" panose="02040503050406030204" pitchFamily="18" charset="0"/>
                                </a:rPr>
                                <m:t>𝑖</m:t>
                              </m:r>
                            </m:sub>
                          </m:sSub>
                        </m:e>
                      </m:nary>
                    </m:oMath>
                  </m:oMathPara>
                </a14:m>
                <a:endParaRPr lang="en-US" sz="2000" dirty="0">
                  <a:solidFill>
                    <a:prstClr val="black"/>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2895600" y="4038600"/>
                <a:ext cx="3124200" cy="839269"/>
              </a:xfrm>
              <a:prstGeom prst="rect">
                <a:avLst/>
              </a:prstGeom>
              <a:blipFill>
                <a:blip r:embed="rId3"/>
                <a:stretch>
                  <a:fillRect/>
                </a:stretch>
              </a:blipFill>
            </p:spPr>
            <p:txBody>
              <a:bodyPr/>
              <a:lstStyle/>
              <a:p>
                <a:r>
                  <a:rPr lang="en-US">
                    <a:noFill/>
                  </a:rPr>
                  <a:t> </a:t>
                </a:r>
              </a:p>
            </p:txBody>
          </p:sp>
        </mc:Fallback>
      </mc:AlternateContent>
      <p:sp>
        <p:nvSpPr>
          <p:cNvPr id="7" name="Rectangle 6"/>
          <p:cNvSpPr/>
          <p:nvPr/>
        </p:nvSpPr>
        <p:spPr>
          <a:xfrm>
            <a:off x="838200" y="5072213"/>
            <a:ext cx="7772400" cy="1040285"/>
          </a:xfrm>
          <a:prstGeom prst="rect">
            <a:avLst/>
          </a:prstGeom>
        </p:spPr>
        <p:txBody>
          <a:bodyPr wrap="square">
            <a:spAutoFit/>
          </a:bodyPr>
          <a:lstStyle/>
          <a:p>
            <a:pPr defTabSz="685800">
              <a:spcBef>
                <a:spcPct val="20000"/>
              </a:spcBef>
            </a:pPr>
            <a:r>
              <a:rPr lang="en-US" sz="1400" dirty="0">
                <a:solidFill>
                  <a:srgbClr val="5B6770"/>
                </a:solidFill>
                <a:latin typeface="Calibri" panose="020F0502020204030204" pitchFamily="34" charset="0"/>
                <a:ea typeface="Calibri" panose="020F0502020204030204" pitchFamily="34" charset="0"/>
                <a:cs typeface="Times New Roman" panose="02020603050405020304" pitchFamily="18" charset="0"/>
              </a:rPr>
              <a:t>where </a:t>
            </a:r>
            <a:r>
              <a:rPr lang="en-US" sz="1400" i="1" dirty="0">
                <a:solidFill>
                  <a:srgbClr val="5B6770"/>
                </a:solidFill>
                <a:latin typeface="Calibri" panose="020F0502020204030204" pitchFamily="34" charset="0"/>
                <a:ea typeface="Calibri" panose="020F0502020204030204" pitchFamily="34" charset="0"/>
                <a:cs typeface="Times New Roman" panose="02020603050405020304" pitchFamily="18" charset="0"/>
              </a:rPr>
              <a:t>I</a:t>
            </a:r>
            <a:r>
              <a:rPr lang="en-US" sz="1400" dirty="0">
                <a:solidFill>
                  <a:srgbClr val="5B6770"/>
                </a:solidFill>
                <a:latin typeface="Calibri" panose="020F0502020204030204" pitchFamily="34" charset="0"/>
                <a:ea typeface="Calibri" panose="020F0502020204030204" pitchFamily="34" charset="0"/>
                <a:cs typeface="Times New Roman" panose="02020603050405020304" pitchFamily="18" charset="0"/>
              </a:rPr>
              <a:t> is the set of online synchronous generators or condensers, </a:t>
            </a:r>
          </a:p>
          <a:p>
            <a:pPr defTabSz="685800">
              <a:spcBef>
                <a:spcPct val="20000"/>
              </a:spcBef>
            </a:pPr>
            <a:r>
              <a:rPr lang="en-US" sz="1400" i="1" dirty="0">
                <a:solidFill>
                  <a:srgbClr val="5B6770"/>
                </a:solidFill>
                <a:latin typeface="Calibri" panose="020F0502020204030204" pitchFamily="34" charset="0"/>
                <a:ea typeface="Calibri" panose="020F0502020204030204" pitchFamily="34" charset="0"/>
                <a:cs typeface="Times New Roman" panose="02020603050405020304" pitchFamily="18" charset="0"/>
              </a:rPr>
              <a:t>MVA</a:t>
            </a:r>
            <a:r>
              <a:rPr lang="en-US" sz="1400" i="1" baseline="-25000" dirty="0">
                <a:solidFill>
                  <a:srgbClr val="5B6770"/>
                </a:solidFill>
                <a:latin typeface="Calibri" panose="020F0502020204030204" pitchFamily="34" charset="0"/>
                <a:ea typeface="Calibri" panose="020F0502020204030204" pitchFamily="34" charset="0"/>
                <a:cs typeface="Times New Roman" panose="02020603050405020304" pitchFamily="18" charset="0"/>
              </a:rPr>
              <a:t>i</a:t>
            </a:r>
            <a:r>
              <a:rPr lang="en-US" sz="1400" i="1" dirty="0">
                <a:solidFill>
                  <a:srgbClr val="5B6770"/>
                </a:solidFill>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rgbClr val="5B6770"/>
                </a:solidFill>
                <a:latin typeface="Calibri" panose="020F0502020204030204" pitchFamily="34" charset="0"/>
                <a:ea typeface="Calibri" panose="020F0502020204030204" pitchFamily="34" charset="0"/>
                <a:cs typeface="Times New Roman" panose="02020603050405020304" pitchFamily="18" charset="0"/>
              </a:rPr>
              <a:t>is MVA base of on-line synchronous generator or synchronous condenser </a:t>
            </a:r>
            <a:r>
              <a:rPr lang="en-US" sz="1400" i="1" dirty="0" err="1">
                <a:solidFill>
                  <a:srgbClr val="5B6770"/>
                </a:solidFill>
                <a:latin typeface="Calibri" panose="020F0502020204030204" pitchFamily="34" charset="0"/>
                <a:ea typeface="Calibri" panose="020F0502020204030204" pitchFamily="34" charset="0"/>
                <a:cs typeface="Times New Roman" panose="02020603050405020304" pitchFamily="18" charset="0"/>
              </a:rPr>
              <a:t>i</a:t>
            </a:r>
            <a:r>
              <a:rPr lang="en-US" sz="1400" dirty="0">
                <a:solidFill>
                  <a:srgbClr val="5B6770"/>
                </a:solidFill>
                <a:latin typeface="Calibri" panose="020F0502020204030204" pitchFamily="34" charset="0"/>
                <a:ea typeface="Calibri" panose="020F0502020204030204" pitchFamily="34" charset="0"/>
                <a:cs typeface="Times New Roman" panose="02020603050405020304" pitchFamily="18" charset="0"/>
              </a:rPr>
              <a:t>, and </a:t>
            </a:r>
          </a:p>
          <a:p>
            <a:pPr defTabSz="685800">
              <a:spcBef>
                <a:spcPct val="20000"/>
              </a:spcBef>
            </a:pPr>
            <a:r>
              <a:rPr lang="en-US" sz="1400" i="1" dirty="0">
                <a:solidFill>
                  <a:srgbClr val="5B6770"/>
                </a:solidFill>
                <a:latin typeface="Calibri" panose="020F0502020204030204" pitchFamily="34" charset="0"/>
                <a:ea typeface="Calibri" panose="020F0502020204030204" pitchFamily="34" charset="0"/>
                <a:cs typeface="Times New Roman" panose="02020603050405020304" pitchFamily="18" charset="0"/>
              </a:rPr>
              <a:t>H</a:t>
            </a:r>
            <a:r>
              <a:rPr lang="en-US" sz="1400" i="1" baseline="-25000" dirty="0">
                <a:solidFill>
                  <a:srgbClr val="5B6770"/>
                </a:solidFill>
                <a:latin typeface="Calibri" panose="020F0502020204030204" pitchFamily="34" charset="0"/>
                <a:ea typeface="Calibri" panose="020F0502020204030204" pitchFamily="34" charset="0"/>
                <a:cs typeface="Times New Roman" panose="02020603050405020304" pitchFamily="18" charset="0"/>
              </a:rPr>
              <a:t>i</a:t>
            </a:r>
            <a:r>
              <a:rPr lang="en-US" sz="1400" i="1" dirty="0">
                <a:solidFill>
                  <a:srgbClr val="5B6770"/>
                </a:solidFill>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rgbClr val="5B6770"/>
                </a:solidFill>
                <a:latin typeface="Calibri" panose="020F0502020204030204" pitchFamily="34" charset="0"/>
                <a:ea typeface="Calibri" panose="020F0502020204030204" pitchFamily="34" charset="0"/>
                <a:cs typeface="Times New Roman" panose="02020603050405020304" pitchFamily="18" charset="0"/>
              </a:rPr>
              <a:t>is inertia constant for on-line generator or synchronous condenser </a:t>
            </a:r>
            <a:r>
              <a:rPr lang="en-US" sz="1400" i="1" dirty="0" err="1">
                <a:solidFill>
                  <a:srgbClr val="5B6770"/>
                </a:solidFill>
                <a:latin typeface="Calibri" panose="020F0502020204030204" pitchFamily="34" charset="0"/>
                <a:ea typeface="Calibri" panose="020F0502020204030204" pitchFamily="34" charset="0"/>
                <a:cs typeface="Times New Roman" panose="02020603050405020304" pitchFamily="18" charset="0"/>
              </a:rPr>
              <a:t>i</a:t>
            </a:r>
            <a:r>
              <a:rPr lang="en-US" sz="1400" dirty="0">
                <a:solidFill>
                  <a:srgbClr val="5B6770"/>
                </a:solidFill>
                <a:latin typeface="Calibri" panose="020F0502020204030204" pitchFamily="34" charset="0"/>
                <a:ea typeface="Calibri" panose="020F0502020204030204" pitchFamily="34" charset="0"/>
                <a:cs typeface="Times New Roman" panose="02020603050405020304" pitchFamily="18" charset="0"/>
              </a:rPr>
              <a:t> in a system (in seconds on machine </a:t>
            </a:r>
            <a:r>
              <a:rPr lang="en-US" sz="1400" i="1" dirty="0">
                <a:solidFill>
                  <a:srgbClr val="5B6770"/>
                </a:solidFill>
                <a:latin typeface="Calibri" panose="020F0502020204030204" pitchFamily="34" charset="0"/>
                <a:ea typeface="Calibri" panose="020F0502020204030204" pitchFamily="34" charset="0"/>
                <a:cs typeface="Times New Roman" panose="02020603050405020304" pitchFamily="18" charset="0"/>
              </a:rPr>
              <a:t>MVA</a:t>
            </a:r>
            <a:r>
              <a:rPr lang="en-US" sz="1400" i="1" baseline="-25000" dirty="0">
                <a:solidFill>
                  <a:srgbClr val="5B6770"/>
                </a:solidFill>
                <a:latin typeface="Calibri" panose="020F0502020204030204" pitchFamily="34" charset="0"/>
                <a:ea typeface="Calibri" panose="020F0502020204030204" pitchFamily="34" charset="0"/>
                <a:cs typeface="Times New Roman" panose="02020603050405020304" pitchFamily="18" charset="0"/>
              </a:rPr>
              <a:t>i</a:t>
            </a:r>
            <a:r>
              <a:rPr lang="en-US" sz="1400" dirty="0">
                <a:solidFill>
                  <a:srgbClr val="5B6770"/>
                </a:solidFill>
                <a:latin typeface="Calibri" panose="020F0502020204030204" pitchFamily="34" charset="0"/>
                <a:ea typeface="Calibri" panose="020F0502020204030204" pitchFamily="34" charset="0"/>
                <a:cs typeface="Times New Roman" panose="02020603050405020304" pitchFamily="18" charset="0"/>
              </a:rPr>
              <a:t>)</a:t>
            </a:r>
            <a:endParaRPr lang="en-US" sz="1400" dirty="0">
              <a:solidFill>
                <a:srgbClr val="5B6770"/>
              </a:solidFill>
            </a:endParaRPr>
          </a:p>
        </p:txBody>
      </p:sp>
    </p:spTree>
    <p:extLst>
      <p:ext uri="{BB962C8B-B14F-4D97-AF65-F5344CB8AC3E}">
        <p14:creationId xmlns:p14="http://schemas.microsoft.com/office/powerpoint/2010/main" val="1661941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Inertia Monitoring in Real-Time</a:t>
            </a:r>
          </a:p>
        </p:txBody>
      </p:sp>
      <p:sp>
        <p:nvSpPr>
          <p:cNvPr id="3" name="Content Placeholder 2"/>
          <p:cNvSpPr>
            <a:spLocks noGrp="1"/>
          </p:cNvSpPr>
          <p:nvPr>
            <p:ph idx="1"/>
          </p:nvPr>
        </p:nvSpPr>
        <p:spPr>
          <a:xfrm>
            <a:off x="304800" y="835650"/>
            <a:ext cx="8534400" cy="5725488"/>
          </a:xfrm>
        </p:spPr>
        <p:txBody>
          <a:bodyPr/>
          <a:lstStyle/>
          <a:p>
            <a:r>
              <a:rPr lang="en-US" sz="1600" dirty="0"/>
              <a:t>In 2016, inertia monitoring was implemented in the control room. Visual alarms are raised alarms when inertia gets close to critical levels.</a:t>
            </a:r>
          </a:p>
          <a:p>
            <a:endParaRPr lang="en-US" sz="1600" dirty="0"/>
          </a:p>
          <a:p>
            <a:pPr marL="685800" lvl="2" indent="0">
              <a:buNone/>
            </a:pPr>
            <a:endParaRPr lang="en-US" sz="1400" dirty="0">
              <a:solidFill>
                <a:srgbClr val="FF0000"/>
              </a:solidFill>
            </a:endParaRPr>
          </a:p>
          <a:p>
            <a:pPr marL="685800" lvl="2" indent="0">
              <a:buNone/>
            </a:pPr>
            <a:endParaRPr lang="en-US" sz="1400" dirty="0">
              <a:solidFill>
                <a:srgbClr val="FF0000"/>
              </a:solidFill>
            </a:endParaRPr>
          </a:p>
          <a:p>
            <a:pPr marL="685800" lvl="2" indent="0">
              <a:buNone/>
            </a:pPr>
            <a:endParaRPr lang="en-US" sz="1400" dirty="0">
              <a:solidFill>
                <a:srgbClr val="FF0000"/>
              </a:solidFill>
            </a:endParaRPr>
          </a:p>
          <a:p>
            <a:pPr marL="685800" lvl="2" indent="0">
              <a:buNone/>
            </a:pPr>
            <a:endParaRPr lang="en-US" sz="1400" dirty="0">
              <a:solidFill>
                <a:srgbClr val="FF0000"/>
              </a:solidFill>
            </a:endParaRPr>
          </a:p>
          <a:p>
            <a:endParaRPr lang="en-US" sz="1600" dirty="0"/>
          </a:p>
          <a:p>
            <a:endParaRPr lang="en-US" sz="1600" dirty="0"/>
          </a:p>
          <a:p>
            <a:r>
              <a:rPr lang="en-US" sz="1600" dirty="0"/>
              <a:t>As inertia approaches critical levels, ERCOT System Operators may take actions to bring additional synchronous generation resources with sufficient inertia online.</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br>
              <a:rPr lang="en-US" sz="1600" dirty="0"/>
            </a:br>
            <a:endParaRPr lang="en-US" sz="1600" dirty="0"/>
          </a:p>
          <a:p>
            <a:pPr marL="0" indent="0">
              <a:buNone/>
            </a:pPr>
            <a:endParaRPr lang="en-US" sz="1600" dirty="0"/>
          </a:p>
          <a:p>
            <a:r>
              <a:rPr lang="en-US" sz="1600" dirty="0"/>
              <a:t>Current system inertia posted on ERCOT.com </a:t>
            </a:r>
            <a:r>
              <a:rPr lang="en-US" sz="1200" dirty="0">
                <a:hlinkClick r:id="rId2"/>
              </a:rPr>
              <a:t>https://www.ercot.com/content/cdr/html/real_time_system_conditions.html</a:t>
            </a:r>
            <a:endParaRPr lang="en-US" sz="12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dirty="0"/>
          </a:p>
        </p:txBody>
      </p:sp>
      <p:grpSp>
        <p:nvGrpSpPr>
          <p:cNvPr id="11" name="Group 10"/>
          <p:cNvGrpSpPr/>
          <p:nvPr/>
        </p:nvGrpSpPr>
        <p:grpSpPr>
          <a:xfrm>
            <a:off x="381000" y="3848100"/>
            <a:ext cx="8240744" cy="1942395"/>
            <a:chOff x="209007" y="1175658"/>
            <a:chExt cx="8630193" cy="2112516"/>
          </a:xfrm>
        </p:grpSpPr>
        <p:grpSp>
          <p:nvGrpSpPr>
            <p:cNvPr id="9" name="Group 8"/>
            <p:cNvGrpSpPr/>
            <p:nvPr/>
          </p:nvGrpSpPr>
          <p:grpSpPr>
            <a:xfrm>
              <a:off x="304800" y="1291535"/>
              <a:ext cx="8424659" cy="1903232"/>
              <a:chOff x="252309" y="2519443"/>
              <a:chExt cx="8424659" cy="1903232"/>
            </a:xfrm>
          </p:grpSpPr>
          <p:pic>
            <p:nvPicPr>
              <p:cNvPr id="5"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309" y="2519443"/>
                <a:ext cx="2050069" cy="1903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9777" y="2520723"/>
                <a:ext cx="2067587" cy="190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image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4763" y="2519443"/>
                <a:ext cx="2050506" cy="1903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image0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2668" y="2520723"/>
                <a:ext cx="2024300" cy="190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9"/>
            <p:cNvSpPr/>
            <p:nvPr/>
          </p:nvSpPr>
          <p:spPr>
            <a:xfrm>
              <a:off x="209007" y="1175658"/>
              <a:ext cx="8630193" cy="211251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18B3B313-9EB4-4F92-8851-FC1633BA7374}"/>
              </a:ext>
            </a:extLst>
          </p:cNvPr>
          <p:cNvPicPr>
            <a:picLocks noChangeAspect="1"/>
          </p:cNvPicPr>
          <p:nvPr/>
        </p:nvPicPr>
        <p:blipFill rotWithShape="1">
          <a:blip r:embed="rId7"/>
          <a:srcRect t="76206" r="67167" b="871"/>
          <a:stretch/>
        </p:blipFill>
        <p:spPr>
          <a:xfrm>
            <a:off x="476793" y="1505588"/>
            <a:ext cx="3746920" cy="1580511"/>
          </a:xfrm>
          <a:prstGeom prst="rect">
            <a:avLst/>
          </a:prstGeom>
        </p:spPr>
      </p:pic>
      <p:pic>
        <p:nvPicPr>
          <p:cNvPr id="15" name="Picture 14">
            <a:extLst>
              <a:ext uri="{FF2B5EF4-FFF2-40B4-BE49-F238E27FC236}">
                <a16:creationId xmlns:a16="http://schemas.microsoft.com/office/drawing/2014/main" id="{77F4D189-1F1E-4E60-829C-36FA4252FBA2}"/>
              </a:ext>
            </a:extLst>
          </p:cNvPr>
          <p:cNvPicPr>
            <a:picLocks noChangeAspect="1"/>
          </p:cNvPicPr>
          <p:nvPr/>
        </p:nvPicPr>
        <p:blipFill rotWithShape="1">
          <a:blip r:embed="rId8"/>
          <a:srcRect t="78414" r="66583"/>
          <a:stretch/>
        </p:blipFill>
        <p:spPr>
          <a:xfrm>
            <a:off x="4572000" y="1505587"/>
            <a:ext cx="4049744" cy="1580511"/>
          </a:xfrm>
          <a:prstGeom prst="rect">
            <a:avLst/>
          </a:prstGeom>
        </p:spPr>
      </p:pic>
    </p:spTree>
    <p:extLst>
      <p:ext uri="{BB962C8B-B14F-4D97-AF65-F5344CB8AC3E}">
        <p14:creationId xmlns:p14="http://schemas.microsoft.com/office/powerpoint/2010/main" val="2240817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ERCOT Inertia 2013-2023^</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6</a:t>
            </a:fld>
            <a:endParaRPr lang="en-US">
              <a:solidFill>
                <a:prstClr val="black">
                  <a:tint val="75000"/>
                </a:prstClr>
              </a:solidFill>
            </a:endParaRPr>
          </a:p>
        </p:txBody>
      </p:sp>
      <p:graphicFrame>
        <p:nvGraphicFramePr>
          <p:cNvPr id="6" name="Content Placeholder 7"/>
          <p:cNvGraphicFramePr>
            <a:graphicFrameLocks noGrp="1"/>
          </p:cNvGraphicFramePr>
          <p:nvPr>
            <p:ph idx="1"/>
            <p:extLst>
              <p:ext uri="{D42A27DB-BD31-4B8C-83A1-F6EECF244321}">
                <p14:modId xmlns:p14="http://schemas.microsoft.com/office/powerpoint/2010/main" val="495558327"/>
              </p:ext>
            </p:extLst>
          </p:nvPr>
        </p:nvGraphicFramePr>
        <p:xfrm>
          <a:off x="261258" y="4274214"/>
          <a:ext cx="8577941" cy="2014855"/>
        </p:xfrm>
        <a:graphic>
          <a:graphicData uri="http://schemas.openxmlformats.org/drawingml/2006/table">
            <a:tbl>
              <a:tblPr firstRow="1" firstCol="1" bandRow="1"/>
              <a:tblGrid>
                <a:gridCol w="1127891">
                  <a:extLst>
                    <a:ext uri="{9D8B030D-6E8A-4147-A177-3AD203B41FA5}">
                      <a16:colId xmlns:a16="http://schemas.microsoft.com/office/drawing/2014/main" val="20000"/>
                    </a:ext>
                  </a:extLst>
                </a:gridCol>
                <a:gridCol w="679574">
                  <a:extLst>
                    <a:ext uri="{9D8B030D-6E8A-4147-A177-3AD203B41FA5}">
                      <a16:colId xmlns:a16="http://schemas.microsoft.com/office/drawing/2014/main" val="20001"/>
                    </a:ext>
                  </a:extLst>
                </a:gridCol>
                <a:gridCol w="685658">
                  <a:extLst>
                    <a:ext uri="{9D8B030D-6E8A-4147-A177-3AD203B41FA5}">
                      <a16:colId xmlns:a16="http://schemas.microsoft.com/office/drawing/2014/main" val="20002"/>
                    </a:ext>
                  </a:extLst>
                </a:gridCol>
                <a:gridCol w="671459">
                  <a:extLst>
                    <a:ext uri="{9D8B030D-6E8A-4147-A177-3AD203B41FA5}">
                      <a16:colId xmlns:a16="http://schemas.microsoft.com/office/drawing/2014/main" val="20003"/>
                    </a:ext>
                  </a:extLst>
                </a:gridCol>
                <a:gridCol w="702963">
                  <a:extLst>
                    <a:ext uri="{9D8B030D-6E8A-4147-A177-3AD203B41FA5}">
                      <a16:colId xmlns:a16="http://schemas.microsoft.com/office/drawing/2014/main" val="20004"/>
                    </a:ext>
                  </a:extLst>
                </a:gridCol>
                <a:gridCol w="719827">
                  <a:extLst>
                    <a:ext uri="{9D8B030D-6E8A-4147-A177-3AD203B41FA5}">
                      <a16:colId xmlns:a16="http://schemas.microsoft.com/office/drawing/2014/main" val="20005"/>
                    </a:ext>
                  </a:extLst>
                </a:gridCol>
                <a:gridCol w="695427">
                  <a:extLst>
                    <a:ext uri="{9D8B030D-6E8A-4147-A177-3AD203B41FA5}">
                      <a16:colId xmlns:a16="http://schemas.microsoft.com/office/drawing/2014/main" val="20006"/>
                    </a:ext>
                  </a:extLst>
                </a:gridCol>
                <a:gridCol w="671026">
                  <a:extLst>
                    <a:ext uri="{9D8B030D-6E8A-4147-A177-3AD203B41FA5}">
                      <a16:colId xmlns:a16="http://schemas.microsoft.com/office/drawing/2014/main" val="20007"/>
                    </a:ext>
                  </a:extLst>
                </a:gridCol>
                <a:gridCol w="695426">
                  <a:extLst>
                    <a:ext uri="{9D8B030D-6E8A-4147-A177-3AD203B41FA5}">
                      <a16:colId xmlns:a16="http://schemas.microsoft.com/office/drawing/2014/main" val="20008"/>
                    </a:ext>
                  </a:extLst>
                </a:gridCol>
                <a:gridCol w="634424">
                  <a:extLst>
                    <a:ext uri="{9D8B030D-6E8A-4147-A177-3AD203B41FA5}">
                      <a16:colId xmlns:a16="http://schemas.microsoft.com/office/drawing/2014/main" val="2337587236"/>
                    </a:ext>
                  </a:extLst>
                </a:gridCol>
                <a:gridCol w="683225">
                  <a:extLst>
                    <a:ext uri="{9D8B030D-6E8A-4147-A177-3AD203B41FA5}">
                      <a16:colId xmlns:a16="http://schemas.microsoft.com/office/drawing/2014/main" val="941929802"/>
                    </a:ext>
                  </a:extLst>
                </a:gridCol>
                <a:gridCol w="611041">
                  <a:extLst>
                    <a:ext uri="{9D8B030D-6E8A-4147-A177-3AD203B41FA5}">
                      <a16:colId xmlns:a16="http://schemas.microsoft.com/office/drawing/2014/main" val="3699068676"/>
                    </a:ext>
                  </a:extLst>
                </a:gridCol>
              </a:tblGrid>
              <a:tr h="639592">
                <a:tc>
                  <a:txBody>
                    <a:bodyPr/>
                    <a:lstStyle/>
                    <a:p>
                      <a:pPr marL="0" marR="0" algn="ctr">
                        <a:spcBef>
                          <a:spcPts val="240"/>
                        </a:spcBef>
                        <a:spcAft>
                          <a:spcPts val="240"/>
                        </a:spcAft>
                        <a:tabLst>
                          <a:tab pos="1355725" algn="l"/>
                        </a:tabLst>
                      </a:pPr>
                      <a:r>
                        <a:rPr lang="en-US" sz="1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Date and Time</a:t>
                      </a:r>
                      <a:endParaRPr lang="en-US"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2013</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3/10</a:t>
                      </a:r>
                      <a:b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b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3:00 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2014</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3/30</a:t>
                      </a:r>
                      <a:b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b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3:00 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2015</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11/25</a:t>
                      </a:r>
                    </a:p>
                    <a:p>
                      <a:pPr marL="0" marR="0" algn="ctr">
                        <a:spcBef>
                          <a:spcPts val="0"/>
                        </a:spcBef>
                        <a:spcAft>
                          <a:spcPts val="0"/>
                        </a:spcAft>
                      </a:pP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2:00 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2016</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4/10</a:t>
                      </a:r>
                    </a:p>
                    <a:p>
                      <a:pPr marL="0" marR="0" algn="ctr">
                        <a:spcBef>
                          <a:spcPts val="0"/>
                        </a:spcBef>
                        <a:spcAft>
                          <a:spcPts val="0"/>
                        </a:spcAft>
                      </a:pP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2:00 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2017</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tabLst>
                          <a:tab pos="1355725" algn="l"/>
                        </a:tabLst>
                      </a:pPr>
                      <a:r>
                        <a:rPr lang="en-US" sz="10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10/27</a:t>
                      </a:r>
                    </a:p>
                    <a:p>
                      <a:pPr marL="0" marR="0" algn="ctr">
                        <a:spcBef>
                          <a:spcPts val="0"/>
                        </a:spcBef>
                        <a:spcAft>
                          <a:spcPts val="0"/>
                        </a:spcAft>
                        <a:tabLst>
                          <a:tab pos="1355725" algn="l"/>
                        </a:tabLst>
                      </a:pPr>
                      <a:r>
                        <a:rPr lang="en-US" sz="10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4:00 AM</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2018</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11/03</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3:30 AM</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240"/>
                        </a:spcBef>
                        <a:spcAft>
                          <a:spcPts val="240"/>
                        </a:spcAft>
                        <a:tabLst>
                          <a:tab pos="1355725" algn="l"/>
                        </a:tabLst>
                      </a:pPr>
                      <a:r>
                        <a:rPr lang="en-US" sz="10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2019</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3/27</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1:00 AM</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240"/>
                        </a:spcBef>
                        <a:spcAft>
                          <a:spcPts val="240"/>
                        </a:spcAft>
                        <a:tabLst>
                          <a:tab pos="1355725" algn="l"/>
                        </a:tabLst>
                      </a:pPr>
                      <a:r>
                        <a:rPr lang="en-US" sz="10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2020 </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05/01</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2:00 AM</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240"/>
                        </a:spcBef>
                        <a:spcAft>
                          <a:spcPts val="240"/>
                        </a:spcAft>
                        <a:tabLst>
                          <a:tab pos="1355725" algn="l"/>
                        </a:tabLst>
                      </a:pPr>
                      <a:r>
                        <a:rPr lang="en-US" sz="10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2021* </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03/22</a:t>
                      </a:r>
                    </a:p>
                    <a:p>
                      <a:pPr marL="0" marR="0" algn="ctr" defTabSz="914400" rtl="0" eaLnBrk="1" latinLnBrk="0" hangingPunct="1">
                        <a:spcBef>
                          <a:spcPts val="0"/>
                        </a:spcBef>
                        <a:spcAft>
                          <a:spcPts val="0"/>
                        </a:spcAft>
                        <a:tabLst>
                          <a:tab pos="1355725" algn="l"/>
                        </a:tabLst>
                      </a:pPr>
                      <a:r>
                        <a:rPr lang="en-US" sz="10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1:00 AM</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0"/>
                        </a:spcBef>
                        <a:spcAft>
                          <a:spcPts val="0"/>
                        </a:spcAft>
                        <a:tabLst>
                          <a:tab pos="1355725" algn="l"/>
                        </a:tabLst>
                      </a:pPr>
                      <a:r>
                        <a:rPr lang="en-US" sz="10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2022</a:t>
                      </a:r>
                      <a:endParaRPr lang="en-US" sz="1000" b="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latinLnBrk="0" hangingPunct="1">
                        <a:spcBef>
                          <a:spcPts val="0"/>
                        </a:spcBef>
                        <a:spcAft>
                          <a:spcPts val="0"/>
                        </a:spcAft>
                        <a:tabLst>
                          <a:tab pos="1355725" algn="l"/>
                        </a:tabLst>
                      </a:pPr>
                      <a:r>
                        <a:rPr lang="en-US" sz="1000" b="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03/21</a:t>
                      </a:r>
                    </a:p>
                    <a:p>
                      <a:pPr marL="0" marR="0" algn="ctr" defTabSz="914400" rtl="0" eaLnBrk="1" latinLnBrk="0" hangingPunct="1">
                        <a:spcBef>
                          <a:spcPts val="0"/>
                        </a:spcBef>
                        <a:spcAft>
                          <a:spcPts val="0"/>
                        </a:spcAft>
                        <a:tabLst>
                          <a:tab pos="1355725" algn="l"/>
                        </a:tabLst>
                      </a:pPr>
                      <a:r>
                        <a:rPr lang="en-US" sz="1000" b="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2:00 AM</a:t>
                      </a:r>
                      <a:endParaRPr lang="en-US" sz="10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0"/>
                        </a:spcBef>
                        <a:spcAft>
                          <a:spcPts val="0"/>
                        </a:spcAft>
                        <a:tabLst>
                          <a:tab pos="1355725" algn="l"/>
                        </a:tabLst>
                      </a:pPr>
                      <a:r>
                        <a:rPr lang="en-US" sz="10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2023^</a:t>
                      </a:r>
                      <a:endParaRPr lang="en-US" sz="1000" b="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latinLnBrk="0" hangingPunct="1">
                        <a:spcBef>
                          <a:spcPts val="0"/>
                        </a:spcBef>
                        <a:spcAft>
                          <a:spcPts val="0"/>
                        </a:spcAft>
                        <a:tabLst>
                          <a:tab pos="1355725" algn="l"/>
                        </a:tabLst>
                      </a:pPr>
                      <a:r>
                        <a:rPr lang="en-US" sz="1000" b="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03/16</a:t>
                      </a:r>
                    </a:p>
                    <a:p>
                      <a:pPr marL="0" marR="0" algn="ctr" defTabSz="914400" rtl="0" eaLnBrk="1" latinLnBrk="0" hangingPunct="1">
                        <a:spcBef>
                          <a:spcPts val="0"/>
                        </a:spcBef>
                        <a:spcAft>
                          <a:spcPts val="0"/>
                        </a:spcAft>
                        <a:tabLst>
                          <a:tab pos="1355725" algn="l"/>
                        </a:tabLst>
                      </a:pPr>
                      <a:r>
                        <a:rPr lang="en-US" sz="1000" b="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4:00 AM</a:t>
                      </a:r>
                      <a:endParaRPr lang="en-US" sz="10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extLst>
                  <a:ext uri="{0D108BD9-81ED-4DB2-BD59-A6C34878D82A}">
                    <a16:rowId xmlns:a16="http://schemas.microsoft.com/office/drawing/2014/main" val="10000"/>
                  </a:ext>
                </a:extLst>
              </a:tr>
              <a:tr h="308463">
                <a:tc>
                  <a:txBody>
                    <a:bodyPr/>
                    <a:lstStyle/>
                    <a:p>
                      <a:pPr marL="0" marR="0" algn="ctr">
                        <a:spcBef>
                          <a:spcPts val="0"/>
                        </a:spcBef>
                        <a:spcAft>
                          <a:spcPts val="0"/>
                        </a:spcAft>
                      </a:pPr>
                      <a:r>
                        <a:rPr lang="en-US" sz="1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Min synch. Inertia (GW*s)</a:t>
                      </a:r>
                      <a:endParaRPr lang="en-US" sz="12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132</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135</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152</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143</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130</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128.8</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134.5</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131.1</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116.6*</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115.0</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131.6</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extLst>
                  <a:ext uri="{0D108BD9-81ED-4DB2-BD59-A6C34878D82A}">
                    <a16:rowId xmlns:a16="http://schemas.microsoft.com/office/drawing/2014/main" val="10001"/>
                  </a:ext>
                </a:extLst>
              </a:tr>
              <a:tr h="345185">
                <a:tc>
                  <a:txBody>
                    <a:bodyPr/>
                    <a:lstStyle/>
                    <a:p>
                      <a:pPr marL="0" marR="0" algn="ctr">
                        <a:spcBef>
                          <a:spcPts val="0"/>
                        </a:spcBef>
                        <a:spcAft>
                          <a:spcPts val="0"/>
                        </a:spcAft>
                      </a:pPr>
                      <a:r>
                        <a:rPr lang="en-US" sz="1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System load at minimum synch. Inertia (MW)</a:t>
                      </a:r>
                      <a:endParaRPr lang="en-US" sz="12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24,726</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24,540</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27,190</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27,831</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28,425</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28,397</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29,883</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30,679</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31,767</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33,784</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37,098</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extLst>
                  <a:ext uri="{0D108BD9-81ED-4DB2-BD59-A6C34878D82A}">
                    <a16:rowId xmlns:a16="http://schemas.microsoft.com/office/drawing/2014/main" val="10002"/>
                  </a:ext>
                </a:extLst>
              </a:tr>
              <a:tr h="3837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t>Non-synch. Gen. in % of System Load</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0"/>
                        </a:spcBef>
                        <a:spcAft>
                          <a:spcPts val="0"/>
                        </a:spcAft>
                      </a:pPr>
                      <a:r>
                        <a:rPr lang="en-US" sz="1000" b="1">
                          <a:solidFill>
                            <a:srgbClr val="5B6770"/>
                          </a:solidFill>
                          <a:effectLst/>
                          <a:latin typeface="Arial" panose="020B0604020202020204" pitchFamily="34" charset="0"/>
                          <a:ea typeface="Calibri" panose="020F0502020204030204" pitchFamily="34" charset="0"/>
                          <a:cs typeface="Times New Roman" panose="02020603050405020304" pitchFamily="18" charset="0"/>
                        </a:rPr>
                        <a:t>31</a:t>
                      </a:r>
                      <a:endParaRPr lang="en-US" sz="1200" b="1">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34</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42</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47</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Arial Unicode MS" panose="020B0604020202020204" pitchFamily="34" charset="-128"/>
                          <a:cs typeface="Times New Roman" panose="02020603050405020304" pitchFamily="18" charset="0"/>
                        </a:rPr>
                        <a:t>54</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Arial Unicode MS" panose="020B0604020202020204" pitchFamily="34" charset="-128"/>
                          <a:cs typeface="Times New Roman" panose="02020603050405020304" pitchFamily="18" charset="0"/>
                        </a:rPr>
                        <a:t>53</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50</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57</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66</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65</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65</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E74182FF-DD61-4D7F-A685-9D5E9B6310EF}"/>
              </a:ext>
            </a:extLst>
          </p:cNvPr>
          <p:cNvSpPr txBox="1"/>
          <p:nvPr/>
        </p:nvSpPr>
        <p:spPr>
          <a:xfrm>
            <a:off x="3271964" y="6457890"/>
            <a:ext cx="2897918" cy="400110"/>
          </a:xfrm>
          <a:prstGeom prst="rect">
            <a:avLst/>
          </a:prstGeom>
          <a:noFill/>
        </p:spPr>
        <p:txBody>
          <a:bodyPr wrap="square" rtlCol="0">
            <a:spAutoFit/>
          </a:bodyPr>
          <a:lstStyle/>
          <a:p>
            <a:r>
              <a:rPr lang="en-US" sz="1000" dirty="0"/>
              <a:t>* Measured at 109.6 GW*s, re-calculated using corrected inertia constants</a:t>
            </a:r>
            <a:endParaRPr lang="en-US" sz="1000" b="1" dirty="0">
              <a:solidFill>
                <a:srgbClr val="FF0000"/>
              </a:solidFill>
            </a:endParaRPr>
          </a:p>
        </p:txBody>
      </p:sp>
      <p:pic>
        <p:nvPicPr>
          <p:cNvPr id="7" name="Picture 6" descr="Chart, box and whisker chart&#10;&#10;Description automatically generated">
            <a:extLst>
              <a:ext uri="{FF2B5EF4-FFF2-40B4-BE49-F238E27FC236}">
                <a16:creationId xmlns:a16="http://schemas.microsoft.com/office/drawing/2014/main" id="{50F6DBE2-ACA4-210C-08A0-C9AB0AB18C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004" y="700548"/>
            <a:ext cx="6863705" cy="3573665"/>
          </a:xfrm>
          <a:prstGeom prst="rect">
            <a:avLst/>
          </a:prstGeom>
        </p:spPr>
      </p:pic>
      <p:sp>
        <p:nvSpPr>
          <p:cNvPr id="5" name="TextBox 4">
            <a:extLst>
              <a:ext uri="{FF2B5EF4-FFF2-40B4-BE49-F238E27FC236}">
                <a16:creationId xmlns:a16="http://schemas.microsoft.com/office/drawing/2014/main" id="{7E60E0B7-9EAD-37DA-42DA-1E0CB96ECBC0}"/>
              </a:ext>
            </a:extLst>
          </p:cNvPr>
          <p:cNvSpPr txBox="1"/>
          <p:nvPr/>
        </p:nvSpPr>
        <p:spPr>
          <a:xfrm>
            <a:off x="6246082" y="6469650"/>
            <a:ext cx="2897918" cy="246221"/>
          </a:xfrm>
          <a:prstGeom prst="rect">
            <a:avLst/>
          </a:prstGeom>
          <a:noFill/>
        </p:spPr>
        <p:txBody>
          <a:bodyPr wrap="square" rtlCol="0">
            <a:spAutoFit/>
          </a:bodyPr>
          <a:lstStyle/>
          <a:p>
            <a:r>
              <a:rPr lang="en-US" sz="1000" dirty="0"/>
              <a:t>^ data through 4/1/2023</a:t>
            </a:r>
            <a:endParaRPr lang="en-US" sz="1000" b="1" dirty="0">
              <a:solidFill>
                <a:srgbClr val="FF0000"/>
              </a:solidFill>
            </a:endParaRPr>
          </a:p>
        </p:txBody>
      </p:sp>
    </p:spTree>
    <p:extLst>
      <p:ext uri="{BB962C8B-B14F-4D97-AF65-F5344CB8AC3E}">
        <p14:creationId xmlns:p14="http://schemas.microsoft.com/office/powerpoint/2010/main" val="2146613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F7CBF-F1CF-41BF-BDD3-391FF07F7ADD}"/>
              </a:ext>
            </a:extLst>
          </p:cNvPr>
          <p:cNvSpPr>
            <a:spLocks noGrp="1"/>
          </p:cNvSpPr>
          <p:nvPr>
            <p:ph type="title"/>
          </p:nvPr>
        </p:nvSpPr>
        <p:spPr/>
        <p:txBody>
          <a:bodyPr/>
          <a:lstStyle/>
          <a:p>
            <a:r>
              <a:rPr lang="en-US" dirty="0"/>
              <a:t>ERCOT Inertia 2017-2023^</a:t>
            </a:r>
            <a:endParaRPr lang="en-US" dirty="0">
              <a:solidFill>
                <a:srgbClr val="FF0000"/>
              </a:solidFill>
            </a:endParaRPr>
          </a:p>
        </p:txBody>
      </p:sp>
      <p:sp>
        <p:nvSpPr>
          <p:cNvPr id="4" name="Slide Number Placeholder 3">
            <a:extLst>
              <a:ext uri="{FF2B5EF4-FFF2-40B4-BE49-F238E27FC236}">
                <a16:creationId xmlns:a16="http://schemas.microsoft.com/office/drawing/2014/main" id="{98D8A554-CB3D-4D8E-823B-6941F2DEA2FF}"/>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7</a:t>
            </a:fld>
            <a:endParaRPr lang="en-US">
              <a:solidFill>
                <a:prstClr val="black">
                  <a:tint val="75000"/>
                </a:prstClr>
              </a:solidFill>
            </a:endParaRPr>
          </a:p>
        </p:txBody>
      </p:sp>
      <p:pic>
        <p:nvPicPr>
          <p:cNvPr id="5" name="Picture 4" descr="Chart, bar chart&#10;&#10;Description automatically generated">
            <a:extLst>
              <a:ext uri="{FF2B5EF4-FFF2-40B4-BE49-F238E27FC236}">
                <a16:creationId xmlns:a16="http://schemas.microsoft.com/office/drawing/2014/main" id="{049FCFFD-1351-5C3C-53A4-070474C31C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06" y="867277"/>
            <a:ext cx="9031294" cy="5188191"/>
          </a:xfrm>
          <a:prstGeom prst="rect">
            <a:avLst/>
          </a:prstGeom>
        </p:spPr>
      </p:pic>
    </p:spTree>
    <p:extLst>
      <p:ext uri="{BB962C8B-B14F-4D97-AF65-F5344CB8AC3E}">
        <p14:creationId xmlns:p14="http://schemas.microsoft.com/office/powerpoint/2010/main" val="3224392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Generation Retirement</a:t>
            </a:r>
            <a:endParaRPr lang="en-US" dirty="0">
              <a:solidFill>
                <a:srgbClr val="FF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8</a:t>
            </a:fld>
            <a:endParaRPr lang="en-US">
              <a:solidFill>
                <a:prstClr val="black">
                  <a:tint val="75000"/>
                </a:prstClr>
              </a:solidFill>
            </a:endParaRPr>
          </a:p>
        </p:txBody>
      </p:sp>
      <p:sp>
        <p:nvSpPr>
          <p:cNvPr id="6" name="TextBox 5"/>
          <p:cNvSpPr txBox="1"/>
          <p:nvPr/>
        </p:nvSpPr>
        <p:spPr>
          <a:xfrm>
            <a:off x="1249960" y="5925065"/>
            <a:ext cx="7980400" cy="369332"/>
          </a:xfrm>
          <a:prstGeom prst="rect">
            <a:avLst/>
          </a:prstGeom>
          <a:noFill/>
        </p:spPr>
        <p:txBody>
          <a:bodyPr wrap="square" rtlCol="0">
            <a:spAutoFit/>
          </a:bodyPr>
          <a:lstStyle/>
          <a:p>
            <a:r>
              <a:rPr lang="en-US" dirty="0">
                <a:sym typeface="Symbol" panose="05050102010706020507" pitchFamily="18" charset="2"/>
              </a:rPr>
              <a:t>420 MW of GAS-ST retired in 2022</a:t>
            </a:r>
            <a:endParaRPr lang="en-US" dirty="0"/>
          </a:p>
        </p:txBody>
      </p:sp>
      <p:pic>
        <p:nvPicPr>
          <p:cNvPr id="7" name="Picture 6" descr="Chart, bar chart&#10;&#10;Description automatically generated">
            <a:extLst>
              <a:ext uri="{FF2B5EF4-FFF2-40B4-BE49-F238E27FC236}">
                <a16:creationId xmlns:a16="http://schemas.microsoft.com/office/drawing/2014/main" id="{F7B42BDE-1D94-4EA2-AC24-432571ADD2A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2899" y="879101"/>
            <a:ext cx="8458201" cy="3826329"/>
          </a:xfrm>
          <a:prstGeom prst="rect">
            <a:avLst/>
          </a:prstGeom>
        </p:spPr>
      </p:pic>
      <p:graphicFrame>
        <p:nvGraphicFramePr>
          <p:cNvPr id="3" name="Table 4">
            <a:extLst>
              <a:ext uri="{FF2B5EF4-FFF2-40B4-BE49-F238E27FC236}">
                <a16:creationId xmlns:a16="http://schemas.microsoft.com/office/drawing/2014/main" id="{3D69848B-A71D-9F8F-5C5B-90E050F00D5A}"/>
              </a:ext>
            </a:extLst>
          </p:cNvPr>
          <p:cNvGraphicFramePr>
            <a:graphicFrameLocks noGrp="1"/>
          </p:cNvGraphicFramePr>
          <p:nvPr>
            <p:extLst>
              <p:ext uri="{D42A27DB-BD31-4B8C-83A1-F6EECF244321}">
                <p14:modId xmlns:p14="http://schemas.microsoft.com/office/powerpoint/2010/main" val="559409885"/>
              </p:ext>
            </p:extLst>
          </p:nvPr>
        </p:nvGraphicFramePr>
        <p:xfrm>
          <a:off x="1249960" y="4771571"/>
          <a:ext cx="6878977" cy="1112520"/>
        </p:xfrm>
        <a:graphic>
          <a:graphicData uri="http://schemas.openxmlformats.org/drawingml/2006/table">
            <a:tbl>
              <a:tblPr firstRow="1" bandRow="1">
                <a:tableStyleId>{5C22544A-7EE6-4342-B048-85BDC9FD1C3A}</a:tableStyleId>
              </a:tblPr>
              <a:tblGrid>
                <a:gridCol w="1031846">
                  <a:extLst>
                    <a:ext uri="{9D8B030D-6E8A-4147-A177-3AD203B41FA5}">
                      <a16:colId xmlns:a16="http://schemas.microsoft.com/office/drawing/2014/main" val="3263186423"/>
                    </a:ext>
                  </a:extLst>
                </a:gridCol>
                <a:gridCol w="933576">
                  <a:extLst>
                    <a:ext uri="{9D8B030D-6E8A-4147-A177-3AD203B41FA5}">
                      <a16:colId xmlns:a16="http://schemas.microsoft.com/office/drawing/2014/main" val="2399237929"/>
                    </a:ext>
                  </a:extLst>
                </a:gridCol>
                <a:gridCol w="982711">
                  <a:extLst>
                    <a:ext uri="{9D8B030D-6E8A-4147-A177-3AD203B41FA5}">
                      <a16:colId xmlns:a16="http://schemas.microsoft.com/office/drawing/2014/main" val="3748546545"/>
                    </a:ext>
                  </a:extLst>
                </a:gridCol>
                <a:gridCol w="982711">
                  <a:extLst>
                    <a:ext uri="{9D8B030D-6E8A-4147-A177-3AD203B41FA5}">
                      <a16:colId xmlns:a16="http://schemas.microsoft.com/office/drawing/2014/main" val="113273940"/>
                    </a:ext>
                  </a:extLst>
                </a:gridCol>
                <a:gridCol w="982711">
                  <a:extLst>
                    <a:ext uri="{9D8B030D-6E8A-4147-A177-3AD203B41FA5}">
                      <a16:colId xmlns:a16="http://schemas.microsoft.com/office/drawing/2014/main" val="1817048693"/>
                    </a:ext>
                  </a:extLst>
                </a:gridCol>
                <a:gridCol w="982711">
                  <a:extLst>
                    <a:ext uri="{9D8B030D-6E8A-4147-A177-3AD203B41FA5}">
                      <a16:colId xmlns:a16="http://schemas.microsoft.com/office/drawing/2014/main" val="806666228"/>
                    </a:ext>
                  </a:extLst>
                </a:gridCol>
                <a:gridCol w="982711">
                  <a:extLst>
                    <a:ext uri="{9D8B030D-6E8A-4147-A177-3AD203B41FA5}">
                      <a16:colId xmlns:a16="http://schemas.microsoft.com/office/drawing/2014/main" val="48654847"/>
                    </a:ext>
                  </a:extLst>
                </a:gridCol>
              </a:tblGrid>
              <a:tr h="370840">
                <a:tc gridSpan="7">
                  <a:txBody>
                    <a:bodyPr/>
                    <a:lstStyle/>
                    <a:p>
                      <a:pPr algn="ctr"/>
                      <a:r>
                        <a:rPr lang="en-US" dirty="0"/>
                        <a:t>Total Generation Capacity Retired Since 2013</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91796792"/>
                  </a:ext>
                </a:extLst>
              </a:tr>
              <a:tr h="370840">
                <a:tc>
                  <a:txBody>
                    <a:bodyPr/>
                    <a:lstStyle/>
                    <a:p>
                      <a:r>
                        <a:rPr lang="en-US" sz="1600" b="1" dirty="0">
                          <a:solidFill>
                            <a:schemeClr val="bg1"/>
                          </a:solidFill>
                        </a:rPr>
                        <a:t>Biomass</a:t>
                      </a:r>
                    </a:p>
                  </a:txBody>
                  <a:tcPr>
                    <a:solidFill>
                      <a:schemeClr val="accent1"/>
                    </a:solidFill>
                  </a:tcPr>
                </a:tc>
                <a:tc>
                  <a:txBody>
                    <a:bodyPr/>
                    <a:lstStyle/>
                    <a:p>
                      <a:r>
                        <a:rPr lang="en-US" sz="1600" b="1" dirty="0">
                          <a:solidFill>
                            <a:schemeClr val="bg1"/>
                          </a:solidFill>
                        </a:rPr>
                        <a:t>Coal</a:t>
                      </a:r>
                    </a:p>
                  </a:txBody>
                  <a:tcPr>
                    <a:solidFill>
                      <a:schemeClr val="accent1"/>
                    </a:solidFill>
                  </a:tcPr>
                </a:tc>
                <a:tc>
                  <a:txBody>
                    <a:bodyPr/>
                    <a:lstStyle/>
                    <a:p>
                      <a:r>
                        <a:rPr lang="en-US" sz="1600" b="1" dirty="0">
                          <a:solidFill>
                            <a:schemeClr val="bg1"/>
                          </a:solidFill>
                        </a:rPr>
                        <a:t>Gas-CC</a:t>
                      </a:r>
                    </a:p>
                  </a:txBody>
                  <a:tcPr>
                    <a:solidFill>
                      <a:schemeClr val="accent1"/>
                    </a:solidFill>
                  </a:tcPr>
                </a:tc>
                <a:tc>
                  <a:txBody>
                    <a:bodyPr/>
                    <a:lstStyle/>
                    <a:p>
                      <a:r>
                        <a:rPr lang="en-US" sz="1600" b="1" dirty="0">
                          <a:solidFill>
                            <a:schemeClr val="bg1"/>
                          </a:solidFill>
                        </a:rPr>
                        <a:t>Gas-GT</a:t>
                      </a:r>
                    </a:p>
                  </a:txBody>
                  <a:tcPr>
                    <a:solidFill>
                      <a:schemeClr val="accent1"/>
                    </a:solidFill>
                  </a:tcPr>
                </a:tc>
                <a:tc>
                  <a:txBody>
                    <a:bodyPr/>
                    <a:lstStyle/>
                    <a:p>
                      <a:r>
                        <a:rPr lang="en-US" sz="1600" b="1" dirty="0">
                          <a:solidFill>
                            <a:schemeClr val="bg1"/>
                          </a:solidFill>
                        </a:rPr>
                        <a:t>Gas-ST</a:t>
                      </a:r>
                    </a:p>
                  </a:txBody>
                  <a:tcPr>
                    <a:solidFill>
                      <a:schemeClr val="accent1"/>
                    </a:solidFill>
                  </a:tcPr>
                </a:tc>
                <a:tc>
                  <a:txBody>
                    <a:bodyPr/>
                    <a:lstStyle/>
                    <a:p>
                      <a:r>
                        <a:rPr lang="en-US" sz="1600" b="1" dirty="0">
                          <a:solidFill>
                            <a:schemeClr val="bg1"/>
                          </a:solidFill>
                        </a:rPr>
                        <a:t>Storage</a:t>
                      </a:r>
                    </a:p>
                  </a:txBody>
                  <a:tcPr>
                    <a:solidFill>
                      <a:schemeClr val="accent1"/>
                    </a:solidFill>
                  </a:tcPr>
                </a:tc>
                <a:tc>
                  <a:txBody>
                    <a:bodyPr/>
                    <a:lstStyle/>
                    <a:p>
                      <a:r>
                        <a:rPr lang="en-US" sz="1600" b="1" dirty="0">
                          <a:solidFill>
                            <a:schemeClr val="bg1"/>
                          </a:solidFill>
                        </a:rPr>
                        <a:t>Wind</a:t>
                      </a:r>
                    </a:p>
                  </a:txBody>
                  <a:tcPr>
                    <a:solidFill>
                      <a:schemeClr val="accent1"/>
                    </a:solidFill>
                  </a:tcPr>
                </a:tc>
                <a:extLst>
                  <a:ext uri="{0D108BD9-81ED-4DB2-BD59-A6C34878D82A}">
                    <a16:rowId xmlns:a16="http://schemas.microsoft.com/office/drawing/2014/main" val="3842787201"/>
                  </a:ext>
                </a:extLst>
              </a:tr>
              <a:tr h="370840">
                <a:tc>
                  <a:txBody>
                    <a:bodyPr/>
                    <a:lstStyle/>
                    <a:p>
                      <a:r>
                        <a:rPr lang="en-US" dirty="0"/>
                        <a:t>45</a:t>
                      </a:r>
                    </a:p>
                  </a:txBody>
                  <a:tcPr/>
                </a:tc>
                <a:tc>
                  <a:txBody>
                    <a:bodyPr/>
                    <a:lstStyle/>
                    <a:p>
                      <a:r>
                        <a:rPr lang="en-US" dirty="0"/>
                        <a:t>5,531</a:t>
                      </a:r>
                    </a:p>
                  </a:txBody>
                  <a:tcPr/>
                </a:tc>
                <a:tc>
                  <a:txBody>
                    <a:bodyPr/>
                    <a:lstStyle/>
                    <a:p>
                      <a:r>
                        <a:rPr lang="en-US" dirty="0"/>
                        <a:t>804</a:t>
                      </a:r>
                    </a:p>
                  </a:txBody>
                  <a:tcPr/>
                </a:tc>
                <a:tc>
                  <a:txBody>
                    <a:bodyPr/>
                    <a:lstStyle/>
                    <a:p>
                      <a:r>
                        <a:rPr lang="en-US" dirty="0"/>
                        <a:t>35</a:t>
                      </a:r>
                    </a:p>
                  </a:txBody>
                  <a:tcPr/>
                </a:tc>
                <a:tc>
                  <a:txBody>
                    <a:bodyPr/>
                    <a:lstStyle/>
                    <a:p>
                      <a:r>
                        <a:rPr lang="en-US" dirty="0"/>
                        <a:t>4,166.5</a:t>
                      </a:r>
                    </a:p>
                  </a:txBody>
                  <a:tcPr/>
                </a:tc>
                <a:tc>
                  <a:txBody>
                    <a:bodyPr/>
                    <a:lstStyle/>
                    <a:p>
                      <a:r>
                        <a:rPr lang="en-US" dirty="0"/>
                        <a:t>2</a:t>
                      </a:r>
                    </a:p>
                  </a:txBody>
                  <a:tcPr/>
                </a:tc>
                <a:tc>
                  <a:txBody>
                    <a:bodyPr/>
                    <a:lstStyle/>
                    <a:p>
                      <a:r>
                        <a:rPr lang="en-US" dirty="0"/>
                        <a:t>316.55</a:t>
                      </a:r>
                    </a:p>
                  </a:txBody>
                  <a:tcPr/>
                </a:tc>
                <a:extLst>
                  <a:ext uri="{0D108BD9-81ED-4DB2-BD59-A6C34878D82A}">
                    <a16:rowId xmlns:a16="http://schemas.microsoft.com/office/drawing/2014/main" val="3890744027"/>
                  </a:ext>
                </a:extLst>
              </a:tr>
            </a:tbl>
          </a:graphicData>
        </a:graphic>
      </p:graphicFrame>
    </p:spTree>
    <p:extLst>
      <p:ext uri="{BB962C8B-B14F-4D97-AF65-F5344CB8AC3E}">
        <p14:creationId xmlns:p14="http://schemas.microsoft.com/office/powerpoint/2010/main" val="521808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Coal and Combined Cycle Inertia Trends</a:t>
            </a:r>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a:p>
        </p:txBody>
      </p:sp>
      <p:sp>
        <p:nvSpPr>
          <p:cNvPr id="10" name="Content Placeholder 2"/>
          <p:cNvSpPr txBox="1">
            <a:spLocks/>
          </p:cNvSpPr>
          <p:nvPr/>
        </p:nvSpPr>
        <p:spPr>
          <a:xfrm>
            <a:off x="400050" y="5143501"/>
            <a:ext cx="8629650" cy="400049"/>
          </a:xfrm>
          <a:prstGeom prst="rect">
            <a:avLst/>
          </a:prstGeom>
        </p:spPr>
        <p:txBody>
          <a:bodyPr/>
          <a:lstStyle>
            <a:defPPr>
              <a:defRPr lang="en-US"/>
            </a:defPPr>
            <a:lvl1pPr indent="0">
              <a:spcBef>
                <a:spcPct val="20000"/>
              </a:spcBef>
              <a:buFont typeface="Arial" panose="020B0604020202020204" pitchFamily="34" charset="0"/>
              <a:buNone/>
              <a:defRPr sz="2000">
                <a:solidFill>
                  <a:schemeClr val="tx2"/>
                </a:solidFill>
              </a:defRPr>
            </a:lvl1pPr>
            <a:lvl2pPr marL="742950" indent="-285750">
              <a:spcBef>
                <a:spcPct val="20000"/>
              </a:spcBef>
              <a:buFont typeface="Arial" panose="020B0604020202020204" pitchFamily="34" charset="0"/>
              <a:buChar char="–"/>
              <a:defRPr sz="2400">
                <a:solidFill>
                  <a:schemeClr val="tx2"/>
                </a:solidFill>
              </a:defRPr>
            </a:lvl2pPr>
            <a:lvl3pPr marL="1143000" indent="-228600">
              <a:spcBef>
                <a:spcPct val="20000"/>
              </a:spcBef>
              <a:buFont typeface="Arial" panose="020B0604020202020204" pitchFamily="34" charset="0"/>
              <a:buChar char="•"/>
              <a:defRPr sz="2200">
                <a:solidFill>
                  <a:schemeClr val="tx2"/>
                </a:solidFill>
              </a:defRPr>
            </a:lvl3pPr>
            <a:lvl4pPr marL="1600200" indent="-228600">
              <a:spcBef>
                <a:spcPct val="20000"/>
              </a:spcBef>
              <a:buFont typeface="Arial" panose="020B0604020202020204" pitchFamily="34" charset="0"/>
              <a:buChar char="–"/>
              <a:defRPr sz="2100">
                <a:solidFill>
                  <a:schemeClr val="tx2"/>
                </a:solidFill>
              </a:defRPr>
            </a:lvl4pPr>
            <a:lvl5pPr marL="2057400" indent="-228600">
              <a:spcBef>
                <a:spcPct val="20000"/>
              </a:spcBef>
              <a:buFont typeface="Arial" panose="020B0604020202020204" pitchFamily="34" charset="0"/>
              <a:buChar char="»"/>
              <a:defRPr sz="2000">
                <a:solidFill>
                  <a:schemeClr val="tx2"/>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1500" dirty="0"/>
              <a:t>Combined Cycle Plant has about 1.5x higher inertia than a Coal Plant with the same MVA rating</a:t>
            </a:r>
          </a:p>
        </p:txBody>
      </p:sp>
      <p:pic>
        <p:nvPicPr>
          <p:cNvPr id="8" name="Content Placeholder 7" descr="Chart, box and whisker chart&#10;&#10;Description automatically generated">
            <a:extLst>
              <a:ext uri="{FF2B5EF4-FFF2-40B4-BE49-F238E27FC236}">
                <a16:creationId xmlns:a16="http://schemas.microsoft.com/office/drawing/2014/main" id="{CAFADA55-17B5-44BB-9308-88DC3AD52FA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806" y="1386682"/>
            <a:ext cx="4572009" cy="3383287"/>
          </a:xfrm>
        </p:spPr>
      </p:pic>
      <p:pic>
        <p:nvPicPr>
          <p:cNvPr id="12" name="Picture 11" descr="Chart, box and whisker chart&#10;&#10;Description automatically generated">
            <a:extLst>
              <a:ext uri="{FF2B5EF4-FFF2-40B4-BE49-F238E27FC236}">
                <a16:creationId xmlns:a16="http://schemas.microsoft.com/office/drawing/2014/main" id="{EBB7387E-05C4-4CBE-99B8-4DAEEE77CF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386682"/>
            <a:ext cx="4572009" cy="3383287"/>
          </a:xfrm>
          <a:prstGeom prst="rect">
            <a:avLst/>
          </a:prstGeom>
        </p:spPr>
      </p:pic>
    </p:spTree>
    <p:extLst>
      <p:ext uri="{BB962C8B-B14F-4D97-AF65-F5344CB8AC3E}">
        <p14:creationId xmlns:p14="http://schemas.microsoft.com/office/powerpoint/2010/main" val="2612814779"/>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49020</TotalTime>
  <Words>1478</Words>
  <Application>Microsoft Office PowerPoint</Application>
  <PresentationFormat>On-screen Show (4:3)</PresentationFormat>
  <Paragraphs>328</Paragraphs>
  <Slides>37</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Arial</vt:lpstr>
      <vt:lpstr>Calibri</vt:lpstr>
      <vt:lpstr>Cambria</vt:lpstr>
      <vt:lpstr>Cambria Math</vt:lpstr>
      <vt:lpstr>Times New Roman</vt:lpstr>
      <vt:lpstr>1_Custom Design</vt:lpstr>
      <vt:lpstr>1_Office Theme</vt:lpstr>
      <vt:lpstr>PowerPoint Presentation</vt:lpstr>
      <vt:lpstr>Effect of Synchronous Inertia on System Frequency</vt:lpstr>
      <vt:lpstr>Inertia Calculation</vt:lpstr>
      <vt:lpstr>Inertia Constants</vt:lpstr>
      <vt:lpstr>Inertia Monitoring in Real-Time</vt:lpstr>
      <vt:lpstr>ERCOT Inertia 2013-2023^</vt:lpstr>
      <vt:lpstr>ERCOT Inertia 2017-2023^</vt:lpstr>
      <vt:lpstr>Generation Retirement</vt:lpstr>
      <vt:lpstr>Coal and Combined Cycle Inertia Trends</vt:lpstr>
      <vt:lpstr>PUN Inertia</vt:lpstr>
      <vt:lpstr>Wind Generation Capacity</vt:lpstr>
      <vt:lpstr>Wind Generation by Year</vt:lpstr>
      <vt:lpstr>Solar Generation Capacity</vt:lpstr>
      <vt:lpstr>Solar Generation by Year</vt:lpstr>
      <vt:lpstr>Energy Storage Resource (ESR) Capacity</vt:lpstr>
      <vt:lpstr>ESR Generation by Hour</vt:lpstr>
      <vt:lpstr>Total Load by Year</vt:lpstr>
      <vt:lpstr>Net Load by Year</vt:lpstr>
      <vt:lpstr>Lowest 100 Inertia Hours 2017-2022</vt:lpstr>
      <vt:lpstr>Low Net Load Hours 2017-2022</vt:lpstr>
      <vt:lpstr>Median Inertia by Source During Lowest 100 Total Inertia Hours</vt:lpstr>
      <vt:lpstr>Combined Cycle Outages during Low Inertia Hours</vt:lpstr>
      <vt:lpstr>CC Inertia vs. Net Load</vt:lpstr>
      <vt:lpstr>Coal &amp; Gas-Steam vs. Net Load</vt:lpstr>
      <vt:lpstr>Natural Gas Prices</vt:lpstr>
      <vt:lpstr>Summary</vt:lpstr>
      <vt:lpstr>Thank you! Questions?</vt:lpstr>
      <vt:lpstr>Appendix</vt:lpstr>
      <vt:lpstr>Inertia by Unit Type during Minimum Inertia Hour 2023^</vt:lpstr>
      <vt:lpstr>Inertia by Unit Type during Minimum Inertia Hour</vt:lpstr>
      <vt:lpstr>Low Combined Cycle Inertia Hours</vt:lpstr>
      <vt:lpstr>Low Load Hours 2017-2022</vt:lpstr>
      <vt:lpstr>Combined Cycle by Month 2020-2022</vt:lpstr>
      <vt:lpstr>Low Inertia Hours by Month</vt:lpstr>
      <vt:lpstr>Average Combined Cycle Outages by Month</vt:lpstr>
      <vt:lpstr>High Wind Generation Hours 2017-2022</vt:lpstr>
      <vt:lpstr>High Solar Generation Hours 2017-2022</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Matevosjana, Julia</dc:creator>
  <cp:lastModifiedBy>DuBro, Jackson</cp:lastModifiedBy>
  <cp:revision>231</cp:revision>
  <dcterms:created xsi:type="dcterms:W3CDTF">2019-12-03T17:24:44Z</dcterms:created>
  <dcterms:modified xsi:type="dcterms:W3CDTF">2023-04-21T14:28:30Z</dcterms:modified>
</cp:coreProperties>
</file>