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3196" autoAdjust="0"/>
  </p:normalViewPr>
  <p:slideViewPr>
    <p:cSldViewPr showGuides="1">
      <p:cViewPr varScale="1">
        <p:scale>
          <a:sx n="71" d="100"/>
          <a:sy n="71" d="100"/>
        </p:scale>
        <p:origin x="1824" y="5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March 2022 and Mar 2023, we see fewer instances of frequency hovering at or below the lower deadband in March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Mar 2021 and Mar 2023, we see fewer instances of frequency hovering well below the lower deadband in Marc 2023, and significantly fewer instances of frequency crossing the higher deadband in March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We did not make time error corrections and the time error was fairly small during the entire month </a:t>
            </a:r>
            <a:r>
              <a:rPr lang="en-US" baseline="0"/>
              <a:t>of march</a:t>
            </a: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30,335,510 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10,195,515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33.61%</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dirty="0">
                <a:solidFill>
                  <a:schemeClr val="accent2"/>
                </a:solidFill>
              </a:rPr>
              <a:t>1,442,064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effectLst/>
                <a:latin typeface="Arial" panose="020B0604020202020204" pitchFamily="34" charset="0"/>
              </a:rPr>
              <a:t>4.75%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a:t>
            </a:r>
            <a:r>
              <a:rPr lang="en-US" sz="1800" b="0" i="0" u="none" strike="noStrike" dirty="0">
                <a:solidFill>
                  <a:srgbClr val="000000"/>
                </a:solidFill>
                <a:effectLst/>
                <a:latin typeface="Calibri" panose="020F0502020204030204" pitchFamily="34" charset="0"/>
              </a:rPr>
              <a:t>131,542</a:t>
            </a:r>
            <a:r>
              <a:rPr lang="en-US" dirty="0"/>
              <a:t> </a:t>
            </a:r>
            <a:r>
              <a:rPr lang="en-US" baseline="0" dirty="0"/>
              <a:t> MW*s on 1/15/2023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166,688</a:t>
            </a:r>
            <a:r>
              <a:rPr lang="en-US" sz="2400" dirty="0"/>
              <a:t> </a:t>
            </a:r>
            <a:r>
              <a:rPr lang="en-US" sz="1600" b="1" baseline="0" dirty="0"/>
              <a:t> </a:t>
            </a:r>
            <a:r>
              <a:rPr lang="en-US" sz="1600" b="1" dirty="0">
                <a:solidFill>
                  <a:schemeClr val="accent2"/>
                </a:solidFill>
              </a:rPr>
              <a:t>MW*s</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800" b="1" i="0" u="none" strike="noStrike" dirty="0">
                <a:solidFill>
                  <a:srgbClr val="000000"/>
                </a:solidFill>
                <a:effectLst/>
                <a:latin typeface="Calibri" panose="020F0502020204030204" pitchFamily="34" charset="0"/>
              </a:rPr>
              <a:t>228,901</a:t>
            </a:r>
            <a:r>
              <a:rPr lang="en-US" sz="1600" b="1" dirty="0">
                <a:solidFill>
                  <a:schemeClr val="accent2"/>
                </a:solidFill>
              </a:rPr>
              <a:t> MW*s</a:t>
            </a:r>
            <a:r>
              <a:rPr lang="en-US" sz="1600" b="1" baseline="0" dirty="0">
                <a:solidFill>
                  <a:schemeClr val="accent2"/>
                </a:solidFill>
              </a:rPr>
              <a:t>  </a:t>
            </a:r>
            <a:r>
              <a:rPr lang="en-US" sz="1600" dirty="0">
                <a:solidFill>
                  <a:schemeClr val="accent2"/>
                </a:solidFill>
              </a:rPr>
              <a:t>on Mar 18th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600" b="1" baseline="0" dirty="0">
                <a:solidFill>
                  <a:schemeClr val="accent2"/>
                </a:solidFill>
              </a:rPr>
              <a:t>131,542</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Mar 16th</a:t>
            </a:r>
            <a:endParaRPr lang="en-US" sz="160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160</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173.48, which is in line with expectations, and the CPS1 score for Jan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smaller overall compared with 2022.</a:t>
            </a:r>
          </a:p>
          <a:p>
            <a:pPr lvl="1"/>
            <a:r>
              <a:rPr lang="en-US" sz="1600" dirty="0">
                <a:solidFill>
                  <a:schemeClr val="accent2"/>
                </a:solidFill>
              </a:rPr>
              <a:t>Mean: 14.66 mHz</a:t>
            </a:r>
          </a:p>
          <a:p>
            <a:pPr lvl="1"/>
            <a:r>
              <a:rPr lang="en-US" sz="1600" dirty="0">
                <a:solidFill>
                  <a:schemeClr val="accent2"/>
                </a:solidFill>
              </a:rPr>
              <a:t>Min: 11.76 mHz</a:t>
            </a:r>
          </a:p>
          <a:p>
            <a:pPr lvl="1"/>
            <a:r>
              <a:rPr lang="en-US" sz="1600" dirty="0">
                <a:solidFill>
                  <a:schemeClr val="accent2"/>
                </a:solidFill>
              </a:rPr>
              <a:t>Max: 17.5 mHz</a:t>
            </a: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15.13 </a:t>
            </a:r>
            <a:r>
              <a:rPr lang="en-US" sz="1600" dirty="0" err="1"/>
              <a:t>mHz</a:t>
            </a:r>
            <a:r>
              <a:rPr lang="en-US" sz="1600" dirty="0"/>
              <a:t> on avg for March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March 2023</a:t>
            </a:r>
          </a:p>
          <a:p>
            <a:endParaRPr lang="en-US" dirty="0"/>
          </a:p>
          <a:p>
            <a:r>
              <a:rPr lang="en-US" dirty="0"/>
              <a:t>ERCOT</a:t>
            </a:r>
          </a:p>
          <a:p>
            <a:r>
              <a:rPr lang="en-US" dirty="0"/>
              <a:t>Operations Planning</a:t>
            </a:r>
          </a:p>
          <a:p>
            <a:endParaRPr lang="en-US" dirty="0"/>
          </a:p>
          <a:p>
            <a:r>
              <a:rPr lang="en-US" dirty="0"/>
              <a:t>PDCWG | April 21,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52CB8A40-EDA2-61D6-7B7E-B70F838E0A06}"/>
              </a:ext>
            </a:extLst>
          </p:cNvPr>
          <p:cNvPicPr>
            <a:picLocks noChangeAspect="1"/>
          </p:cNvPicPr>
          <p:nvPr/>
        </p:nvPicPr>
        <p:blipFill>
          <a:blip r:embed="rId3"/>
          <a:stretch>
            <a:fillRect/>
          </a:stretch>
        </p:blipFill>
        <p:spPr>
          <a:xfrm>
            <a:off x="457200" y="914400"/>
            <a:ext cx="7467600" cy="5314935"/>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47F8F516-8DCB-0455-6393-BB21FD768D61}"/>
              </a:ext>
            </a:extLst>
          </p:cNvPr>
          <p:cNvPicPr>
            <a:picLocks noChangeAspect="1"/>
          </p:cNvPicPr>
          <p:nvPr/>
        </p:nvPicPr>
        <p:blipFill>
          <a:blip r:embed="rId3"/>
          <a:stretch>
            <a:fillRect/>
          </a:stretch>
        </p:blipFill>
        <p:spPr>
          <a:xfrm>
            <a:off x="457200" y="838200"/>
            <a:ext cx="7535032" cy="5410200"/>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a:extLst>
              <a:ext uri="{FF2B5EF4-FFF2-40B4-BE49-F238E27FC236}">
                <a16:creationId xmlns:a16="http://schemas.microsoft.com/office/drawing/2014/main" id="{9085EB87-30F7-DEC3-3857-4194FBBB2DF3}"/>
              </a:ext>
            </a:extLst>
          </p:cNvPr>
          <p:cNvPicPr>
            <a:picLocks noChangeAspect="1"/>
          </p:cNvPicPr>
          <p:nvPr/>
        </p:nvPicPr>
        <p:blipFill>
          <a:blip r:embed="rId3"/>
          <a:stretch>
            <a:fillRect/>
          </a:stretch>
        </p:blipFill>
        <p:spPr>
          <a:xfrm>
            <a:off x="457200" y="914400"/>
            <a:ext cx="7763632" cy="5234169"/>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a:extLst>
              <a:ext uri="{FF2B5EF4-FFF2-40B4-BE49-F238E27FC236}">
                <a16:creationId xmlns:a16="http://schemas.microsoft.com/office/drawing/2014/main" id="{48DC60CB-3D52-28D8-F203-2C2048EF6B19}"/>
              </a:ext>
            </a:extLst>
          </p:cNvPr>
          <p:cNvPicPr>
            <a:picLocks noChangeAspect="1"/>
          </p:cNvPicPr>
          <p:nvPr/>
        </p:nvPicPr>
        <p:blipFill>
          <a:blip r:embed="rId3"/>
          <a:stretch>
            <a:fillRect/>
          </a:stretch>
        </p:blipFill>
        <p:spPr>
          <a:xfrm>
            <a:off x="417755" y="895764"/>
            <a:ext cx="7538080" cy="5066471"/>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2021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5" name="Picture 4">
            <a:extLst>
              <a:ext uri="{FF2B5EF4-FFF2-40B4-BE49-F238E27FC236}">
                <a16:creationId xmlns:a16="http://schemas.microsoft.com/office/drawing/2014/main" id="{3EFFBB46-C880-4977-997B-1297BE6F8459}"/>
              </a:ext>
            </a:extLst>
          </p:cNvPr>
          <p:cNvPicPr>
            <a:picLocks noChangeAspect="1"/>
          </p:cNvPicPr>
          <p:nvPr/>
        </p:nvPicPr>
        <p:blipFill>
          <a:blip r:embed="rId3"/>
          <a:stretch>
            <a:fillRect/>
          </a:stretch>
        </p:blipFill>
        <p:spPr>
          <a:xfrm>
            <a:off x="360807" y="1604962"/>
            <a:ext cx="8420100" cy="4933950"/>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2021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12" name="Picture 11">
            <a:extLst>
              <a:ext uri="{FF2B5EF4-FFF2-40B4-BE49-F238E27FC236}">
                <a16:creationId xmlns:a16="http://schemas.microsoft.com/office/drawing/2014/main" id="{C03F3404-77C3-4926-AFFF-B942CFC4C808}"/>
              </a:ext>
            </a:extLst>
          </p:cNvPr>
          <p:cNvPicPr>
            <a:picLocks noChangeAspect="1"/>
          </p:cNvPicPr>
          <p:nvPr/>
        </p:nvPicPr>
        <p:blipFill>
          <a:blip r:embed="rId3"/>
          <a:stretch>
            <a:fillRect/>
          </a:stretch>
        </p:blipFill>
        <p:spPr>
          <a:xfrm>
            <a:off x="76200" y="2805114"/>
            <a:ext cx="8991600" cy="1247775"/>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March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174.44%</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173.84%</a:t>
            </a:r>
            <a:endParaRPr lang="en-US" sz="1800" dirty="0">
              <a:solidFill>
                <a:schemeClr val="accent2"/>
              </a:solidFill>
            </a:endParaRP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0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2021</a:t>
            </a:r>
          </a:p>
          <a:p>
            <a:pPr>
              <a:spcBef>
                <a:spcPts val="600"/>
              </a:spcBef>
            </a:pPr>
            <a:r>
              <a:rPr lang="en-US" sz="1800" dirty="0">
                <a:solidFill>
                  <a:schemeClr val="accent2"/>
                </a:solidFill>
              </a:rPr>
              <a:t>2021 BAAL-003 FRM Performance: </a:t>
            </a:r>
            <a:r>
              <a:rPr lang="en-US" sz="1800" b="1" dirty="0">
                <a:solidFill>
                  <a:schemeClr val="accent2"/>
                </a:solidFill>
              </a:rPr>
              <a:t>-913.56</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14.66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11.76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17.5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30,335,510 MWh</a:t>
            </a:r>
          </a:p>
          <a:p>
            <a:pPr lvl="1"/>
            <a:r>
              <a:rPr lang="en-US" sz="1600" dirty="0">
                <a:solidFill>
                  <a:schemeClr val="accent2"/>
                </a:solidFill>
              </a:rPr>
              <a:t>Wind Energy: </a:t>
            </a:r>
            <a:r>
              <a:rPr lang="en-US" sz="1600" b="1" dirty="0">
                <a:solidFill>
                  <a:schemeClr val="accent2"/>
                </a:solidFill>
              </a:rPr>
              <a:t>10,195,515 MWh</a:t>
            </a:r>
          </a:p>
          <a:p>
            <a:pPr lvl="1"/>
            <a:r>
              <a:rPr lang="en-US" sz="1600" dirty="0">
                <a:solidFill>
                  <a:schemeClr val="accent2"/>
                </a:solidFill>
              </a:rPr>
              <a:t>Percent Energy from Wind: </a:t>
            </a:r>
            <a:r>
              <a:rPr lang="en-US" sz="1600" b="1" dirty="0">
                <a:solidFill>
                  <a:schemeClr val="accent2"/>
                </a:solidFill>
              </a:rPr>
              <a:t>33.61% </a:t>
            </a:r>
          </a:p>
          <a:p>
            <a:pPr lvl="1"/>
            <a:r>
              <a:rPr lang="en-US" sz="1600" dirty="0">
                <a:solidFill>
                  <a:schemeClr val="accent2"/>
                </a:solidFill>
              </a:rPr>
              <a:t>Solar Energy: </a:t>
            </a:r>
            <a:r>
              <a:rPr lang="en-US" sz="1600" b="1" dirty="0">
                <a:solidFill>
                  <a:schemeClr val="accent2"/>
                </a:solidFill>
              </a:rPr>
              <a:t>1,442,064 MWh </a:t>
            </a:r>
          </a:p>
          <a:p>
            <a:pPr lvl="1"/>
            <a:r>
              <a:rPr lang="en-US" sz="1600" dirty="0">
                <a:solidFill>
                  <a:schemeClr val="accent2"/>
                </a:solidFill>
              </a:rPr>
              <a:t>Percent Energy from Solar: </a:t>
            </a:r>
            <a:r>
              <a:rPr lang="en-US" sz="1600" b="1" dirty="0">
                <a:solidFill>
                  <a:schemeClr val="accent2"/>
                </a:solidFill>
              </a:rPr>
              <a:t>4.75%</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166,688  MW*s</a:t>
            </a:r>
          </a:p>
          <a:p>
            <a:pPr lvl="1"/>
            <a:r>
              <a:rPr lang="en-US" sz="1600" dirty="0">
                <a:solidFill>
                  <a:schemeClr val="accent2"/>
                </a:solidFill>
              </a:rPr>
              <a:t>Max: </a:t>
            </a:r>
            <a:r>
              <a:rPr lang="en-US" sz="1600" b="1" dirty="0">
                <a:solidFill>
                  <a:schemeClr val="accent2"/>
                </a:solidFill>
              </a:rPr>
              <a:t>228,901 MW*s  on Mar 18th</a:t>
            </a:r>
          </a:p>
          <a:p>
            <a:pPr lvl="1"/>
            <a:r>
              <a:rPr lang="en-US" sz="1600" dirty="0">
                <a:solidFill>
                  <a:schemeClr val="accent2"/>
                </a:solidFill>
              </a:rPr>
              <a:t>Min: </a:t>
            </a:r>
            <a:r>
              <a:rPr lang="en-US" sz="1600" b="1" dirty="0">
                <a:solidFill>
                  <a:schemeClr val="accent2"/>
                </a:solidFill>
              </a:rPr>
              <a:t>131,542 MW*s  on Mar 16th</a:t>
            </a:r>
          </a:p>
          <a:p>
            <a:pPr lvl="1"/>
            <a:endParaRPr lang="en-US" sz="16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4">
            <a:extLst>
              <a:ext uri="{FF2B5EF4-FFF2-40B4-BE49-F238E27FC236}">
                <a16:creationId xmlns:a16="http://schemas.microsoft.com/office/drawing/2014/main" id="{68FF6A07-B786-E51B-37BA-8959C0C69CC3}"/>
              </a:ext>
            </a:extLst>
          </p:cNvPr>
          <p:cNvPicPr>
            <a:picLocks noChangeAspect="1"/>
          </p:cNvPicPr>
          <p:nvPr/>
        </p:nvPicPr>
        <p:blipFill>
          <a:blip r:embed="rId3"/>
          <a:stretch>
            <a:fillRect/>
          </a:stretch>
        </p:blipFill>
        <p:spPr>
          <a:xfrm>
            <a:off x="685800" y="990600"/>
            <a:ext cx="7239000" cy="5047926"/>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0ABF17AF-A8E2-9DF2-1F08-2CCDF05E5A6E}"/>
              </a:ext>
            </a:extLst>
          </p:cNvPr>
          <p:cNvPicPr>
            <a:picLocks noChangeAspect="1"/>
          </p:cNvPicPr>
          <p:nvPr/>
        </p:nvPicPr>
        <p:blipFill>
          <a:blip r:embed="rId3"/>
          <a:stretch>
            <a:fillRect/>
          </a:stretch>
        </p:blipFill>
        <p:spPr>
          <a:xfrm>
            <a:off x="609600" y="990600"/>
            <a:ext cx="6950042" cy="5041829"/>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9ED3996A-D273-EEF8-6144-45C982C1FA5B}"/>
              </a:ext>
            </a:extLst>
          </p:cNvPr>
          <p:cNvPicPr>
            <a:picLocks noChangeAspect="1"/>
          </p:cNvPicPr>
          <p:nvPr/>
        </p:nvPicPr>
        <p:blipFill>
          <a:blip r:embed="rId3"/>
          <a:stretch>
            <a:fillRect/>
          </a:stretch>
        </p:blipFill>
        <p:spPr>
          <a:xfrm>
            <a:off x="609600" y="990600"/>
            <a:ext cx="6943946" cy="5041829"/>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CA259CAD-9577-7765-5FEF-0590798359D9}"/>
              </a:ext>
            </a:extLst>
          </p:cNvPr>
          <p:cNvPicPr>
            <a:picLocks noChangeAspect="1"/>
          </p:cNvPicPr>
          <p:nvPr/>
        </p:nvPicPr>
        <p:blipFill>
          <a:blip r:embed="rId3"/>
          <a:stretch>
            <a:fillRect/>
          </a:stretch>
        </p:blipFill>
        <p:spPr>
          <a:xfrm>
            <a:off x="609600" y="990600"/>
            <a:ext cx="6950042" cy="5047926"/>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481587A1-C898-372D-4E1F-37B51D607119}"/>
              </a:ext>
            </a:extLst>
          </p:cNvPr>
          <p:cNvPicPr>
            <a:picLocks noChangeAspect="1"/>
          </p:cNvPicPr>
          <p:nvPr/>
        </p:nvPicPr>
        <p:blipFill>
          <a:blip r:embed="rId3"/>
          <a:stretch>
            <a:fillRect/>
          </a:stretch>
        </p:blipFill>
        <p:spPr>
          <a:xfrm>
            <a:off x="609600" y="990600"/>
            <a:ext cx="6943946" cy="5047926"/>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a:extLst>
              <a:ext uri="{FF2B5EF4-FFF2-40B4-BE49-F238E27FC236}">
                <a16:creationId xmlns:a16="http://schemas.microsoft.com/office/drawing/2014/main" id="{E6790EEE-3B0B-8D06-1BE3-671E88A19D98}"/>
              </a:ext>
            </a:extLst>
          </p:cNvPr>
          <p:cNvPicPr>
            <a:picLocks noChangeAspect="1"/>
          </p:cNvPicPr>
          <p:nvPr/>
        </p:nvPicPr>
        <p:blipFill>
          <a:blip r:embed="rId3"/>
          <a:stretch>
            <a:fillRect/>
          </a:stretch>
        </p:blipFill>
        <p:spPr>
          <a:xfrm>
            <a:off x="685800" y="990600"/>
            <a:ext cx="6943946" cy="5047926"/>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2013-2022</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7" name="Content Placeholder 7">
            <a:extLst>
              <a:ext uri="{FF2B5EF4-FFF2-40B4-BE49-F238E27FC236}">
                <a16:creationId xmlns:a16="http://schemas.microsoft.com/office/drawing/2014/main" id="{0A364DE1-43A6-E156-3930-3B625C506A3C}"/>
              </a:ext>
            </a:extLst>
          </p:cNvPr>
          <p:cNvGraphicFramePr>
            <a:graphicFrameLocks/>
          </p:cNvGraphicFramePr>
          <p:nvPr/>
        </p:nvGraphicFramePr>
        <p:xfrm>
          <a:off x="76200" y="4340304"/>
          <a:ext cx="8763000" cy="2014855"/>
        </p:xfrm>
        <a:graphic>
          <a:graphicData uri="http://schemas.openxmlformats.org/drawingml/2006/table">
            <a:tbl>
              <a:tblPr firstRow="1" firstCol="1" bandRow="1"/>
              <a:tblGrid>
                <a:gridCol w="1071059">
                  <a:extLst>
                    <a:ext uri="{9D8B030D-6E8A-4147-A177-3AD203B41FA5}">
                      <a16:colId xmlns:a16="http://schemas.microsoft.com/office/drawing/2014/main" val="20000"/>
                    </a:ext>
                  </a:extLst>
                </a:gridCol>
                <a:gridCol w="730697">
                  <a:extLst>
                    <a:ext uri="{9D8B030D-6E8A-4147-A177-3AD203B41FA5}">
                      <a16:colId xmlns:a16="http://schemas.microsoft.com/office/drawing/2014/main" val="20001"/>
                    </a:ext>
                  </a:extLst>
                </a:gridCol>
                <a:gridCol w="737239">
                  <a:extLst>
                    <a:ext uri="{9D8B030D-6E8A-4147-A177-3AD203B41FA5}">
                      <a16:colId xmlns:a16="http://schemas.microsoft.com/office/drawing/2014/main" val="20002"/>
                    </a:ext>
                  </a:extLst>
                </a:gridCol>
                <a:gridCol w="721970">
                  <a:extLst>
                    <a:ext uri="{9D8B030D-6E8A-4147-A177-3AD203B41FA5}">
                      <a16:colId xmlns:a16="http://schemas.microsoft.com/office/drawing/2014/main" val="20003"/>
                    </a:ext>
                  </a:extLst>
                </a:gridCol>
                <a:gridCol w="668532">
                  <a:extLst>
                    <a:ext uri="{9D8B030D-6E8A-4147-A177-3AD203B41FA5}">
                      <a16:colId xmlns:a16="http://schemas.microsoft.com/office/drawing/2014/main" val="20004"/>
                    </a:ext>
                  </a:extLst>
                </a:gridCol>
                <a:gridCol w="691433">
                  <a:extLst>
                    <a:ext uri="{9D8B030D-6E8A-4147-A177-3AD203B41FA5}">
                      <a16:colId xmlns:a16="http://schemas.microsoft.com/office/drawing/2014/main" val="20005"/>
                    </a:ext>
                  </a:extLst>
                </a:gridCol>
                <a:gridCol w="690345">
                  <a:extLst>
                    <a:ext uri="{9D8B030D-6E8A-4147-A177-3AD203B41FA5}">
                      <a16:colId xmlns:a16="http://schemas.microsoft.com/office/drawing/2014/main" val="20006"/>
                    </a:ext>
                  </a:extLst>
                </a:gridCol>
                <a:gridCol w="690345">
                  <a:extLst>
                    <a:ext uri="{9D8B030D-6E8A-4147-A177-3AD203B41FA5}">
                      <a16:colId xmlns:a16="http://schemas.microsoft.com/office/drawing/2014/main" val="20007"/>
                    </a:ext>
                  </a:extLst>
                </a:gridCol>
                <a:gridCol w="690345">
                  <a:extLst>
                    <a:ext uri="{9D8B030D-6E8A-4147-A177-3AD203B41FA5}">
                      <a16:colId xmlns:a16="http://schemas.microsoft.com/office/drawing/2014/main" val="20008"/>
                    </a:ext>
                  </a:extLst>
                </a:gridCol>
                <a:gridCol w="690345">
                  <a:extLst>
                    <a:ext uri="{9D8B030D-6E8A-4147-A177-3AD203B41FA5}">
                      <a16:colId xmlns:a16="http://schemas.microsoft.com/office/drawing/2014/main" val="20009"/>
                    </a:ext>
                  </a:extLst>
                </a:gridCol>
                <a:gridCol w="690345">
                  <a:extLst>
                    <a:ext uri="{9D8B030D-6E8A-4147-A177-3AD203B41FA5}">
                      <a16:colId xmlns:a16="http://schemas.microsoft.com/office/drawing/2014/main" val="3747386856"/>
                    </a:ext>
                  </a:extLst>
                </a:gridCol>
                <a:gridCol w="690345">
                  <a:extLst>
                    <a:ext uri="{9D8B030D-6E8A-4147-A177-3AD203B41FA5}">
                      <a16:colId xmlns:a16="http://schemas.microsoft.com/office/drawing/2014/main" val="1213167570"/>
                    </a:ext>
                  </a:extLst>
                </a:gridCol>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3/10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3/30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00:00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01:00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03/16</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01:00</a:t>
                      </a:r>
                      <a:r>
                        <a:rPr lang="en-US" sz="1000" kern="1200" baseline="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AM</a:t>
                      </a:r>
                      <a:endPar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135</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109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r h="34518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24,726</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24,540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27,190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32,599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33,365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36,968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a16="http://schemas.microsoft.com/office/drawing/2014/main" val="10002"/>
                  </a:ext>
                </a:extLst>
              </a:tr>
              <a:tr h="383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b="1">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3"/>
                  </a:ext>
                </a:extLst>
              </a:tr>
            </a:tbl>
          </a:graphicData>
        </a:graphic>
      </p:graphicFrame>
      <p:pic>
        <p:nvPicPr>
          <p:cNvPr id="12" name="Picture 11">
            <a:extLst>
              <a:ext uri="{FF2B5EF4-FFF2-40B4-BE49-F238E27FC236}">
                <a16:creationId xmlns:a16="http://schemas.microsoft.com/office/drawing/2014/main" id="{0078C8F8-9D27-F30E-65F8-20763669C4B9}"/>
              </a:ext>
            </a:extLst>
          </p:cNvPr>
          <p:cNvPicPr>
            <a:picLocks noChangeAspect="1"/>
          </p:cNvPicPr>
          <p:nvPr/>
        </p:nvPicPr>
        <p:blipFill>
          <a:blip r:embed="rId3"/>
          <a:stretch>
            <a:fillRect/>
          </a:stretch>
        </p:blipFill>
        <p:spPr>
          <a:xfrm>
            <a:off x="870936" y="556244"/>
            <a:ext cx="7173527" cy="3989817"/>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a:extLst>
              <a:ext uri="{FF2B5EF4-FFF2-40B4-BE49-F238E27FC236}">
                <a16:creationId xmlns:a16="http://schemas.microsoft.com/office/drawing/2014/main" id="{9189DAF3-84FC-0A50-0CF1-3DEAEA0EC888}"/>
              </a:ext>
            </a:extLst>
          </p:cNvPr>
          <p:cNvPicPr>
            <a:picLocks noChangeAspect="1"/>
          </p:cNvPicPr>
          <p:nvPr/>
        </p:nvPicPr>
        <p:blipFill>
          <a:blip r:embed="rId3"/>
          <a:stretch>
            <a:fillRect/>
          </a:stretch>
        </p:blipFill>
        <p:spPr>
          <a:xfrm>
            <a:off x="381000" y="838200"/>
            <a:ext cx="7696200" cy="5334000"/>
          </a:xfrm>
          <a:prstGeom prst="rect">
            <a:avLst/>
          </a:prstGeom>
        </p:spPr>
      </p:pic>
      <p:sp>
        <p:nvSpPr>
          <p:cNvPr id="7" name="TextBox 6">
            <a:extLst>
              <a:ext uri="{FF2B5EF4-FFF2-40B4-BE49-F238E27FC236}">
                <a16:creationId xmlns:a16="http://schemas.microsoft.com/office/drawing/2014/main" id="{9708A4AC-0289-1C20-67AC-695E675AD9DF}"/>
              </a:ext>
            </a:extLst>
          </p:cNvPr>
          <p:cNvSpPr txBox="1"/>
          <p:nvPr/>
        </p:nvSpPr>
        <p:spPr>
          <a:xfrm>
            <a:off x="4191749" y="44196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Mar-23 CPS1 (%): 174.44</a:t>
            </a:r>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March.</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4">
            <a:extLst>
              <a:ext uri="{FF2B5EF4-FFF2-40B4-BE49-F238E27FC236}">
                <a16:creationId xmlns:a16="http://schemas.microsoft.com/office/drawing/2014/main" id="{BF6C77E0-68BE-9108-F0E0-D624E6A6F635}"/>
              </a:ext>
            </a:extLst>
          </p:cNvPr>
          <p:cNvPicPr>
            <a:picLocks noChangeAspect="1"/>
          </p:cNvPicPr>
          <p:nvPr/>
        </p:nvPicPr>
        <p:blipFill>
          <a:blip r:embed="rId3"/>
          <a:stretch>
            <a:fillRect/>
          </a:stretch>
        </p:blipFill>
        <p:spPr>
          <a:xfrm>
            <a:off x="609600" y="762000"/>
            <a:ext cx="7611232" cy="5410200"/>
          </a:xfrm>
          <a:prstGeom prst="rect">
            <a:avLst/>
          </a:prstGeom>
        </p:spPr>
      </p:pic>
      <p:sp>
        <p:nvSpPr>
          <p:cNvPr id="6" name="TextBox 5">
            <a:extLst>
              <a:ext uri="{FF2B5EF4-FFF2-40B4-BE49-F238E27FC236}">
                <a16:creationId xmlns:a16="http://schemas.microsoft.com/office/drawing/2014/main" id="{7D88362C-DAE3-3928-F2F7-54BB4D80CF3C}"/>
              </a:ext>
            </a:extLst>
          </p:cNvPr>
          <p:cNvSpPr txBox="1"/>
          <p:nvPr/>
        </p:nvSpPr>
        <p:spPr>
          <a:xfrm>
            <a:off x="4610100" y="1095652"/>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Mar-23 CPS1 (%): 174.44</a:t>
            </a:r>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6" name="Picture 5">
            <a:extLst>
              <a:ext uri="{FF2B5EF4-FFF2-40B4-BE49-F238E27FC236}">
                <a16:creationId xmlns:a16="http://schemas.microsoft.com/office/drawing/2014/main" id="{811AC149-C64B-A370-0533-DC25FCBFDEE3}"/>
              </a:ext>
            </a:extLst>
          </p:cNvPr>
          <p:cNvPicPr>
            <a:picLocks noChangeAspect="1"/>
          </p:cNvPicPr>
          <p:nvPr/>
        </p:nvPicPr>
        <p:blipFill>
          <a:blip r:embed="rId3"/>
          <a:stretch>
            <a:fillRect/>
          </a:stretch>
        </p:blipFill>
        <p:spPr>
          <a:xfrm>
            <a:off x="533400" y="885179"/>
            <a:ext cx="7620000" cy="5308792"/>
          </a:xfrm>
          <a:prstGeom prst="rect">
            <a:avLst/>
          </a:prstGeom>
        </p:spPr>
      </p:pic>
      <p:sp>
        <p:nvSpPr>
          <p:cNvPr id="7" name="TextBox 6">
            <a:extLst>
              <a:ext uri="{FF2B5EF4-FFF2-40B4-BE49-F238E27FC236}">
                <a16:creationId xmlns:a16="http://schemas.microsoft.com/office/drawing/2014/main" id="{6D7AEE06-F212-4321-7803-01C953B87D4F}"/>
              </a:ext>
            </a:extLst>
          </p:cNvPr>
          <p:cNvSpPr txBox="1"/>
          <p:nvPr/>
        </p:nvSpPr>
        <p:spPr>
          <a:xfrm>
            <a:off x="3886200" y="12954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173.84%</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6" name="Picture 5">
            <a:extLst>
              <a:ext uri="{FF2B5EF4-FFF2-40B4-BE49-F238E27FC236}">
                <a16:creationId xmlns:a16="http://schemas.microsoft.com/office/drawing/2014/main" id="{2476F6AA-1CBD-37C3-E54C-A32D4A677A73}"/>
              </a:ext>
            </a:extLst>
          </p:cNvPr>
          <p:cNvPicPr>
            <a:picLocks noChangeAspect="1"/>
          </p:cNvPicPr>
          <p:nvPr/>
        </p:nvPicPr>
        <p:blipFill>
          <a:blip r:embed="rId3"/>
          <a:stretch>
            <a:fillRect/>
          </a:stretch>
        </p:blipFill>
        <p:spPr>
          <a:xfrm>
            <a:off x="609600" y="990600"/>
            <a:ext cx="7385680" cy="5110381"/>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a:extLst>
              <a:ext uri="{FF2B5EF4-FFF2-40B4-BE49-F238E27FC236}">
                <a16:creationId xmlns:a16="http://schemas.microsoft.com/office/drawing/2014/main" id="{3A31A72D-812B-1549-3B3A-E6A7BEB7575A}"/>
              </a:ext>
            </a:extLst>
          </p:cNvPr>
          <p:cNvPicPr>
            <a:picLocks noChangeAspect="1"/>
          </p:cNvPicPr>
          <p:nvPr/>
        </p:nvPicPr>
        <p:blipFill>
          <a:blip r:embed="rId3"/>
          <a:stretch>
            <a:fillRect/>
          </a:stretch>
        </p:blipFill>
        <p:spPr>
          <a:xfrm>
            <a:off x="400228" y="917851"/>
            <a:ext cx="7448372" cy="5254350"/>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91878</TotalTime>
  <Words>886</Words>
  <Application>Microsoft Office PowerPoint</Application>
  <PresentationFormat>On-screen Show (4:3)</PresentationFormat>
  <Paragraphs>224</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Cambria</vt:lpstr>
      <vt:lpstr>Times New Roman</vt:lpstr>
      <vt:lpstr>1_Custom Design</vt:lpstr>
      <vt:lpstr>Office Theme</vt:lpstr>
      <vt:lpstr>Custom Design</vt:lpstr>
      <vt:lpstr>PowerPoint Presentation</vt:lpstr>
      <vt:lpstr>Summary of March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2021 BAL-003 Selected Events – Update</vt:lpstr>
      <vt:lpstr>Op. Year 2021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2013-2022</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1329</cp:revision>
  <cp:lastPrinted>2016-01-21T20:53:15Z</cp:lastPrinted>
  <dcterms:created xsi:type="dcterms:W3CDTF">2016-01-21T15:20:31Z</dcterms:created>
  <dcterms:modified xsi:type="dcterms:W3CDTF">2023-04-19T23:52:13Z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