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345" r:id="rId8"/>
    <p:sldId id="364" r:id="rId9"/>
    <p:sldId id="366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04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3744" userDrawn="1">
          <p15:clr>
            <a:srgbClr val="A4A3A4"/>
          </p15:clr>
        </p15:guide>
        <p15:guide id="4" pos="672" userDrawn="1">
          <p15:clr>
            <a:srgbClr val="A4A3A4"/>
          </p15:clr>
        </p15:guide>
        <p15:guide id="5" pos="508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pells, Vanessa" initials="SV" lastIdx="2" clrIdx="0">
    <p:extLst>
      <p:ext uri="{19B8F6BF-5375-455C-9EA6-DF929625EA0E}">
        <p15:presenceInfo xmlns:p15="http://schemas.microsoft.com/office/powerpoint/2012/main" userId="S-1-5-21-639947351-343809578-3807592339-43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09C0D8-AA32-4898-B7D2-E2842CF03711}" v="4" dt="2023-03-21T13:42:09.2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1" autoAdjust="0"/>
    <p:restoredTop sz="94660"/>
  </p:normalViewPr>
  <p:slideViewPr>
    <p:cSldViewPr showGuides="1">
      <p:cViewPr varScale="1">
        <p:scale>
          <a:sx n="104" d="100"/>
          <a:sy n="104" d="100"/>
        </p:scale>
        <p:origin x="2184" y="102"/>
      </p:cViewPr>
      <p:guideLst>
        <p:guide orient="horz" pos="1104"/>
        <p:guide pos="2880"/>
        <p:guide orient="horz" pos="3744"/>
        <p:guide pos="672"/>
        <p:guide pos="508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53" d="100"/>
          <a:sy n="53" d="100"/>
        </p:scale>
        <p:origin x="282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502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189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6200" y="6651536"/>
            <a:ext cx="11645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0" baseline="0" dirty="0">
                <a:solidFill>
                  <a:schemeClr val="tx1"/>
                </a:solidFill>
              </a:rPr>
              <a:t>ERCOT Public</a:t>
            </a:r>
            <a:endParaRPr lang="en-US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1905000"/>
            <a:ext cx="51054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Proposed Changes to ERCOT Credit Forms</a:t>
            </a:r>
          </a:p>
          <a:p>
            <a:endParaRPr lang="en-US" sz="2000" b="1" dirty="0"/>
          </a:p>
          <a:p>
            <a:r>
              <a:rPr lang="en-US" dirty="0"/>
              <a:t>Katherine Gross</a:t>
            </a:r>
          </a:p>
          <a:p>
            <a:r>
              <a:rPr lang="en-US" dirty="0"/>
              <a:t>Senior Corporate Counsel </a:t>
            </a:r>
          </a:p>
          <a:p>
            <a:endParaRPr lang="en-US" dirty="0"/>
          </a:p>
          <a:p>
            <a:r>
              <a:rPr lang="en-US"/>
              <a:t>ERCOT </a:t>
            </a:r>
            <a:r>
              <a:rPr lang="en-US" dirty="0"/>
              <a:t>Public</a:t>
            </a:r>
          </a:p>
          <a:p>
            <a:r>
              <a:rPr lang="en-US" dirty="0"/>
              <a:t>Credit Finance Sub Group</a:t>
            </a:r>
          </a:p>
          <a:p>
            <a:r>
              <a:rPr lang="en-US" dirty="0"/>
              <a:t>April 21, 2023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23860-7F53-4966-86CF-75E2176DF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051718"/>
          </a:xfrm>
        </p:spPr>
        <p:txBody>
          <a:bodyPr/>
          <a:lstStyle/>
          <a:p>
            <a:r>
              <a:rPr lang="en-US" sz="2000" b="1" dirty="0">
                <a:solidFill>
                  <a:schemeClr val="accent1"/>
                </a:solidFill>
              </a:rPr>
              <a:t>Types of ERCOT Credit Forms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DB2987-2A6C-46E9-A624-4603F6AF77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28B5BA0-63F2-CCE3-99F0-69D8A6BD024D}"/>
              </a:ext>
            </a:extLst>
          </p:cNvPr>
          <p:cNvSpPr txBox="1">
            <a:spLocks/>
          </p:cNvSpPr>
          <p:nvPr/>
        </p:nvSpPr>
        <p:spPr>
          <a:xfrm>
            <a:off x="378691" y="685800"/>
            <a:ext cx="8610600" cy="5029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100" dirty="0"/>
              <a:t>1) Letter of Credit (Secured; Changes Proposed on slide 3)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100" dirty="0"/>
              <a:t>2) Surety Bond (Secured; Changes Proposed on slide 4)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100" dirty="0"/>
              <a:t>3) Guarantee Agreements</a:t>
            </a:r>
            <a:r>
              <a:rPr lang="en-US" sz="2100" dirty="0">
                <a:solidFill>
                  <a:srgbClr val="FF0000"/>
                </a:solidFill>
              </a:rPr>
              <a:t>*</a:t>
            </a:r>
            <a:r>
              <a:rPr lang="en-US" sz="2100" dirty="0"/>
              <a:t> (Unsecured; Elimination discussed below)</a:t>
            </a:r>
          </a:p>
          <a:p>
            <a:pPr lvl="1"/>
            <a:r>
              <a:rPr lang="en-US" sz="1600" dirty="0"/>
              <a:t>Guarantee Agreement (Domestic Affiliated Guarantor)</a:t>
            </a:r>
          </a:p>
          <a:p>
            <a:pPr lvl="1"/>
            <a:r>
              <a:rPr lang="en-US" sz="1600" dirty="0"/>
              <a:t>Third-Party Guarantee Agreement (Domestic Non-Affiliated Guarantor)</a:t>
            </a:r>
          </a:p>
          <a:p>
            <a:pPr lvl="1"/>
            <a:r>
              <a:rPr lang="en-US" sz="1600" dirty="0"/>
              <a:t>Foreign Guarantee Agreement (Foreign Affiliated Guarantor)</a:t>
            </a:r>
          </a:p>
          <a:p>
            <a:pPr lvl="1"/>
            <a:r>
              <a:rPr lang="en-US" sz="1600" dirty="0"/>
              <a:t>Third-Party Foreign Guarantee Agreement (Foreign Non-Affiliated Guarantor)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en-US" sz="1900" dirty="0"/>
          </a:p>
          <a:p>
            <a:pPr marL="457200" lvl="1" indent="0">
              <a:buFont typeface="Arial" panose="020B0604020202020204" pitchFamily="34" charset="0"/>
              <a:buNone/>
            </a:pPr>
            <a:r>
              <a:rPr lang="en-US" sz="1800" dirty="0">
                <a:solidFill>
                  <a:srgbClr val="FF0000"/>
                </a:solidFill>
              </a:rPr>
              <a:t>* </a:t>
            </a:r>
            <a:r>
              <a:rPr lang="en-US" sz="1800" dirty="0"/>
              <a:t>Currently, Guarantee Agreements serve one of two purposes: </a:t>
            </a:r>
          </a:p>
          <a:p>
            <a:pPr marL="800100" lvl="1" indent="-342900">
              <a:buFont typeface="Arial" panose="020B0604020202020204" pitchFamily="34" charset="0"/>
              <a:buAutoNum type="arabicParenR"/>
            </a:pPr>
            <a:r>
              <a:rPr lang="en-US" sz="1800" dirty="0"/>
              <a:t>to obtain unsecured credit of up to a maximum of $50 million (</a:t>
            </a:r>
            <a:r>
              <a:rPr lang="en-US" sz="1800" dirty="0">
                <a:solidFill>
                  <a:srgbClr val="FF0000"/>
                </a:solidFill>
              </a:rPr>
              <a:t>will cease to exist in October 2023 due to NPRR 1112</a:t>
            </a:r>
            <a:r>
              <a:rPr lang="en-US" sz="1800" dirty="0"/>
              <a:t>); or</a:t>
            </a:r>
          </a:p>
          <a:p>
            <a:pPr marL="800100" lvl="1" indent="-342900">
              <a:buFont typeface="Arial" panose="020B0604020202020204" pitchFamily="34" charset="0"/>
              <a:buAutoNum type="arabicParenR"/>
            </a:pPr>
            <a:r>
              <a:rPr lang="en-US" sz="1800" dirty="0"/>
              <a:t>to satisfy the financial statement requirement in the Protocols by providing the Guarantor’s financials (</a:t>
            </a:r>
            <a:r>
              <a:rPr lang="en-US" sz="1800" dirty="0">
                <a:solidFill>
                  <a:srgbClr val="FF0000"/>
                </a:solidFill>
              </a:rPr>
              <a:t>proposed to be eliminated with NPRR 1165</a:t>
            </a:r>
            <a:r>
              <a:rPr lang="en-US" sz="1800" dirty="0"/>
              <a:t>).</a:t>
            </a:r>
          </a:p>
          <a:p>
            <a:pPr marL="800100" lvl="1" indent="-342900">
              <a:buFont typeface="Arial" panose="020B0604020202020204" pitchFamily="34" charset="0"/>
              <a:buAutoNum type="arabicParenR"/>
            </a:pPr>
            <a:endParaRPr lang="en-US" sz="1800" dirty="0"/>
          </a:p>
          <a:p>
            <a:pPr marL="176213" lvl="1" indent="0">
              <a:buNone/>
            </a:pPr>
            <a:r>
              <a:rPr lang="en-US" sz="1800" dirty="0"/>
              <a:t>- </a:t>
            </a:r>
            <a:r>
              <a:rPr lang="en-US" sz="1800" i="1" dirty="0"/>
              <a:t>Given the above red text, ERCOT is proposing to eliminate the Guarantee Agreements on the later of either the effective date of NPRR 1165 or on    October 1, 2023.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292067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D9A99-BEC0-494E-AB80-6264E59DD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Letter of Credit Form – Proposed Changes: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7B709-FF0B-4765-98B6-CFC7BD884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609600"/>
            <a:ext cx="8534400" cy="4319832"/>
          </a:xfrm>
        </p:spPr>
        <p:txBody>
          <a:bodyPr/>
          <a:lstStyle/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1800" b="1" i="0" u="none" strike="noStrike" kern="120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Tighten collection timeline from “next Business Day”?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288925" indent="0" fontAlgn="t">
              <a:spcBef>
                <a:spcPts val="0"/>
              </a:spcBef>
              <a:buNone/>
            </a:pP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631825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Fix an error in Exhibit 1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 that inaccurately reflects where payment should be deposited</a:t>
            </a:r>
          </a:p>
          <a:p>
            <a:pPr marL="288925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2400" b="0" i="0" u="none" strike="noStrike" dirty="0">
              <a:effectLst/>
              <a:latin typeface="Arial" panose="020B0604020202020204" pitchFamily="34" charset="0"/>
            </a:endParaRPr>
          </a:p>
          <a:p>
            <a:pPr marL="631825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Clarify Exhibit V 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</a:rPr>
              <a:t>to better describe replacement of Letter of Credit</a:t>
            </a:r>
          </a:p>
          <a:p>
            <a:pPr marL="288925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2400" b="0" i="0" u="none" strike="noStrike" dirty="0">
              <a:effectLst/>
              <a:latin typeface="Arial" panose="020B0604020202020204" pitchFamily="34" charset="0"/>
            </a:endParaRPr>
          </a:p>
          <a:p>
            <a:pPr marL="631825" algn="l" rtl="0" eaLnBrk="1" fontAlgn="t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Revise Exhibits IV and VI to be templates for Issuers, rather than templates for ERCOT</a:t>
            </a:r>
          </a:p>
          <a:p>
            <a:pPr marL="288925" indent="0" algn="l" rtl="0" eaLnBrk="1" fontAlgn="t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2400" b="0" i="0" u="none" strike="noStrike" kern="12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631825" marR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Update Met Center address</a:t>
            </a:r>
          </a:p>
          <a:p>
            <a:pPr marL="288925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2400" b="0" i="0" u="none" strike="noStrike" dirty="0">
              <a:effectLst/>
              <a:latin typeface="Arial" panose="020B0604020202020204" pitchFamily="34" charset="0"/>
            </a:endParaRPr>
          </a:p>
          <a:p>
            <a:pPr marL="631825" marR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Incorporate email addresses where fax mentioned</a:t>
            </a:r>
            <a:endParaRPr lang="en-US" sz="2400" b="0" i="0" u="none" strike="noStrike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06C766-3279-4019-B315-CE33CD8FF2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465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D9A99-BEC0-494E-AB80-6264E59DD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Surety Bond Form – Proposed Changes: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7B709-FF0B-4765-98B6-CFC7BD884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073" y="1143000"/>
            <a:ext cx="8534400" cy="4319832"/>
          </a:xfrm>
        </p:spPr>
        <p:txBody>
          <a:bodyPr/>
          <a:lstStyle/>
          <a:p>
            <a:pPr marL="631825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Update Met Center address</a:t>
            </a:r>
          </a:p>
          <a:p>
            <a:pPr marL="288925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631825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Incorporate email addresses where fax mentioned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288925" marR="0" indent="0" fontAlgn="auto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8925" marR="0" indent="0" fontAlgn="auto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06C766-3279-4019-B315-CE33CD8FF2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69035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22049</TotalTime>
  <Words>281</Words>
  <Application>Microsoft Office PowerPoint</Application>
  <PresentationFormat>On-screen Show (4:3)</PresentationFormat>
  <Paragraphs>44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PowerPoint Presentation</vt:lpstr>
      <vt:lpstr>Types of ERCOT Credit Forms</vt:lpstr>
      <vt:lpstr>Letter of Credit Form – Proposed Changes:</vt:lpstr>
      <vt:lpstr>Surety Bond Form – Proposed Changes: 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Gross, Katherine</cp:lastModifiedBy>
  <cp:revision>377</cp:revision>
  <cp:lastPrinted>2016-01-21T20:53:15Z</cp:lastPrinted>
  <dcterms:created xsi:type="dcterms:W3CDTF">2016-01-21T15:20:31Z</dcterms:created>
  <dcterms:modified xsi:type="dcterms:W3CDTF">2023-04-24T15:14:19Z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