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Lst>
  <p:notesMasterIdLst>
    <p:notesMasterId r:id="rId12"/>
  </p:notesMasterIdLst>
  <p:handoutMasterIdLst>
    <p:handoutMasterId r:id="rId13"/>
  </p:handoutMasterIdLst>
  <p:sldIdLst>
    <p:sldId id="260" r:id="rId7"/>
    <p:sldId id="357" r:id="rId8"/>
    <p:sldId id="351" r:id="rId9"/>
    <p:sldId id="352" r:id="rId10"/>
    <p:sldId id="336"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04" userDrawn="1">
          <p15:clr>
            <a:srgbClr val="A4A3A4"/>
          </p15:clr>
        </p15:guide>
        <p15:guide id="2" pos="2880">
          <p15:clr>
            <a:srgbClr val="A4A3A4"/>
          </p15:clr>
        </p15:guide>
        <p15:guide id="3" orient="horz" pos="3744" userDrawn="1">
          <p15:clr>
            <a:srgbClr val="A4A3A4"/>
          </p15:clr>
        </p15:guide>
        <p15:guide id="4" pos="672" userDrawn="1">
          <p15:clr>
            <a:srgbClr val="A4A3A4"/>
          </p15:clr>
        </p15:guide>
        <p15:guide id="5" pos="50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pells, Vanessa" initials="SV" lastIdx="2" clrIdx="0">
    <p:extLst>
      <p:ext uri="{19B8F6BF-5375-455C-9EA6-DF929625EA0E}">
        <p15:presenceInfo xmlns:p15="http://schemas.microsoft.com/office/powerpoint/2012/main" userId="S-1-5-21-639947351-343809578-3807592339-43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41" autoAdjust="0"/>
    <p:restoredTop sz="94660"/>
  </p:normalViewPr>
  <p:slideViewPr>
    <p:cSldViewPr showGuides="1">
      <p:cViewPr varScale="1">
        <p:scale>
          <a:sx n="81" d="100"/>
          <a:sy n="81" d="100"/>
        </p:scale>
        <p:origin x="1853" y="43"/>
      </p:cViewPr>
      <p:guideLst>
        <p:guide orient="horz" pos="1104"/>
        <p:guide pos="2880"/>
        <p:guide orient="horz" pos="3744"/>
        <p:guide pos="672"/>
        <p:guide pos="5088"/>
      </p:guideLst>
    </p:cSldViewPr>
  </p:slideViewPr>
  <p:notesTextViewPr>
    <p:cViewPr>
      <p:scale>
        <a:sx n="3" d="2"/>
        <a:sy n="3" d="2"/>
      </p:scale>
      <p:origin x="0" y="0"/>
    </p:cViewPr>
  </p:notesTextViewPr>
  <p:notesViewPr>
    <p:cSldViewPr showGuides="1">
      <p:cViewPr varScale="1">
        <p:scale>
          <a:sx n="53" d="100"/>
          <a:sy n="53" d="100"/>
        </p:scale>
        <p:origin x="282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4/18/2023</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dirty="0"/>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4/18/2023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dirty="0"/>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dirty="0"/>
              <a:t>Footer text goes here.</a:t>
            </a:r>
          </a:p>
        </p:txBody>
      </p:sp>
      <p:sp>
        <p:nvSpPr>
          <p:cNvPr id="7"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1600201"/>
            <a:ext cx="8534400" cy="431983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4"/>
          <p:cNvSpPr>
            <a:spLocks noGrp="1"/>
          </p:cNvSpPr>
          <p:nvPr>
            <p:ph type="ftr" sz="quarter" idx="11"/>
          </p:nvPr>
        </p:nvSpPr>
        <p:spPr>
          <a:xfrm>
            <a:off x="2743200" y="6553200"/>
            <a:ext cx="4038600" cy="228600"/>
          </a:xfrm>
        </p:spPr>
        <p:txBody>
          <a:bodyPr/>
          <a:lstStyle/>
          <a:p>
            <a:r>
              <a:rPr lang="en-US" dirty="0"/>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1694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Footer text goes here.</a:t>
            </a:r>
          </a:p>
        </p:txBody>
      </p:sp>
      <p:sp>
        <p:nvSpPr>
          <p:cNvPr id="6" name="Slide Number Placeholder 5"/>
          <p:cNvSpPr>
            <a:spLocks noGrp="1"/>
          </p:cNvSpPr>
          <p:nvPr>
            <p:ph type="sldNum" sz="quarter" idx="4"/>
          </p:nvPr>
        </p:nvSpPr>
        <p:spPr>
          <a:xfrm>
            <a:off x="8534400" y="6561138"/>
            <a:ext cx="5334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76200" y="6651536"/>
            <a:ext cx="1164525" cy="246221"/>
          </a:xfrm>
          <a:prstGeom prst="rect">
            <a:avLst/>
          </a:prstGeom>
          <a:noFill/>
        </p:spPr>
        <p:txBody>
          <a:bodyPr wrap="square" rtlCol="0">
            <a:spAutoFit/>
          </a:bodyPr>
          <a:lstStyle/>
          <a:p>
            <a:pPr algn="l"/>
            <a:r>
              <a:rPr lang="en-US" sz="1000" b="0" baseline="0" dirty="0">
                <a:solidFill>
                  <a:schemeClr val="tx1"/>
                </a:solidFill>
              </a:rPr>
              <a:t>ERCOT Public</a:t>
            </a:r>
            <a:endParaRPr lang="en-US" sz="1000" b="1" dirty="0">
              <a:solidFill>
                <a:schemeClr val="tx1"/>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1905000"/>
            <a:ext cx="5105400" cy="2339102"/>
          </a:xfrm>
          <a:prstGeom prst="rect">
            <a:avLst/>
          </a:prstGeom>
          <a:noFill/>
        </p:spPr>
        <p:txBody>
          <a:bodyPr wrap="square" rtlCol="0">
            <a:spAutoFit/>
          </a:bodyPr>
          <a:lstStyle/>
          <a:p>
            <a:r>
              <a:rPr lang="en-US" sz="2000" b="1" i="0" dirty="0">
                <a:solidFill>
                  <a:srgbClr val="212529"/>
                </a:solidFill>
                <a:effectLst/>
                <a:latin typeface="Roboto" panose="02000000000000000000" pitchFamily="2" charset="0"/>
              </a:rPr>
              <a:t>Negative Gap Events Follow-up</a:t>
            </a:r>
            <a:endParaRPr lang="en-US" sz="2000" b="1" dirty="0"/>
          </a:p>
          <a:p>
            <a:endParaRPr lang="en-US" dirty="0"/>
          </a:p>
          <a:p>
            <a:r>
              <a:rPr lang="en-US" dirty="0"/>
              <a:t>Sanchir Dashnyam</a:t>
            </a:r>
          </a:p>
          <a:p>
            <a:r>
              <a:rPr lang="en-US" dirty="0"/>
              <a:t>ERCOT Market Credit Manager </a:t>
            </a:r>
          </a:p>
          <a:p>
            <a:endParaRPr lang="en-US" dirty="0"/>
          </a:p>
          <a:p>
            <a:r>
              <a:rPr lang="en-US" dirty="0"/>
              <a:t>ERCOT Public</a:t>
            </a:r>
          </a:p>
          <a:p>
            <a:r>
              <a:rPr lang="en-US" dirty="0"/>
              <a:t>April 21, 2023  </a:t>
            </a:r>
          </a:p>
          <a:p>
            <a:endParaRPr lang="en-US" dirty="0"/>
          </a:p>
        </p:txBody>
      </p:sp>
    </p:spTree>
    <p:extLst>
      <p:ext uri="{BB962C8B-B14F-4D97-AF65-F5344CB8AC3E}">
        <p14:creationId xmlns:p14="http://schemas.microsoft.com/office/powerpoint/2010/main" val="730603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23860-7F53-4966-86CF-75E2176DF76A}"/>
              </a:ext>
            </a:extLst>
          </p:cNvPr>
          <p:cNvSpPr>
            <a:spLocks noGrp="1"/>
          </p:cNvSpPr>
          <p:nvPr>
            <p:ph type="title"/>
          </p:nvPr>
        </p:nvSpPr>
        <p:spPr>
          <a:xfrm>
            <a:off x="381000" y="243682"/>
            <a:ext cx="8458200" cy="746918"/>
          </a:xfrm>
        </p:spPr>
        <p:txBody>
          <a:bodyPr/>
          <a:lstStyle/>
          <a:p>
            <a:pPr algn="ctr"/>
            <a:r>
              <a:rPr lang="en-US" sz="2000" dirty="0"/>
              <a:t>Invoice exposures – definition  </a:t>
            </a:r>
          </a:p>
        </p:txBody>
      </p:sp>
      <p:sp>
        <p:nvSpPr>
          <p:cNvPr id="4" name="Slide Number Placeholder 3">
            <a:extLst>
              <a:ext uri="{FF2B5EF4-FFF2-40B4-BE49-F238E27FC236}">
                <a16:creationId xmlns:a16="http://schemas.microsoft.com/office/drawing/2014/main" id="{17DB2987-2A6C-46E9-A624-4603F6AF7783}"/>
              </a:ext>
            </a:extLst>
          </p:cNvPr>
          <p:cNvSpPr>
            <a:spLocks noGrp="1"/>
          </p:cNvSpPr>
          <p:nvPr>
            <p:ph type="sldNum" sz="quarter" idx="4"/>
          </p:nvPr>
        </p:nvSpPr>
        <p:spPr/>
        <p:txBody>
          <a:bodyPr/>
          <a:lstStyle/>
          <a:p>
            <a:fld id="{1D93BD3E-1E9A-4970-A6F7-E7AC52762E0C}" type="slidenum">
              <a:rPr lang="en-US" smtClean="0"/>
              <a:pPr/>
              <a:t>2</a:t>
            </a:fld>
            <a:endParaRPr lang="en-US" dirty="0"/>
          </a:p>
        </p:txBody>
      </p:sp>
      <p:sp>
        <p:nvSpPr>
          <p:cNvPr id="7" name="Content Placeholder 2">
            <a:extLst>
              <a:ext uri="{FF2B5EF4-FFF2-40B4-BE49-F238E27FC236}">
                <a16:creationId xmlns:a16="http://schemas.microsoft.com/office/drawing/2014/main" id="{5A0835AC-BF0E-4AAB-93DF-8A0DC56B9C1E}"/>
              </a:ext>
            </a:extLst>
          </p:cNvPr>
          <p:cNvSpPr>
            <a:spLocks noGrp="1"/>
          </p:cNvSpPr>
          <p:nvPr>
            <p:ph idx="1"/>
          </p:nvPr>
        </p:nvSpPr>
        <p:spPr>
          <a:xfrm>
            <a:off x="342900" y="1295400"/>
            <a:ext cx="8534400" cy="5029200"/>
          </a:xfrm>
        </p:spPr>
        <p:txBody>
          <a:bodyPr/>
          <a:lstStyle/>
          <a:p>
            <a:pPr marL="0" marR="0" lvl="0" indent="0">
              <a:spcBef>
                <a:spcPts val="0"/>
              </a:spcBef>
              <a:spcAft>
                <a:spcPts val="0"/>
              </a:spcAft>
              <a:buNone/>
            </a:pPr>
            <a:r>
              <a:rPr lang="en-US" sz="1500" b="1" dirty="0">
                <a:effectLst/>
                <a:latin typeface="Calibri" panose="020F0502020204030204" pitchFamily="34" charset="0"/>
                <a:ea typeface="Times New Roman" panose="02020603050405020304" pitchFamily="18" charset="0"/>
              </a:rPr>
              <a:t>Invoice exposures </a:t>
            </a:r>
          </a:p>
          <a:p>
            <a:pPr marL="342900" marR="0" lvl="0" indent="-342900">
              <a:spcBef>
                <a:spcPts val="0"/>
              </a:spcBef>
              <a:spcAft>
                <a:spcPts val="0"/>
              </a:spcAft>
              <a:buFont typeface="Symbol" panose="05050102010706020507" pitchFamily="18" charset="2"/>
              <a:buChar char=""/>
            </a:pPr>
            <a:r>
              <a:rPr lang="en-US" sz="1500" dirty="0">
                <a:effectLst/>
                <a:latin typeface="Calibri" panose="020F0502020204030204" pitchFamily="34" charset="0"/>
                <a:ea typeface="Times New Roman" panose="02020603050405020304" pitchFamily="18" charset="0"/>
              </a:rPr>
              <a:t>M1 days forward invoices + 7 days look back </a:t>
            </a:r>
            <a:r>
              <a:rPr lang="en-US" sz="1500" u="sng" dirty="0">
                <a:effectLst/>
                <a:latin typeface="Calibri" panose="020F0502020204030204" pitchFamily="34" charset="0"/>
                <a:ea typeface="Times New Roman" panose="02020603050405020304" pitchFamily="18" charset="0"/>
              </a:rPr>
              <a:t>actual</a:t>
            </a:r>
            <a:r>
              <a:rPr lang="en-US" sz="1500" dirty="0">
                <a:effectLst/>
                <a:latin typeface="Calibri" panose="020F0502020204030204" pitchFamily="34" charset="0"/>
                <a:ea typeface="Times New Roman" panose="02020603050405020304" pitchFamily="18" charset="0"/>
              </a:rPr>
              <a:t> invoices </a:t>
            </a:r>
          </a:p>
          <a:p>
            <a:pPr marL="342900" marR="0" lvl="0" indent="-342900">
              <a:spcBef>
                <a:spcPts val="0"/>
              </a:spcBef>
              <a:spcAft>
                <a:spcPts val="0"/>
              </a:spcAft>
              <a:buFont typeface="Symbol" panose="05050102010706020507" pitchFamily="18" charset="2"/>
              <a:buChar char=""/>
            </a:pPr>
            <a:r>
              <a:rPr lang="en-US" sz="1500" dirty="0">
                <a:effectLst/>
                <a:latin typeface="Calibri" panose="020F0502020204030204" pitchFamily="34" charset="0"/>
                <a:ea typeface="Times New Roman" panose="02020603050405020304" pitchFamily="18" charset="0"/>
              </a:rPr>
              <a:t>M1 days could range from 10 to 21 days depending on weekends/holidays, MP activity</a:t>
            </a:r>
          </a:p>
          <a:p>
            <a:pPr marL="342900" marR="0" lvl="0" indent="-342900">
              <a:spcBef>
                <a:spcPts val="0"/>
              </a:spcBef>
              <a:spcAft>
                <a:spcPts val="0"/>
              </a:spcAft>
              <a:buFont typeface="Symbol" panose="05050102010706020507" pitchFamily="18" charset="2"/>
              <a:buChar char=""/>
            </a:pPr>
            <a:r>
              <a:rPr lang="en-US" sz="1500" dirty="0">
                <a:effectLst/>
                <a:latin typeface="Calibri" panose="020F0502020204030204" pitchFamily="34" charset="0"/>
                <a:ea typeface="Times New Roman" panose="02020603050405020304" pitchFamily="18" charset="0"/>
              </a:rPr>
              <a:t>Invoices exclude M&amp;N securitization invoices, CRR auction invoices and miscellaneous invoices relating to $2B distributed to market for Sec N on 6/21/22</a:t>
            </a:r>
          </a:p>
          <a:p>
            <a:pPr marL="342900" marR="0" lvl="0" indent="-342900">
              <a:spcBef>
                <a:spcPts val="0"/>
              </a:spcBef>
              <a:spcAft>
                <a:spcPts val="0"/>
              </a:spcAft>
              <a:buFont typeface="Symbol" panose="05050102010706020507" pitchFamily="18" charset="2"/>
              <a:buChar char=""/>
            </a:pPr>
            <a:r>
              <a:rPr lang="en-US" sz="1500" dirty="0">
                <a:effectLst/>
                <a:latin typeface="Calibri" panose="020F0502020204030204" pitchFamily="34" charset="0"/>
                <a:ea typeface="Times New Roman" panose="02020603050405020304" pitchFamily="18" charset="0"/>
              </a:rPr>
              <a:t> Data is for a period covering 1/1/22 through 1/31/23</a:t>
            </a:r>
          </a:p>
          <a:p>
            <a:pPr>
              <a:spcBef>
                <a:spcPts val="0"/>
              </a:spcBef>
              <a:buFont typeface="Symbol" panose="05050102010706020507" pitchFamily="18" charset="2"/>
              <a:buChar char=""/>
            </a:pPr>
            <a:endParaRPr lang="en-US" sz="1500" dirty="0">
              <a:effectLst/>
              <a:latin typeface="Calibri" panose="020F0502020204030204" pitchFamily="34" charset="0"/>
              <a:ea typeface="Times New Roman" panose="02020603050405020304" pitchFamily="18" charset="0"/>
            </a:endParaRPr>
          </a:p>
          <a:p>
            <a:pPr marL="0" marR="0" lvl="0" indent="0">
              <a:spcBef>
                <a:spcPts val="0"/>
              </a:spcBef>
              <a:spcAft>
                <a:spcPts val="0"/>
              </a:spcAft>
              <a:buNone/>
            </a:pPr>
            <a:r>
              <a:rPr lang="en-US" sz="1500" b="1" dirty="0">
                <a:effectLst/>
                <a:latin typeface="Calibri" panose="020F0502020204030204" pitchFamily="34" charset="0"/>
                <a:ea typeface="Times New Roman" panose="02020603050405020304" pitchFamily="18" charset="0"/>
              </a:rPr>
              <a:t>TPEA excludes Uri invoices and PUL uplift</a:t>
            </a:r>
          </a:p>
          <a:p>
            <a:pPr marL="342900" marR="0" lvl="0" indent="-342900">
              <a:spcBef>
                <a:spcPts val="0"/>
              </a:spcBef>
              <a:spcAft>
                <a:spcPts val="0"/>
              </a:spcAft>
              <a:buFont typeface="Symbol" panose="05050102010706020507" pitchFamily="18" charset="2"/>
              <a:buChar char=""/>
            </a:pPr>
            <a:endParaRPr lang="en-US" sz="1500" dirty="0">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1500" dirty="0">
              <a:latin typeface="Calibri" panose="020F0502020204030204" pitchFamily="34" charset="0"/>
              <a:ea typeface="Times New Roman" panose="02020603050405020304" pitchFamily="18" charset="0"/>
            </a:endParaRPr>
          </a:p>
          <a:p>
            <a:pPr marL="0" marR="0" lvl="0" indent="0">
              <a:spcBef>
                <a:spcPts val="0"/>
              </a:spcBef>
              <a:spcAft>
                <a:spcPts val="0"/>
              </a:spcAft>
              <a:buNone/>
            </a:pPr>
            <a:r>
              <a:rPr lang="en-US" sz="1500" b="1" dirty="0">
                <a:latin typeface="Calibri" panose="020F0502020204030204" pitchFamily="34" charset="0"/>
                <a:ea typeface="Times New Roman" panose="02020603050405020304" pitchFamily="18" charset="0"/>
              </a:rPr>
              <a:t>TPEA – Invoice exposures = Gap </a:t>
            </a:r>
            <a:endParaRPr lang="en-US" sz="1500" b="1"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500" dirty="0">
                <a:effectLst/>
                <a:latin typeface="Calibri" panose="020F0502020204030204" pitchFamily="34" charset="0"/>
                <a:ea typeface="Times New Roman" panose="02020603050405020304" pitchFamily="18" charset="0"/>
              </a:rPr>
              <a:t>Negative gap is when invoice exposures exceed TPEA (less than -$10,000) </a:t>
            </a:r>
          </a:p>
          <a:p>
            <a:pPr marL="342900" marR="0" lvl="0" indent="-342900">
              <a:spcBef>
                <a:spcPts val="0"/>
              </a:spcBef>
              <a:spcAft>
                <a:spcPts val="0"/>
              </a:spcAft>
              <a:buFont typeface="Symbol" panose="05050102010706020507" pitchFamily="18" charset="2"/>
              <a:buChar char=""/>
            </a:pPr>
            <a:r>
              <a:rPr lang="en-US" sz="1500" dirty="0">
                <a:latin typeface="Calibri" panose="020F0502020204030204" pitchFamily="34" charset="0"/>
                <a:ea typeface="Times New Roman" panose="02020603050405020304" pitchFamily="18" charset="0"/>
              </a:rPr>
              <a:t>Positive gap is when TPEA exceeds invoice exposures (more than $10,000) </a:t>
            </a:r>
            <a:endParaRPr lang="en-US" sz="1500" dirty="0">
              <a:effectLst/>
              <a:latin typeface="Calibri" panose="020F0502020204030204" pitchFamily="34" charset="0"/>
              <a:ea typeface="Times New Roman" panose="02020603050405020304" pitchFamily="18" charset="0"/>
            </a:endParaRPr>
          </a:p>
          <a:p>
            <a:pPr marL="0" marR="0" lvl="0" indent="0">
              <a:spcBef>
                <a:spcPts val="0"/>
              </a:spcBef>
              <a:spcAft>
                <a:spcPts val="0"/>
              </a:spcAft>
              <a:buNone/>
            </a:pPr>
            <a:endParaRPr lang="en-US" sz="1500"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6817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15414"/>
          </a:xfrm>
        </p:spPr>
        <p:txBody>
          <a:bodyPr/>
          <a:lstStyle/>
          <a:p>
            <a:r>
              <a:rPr lang="en-US" sz="2000" dirty="0"/>
              <a:t>Invoice exposures exceed TPEA (existing) = Negative Gap</a:t>
            </a:r>
            <a:br>
              <a:rPr lang="en-US" sz="2000" dirty="0"/>
            </a:br>
            <a:r>
              <a:rPr lang="en-US" sz="2000" dirty="0"/>
              <a:t>From the slide deck presented on 3/14/2023</a:t>
            </a:r>
          </a:p>
        </p:txBody>
      </p:sp>
      <p:sp>
        <p:nvSpPr>
          <p:cNvPr id="3" name="Content Placeholder 2"/>
          <p:cNvSpPr>
            <a:spLocks noGrp="1"/>
          </p:cNvSpPr>
          <p:nvPr>
            <p:ph idx="1"/>
          </p:nvPr>
        </p:nvSpPr>
        <p:spPr>
          <a:xfrm>
            <a:off x="164969" y="1063245"/>
            <a:ext cx="8458200" cy="4267200"/>
          </a:xfrm>
        </p:spPr>
        <p:txBody>
          <a:bodyPr/>
          <a:lstStyle/>
          <a:p>
            <a:pPr marL="0" indent="0">
              <a:spcBef>
                <a:spcPts val="0"/>
              </a:spcBef>
              <a:buNone/>
            </a:pPr>
            <a:endParaRPr lang="en-US" sz="2000" dirty="0"/>
          </a:p>
          <a:p>
            <a:pPr marL="457200" lvl="0" indent="-457200">
              <a:spcBef>
                <a:spcPts val="0"/>
              </a:spcBef>
              <a:buFont typeface="+mj-lt"/>
              <a:buAutoNum type="arabicPeriod"/>
            </a:pPr>
            <a:endParaRPr lang="en-US" sz="2000" dirty="0"/>
          </a:p>
          <a:p>
            <a:pPr marL="0" lvl="0" indent="0">
              <a:spcBef>
                <a:spcPts val="0"/>
              </a:spcBef>
              <a:buNone/>
            </a:pPr>
            <a:endParaRPr lang="en-US" sz="2000" dirty="0"/>
          </a:p>
          <a:p>
            <a:pPr lvl="0">
              <a:spcBef>
                <a:spcPts val="0"/>
              </a:spcBef>
            </a:pPr>
            <a:endParaRPr lang="en-US" sz="2000" dirty="0"/>
          </a:p>
          <a:p>
            <a:pPr lvl="1">
              <a:spcBef>
                <a:spcPts val="0"/>
              </a:spcBef>
            </a:pPr>
            <a:endParaRPr lang="en-US" sz="1600" dirty="0"/>
          </a:p>
          <a:p>
            <a:pPr marL="57150" indent="0">
              <a:spcBef>
                <a:spcPts val="0"/>
              </a:spcBef>
              <a:buNone/>
            </a:pPr>
            <a:endParaRPr lang="en-US" sz="2000" dirty="0"/>
          </a:p>
          <a:p>
            <a:pPr>
              <a:spcBef>
                <a:spcPts val="0"/>
              </a:spcBef>
            </a:pPr>
            <a:endParaRPr lang="en-US" sz="2000" dirty="0"/>
          </a:p>
          <a:p>
            <a:pPr marL="0" lvl="0" indent="0">
              <a:spcBef>
                <a:spcPts val="0"/>
              </a:spcBef>
              <a:buNone/>
            </a:pP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dirty="0"/>
          </a:p>
        </p:txBody>
      </p:sp>
      <p:sp>
        <p:nvSpPr>
          <p:cNvPr id="9" name="Content Placeholder 2">
            <a:extLst>
              <a:ext uri="{FF2B5EF4-FFF2-40B4-BE49-F238E27FC236}">
                <a16:creationId xmlns:a16="http://schemas.microsoft.com/office/drawing/2014/main" id="{858527A8-486A-45F2-8697-D5D5ACB528FA}"/>
              </a:ext>
            </a:extLst>
          </p:cNvPr>
          <p:cNvSpPr txBox="1">
            <a:spLocks/>
          </p:cNvSpPr>
          <p:nvPr/>
        </p:nvSpPr>
        <p:spPr>
          <a:xfrm>
            <a:off x="278091" y="838200"/>
            <a:ext cx="8534400" cy="213004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buFont typeface="Symbol" panose="05050102010706020507" pitchFamily="18" charset="2"/>
              <a:buChar char=""/>
            </a:pPr>
            <a:r>
              <a:rPr lang="en-US" sz="1500" dirty="0">
                <a:latin typeface="Calibri" panose="020F0502020204030204" pitchFamily="34" charset="0"/>
                <a:ea typeface="Times New Roman" panose="02020603050405020304" pitchFamily="18" charset="0"/>
              </a:rPr>
              <a:t>Negative gap events occurred every day.</a:t>
            </a:r>
          </a:p>
          <a:p>
            <a:pPr>
              <a:spcBef>
                <a:spcPts val="0"/>
              </a:spcBef>
              <a:buFont typeface="Symbol" panose="05050102010706020507" pitchFamily="18" charset="2"/>
              <a:buChar char=""/>
            </a:pPr>
            <a:r>
              <a:rPr lang="en-US" sz="1500" b="1" dirty="0">
                <a:latin typeface="Calibri" panose="020F0502020204030204" pitchFamily="34" charset="0"/>
                <a:ea typeface="Times New Roman" panose="02020603050405020304" pitchFamily="18" charset="0"/>
              </a:rPr>
              <a:t>Total number of negative gap events is 6361 (3.8% of total based on 165,251 aggregate sample).</a:t>
            </a:r>
          </a:p>
          <a:p>
            <a:pPr>
              <a:spcBef>
                <a:spcPts val="0"/>
              </a:spcBef>
              <a:buFont typeface="Symbol" panose="05050102010706020507" pitchFamily="18" charset="2"/>
              <a:buChar char=""/>
            </a:pPr>
            <a:r>
              <a:rPr lang="en-US" sz="1500" dirty="0">
                <a:latin typeface="Calibri" panose="020F0502020204030204" pitchFamily="34" charset="0"/>
                <a:ea typeface="Times New Roman" panose="02020603050405020304" pitchFamily="18" charset="0"/>
              </a:rPr>
              <a:t>The deepest negative gap occurrence was on 7/8/22 for ($221MM) for a single MP. All deeply negative days clustered around high price days. This was due to RT prices hitting $5K on 7/13/22. </a:t>
            </a:r>
          </a:p>
          <a:p>
            <a:pPr>
              <a:spcBef>
                <a:spcPts val="0"/>
              </a:spcBef>
              <a:buFont typeface="Symbol" panose="05050102010706020507" pitchFamily="18" charset="2"/>
              <a:buChar char=""/>
            </a:pPr>
            <a:r>
              <a:rPr lang="en-US" sz="1500" dirty="0">
                <a:latin typeface="Calibri" panose="020F0502020204030204" pitchFamily="34" charset="0"/>
                <a:ea typeface="Times New Roman" panose="02020603050405020304" pitchFamily="18" charset="0"/>
              </a:rPr>
              <a:t>Negative gap events occurred due to following:</a:t>
            </a:r>
          </a:p>
          <a:p>
            <a:pPr lvl="1">
              <a:spcBef>
                <a:spcPts val="0"/>
              </a:spcBef>
              <a:buFont typeface="+mj-lt"/>
              <a:buAutoNum type="alphaLcParenR"/>
            </a:pPr>
            <a:r>
              <a:rPr lang="en-US" sz="1500" dirty="0">
                <a:latin typeface="Calibri" panose="020F0502020204030204" pitchFamily="34" charset="0"/>
                <a:ea typeface="Times New Roman" panose="02020603050405020304" pitchFamily="18" charset="0"/>
              </a:rPr>
              <a:t>Historical peak exposures (</a:t>
            </a:r>
            <a:r>
              <a:rPr lang="en-US" sz="1500" dirty="0" err="1">
                <a:latin typeface="Calibri" panose="020F0502020204030204" pitchFamily="34" charset="0"/>
                <a:ea typeface="Times New Roman" panose="02020603050405020304" pitchFamily="18" charset="0"/>
              </a:rPr>
              <a:t>maxrtle</a:t>
            </a:r>
            <a:r>
              <a:rPr lang="en-US" sz="1500" dirty="0">
                <a:latin typeface="Calibri" panose="020F0502020204030204" pitchFamily="34" charset="0"/>
                <a:ea typeface="Times New Roman" panose="02020603050405020304" pitchFamily="18" charset="0"/>
              </a:rPr>
              <a:t>) tend to be at lower/minimal levels before the price spikes occur. During the seasonal transitions or price volatility periods TPEA’s take time to get caught up in capturing the invoice exposures, </a:t>
            </a:r>
          </a:p>
          <a:p>
            <a:pPr lvl="1">
              <a:spcBef>
                <a:spcPts val="0"/>
              </a:spcBef>
              <a:buFont typeface="+mj-lt"/>
              <a:buAutoNum type="alphaLcParenR"/>
            </a:pPr>
            <a:r>
              <a:rPr lang="en-US" sz="1500" dirty="0">
                <a:latin typeface="Calibri" panose="020F0502020204030204" pitchFamily="34" charset="0"/>
                <a:ea typeface="Times New Roman" panose="02020603050405020304" pitchFamily="18" charset="0"/>
              </a:rPr>
              <a:t>The way counter-parties transact in the market: MP’s hedging practices and exposure to RT, DAM and ancillary markets could lead to heightened exposure during the high volatility periods, </a:t>
            </a:r>
          </a:p>
          <a:p>
            <a:pPr lvl="1">
              <a:spcBef>
                <a:spcPts val="0"/>
              </a:spcBef>
              <a:buFont typeface="+mj-lt"/>
              <a:buAutoNum type="alphaLcParenR"/>
            </a:pPr>
            <a:r>
              <a:rPr lang="en-US" sz="1500" dirty="0">
                <a:latin typeface="Calibri" panose="020F0502020204030204" pitchFamily="34" charset="0"/>
                <a:ea typeface="Times New Roman" panose="02020603050405020304" pitchFamily="18" charset="0"/>
              </a:rPr>
              <a:t>Futures prices for forward factors do not have a perfect predictive capacity of forecasting actual RT settled prices.</a:t>
            </a:r>
          </a:p>
          <a:p>
            <a:pPr>
              <a:spcBef>
                <a:spcPts val="0"/>
              </a:spcBef>
              <a:buFont typeface="Symbol" panose="05050102010706020507" pitchFamily="18" charset="2"/>
              <a:buChar char=""/>
            </a:pPr>
            <a:endParaRPr lang="en-US" sz="1500" dirty="0">
              <a:latin typeface="Calibri" panose="020F0502020204030204" pitchFamily="34" charset="0"/>
              <a:ea typeface="Times New Roman" panose="02020603050405020304" pitchFamily="18" charset="0"/>
            </a:endParaRPr>
          </a:p>
          <a:p>
            <a:pPr marL="0" indent="0">
              <a:spcBef>
                <a:spcPts val="0"/>
              </a:spcBef>
              <a:buNone/>
            </a:pPr>
            <a:endParaRPr lang="en-US" sz="1500" dirty="0">
              <a:latin typeface="Calibri" panose="020F0502020204030204" pitchFamily="34" charset="0"/>
              <a:ea typeface="Times New Roman" panose="02020603050405020304" pitchFamily="18" charset="0"/>
            </a:endParaRPr>
          </a:p>
          <a:p>
            <a:pPr>
              <a:spcBef>
                <a:spcPts val="0"/>
              </a:spcBef>
              <a:buFont typeface="Symbol" panose="05050102010706020507" pitchFamily="18" charset="2"/>
              <a:buChar char=""/>
            </a:pPr>
            <a:endParaRPr lang="en-US" sz="1500" dirty="0">
              <a:latin typeface="Calibri" panose="020F0502020204030204" pitchFamily="34" charset="0"/>
              <a:ea typeface="Times New Roman" panose="02020603050405020304" pitchFamily="18" charset="0"/>
            </a:endParaRPr>
          </a:p>
          <a:p>
            <a:pPr>
              <a:spcBef>
                <a:spcPts val="0"/>
              </a:spcBef>
              <a:buFont typeface="Symbol" panose="05050102010706020507" pitchFamily="18" charset="2"/>
              <a:buChar char=""/>
            </a:pPr>
            <a:endParaRPr lang="en-US" sz="2000" dirty="0"/>
          </a:p>
        </p:txBody>
      </p:sp>
      <p:pic>
        <p:nvPicPr>
          <p:cNvPr id="5" name="Picture 4">
            <a:extLst>
              <a:ext uri="{FF2B5EF4-FFF2-40B4-BE49-F238E27FC236}">
                <a16:creationId xmlns:a16="http://schemas.microsoft.com/office/drawing/2014/main" id="{2BDAF496-5EAE-0D20-8409-012E4F5E9BC7}"/>
              </a:ext>
            </a:extLst>
          </p:cNvPr>
          <p:cNvPicPr>
            <a:picLocks noChangeAspect="1"/>
          </p:cNvPicPr>
          <p:nvPr/>
        </p:nvPicPr>
        <p:blipFill>
          <a:blip r:embed="rId2"/>
          <a:stretch>
            <a:fillRect/>
          </a:stretch>
        </p:blipFill>
        <p:spPr>
          <a:xfrm>
            <a:off x="990600" y="3733800"/>
            <a:ext cx="7429500" cy="2628900"/>
          </a:xfrm>
          <a:prstGeom prst="rect">
            <a:avLst/>
          </a:prstGeom>
        </p:spPr>
      </p:pic>
    </p:spTree>
    <p:extLst>
      <p:ext uri="{BB962C8B-B14F-4D97-AF65-F5344CB8AC3E}">
        <p14:creationId xmlns:p14="http://schemas.microsoft.com/office/powerpoint/2010/main" val="232707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15414"/>
          </a:xfrm>
        </p:spPr>
        <p:txBody>
          <a:bodyPr/>
          <a:lstStyle/>
          <a:p>
            <a:pPr algn="ctr"/>
            <a:r>
              <a:rPr lang="en-US" sz="2000" dirty="0"/>
              <a:t>Further analysis of specific examples </a:t>
            </a:r>
          </a:p>
        </p:txBody>
      </p:sp>
      <p:sp>
        <p:nvSpPr>
          <p:cNvPr id="3" name="Content Placeholder 2"/>
          <p:cNvSpPr>
            <a:spLocks noGrp="1"/>
          </p:cNvSpPr>
          <p:nvPr>
            <p:ph idx="1"/>
          </p:nvPr>
        </p:nvSpPr>
        <p:spPr>
          <a:xfrm>
            <a:off x="157899" y="762000"/>
            <a:ext cx="8458200" cy="4267200"/>
          </a:xfrm>
        </p:spPr>
        <p:txBody>
          <a:bodyPr/>
          <a:lstStyle/>
          <a:p>
            <a:pPr marL="0" indent="0">
              <a:spcBef>
                <a:spcPts val="0"/>
              </a:spcBef>
              <a:buNone/>
            </a:pPr>
            <a:endParaRPr lang="en-US" sz="2000" dirty="0"/>
          </a:p>
          <a:p>
            <a:pPr marL="457200" lvl="0" indent="-457200">
              <a:spcBef>
                <a:spcPts val="0"/>
              </a:spcBef>
              <a:buFont typeface="+mj-lt"/>
              <a:buAutoNum type="arabicPeriod"/>
            </a:pPr>
            <a:endParaRPr lang="en-US" sz="2000" dirty="0"/>
          </a:p>
          <a:p>
            <a:pPr marL="0" lvl="0" indent="0">
              <a:spcBef>
                <a:spcPts val="0"/>
              </a:spcBef>
              <a:buNone/>
            </a:pPr>
            <a:endParaRPr lang="en-US" sz="2000" dirty="0"/>
          </a:p>
          <a:p>
            <a:pPr lvl="0">
              <a:spcBef>
                <a:spcPts val="0"/>
              </a:spcBef>
            </a:pPr>
            <a:endParaRPr lang="en-US" sz="2000" dirty="0"/>
          </a:p>
          <a:p>
            <a:pPr lvl="1">
              <a:spcBef>
                <a:spcPts val="0"/>
              </a:spcBef>
            </a:pPr>
            <a:endParaRPr lang="en-US" sz="1600" dirty="0"/>
          </a:p>
          <a:p>
            <a:pPr marL="57150" indent="0">
              <a:spcBef>
                <a:spcPts val="0"/>
              </a:spcBef>
              <a:buNone/>
            </a:pPr>
            <a:endParaRPr lang="en-US" sz="2000" dirty="0"/>
          </a:p>
          <a:p>
            <a:pPr>
              <a:spcBef>
                <a:spcPts val="0"/>
              </a:spcBef>
            </a:pPr>
            <a:endParaRPr lang="en-US" sz="2000" dirty="0"/>
          </a:p>
          <a:p>
            <a:pPr marL="0" lvl="0" indent="0">
              <a:spcBef>
                <a:spcPts val="0"/>
              </a:spcBef>
              <a:buNone/>
            </a:pP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dirty="0"/>
          </a:p>
        </p:txBody>
      </p:sp>
      <p:sp>
        <p:nvSpPr>
          <p:cNvPr id="9" name="Content Placeholder 2">
            <a:extLst>
              <a:ext uri="{FF2B5EF4-FFF2-40B4-BE49-F238E27FC236}">
                <a16:creationId xmlns:a16="http://schemas.microsoft.com/office/drawing/2014/main" id="{D209895C-7243-4A2F-83D9-C95B65B96C2E}"/>
              </a:ext>
            </a:extLst>
          </p:cNvPr>
          <p:cNvSpPr txBox="1">
            <a:spLocks/>
          </p:cNvSpPr>
          <p:nvPr/>
        </p:nvSpPr>
        <p:spPr>
          <a:xfrm>
            <a:off x="415565" y="925317"/>
            <a:ext cx="8534400" cy="501828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buFont typeface="Symbol" panose="05050102010706020507" pitchFamily="18" charset="2"/>
              <a:buChar char=""/>
            </a:pPr>
            <a:r>
              <a:rPr lang="en-US" sz="1500" dirty="0">
                <a:latin typeface="Calibri" panose="020F0502020204030204" pitchFamily="34" charset="0"/>
                <a:ea typeface="Times New Roman" panose="02020603050405020304" pitchFamily="18" charset="0"/>
              </a:rPr>
              <a:t>DALE is not capturing extent of future exposure because 1) there is no peak lookback, 2) volatility in DA transactions. Invoice exposure, however, is capturing M1 days of higher DA invoices. </a:t>
            </a:r>
          </a:p>
          <a:p>
            <a:pPr>
              <a:spcBef>
                <a:spcPts val="0"/>
              </a:spcBef>
              <a:buFont typeface="Symbol" panose="05050102010706020507" pitchFamily="18" charset="2"/>
              <a:buChar char=""/>
            </a:pPr>
            <a:r>
              <a:rPr lang="en-US" sz="1500" dirty="0">
                <a:latin typeface="Calibri" panose="020F0502020204030204" pitchFamily="34" charset="0"/>
                <a:ea typeface="Times New Roman" panose="02020603050405020304" pitchFamily="18" charset="0"/>
              </a:rPr>
              <a:t>MCE was driving exposure as </a:t>
            </a:r>
            <a:r>
              <a:rPr lang="en-US" sz="1500" dirty="0" err="1">
                <a:latin typeface="Calibri" panose="020F0502020204030204" pitchFamily="34" charset="0"/>
                <a:ea typeface="Times New Roman" panose="02020603050405020304" pitchFamily="18" charset="0"/>
              </a:rPr>
              <a:t>MaxRTLE</a:t>
            </a:r>
            <a:r>
              <a:rPr lang="en-US" sz="1500" dirty="0">
                <a:latin typeface="Calibri" panose="020F0502020204030204" pitchFamily="34" charset="0"/>
                <a:ea typeface="Times New Roman" panose="02020603050405020304" pitchFamily="18" charset="0"/>
              </a:rPr>
              <a:t> was low prior to high price period.  </a:t>
            </a:r>
          </a:p>
          <a:p>
            <a:pPr>
              <a:spcBef>
                <a:spcPts val="0"/>
              </a:spcBef>
              <a:buFont typeface="Symbol" panose="05050102010706020507" pitchFamily="18" charset="2"/>
              <a:buChar char=""/>
            </a:pPr>
            <a:r>
              <a:rPr lang="en-US" sz="1500" dirty="0" err="1">
                <a:latin typeface="Calibri" panose="020F0502020204030204" pitchFamily="34" charset="0"/>
                <a:ea typeface="Times New Roman" panose="02020603050405020304" pitchFamily="18" charset="0"/>
              </a:rPr>
              <a:t>MaxRTLE</a:t>
            </a:r>
            <a:r>
              <a:rPr lang="en-US" sz="1500" dirty="0">
                <a:latin typeface="Calibri" panose="020F0502020204030204" pitchFamily="34" charset="0"/>
                <a:ea typeface="Times New Roman" panose="02020603050405020304" pitchFamily="18" charset="0"/>
              </a:rPr>
              <a:t> was low prior to high price day. The generator, due to Q2Q sales, has become short in RT during the high price period. </a:t>
            </a:r>
          </a:p>
          <a:p>
            <a:pPr>
              <a:spcBef>
                <a:spcPts val="0"/>
              </a:spcBef>
              <a:buFont typeface="Symbol" panose="05050102010706020507" pitchFamily="18" charset="2"/>
              <a:buChar char=""/>
            </a:pPr>
            <a:r>
              <a:rPr lang="en-US" sz="1500" dirty="0" err="1">
                <a:latin typeface="Calibri" panose="020F0502020204030204" pitchFamily="34" charset="0"/>
                <a:ea typeface="Times New Roman" panose="02020603050405020304" pitchFamily="18" charset="0"/>
              </a:rPr>
              <a:t>MaxRTLE</a:t>
            </a:r>
            <a:r>
              <a:rPr lang="en-US" sz="1500" dirty="0">
                <a:latin typeface="Calibri" panose="020F0502020204030204" pitchFamily="34" charset="0"/>
                <a:ea typeface="Times New Roman" panose="02020603050405020304" pitchFamily="18" charset="0"/>
              </a:rPr>
              <a:t> was low prior to being substantially short in RT for a number of days due to low gen. </a:t>
            </a:r>
          </a:p>
          <a:p>
            <a:pPr>
              <a:spcBef>
                <a:spcPts val="0"/>
              </a:spcBef>
              <a:buFont typeface="Symbol" panose="05050102010706020507" pitchFamily="18" charset="2"/>
              <a:buChar char=""/>
            </a:pPr>
            <a:r>
              <a:rPr lang="en-US" sz="1500" dirty="0">
                <a:latin typeface="Calibri" panose="020F0502020204030204" pitchFamily="34" charset="0"/>
                <a:ea typeface="Times New Roman" panose="02020603050405020304" pitchFamily="18" charset="0"/>
              </a:rPr>
              <a:t>MCE was driving TPE and was declining. For succeeding days, position shifted from being long to short in RT as DA Purchases dropped (no significant change in prices). </a:t>
            </a:r>
          </a:p>
          <a:p>
            <a:pPr>
              <a:spcBef>
                <a:spcPts val="0"/>
              </a:spcBef>
              <a:buFont typeface="Symbol" panose="05050102010706020507" pitchFamily="18" charset="2"/>
              <a:buChar char=""/>
            </a:pPr>
            <a:r>
              <a:rPr lang="en-US" sz="1500" dirty="0" err="1">
                <a:latin typeface="Calibri" panose="020F0502020204030204" pitchFamily="34" charset="0"/>
                <a:ea typeface="Times New Roman" panose="02020603050405020304" pitchFamily="18" charset="0"/>
              </a:rPr>
              <a:t>MaxRTLE</a:t>
            </a:r>
            <a:r>
              <a:rPr lang="en-US" sz="1500" dirty="0">
                <a:latin typeface="Calibri" panose="020F0502020204030204" pitchFamily="34" charset="0"/>
                <a:ea typeface="Times New Roman" panose="02020603050405020304" pitchFamily="18" charset="0"/>
              </a:rPr>
              <a:t> dropped prior to high price day of 7/13. TPEA started increased starting 7/14. Invoice exposures though capture the future invoices for M1 days. </a:t>
            </a:r>
          </a:p>
          <a:p>
            <a:pPr>
              <a:spcBef>
                <a:spcPts val="0"/>
              </a:spcBef>
              <a:buFont typeface="Symbol" panose="05050102010706020507" pitchFamily="18" charset="2"/>
              <a:buChar char=""/>
            </a:pPr>
            <a:r>
              <a:rPr lang="en-US" sz="1500" dirty="0">
                <a:latin typeface="Calibri" panose="020F0502020204030204" pitchFamily="34" charset="0"/>
                <a:ea typeface="Times New Roman" panose="02020603050405020304" pitchFamily="18" charset="0"/>
              </a:rPr>
              <a:t>RFAF/DFAF dropped by 0.9 from 12/14 from 3.1 to 2.2. If RFAF/DFAF remained flat invoice exposure would have been covered. Also, on 1/1/23 and 1/2/23, RFAF &amp; DFAF dropped below zero to 0.56/0.27. </a:t>
            </a:r>
          </a:p>
          <a:p>
            <a:pPr>
              <a:spcBef>
                <a:spcPts val="0"/>
              </a:spcBef>
              <a:buFont typeface="Symbol" panose="05050102010706020507" pitchFamily="18" charset="2"/>
              <a:buChar char=""/>
            </a:pPr>
            <a:r>
              <a:rPr lang="en-US" sz="1500" dirty="0">
                <a:latin typeface="Calibri" panose="020F0502020204030204" pitchFamily="34" charset="0"/>
                <a:ea typeface="Times New Roman" panose="02020603050405020304" pitchFamily="18" charset="0"/>
              </a:rPr>
              <a:t>Jan 1-11 2023, RFAF were mostly below 1 and MCE was driving exposure. On Jan 12, RFAF began increasing reaching over 2x, thus, narrowing the gap. </a:t>
            </a:r>
          </a:p>
          <a:p>
            <a:pPr>
              <a:spcBef>
                <a:spcPts val="0"/>
              </a:spcBef>
              <a:buFont typeface="Symbol" panose="05050102010706020507" pitchFamily="18" charset="2"/>
              <a:buChar char=""/>
            </a:pPr>
            <a:r>
              <a:rPr lang="en-US" sz="1500" dirty="0" err="1">
                <a:latin typeface="Calibri" panose="020F0502020204030204" pitchFamily="34" charset="0"/>
                <a:ea typeface="Times New Roman" panose="02020603050405020304" pitchFamily="18" charset="0"/>
              </a:rPr>
              <a:t>MaxRTLE</a:t>
            </a:r>
            <a:r>
              <a:rPr lang="en-US" sz="1500" dirty="0">
                <a:latin typeface="Calibri" panose="020F0502020204030204" pitchFamily="34" charset="0"/>
                <a:ea typeface="Times New Roman" panose="02020603050405020304" pitchFamily="18" charset="0"/>
              </a:rPr>
              <a:t> is diluted by credits on some days, but because of the MP’s volatile hedging strategy, they tend to be short on some days resulting in invoice charges. </a:t>
            </a:r>
          </a:p>
          <a:p>
            <a:pPr>
              <a:spcBef>
                <a:spcPts val="0"/>
              </a:spcBef>
              <a:buFont typeface="Symbol" panose="05050102010706020507" pitchFamily="18" charset="2"/>
              <a:buChar char=""/>
            </a:pPr>
            <a:endParaRPr lang="en-US" sz="1500"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730058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15414"/>
          </a:xfrm>
        </p:spPr>
        <p:txBody>
          <a:bodyPr/>
          <a:lstStyle/>
          <a:p>
            <a:r>
              <a:rPr lang="en-US" sz="2000" dirty="0"/>
              <a:t>Conclusion </a:t>
            </a:r>
          </a:p>
        </p:txBody>
      </p:sp>
      <p:sp>
        <p:nvSpPr>
          <p:cNvPr id="3" name="Content Placeholder 2"/>
          <p:cNvSpPr>
            <a:spLocks noGrp="1"/>
          </p:cNvSpPr>
          <p:nvPr>
            <p:ph idx="1"/>
          </p:nvPr>
        </p:nvSpPr>
        <p:spPr>
          <a:xfrm>
            <a:off x="157899" y="762000"/>
            <a:ext cx="8458200" cy="4267200"/>
          </a:xfrm>
        </p:spPr>
        <p:txBody>
          <a:bodyPr/>
          <a:lstStyle/>
          <a:p>
            <a:pPr marL="0" indent="0">
              <a:spcBef>
                <a:spcPts val="0"/>
              </a:spcBef>
              <a:buNone/>
            </a:pPr>
            <a:endParaRPr lang="en-US" sz="2000" dirty="0"/>
          </a:p>
          <a:p>
            <a:pPr marL="457200" lvl="0" indent="-457200">
              <a:spcBef>
                <a:spcPts val="0"/>
              </a:spcBef>
              <a:buFont typeface="+mj-lt"/>
              <a:buAutoNum type="arabicPeriod"/>
            </a:pPr>
            <a:endParaRPr lang="en-US" sz="2000" dirty="0"/>
          </a:p>
          <a:p>
            <a:pPr marL="0" lvl="0" indent="0">
              <a:spcBef>
                <a:spcPts val="0"/>
              </a:spcBef>
              <a:buNone/>
            </a:pPr>
            <a:endParaRPr lang="en-US" sz="2000" dirty="0"/>
          </a:p>
          <a:p>
            <a:pPr lvl="0">
              <a:spcBef>
                <a:spcPts val="0"/>
              </a:spcBef>
            </a:pPr>
            <a:endParaRPr lang="en-US" sz="2000" dirty="0"/>
          </a:p>
          <a:p>
            <a:pPr lvl="1">
              <a:spcBef>
                <a:spcPts val="0"/>
              </a:spcBef>
            </a:pPr>
            <a:endParaRPr lang="en-US" sz="1600" dirty="0"/>
          </a:p>
          <a:p>
            <a:pPr marL="57150" indent="0">
              <a:spcBef>
                <a:spcPts val="0"/>
              </a:spcBef>
              <a:buNone/>
            </a:pPr>
            <a:endParaRPr lang="en-US" sz="2000" dirty="0"/>
          </a:p>
          <a:p>
            <a:pPr>
              <a:spcBef>
                <a:spcPts val="0"/>
              </a:spcBef>
            </a:pPr>
            <a:endParaRPr lang="en-US" sz="2000" dirty="0"/>
          </a:p>
          <a:p>
            <a:pPr marL="0" lvl="0" indent="0">
              <a:spcBef>
                <a:spcPts val="0"/>
              </a:spcBef>
              <a:buNone/>
            </a:pP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dirty="0"/>
          </a:p>
        </p:txBody>
      </p:sp>
      <p:pic>
        <p:nvPicPr>
          <p:cNvPr id="5" name="Picture 4">
            <a:extLst>
              <a:ext uri="{FF2B5EF4-FFF2-40B4-BE49-F238E27FC236}">
                <a16:creationId xmlns:a16="http://schemas.microsoft.com/office/drawing/2014/main" id="{786D77B9-FF14-4D02-81D6-62E38EC98E86}"/>
              </a:ext>
            </a:extLst>
          </p:cNvPr>
          <p:cNvPicPr>
            <a:picLocks noChangeAspect="1"/>
          </p:cNvPicPr>
          <p:nvPr/>
        </p:nvPicPr>
        <p:blipFill>
          <a:blip r:embed="rId2"/>
          <a:stretch>
            <a:fillRect/>
          </a:stretch>
        </p:blipFill>
        <p:spPr>
          <a:xfrm>
            <a:off x="1676400" y="640740"/>
            <a:ext cx="6275109" cy="4527913"/>
          </a:xfrm>
          <a:prstGeom prst="rect">
            <a:avLst/>
          </a:prstGeom>
        </p:spPr>
      </p:pic>
      <p:sp>
        <p:nvSpPr>
          <p:cNvPr id="6" name="Content Placeholder 2">
            <a:extLst>
              <a:ext uri="{FF2B5EF4-FFF2-40B4-BE49-F238E27FC236}">
                <a16:creationId xmlns:a16="http://schemas.microsoft.com/office/drawing/2014/main" id="{A5E38BDF-07B0-4893-851A-5BFDECEF53A2}"/>
              </a:ext>
            </a:extLst>
          </p:cNvPr>
          <p:cNvSpPr txBox="1">
            <a:spLocks/>
          </p:cNvSpPr>
          <p:nvPr/>
        </p:nvSpPr>
        <p:spPr>
          <a:xfrm>
            <a:off x="257666" y="5217253"/>
            <a:ext cx="8704867" cy="143473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sz="1400" b="1" dirty="0"/>
              <a:t>There is a trade-off between negative vs. positive gap occurrences</a:t>
            </a:r>
            <a:r>
              <a:rPr lang="en-US" sz="1400" b="1"/>
              <a:t>: efforts to decrease number </a:t>
            </a:r>
            <a:r>
              <a:rPr lang="en-US" sz="1400" b="1" dirty="0"/>
              <a:t>of negative gap occurrences (and/or depth of negative gap events) would lead to increase in positive gap occurrences and increase the peak of positive gap events and vice versa. </a:t>
            </a:r>
          </a:p>
          <a:p>
            <a:pPr marL="0" indent="0">
              <a:spcBef>
                <a:spcPts val="0"/>
              </a:spcBef>
              <a:buNone/>
            </a:pPr>
            <a:r>
              <a:rPr lang="en-US" sz="1400" b="1" dirty="0"/>
              <a:t>Current TPEA formula is not perfect but does the job relatively well with less than 4% of negative gap occurrences. </a:t>
            </a:r>
          </a:p>
          <a:p>
            <a:pPr marL="0" indent="0">
              <a:spcBef>
                <a:spcPts val="0"/>
              </a:spcBef>
              <a:buNone/>
            </a:pPr>
            <a:r>
              <a:rPr lang="en-US" sz="1400" b="1" dirty="0"/>
              <a:t> </a:t>
            </a:r>
          </a:p>
          <a:p>
            <a:pPr>
              <a:spcBef>
                <a:spcPts val="0"/>
              </a:spcBef>
              <a:buFont typeface="Symbol" panose="05050102010706020507" pitchFamily="18" charset="2"/>
              <a:buChar char=""/>
            </a:pPr>
            <a:endParaRPr lang="en-US" sz="1200" dirty="0"/>
          </a:p>
          <a:p>
            <a:pPr>
              <a:spcBef>
                <a:spcPts val="0"/>
              </a:spcBef>
              <a:buFont typeface="Symbol" panose="05050102010706020507" pitchFamily="18" charset="2"/>
              <a:buChar char=""/>
            </a:pPr>
            <a:endParaRPr lang="en-US" sz="2000" dirty="0"/>
          </a:p>
          <a:p>
            <a:pPr>
              <a:spcBef>
                <a:spcPts val="0"/>
              </a:spcBef>
              <a:buFont typeface="Symbol" panose="05050102010706020507" pitchFamily="18" charset="2"/>
              <a:buChar char=""/>
            </a:pPr>
            <a:endParaRPr lang="en-US" sz="2000" dirty="0"/>
          </a:p>
        </p:txBody>
      </p:sp>
    </p:spTree>
    <p:extLst>
      <p:ext uri="{BB962C8B-B14F-4D97-AF65-F5344CB8AC3E}">
        <p14:creationId xmlns:p14="http://schemas.microsoft.com/office/powerpoint/2010/main" val="420726532"/>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Props1.xml><?xml version="1.0" encoding="utf-8"?>
<ds:datastoreItem xmlns:ds="http://schemas.openxmlformats.org/officeDocument/2006/customXml" ds:itemID="{5DFABCE5-6410-4FC5-930F-1111C63E4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A68982-DD5D-44FD-B77F-4C531465FE54}">
  <ds:schemaRefs>
    <ds:schemaRef ds:uri="http://schemas.microsoft.com/sharepoint/v3/contenttype/forms"/>
  </ds:schemaRefs>
</ds:datastoreItem>
</file>

<file path=customXml/itemProps3.xml><?xml version="1.0" encoding="utf-8"?>
<ds:datastoreItem xmlns:ds="http://schemas.openxmlformats.org/officeDocument/2006/customXml" ds:itemID="{C0E9AA12-8AF9-4AA6-90FE-24669859CDF3}">
  <ds:schemaRefs>
    <ds:schemaRef ds:uri="http://purl.org/dc/terms/"/>
    <ds:schemaRef ds:uri="http://schemas.microsoft.com/office/2006/documentManagement/types"/>
    <ds:schemaRef ds:uri="c34af464-7aa1-4edd-9be4-83dffc1cb926"/>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21164</TotalTime>
  <Words>656</Words>
  <Application>Microsoft Office PowerPoint</Application>
  <PresentationFormat>On-screen Show (4:3)</PresentationFormat>
  <Paragraphs>67</Paragraphs>
  <Slides>5</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vt:i4>
      </vt:variant>
    </vt:vector>
  </HeadingPairs>
  <TitlesOfParts>
    <vt:vector size="12" baseType="lpstr">
      <vt:lpstr>Arial</vt:lpstr>
      <vt:lpstr>Calibri</vt:lpstr>
      <vt:lpstr>Roboto</vt:lpstr>
      <vt:lpstr>Symbol</vt:lpstr>
      <vt:lpstr>1_Custom Design</vt:lpstr>
      <vt:lpstr>Office Theme</vt:lpstr>
      <vt:lpstr>Custom Design</vt:lpstr>
      <vt:lpstr>PowerPoint Presentation</vt:lpstr>
      <vt:lpstr>Invoice exposures – definition  </vt:lpstr>
      <vt:lpstr>Invoice exposures exceed TPEA (existing) = Negative Gap From the slide deck presented on 3/14/2023</vt:lpstr>
      <vt:lpstr>Further analysis of specific examples </vt:lpstr>
      <vt:lpstr>Conclusion </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Dashnyam, Sanchir</cp:lastModifiedBy>
  <cp:revision>384</cp:revision>
  <cp:lastPrinted>2016-01-21T20:53:15Z</cp:lastPrinted>
  <dcterms:created xsi:type="dcterms:W3CDTF">2016-01-21T15:20:31Z</dcterms:created>
  <dcterms:modified xsi:type="dcterms:W3CDTF">2023-04-19T03:14:04Z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ies>
</file>