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352" r:id="rId7"/>
    <p:sldId id="348" r:id="rId8"/>
    <p:sldId id="349" r:id="rId9"/>
    <p:sldId id="353" r:id="rId10"/>
    <p:sldId id="35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0" autoAdjust="0"/>
    <p:restoredTop sz="94660"/>
  </p:normalViewPr>
  <p:slideViewPr>
    <p:cSldViewPr showGuides="1">
      <p:cViewPr varScale="1">
        <p:scale>
          <a:sx n="78" d="100"/>
          <a:sy n="78" d="100"/>
        </p:scale>
        <p:origin x="1886" y="43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Follow up NPRR 1165: Revisions to Requirements of Providing Audited Financial Statements and Providing Independent Amount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Katherine Gross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Senior Corporate Counsel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Sanchir Dashnyam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ERCOT Market Credit Manager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ERCOT Public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April 21, 2023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82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dirty="0"/>
              <a:t>Minimum Capitalization requirements and Independent amounts amongst different ISO/RTO’s 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4EBED371-17C1-E2DA-E1B0-80F3F796B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708659"/>
              </p:ext>
            </p:extLst>
          </p:nvPr>
        </p:nvGraphicFramePr>
        <p:xfrm>
          <a:off x="230189" y="914400"/>
          <a:ext cx="8837611" cy="534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590">
                  <a:extLst>
                    <a:ext uri="{9D8B030D-6E8A-4147-A177-3AD203B41FA5}">
                      <a16:colId xmlns:a16="http://schemas.microsoft.com/office/drawing/2014/main" val="3850464254"/>
                    </a:ext>
                  </a:extLst>
                </a:gridCol>
                <a:gridCol w="1084034">
                  <a:extLst>
                    <a:ext uri="{9D8B030D-6E8A-4147-A177-3AD203B41FA5}">
                      <a16:colId xmlns:a16="http://schemas.microsoft.com/office/drawing/2014/main" val="298399475"/>
                    </a:ext>
                  </a:extLst>
                </a:gridCol>
                <a:gridCol w="1329797">
                  <a:extLst>
                    <a:ext uri="{9D8B030D-6E8A-4147-A177-3AD203B41FA5}">
                      <a16:colId xmlns:a16="http://schemas.microsoft.com/office/drawing/2014/main" val="2241618739"/>
                    </a:ext>
                  </a:extLst>
                </a:gridCol>
                <a:gridCol w="782234">
                  <a:extLst>
                    <a:ext uri="{9D8B030D-6E8A-4147-A177-3AD203B41FA5}">
                      <a16:colId xmlns:a16="http://schemas.microsoft.com/office/drawing/2014/main" val="4061607577"/>
                    </a:ext>
                  </a:extLst>
                </a:gridCol>
                <a:gridCol w="1222740">
                  <a:extLst>
                    <a:ext uri="{9D8B030D-6E8A-4147-A177-3AD203B41FA5}">
                      <a16:colId xmlns:a16="http://schemas.microsoft.com/office/drawing/2014/main" val="4155099983"/>
                    </a:ext>
                  </a:extLst>
                </a:gridCol>
                <a:gridCol w="1104590">
                  <a:extLst>
                    <a:ext uri="{9D8B030D-6E8A-4147-A177-3AD203B41FA5}">
                      <a16:colId xmlns:a16="http://schemas.microsoft.com/office/drawing/2014/main" val="112925318"/>
                    </a:ext>
                  </a:extLst>
                </a:gridCol>
                <a:gridCol w="1192722">
                  <a:extLst>
                    <a:ext uri="{9D8B030D-6E8A-4147-A177-3AD203B41FA5}">
                      <a16:colId xmlns:a16="http://schemas.microsoft.com/office/drawing/2014/main" val="2061065398"/>
                    </a:ext>
                  </a:extLst>
                </a:gridCol>
                <a:gridCol w="1016904">
                  <a:extLst>
                    <a:ext uri="{9D8B030D-6E8A-4147-A177-3AD203B41FA5}">
                      <a16:colId xmlns:a16="http://schemas.microsoft.com/office/drawing/2014/main" val="2947097252"/>
                    </a:ext>
                  </a:extLst>
                </a:gridCol>
              </a:tblGrid>
              <a:tr h="117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ERCOT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MISO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NYISO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CAISO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PJM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ISO-NE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SPP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extLst>
                  <a:ext uri="{0D108BD9-81ED-4DB2-BD59-A6C34878D82A}">
                    <a16:rowId xmlns:a16="http://schemas.microsoft.com/office/drawing/2014/main" val="3040630226"/>
                  </a:ext>
                </a:extLst>
              </a:tr>
              <a:tr h="1296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Minimum capitalization (participant or its guarantor)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$10MM total asset or $1MM TNW for all markets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$5MM total assets or $500K TNW for all markets, except CRR market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$10MM total assets or $1MM TNW for all service categories (the same for all service categories, except FTRs with term beyond next calendar month)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$5MM total assets or $500K TNW for all service categories except FTR markets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$10MM total assets or $1MM TNW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$10MM total assets or $1MM TNW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Generation: $5MM Total assets or $500K TNW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Virtual markets: $5MM Total assets or $500K TNW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FTR market: $10MM total assets or $1MM TNW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Most recent F/S indicating at least $10MM total assets or $1M tangible net worth.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BBB- governing rating or better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$10MM total assets or $1MM TNW for non TCR/FTR markets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</a:rPr>
                        <a:t>$20MM total assets and $10MM TNW </a:t>
                      </a:r>
                      <a:r>
                        <a:rPr lang="en-US" sz="900" dirty="0">
                          <a:effectLst/>
                        </a:rPr>
                        <a:t>for market participants trading TCRs (FTRs).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extLst>
                  <a:ext uri="{0D108BD9-81ED-4DB2-BD59-A6C34878D82A}">
                    <a16:rowId xmlns:a16="http://schemas.microsoft.com/office/drawing/2014/main" val="1404803420"/>
                  </a:ext>
                </a:extLst>
              </a:tr>
              <a:tr h="1657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Independent amount/Restricted amount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$500K for all markets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$200K for all markets, except CRR 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All service categories: $500K minimum financial security of which $250K is restricted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All service categories except FTRs with term beyond next calendar month: $200K min. fin. Security of which $100K is restricted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All service categories, except FTR markets: $50K of which $25K is restricted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$500K if in TCC market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$200K if not in TCC market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$500K or $100K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This amount is determined based on the highest liabilities in the last six months. If the highest liability in the last six months is greater than $100K, posting requirement is $500K, otherwise $100K 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Generation: $500K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Virtual markets: $500K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FTR market: $1MM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If min. cap is met but credit score is 4.5-6.00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Generation: $0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Virtual markets: $200K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</a:rPr>
                        <a:t>FTR market: $1MM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</a:rPr>
                        <a:t>$10MM </a:t>
                      </a:r>
                      <a:endParaRPr lang="en-US" sz="9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$200K for non TCR/FTR markets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</a:rPr>
                        <a:t>$2MM for TCR/FTR markets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</a:rPr>
                        <a:t>PLUS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</a:rPr>
                        <a:t>Doubling MP’s exposures </a:t>
                      </a:r>
                      <a:endParaRPr lang="en-US" sz="9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extLst>
                  <a:ext uri="{0D108BD9-81ED-4DB2-BD59-A6C34878D82A}">
                    <a16:rowId xmlns:a16="http://schemas.microsoft.com/office/drawing/2014/main" val="2309372547"/>
                  </a:ext>
                </a:extLst>
              </a:tr>
              <a:tr h="8252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Notes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PCG amount is a </a:t>
                      </a:r>
                      <a:r>
                        <a:rPr lang="en-US" sz="900" b="1" u="sng" dirty="0">
                          <a:effectLst/>
                        </a:rPr>
                        <a:t>nominal amount ($5K), </a:t>
                      </a:r>
                      <a:r>
                        <a:rPr lang="en-US" sz="900" dirty="0">
                          <a:effectLst/>
                        </a:rPr>
                        <a:t>unless there is an existing guarantee.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PCG amount is </a:t>
                      </a:r>
                      <a:r>
                        <a:rPr lang="en-US" sz="900" b="1" u="sng" dirty="0">
                          <a:effectLst/>
                        </a:rPr>
                        <a:t>unlimited</a:t>
                      </a:r>
                      <a:endParaRPr lang="en-US" sz="9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PCG amount is </a:t>
                      </a:r>
                      <a:r>
                        <a:rPr lang="en-US" sz="900" b="1" u="sng" dirty="0">
                          <a:effectLst/>
                        </a:rPr>
                        <a:t>unlimited</a:t>
                      </a:r>
                      <a:endParaRPr lang="en-US" sz="9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PCG amount is based on how much a MP is eligible for.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PCG amount is </a:t>
                      </a:r>
                      <a:r>
                        <a:rPr lang="en-US" sz="900" b="1" u="sng" dirty="0">
                          <a:effectLst/>
                        </a:rPr>
                        <a:t>unlimited</a:t>
                      </a:r>
                      <a:endParaRPr lang="en-US" sz="9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Do</a:t>
                      </a:r>
                      <a:r>
                        <a:rPr lang="en-US" sz="900" b="1" u="sng" dirty="0">
                          <a:effectLst/>
                        </a:rPr>
                        <a:t> not </a:t>
                      </a:r>
                      <a:r>
                        <a:rPr lang="en-US" sz="900" dirty="0">
                          <a:effectLst/>
                        </a:rPr>
                        <a:t>accept parent financials or guarantees. Requirements must be met by individual participant. Unaudited financials with officer cert is acceptable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PCG amount is </a:t>
                      </a:r>
                      <a:r>
                        <a:rPr lang="en-US" sz="900" b="1" u="sng" dirty="0">
                          <a:effectLst/>
                        </a:rPr>
                        <a:t>unlimited</a:t>
                      </a:r>
                      <a:endParaRPr lang="en-US" sz="9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6565" marR="46565" marT="0" marB="0"/>
                </a:tc>
                <a:extLst>
                  <a:ext uri="{0D108BD9-81ED-4DB2-BD59-A6C34878D82A}">
                    <a16:rowId xmlns:a16="http://schemas.microsoft.com/office/drawing/2014/main" val="2780705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74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dirty="0"/>
              <a:t>NPRR1165 follow up with CFSWG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64" y="1143000"/>
            <a:ext cx="8534400" cy="4979531"/>
          </a:xfrm>
        </p:spPr>
        <p:txBody>
          <a:bodyPr/>
          <a:lstStyle/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The proposal will be consistent with the NPRR 1112: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Unsecured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credit vs. avoiding posting of independent amounts via $5K guarantee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6075" marR="0" lvl="0" indent="-346075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Equitable treatment of all Market Participants: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Currently, some companies meet the min cap requirements by posting guarantee agreements (GA), while the entities which barely meet the requirements are not required to post independent amounts (IAs).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Similar to NPRR1112, making some Counter-Parties pay the Independent Amount, while other Counter-Parties (</a:t>
            </a: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their parent </a:t>
            </a: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their Guarantor) are able to avoid posting that tangible amount, results in inconsistent share of risk among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Market Participants and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not offering a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level playing field. </a:t>
            </a:r>
          </a:p>
          <a:p>
            <a:pPr lvl="1">
              <a:spcBef>
                <a:spcPts val="0"/>
              </a:spcBef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Tx/>
              <a:buChar char="-"/>
            </a:pP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1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dirty="0"/>
              <a:t>NPRR1165 follow up with CFSWG (continued)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143000"/>
            <a:ext cx="8534400" cy="4979531"/>
          </a:xfrm>
        </p:spPr>
        <p:txBody>
          <a:bodyPr/>
          <a:lstStyle/>
          <a:p>
            <a:pPr lvl="1">
              <a:spcBef>
                <a:spcPts val="0"/>
              </a:spcBef>
              <a:buFontTx/>
              <a:buChar char="-"/>
            </a:pP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4488" indent="-344488">
              <a:spcBef>
                <a:spcPts val="0"/>
              </a:spcBef>
              <a:buAutoNum type="arabicPeriod" startAt="3"/>
            </a:pPr>
            <a:r>
              <a:rPr lang="en-US" sz="1600" dirty="0">
                <a:latin typeface="Calibri" panose="020F0502020204030204" pitchFamily="34" charset="0"/>
              </a:rPr>
              <a:t>Incremental cost for individual Market Participants is estimated at roughly $2500-$3000/month to post $500K in LC/cash.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AutoNum type="arabicPeriod" startAt="4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AutoNum type="arabicPeriod" startAt="4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ERCOT Staff does not expect the proposed change will impact the liquidity in the market place. </a:t>
            </a:r>
          </a:p>
          <a:p>
            <a:pPr>
              <a:spcBef>
                <a:spcPts val="0"/>
              </a:spcBef>
              <a:buAutoNum type="arabicPeriod" startAt="4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AutoNum type="arabicPeriod" startAt="4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AutoNum type="arabicPeriod" startAt="4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AutoNum type="arabicPeriod" startAt="4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AutoNum type="arabicPeriod" startAt="4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AutoNum type="arabicPeriod" startAt="4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1313" marR="0" lvl="0" indent="-341313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D15DE3A-90D5-C0CF-B329-E9FC942EE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404191"/>
              </p:ext>
            </p:extLst>
          </p:nvPr>
        </p:nvGraphicFramePr>
        <p:xfrm>
          <a:off x="381000" y="3006086"/>
          <a:ext cx="8434387" cy="2175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645">
                  <a:extLst>
                    <a:ext uri="{9D8B030D-6E8A-4147-A177-3AD203B41FA5}">
                      <a16:colId xmlns:a16="http://schemas.microsoft.com/office/drawing/2014/main" val="2103397631"/>
                    </a:ext>
                  </a:extLst>
                </a:gridCol>
                <a:gridCol w="1521907">
                  <a:extLst>
                    <a:ext uri="{9D8B030D-6E8A-4147-A177-3AD203B41FA5}">
                      <a16:colId xmlns:a16="http://schemas.microsoft.com/office/drawing/2014/main" val="676002905"/>
                    </a:ext>
                  </a:extLst>
                </a:gridCol>
                <a:gridCol w="1510290">
                  <a:extLst>
                    <a:ext uri="{9D8B030D-6E8A-4147-A177-3AD203B41FA5}">
                      <a16:colId xmlns:a16="http://schemas.microsoft.com/office/drawing/2014/main" val="304734171"/>
                    </a:ext>
                  </a:extLst>
                </a:gridCol>
                <a:gridCol w="1696172">
                  <a:extLst>
                    <a:ext uri="{9D8B030D-6E8A-4147-A177-3AD203B41FA5}">
                      <a16:colId xmlns:a16="http://schemas.microsoft.com/office/drawing/2014/main" val="1205411726"/>
                    </a:ext>
                  </a:extLst>
                </a:gridCol>
                <a:gridCol w="1672936">
                  <a:extLst>
                    <a:ext uri="{9D8B030D-6E8A-4147-A177-3AD203B41FA5}">
                      <a16:colId xmlns:a16="http://schemas.microsoft.com/office/drawing/2014/main" val="424350890"/>
                    </a:ext>
                  </a:extLst>
                </a:gridCol>
                <a:gridCol w="824851">
                  <a:extLst>
                    <a:ext uri="{9D8B030D-6E8A-4147-A177-3AD203B41FA5}">
                      <a16:colId xmlns:a16="http://schemas.microsoft.com/office/drawing/2014/main" val="1559905117"/>
                    </a:ext>
                  </a:extLst>
                </a:gridCol>
                <a:gridCol w="650586">
                  <a:extLst>
                    <a:ext uri="{9D8B030D-6E8A-4147-A177-3AD203B41FA5}">
                      <a16:colId xmlns:a16="http://schemas.microsoft.com/office/drawing/2014/main" val="246481203"/>
                    </a:ext>
                  </a:extLst>
                </a:gridCol>
              </a:tblGrid>
              <a:tr h="812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Total # of new MP entering ERCOT by CRRAH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Total # of new MP entering ERCOT by QSE’s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Total number of # MP’s exiting ERCOT by CRRAH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Total number of # MP’s exiting ERCOT by QSE’s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Net increase by CRRAH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Net increase  by QSE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extLst>
                  <a:ext uri="{0D108BD9-81ED-4DB2-BD59-A6C34878D82A}">
                    <a16:rowId xmlns:a16="http://schemas.microsoft.com/office/drawing/2014/main" val="3249936122"/>
                  </a:ext>
                </a:extLst>
              </a:tr>
              <a:tr h="2725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2022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extLst>
                  <a:ext uri="{0D108BD9-81ED-4DB2-BD59-A6C34878D82A}">
                    <a16:rowId xmlns:a16="http://schemas.microsoft.com/office/drawing/2014/main" val="192452779"/>
                  </a:ext>
                </a:extLst>
              </a:tr>
              <a:tr h="2725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2021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extLst>
                  <a:ext uri="{0D108BD9-81ED-4DB2-BD59-A6C34878D82A}">
                    <a16:rowId xmlns:a16="http://schemas.microsoft.com/office/drawing/2014/main" val="589432875"/>
                  </a:ext>
                </a:extLst>
              </a:tr>
              <a:tr h="2725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2020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extLst>
                  <a:ext uri="{0D108BD9-81ED-4DB2-BD59-A6C34878D82A}">
                    <a16:rowId xmlns:a16="http://schemas.microsoft.com/office/drawing/2014/main" val="3490945168"/>
                  </a:ext>
                </a:extLst>
              </a:tr>
              <a:tr h="2725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177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extLst>
                  <a:ext uri="{0D108BD9-81ED-4DB2-BD59-A6C34878D82A}">
                    <a16:rowId xmlns:a16="http://schemas.microsoft.com/office/drawing/2014/main" val="3798451200"/>
                  </a:ext>
                </a:extLst>
              </a:tr>
              <a:tr h="27252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2018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39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661" marR="58661" marT="0" marB="0" anchor="ctr"/>
                </a:tc>
                <a:extLst>
                  <a:ext uri="{0D108BD9-81ED-4DB2-BD59-A6C34878D82A}">
                    <a16:rowId xmlns:a16="http://schemas.microsoft.com/office/drawing/2014/main" val="2626748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47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dirty="0"/>
              <a:t>NPRR1165 follow up with CFSWG (continued)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16643"/>
            <a:ext cx="8534400" cy="4979531"/>
          </a:xfrm>
        </p:spPr>
        <p:txBody>
          <a:bodyPr/>
          <a:lstStyle/>
          <a:p>
            <a:pPr lvl="1">
              <a:spcBef>
                <a:spcPts val="0"/>
              </a:spcBef>
              <a:buFontTx/>
              <a:buChar char="-"/>
            </a:pP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AutoNum type="arabicPeriod" startAt="4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1313" marR="0" lvl="0" indent="-34131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5. 	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RCOT considered an increase of the GA from $5K to </a:t>
            </a:r>
            <a:r>
              <a:rPr lang="en-US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$200K/$500K </a:t>
            </a:r>
            <a:r>
              <a:rPr lang="en-US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it unlimited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could be burdensome to some Market Participants, who may decide to just post the IA instead of posting a guarantee.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Numerous issues remain with GAs--increasing the amount of the GA does not cure the following issues: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Third-party GAs do not in any way reflect the financial health of the Counter-Party;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Third-party GAs have an extra layer of collection difficulty if the fee between Guarantor and Guarantee does not reflect risk Guarantor is assuming by their role (could be considered a fraudulent conveyance);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Difficulty collecting on 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foreign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GAs (issues of enforceability in other jurisdictions); and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Difficulty collecting from 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domestic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parent Guarantors given subsidiaries are established to isolate their financial results and responsibilities from those of the parent.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593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22431</TotalTime>
  <Words>913</Words>
  <Application>Microsoft Office PowerPoint</Application>
  <PresentationFormat>On-screen Show (4:3)</PresentationFormat>
  <Paragraphs>155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Minimum Capitalization requirements and Independent amounts amongst different ISO/RTO’s  </vt:lpstr>
      <vt:lpstr>NPRR1165 follow up with CFSWG  </vt:lpstr>
      <vt:lpstr>NPRR1165 follow up with CFSWG (continued)  </vt:lpstr>
      <vt:lpstr>NPRR1165 follow up with CFSWG (continued)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Gross, Katherine</cp:lastModifiedBy>
  <cp:revision>385</cp:revision>
  <cp:lastPrinted>2016-01-21T20:53:15Z</cp:lastPrinted>
  <dcterms:created xsi:type="dcterms:W3CDTF">2016-01-21T15:20:31Z</dcterms:created>
  <dcterms:modified xsi:type="dcterms:W3CDTF">2023-04-19T21:15:05Z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