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3"/>
  </p:notesMasterIdLst>
  <p:handoutMasterIdLst>
    <p:handoutMasterId r:id="rId34"/>
  </p:handoutMasterIdLst>
  <p:sldIdLst>
    <p:sldId id="260" r:id="rId6"/>
    <p:sldId id="267" r:id="rId7"/>
    <p:sldId id="269" r:id="rId8"/>
    <p:sldId id="276" r:id="rId9"/>
    <p:sldId id="303" r:id="rId10"/>
    <p:sldId id="305" r:id="rId11"/>
    <p:sldId id="268" r:id="rId12"/>
    <p:sldId id="304" r:id="rId13"/>
    <p:sldId id="298" r:id="rId14"/>
    <p:sldId id="300" r:id="rId15"/>
    <p:sldId id="301" r:id="rId16"/>
    <p:sldId id="302" r:id="rId17"/>
    <p:sldId id="292" r:id="rId18"/>
    <p:sldId id="297" r:id="rId19"/>
    <p:sldId id="294" r:id="rId20"/>
    <p:sldId id="295" r:id="rId21"/>
    <p:sldId id="296" r:id="rId22"/>
    <p:sldId id="278" r:id="rId23"/>
    <p:sldId id="306" r:id="rId24"/>
    <p:sldId id="307" r:id="rId25"/>
    <p:sldId id="309" r:id="rId26"/>
    <p:sldId id="308" r:id="rId27"/>
    <p:sldId id="310" r:id="rId28"/>
    <p:sldId id="311" r:id="rId29"/>
    <p:sldId id="312" r:id="rId30"/>
    <p:sldId id="313" r:id="rId31"/>
    <p:sldId id="314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3E90A3-4779-460A-8EA2-5508C33EF9D3}">
          <p14:sldIdLst>
            <p14:sldId id="260"/>
            <p14:sldId id="267"/>
            <p14:sldId id="269"/>
            <p14:sldId id="276"/>
            <p14:sldId id="303"/>
            <p14:sldId id="305"/>
            <p14:sldId id="268"/>
            <p14:sldId id="304"/>
            <p14:sldId id="298"/>
            <p14:sldId id="300"/>
            <p14:sldId id="301"/>
            <p14:sldId id="302"/>
            <p14:sldId id="292"/>
            <p14:sldId id="297"/>
            <p14:sldId id="294"/>
            <p14:sldId id="295"/>
            <p14:sldId id="296"/>
            <p14:sldId id="278"/>
            <p14:sldId id="306"/>
            <p14:sldId id="307"/>
            <p14:sldId id="309"/>
            <p14:sldId id="308"/>
            <p14:sldId id="310"/>
            <p14:sldId id="311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78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1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4" y="6248400"/>
            <a:ext cx="1181866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105561"/>
            <a:ext cx="5646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ERCOT Updates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NDSWG March 2023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Joel Koepke</a:t>
            </a:r>
          </a:p>
          <a:p>
            <a:r>
              <a:rPr lang="en-US" sz="2800" dirty="0">
                <a:solidFill>
                  <a:schemeClr val="tx2"/>
                </a:solidFill>
              </a:rPr>
              <a:t>3/21/2023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3D55-B312-A70D-4679-874B15E5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NPRR1164 – New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3D488-AA2F-0F35-648B-A2B61B193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F8821-698F-D04D-BED0-0C862EF7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821" y="990600"/>
            <a:ext cx="7252762" cy="5166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9F1870-328D-14BF-DBF3-452F60F6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441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NPRR1164 creates 4 new definitions in section 2.1</a:t>
            </a:r>
          </a:p>
        </p:txBody>
      </p:sp>
    </p:spTree>
    <p:extLst>
      <p:ext uri="{BB962C8B-B14F-4D97-AF65-F5344CB8AC3E}">
        <p14:creationId xmlns:p14="http://schemas.microsoft.com/office/powerpoint/2010/main" val="367403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4C93-F7BE-A6F5-3C3B-443095FA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NPRR1164 – 3.14.2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36704-4521-2905-2014-F35C4E09C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A18048-4C4D-10C2-E2AE-C56951A7EDD1}"/>
              </a:ext>
            </a:extLst>
          </p:cNvPr>
          <p:cNvGrpSpPr/>
          <p:nvPr/>
        </p:nvGrpSpPr>
        <p:grpSpPr>
          <a:xfrm>
            <a:off x="1302819" y="2133600"/>
            <a:ext cx="9586362" cy="2040580"/>
            <a:chOff x="700638" y="1236019"/>
            <a:chExt cx="9586362" cy="20405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A671D8-B359-28AC-9FDB-1E31F798D09E}"/>
                </a:ext>
              </a:extLst>
            </p:cNvPr>
            <p:cNvGrpSpPr/>
            <p:nvPr/>
          </p:nvGrpSpPr>
          <p:grpSpPr>
            <a:xfrm>
              <a:off x="729946" y="1244811"/>
              <a:ext cx="9460760" cy="2031788"/>
              <a:chOff x="-260654" y="3121268"/>
              <a:chExt cx="9460760" cy="203178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6C8E1D1-BDFD-36FA-35CE-202206EC6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60654" y="3121268"/>
                <a:ext cx="2415821" cy="3048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6AF6792-155B-BC8E-59D4-553607023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60654" y="3428999"/>
                <a:ext cx="9460760" cy="1724057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17340A-EDBE-90A4-1D4C-7C31013291E1}"/>
                </a:ext>
              </a:extLst>
            </p:cNvPr>
            <p:cNvSpPr/>
            <p:nvPr/>
          </p:nvSpPr>
          <p:spPr>
            <a:xfrm>
              <a:off x="700638" y="1236019"/>
              <a:ext cx="9586362" cy="204058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5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A455-F852-6C2D-1C10-2FEE0D97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NPRR1164 – Updating in NMMS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AFD6E-3DF9-65E5-DAAC-DC7205A7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92" y="1747638"/>
            <a:ext cx="5223370" cy="3071022"/>
          </a:xfrm>
        </p:spPr>
        <p:txBody>
          <a:bodyPr/>
          <a:lstStyle/>
          <a:p>
            <a:r>
              <a:rPr lang="en-US" sz="2000" dirty="0"/>
              <a:t>Metrics from Network Operations Model:</a:t>
            </a:r>
          </a:p>
          <a:p>
            <a:pPr lvl="1"/>
            <a:r>
              <a:rPr lang="en-US" sz="1800" dirty="0"/>
              <a:t>Circuit Breakers (18,670)</a:t>
            </a:r>
          </a:p>
          <a:p>
            <a:pPr lvl="2"/>
            <a:r>
              <a:rPr lang="en-US" sz="1800" dirty="0"/>
              <a:t>Synchronism Check Relay: 286</a:t>
            </a:r>
          </a:p>
          <a:p>
            <a:pPr lvl="2"/>
            <a:r>
              <a:rPr lang="en-US" sz="1800" dirty="0"/>
              <a:t>Synchroscope: 1,341</a:t>
            </a:r>
          </a:p>
          <a:p>
            <a:pPr lvl="2"/>
            <a:r>
              <a:rPr lang="en-US" sz="1800" dirty="0"/>
              <a:t>Both: 158</a:t>
            </a:r>
          </a:p>
          <a:p>
            <a:pPr lvl="1"/>
            <a:r>
              <a:rPr lang="en-US" sz="1800" dirty="0"/>
              <a:t>Disconnectors (45,850)</a:t>
            </a:r>
          </a:p>
          <a:p>
            <a:pPr lvl="2"/>
            <a:r>
              <a:rPr lang="en-US" sz="1800" dirty="0"/>
              <a:t>Synchronism Check Relay: 0</a:t>
            </a:r>
          </a:p>
          <a:p>
            <a:pPr lvl="2"/>
            <a:r>
              <a:rPr lang="en-US" sz="1800" dirty="0"/>
              <a:t>Synchroscope: 0</a:t>
            </a:r>
          </a:p>
          <a:p>
            <a:pPr lvl="2"/>
            <a:r>
              <a:rPr lang="en-US" sz="1800" dirty="0"/>
              <a:t>Both: 0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555F-F3E6-8E86-6B62-6BD8DDF77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75A6E-4E17-B35C-3133-9E966B49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23" y="1597719"/>
            <a:ext cx="4816969" cy="3370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0C451-8A74-9760-7338-DA443710FC38}"/>
              </a:ext>
            </a:extLst>
          </p:cNvPr>
          <p:cNvSpPr txBox="1"/>
          <p:nvPr/>
        </p:nvSpPr>
        <p:spPr>
          <a:xfrm>
            <a:off x="6615105" y="4968579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Breaker and Disconnector instances already have attributes to hold this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A5D5E6-E14C-3455-0CCC-7D1777B95D0C}"/>
              </a:ext>
            </a:extLst>
          </p:cNvPr>
          <p:cNvSpPr/>
          <p:nvPr/>
        </p:nvSpPr>
        <p:spPr>
          <a:xfrm>
            <a:off x="6674607" y="3925052"/>
            <a:ext cx="2621793" cy="518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2774-9C44-4A63-8037-A5A96095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Attestations – Appendix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DA436-22E6-49A1-97BA-F189FD78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38200"/>
            <a:ext cx="11379200" cy="9174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Substations are associated to TSPs based on the ownership and operatorship of equipment within the station.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875A-195A-4DA9-8F3C-5C2A14E2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94492-B6EB-480E-942E-122E1645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33061"/>
            <a:ext cx="2736727" cy="4215339"/>
          </a:xfrm>
          <a:prstGeom prst="rect">
            <a:avLst/>
          </a:prstGeom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526823-8D61-4171-8999-8B1CA761F687}"/>
              </a:ext>
            </a:extLst>
          </p:cNvPr>
          <p:cNvSpPr txBox="1">
            <a:spLocks/>
          </p:cNvSpPr>
          <p:nvPr/>
        </p:nvSpPr>
        <p:spPr>
          <a:xfrm>
            <a:off x="3886200" y="2670670"/>
            <a:ext cx="7696200" cy="1981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substation will be associated if any equipment (a Transmission Facility) is owned or operated by the TSP</a:t>
            </a:r>
          </a:p>
          <a:p>
            <a:r>
              <a:rPr lang="en-US" sz="2200" dirty="0"/>
              <a:t>Transmission Facility = transmission voltage element inside the fence owned or operated by the TSP</a:t>
            </a:r>
          </a:p>
          <a:p>
            <a:r>
              <a:rPr lang="en-US" sz="2200" dirty="0"/>
              <a:t>A substation may require a response from multiple TSPs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8D328-5E1F-428F-8572-373BB2817156}"/>
              </a:ext>
            </a:extLst>
          </p:cNvPr>
          <p:cNvSpPr txBox="1"/>
          <p:nvPr/>
        </p:nvSpPr>
        <p:spPr>
          <a:xfrm>
            <a:off x="3143127" y="5261450"/>
            <a:ext cx="4705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A response for substation ABC will be required by </a:t>
            </a:r>
            <a:r>
              <a:rPr lang="en-US" dirty="0">
                <a:solidFill>
                  <a:srgbClr val="00B0F0"/>
                </a:solidFill>
              </a:rPr>
              <a:t>Company A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Company B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Company C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Company D</a:t>
            </a:r>
          </a:p>
        </p:txBody>
      </p:sp>
    </p:spTree>
    <p:extLst>
      <p:ext uri="{BB962C8B-B14F-4D97-AF65-F5344CB8AC3E}">
        <p14:creationId xmlns:p14="http://schemas.microsoft.com/office/powerpoint/2010/main" val="193149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DEBE-ED75-423B-AF3C-F09754A3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Company, Operatorship, and Ownership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8504-259D-4778-BA41-BA337380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090286"/>
            <a:ext cx="11379200" cy="10718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Substations were added to Appendix A based on the Company instance.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BD028-0B64-4F9B-B569-822FCC017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11EF9-DBE4-465B-95F9-DFF2E8C2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87515"/>
            <a:ext cx="7330453" cy="1171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50BFC-9926-4118-A7A6-C6C4E2459EFC}"/>
              </a:ext>
            </a:extLst>
          </p:cNvPr>
          <p:cNvSpPr txBox="1"/>
          <p:nvPr/>
        </p:nvSpPr>
        <p:spPr>
          <a:xfrm>
            <a:off x="8907397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9566-1AB2-43BD-8EE9-0F5C948FD9D3}"/>
              </a:ext>
            </a:extLst>
          </p:cNvPr>
          <p:cNvSpPr txBox="1"/>
          <p:nvPr/>
        </p:nvSpPr>
        <p:spPr>
          <a:xfrm>
            <a:off x="8907397" y="2965511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Operatorship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794BE-0E7C-4742-9760-E922BE2C54CA}"/>
              </a:ext>
            </a:extLst>
          </p:cNvPr>
          <p:cNvSpPr txBox="1"/>
          <p:nvPr/>
        </p:nvSpPr>
        <p:spPr>
          <a:xfrm>
            <a:off x="8907397" y="3221098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Ownership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AEF30-B787-4D52-BD0A-AC319B15CBA2}"/>
              </a:ext>
            </a:extLst>
          </p:cNvPr>
          <p:cNvSpPr txBox="1"/>
          <p:nvPr/>
        </p:nvSpPr>
        <p:spPr>
          <a:xfrm>
            <a:off x="8907397" y="3479062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Ownership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5BF185-E5A3-4F03-BBCD-FCBD2B39298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243886" y="2851666"/>
            <a:ext cx="166351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86A87A-667E-4EF9-97AF-913D3B115DC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618227" y="3150176"/>
            <a:ext cx="28917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872AD1-BDC3-4981-8CAB-79C26279BAA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465827" y="3405764"/>
            <a:ext cx="441570" cy="92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4D5F99-00D9-48E2-9215-3AC1B4AB45F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399027" y="3663728"/>
            <a:ext cx="1508370" cy="140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3E2D39-97CD-4694-9E42-D1917FC44717}"/>
              </a:ext>
            </a:extLst>
          </p:cNvPr>
          <p:cNvSpPr txBox="1">
            <a:spLocks/>
          </p:cNvSpPr>
          <p:nvPr/>
        </p:nvSpPr>
        <p:spPr>
          <a:xfrm>
            <a:off x="508000" y="4724400"/>
            <a:ext cx="11379200" cy="11715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Ownership and Operatorship instances must be under the company which submits the model changes and is contained within the Digital Certificate   </a:t>
            </a:r>
          </a:p>
        </p:txBody>
      </p:sp>
    </p:spTree>
    <p:extLst>
      <p:ext uri="{BB962C8B-B14F-4D97-AF65-F5344CB8AC3E}">
        <p14:creationId xmlns:p14="http://schemas.microsoft.com/office/powerpoint/2010/main" val="310556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F4156E-FBE7-4A78-955A-38DA636F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28" y="1905000"/>
            <a:ext cx="11898072" cy="3790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CA018-D50A-4366-9704-9D18C8C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Appendix A – Which Substations Require a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F73F-8CD9-4CCB-8763-E4650682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11582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Every substation in Appendix A requires a response; rows cannot be deleted.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E73F5-B3E5-426A-A402-71CA1FE2E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7B0DB-B5F0-4D9B-9A0F-02A878B3D3A0}"/>
              </a:ext>
            </a:extLst>
          </p:cNvPr>
          <p:cNvSpPr txBox="1"/>
          <p:nvPr/>
        </p:nvSpPr>
        <p:spPr>
          <a:xfrm>
            <a:off x="4639054" y="4558166"/>
            <a:ext cx="22189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AEC7"/>
                </a:solidFill>
              </a:rPr>
              <a:t>Reason substation is not covered by the declaration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CB7E5-91EE-41FD-B555-5B09625AFA54}"/>
              </a:ext>
            </a:extLst>
          </p:cNvPr>
          <p:cNvSpPr txBox="1"/>
          <p:nvPr/>
        </p:nvSpPr>
        <p:spPr>
          <a:xfrm>
            <a:off x="8763000" y="4362271"/>
            <a:ext cx="22189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AEC7"/>
                </a:solidFill>
              </a:rPr>
              <a:t>Brief summary of activities or references to supplemental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F4377-09E8-430F-911D-857DFEF159B8}"/>
              </a:ext>
            </a:extLst>
          </p:cNvPr>
          <p:cNvSpPr txBox="1"/>
          <p:nvPr/>
        </p:nvSpPr>
        <p:spPr>
          <a:xfrm>
            <a:off x="6553200" y="5796104"/>
            <a:ext cx="2514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AEC7"/>
                </a:solidFill>
              </a:rPr>
              <a:t>Maximum experienced temperature value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EDBCA11-D223-45B1-8A63-9F3BDE6296D4}"/>
              </a:ext>
            </a:extLst>
          </p:cNvPr>
          <p:cNvSpPr/>
          <p:nvPr/>
        </p:nvSpPr>
        <p:spPr>
          <a:xfrm rot="16200000">
            <a:off x="7617549" y="5554996"/>
            <a:ext cx="385903" cy="238904"/>
          </a:xfrm>
          <a:prstGeom prst="rightArrow">
            <a:avLst/>
          </a:prstGeom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FFDB2-6851-4D7F-BC7E-7C8D4C7B1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2210523"/>
            <a:ext cx="9334388" cy="3275877"/>
          </a:xfrm>
          <a:prstGeom prst="rect">
            <a:avLst/>
          </a:prstGeom>
          <a:ln>
            <a:solidFill>
              <a:srgbClr val="00AEC7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AE64E-C6B2-4B05-9B15-46980377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 – Excluding Substations from the Declaration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06A7-A7C8-4BAB-90F3-407ADC296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8717A4-1BC6-459C-9E07-9955752D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1"/>
            <a:ext cx="11582400" cy="1371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To exclude a substation from the Declaration, a reason from a pre-defined list must be selected.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E58E6-A197-4226-A8A7-05A1C1A0A7DB}"/>
              </a:ext>
            </a:extLst>
          </p:cNvPr>
          <p:cNvSpPr txBox="1"/>
          <p:nvPr/>
        </p:nvSpPr>
        <p:spPr>
          <a:xfrm>
            <a:off x="7000875" y="58072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Reasons for excluding the substation can be selected via a drop down in Excel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568ABC-82D7-4AB7-B2D9-C8DDC0284ADE}"/>
              </a:ext>
            </a:extLst>
          </p:cNvPr>
          <p:cNvSpPr/>
          <p:nvPr/>
        </p:nvSpPr>
        <p:spPr>
          <a:xfrm rot="14189281">
            <a:off x="8744729" y="5462581"/>
            <a:ext cx="526321" cy="238904"/>
          </a:xfrm>
          <a:prstGeom prst="rightArrow">
            <a:avLst/>
          </a:prstGeom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993166-0610-C143-BD83-051AD967DEDF}"/>
              </a:ext>
            </a:extLst>
          </p:cNvPr>
          <p:cNvGrpSpPr/>
          <p:nvPr/>
        </p:nvGrpSpPr>
        <p:grpSpPr>
          <a:xfrm>
            <a:off x="10668000" y="4591606"/>
            <a:ext cx="889641" cy="369332"/>
            <a:chOff x="9982200" y="4724400"/>
            <a:chExt cx="889641" cy="3693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E77C1-0A49-7C5D-0D8C-7EC39A22133D}"/>
                </a:ext>
              </a:extLst>
            </p:cNvPr>
            <p:cNvSpPr/>
            <p:nvPr/>
          </p:nvSpPr>
          <p:spPr>
            <a:xfrm>
              <a:off x="9982200" y="4767818"/>
              <a:ext cx="762000" cy="293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02B0493F-F5EF-CE3C-D436-C4A0C36E19ED}"/>
                </a:ext>
              </a:extLst>
            </p:cNvPr>
            <p:cNvSpPr/>
            <p:nvPr/>
          </p:nvSpPr>
          <p:spPr>
            <a:xfrm>
              <a:off x="10058400" y="4832350"/>
              <a:ext cx="152400" cy="1524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9F93E1-BD32-1E48-40FE-AAD91E1A0E1B}"/>
                </a:ext>
              </a:extLst>
            </p:cNvPr>
            <p:cNvSpPr txBox="1"/>
            <p:nvPr/>
          </p:nvSpPr>
          <p:spPr>
            <a:xfrm>
              <a:off x="10159371" y="4724400"/>
              <a:ext cx="71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54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F641D-6D9C-4577-875F-C3F39392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961" y="1538987"/>
            <a:ext cx="10640239" cy="4203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CA018-D50A-4366-9704-9D18C8C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Appendix A – Summary of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F73F-8CD9-4CCB-8763-E4650682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0554"/>
            <a:ext cx="12090399" cy="4986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 summary of weatherization activities must be provided within the Excel file.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E73F5-B3E5-426A-A402-71CA1FE2E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6DE31-1F14-4BA0-AD3C-7F38CD304C13}"/>
              </a:ext>
            </a:extLst>
          </p:cNvPr>
          <p:cNvSpPr txBox="1"/>
          <p:nvPr/>
        </p:nvSpPr>
        <p:spPr>
          <a:xfrm>
            <a:off x="4267200" y="5791200"/>
            <a:ext cx="2653911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AEC7"/>
                </a:solidFill>
              </a:rPr>
              <a:t>Activities can be listed within the cell…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8707A-17A6-4D87-92C9-253805E03790}"/>
              </a:ext>
            </a:extLst>
          </p:cNvPr>
          <p:cNvSpPr/>
          <p:nvPr/>
        </p:nvSpPr>
        <p:spPr>
          <a:xfrm>
            <a:off x="7010400" y="4724400"/>
            <a:ext cx="2133600" cy="588961"/>
          </a:xfrm>
          <a:prstGeom prst="rect">
            <a:avLst/>
          </a:prstGeom>
          <a:noFill/>
          <a:ln w="38100"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4A34FF-9A9B-46B2-99EA-69468138C8C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715000" y="5018881"/>
            <a:ext cx="1295400" cy="823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08B0B8-7B47-41B7-8777-B4089BAF4332}"/>
              </a:ext>
            </a:extLst>
          </p:cNvPr>
          <p:cNvSpPr txBox="1"/>
          <p:nvPr/>
        </p:nvSpPr>
        <p:spPr>
          <a:xfrm>
            <a:off x="8338748" y="5906869"/>
            <a:ext cx="33960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EC7"/>
                </a:solidFill>
              </a:rPr>
              <a:t>…or supplemental attachments can be referenced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9DA46-6DEA-4F7F-B520-289E56E0285B}"/>
              </a:ext>
            </a:extLst>
          </p:cNvPr>
          <p:cNvCxnSpPr>
            <a:cxnSpLocks/>
          </p:cNvCxnSpPr>
          <p:nvPr/>
        </p:nvCxnSpPr>
        <p:spPr>
          <a:xfrm>
            <a:off x="8686800" y="5791200"/>
            <a:ext cx="228600" cy="234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BDF75E4-63A5-45B2-A8AB-B9D7B60134A4}"/>
              </a:ext>
            </a:extLst>
          </p:cNvPr>
          <p:cNvSpPr/>
          <p:nvPr/>
        </p:nvSpPr>
        <p:spPr>
          <a:xfrm>
            <a:off x="7010400" y="5313362"/>
            <a:ext cx="2133600" cy="401638"/>
          </a:xfrm>
          <a:prstGeom prst="rect">
            <a:avLst/>
          </a:prstGeom>
          <a:noFill/>
          <a:ln w="38100"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A27B15F-3FE4-ECC9-1E94-76B1E5C86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3" y="2001454"/>
            <a:ext cx="11765397" cy="238395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9F57B6-647F-7204-ACD3-29A55DE90348}"/>
              </a:ext>
            </a:extLst>
          </p:cNvPr>
          <p:cNvSpPr txBox="1"/>
          <p:nvPr/>
        </p:nvSpPr>
        <p:spPr>
          <a:xfrm>
            <a:off x="1371600" y="4415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Energy 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C5439-9805-3801-AA55-3D770B380B98}"/>
              </a:ext>
            </a:extLst>
          </p:cNvPr>
          <p:cNvSpPr txBox="1"/>
          <p:nvPr/>
        </p:nvSpPr>
        <p:spPr>
          <a:xfrm>
            <a:off x="5369501" y="44151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A03D1-4534-C6BA-6B59-969F4867E610}"/>
              </a:ext>
            </a:extLst>
          </p:cNvPr>
          <p:cNvSpPr txBox="1"/>
          <p:nvPr/>
        </p:nvSpPr>
        <p:spPr>
          <a:xfrm>
            <a:off x="8834002" y="4409271"/>
            <a:ext cx="198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40709-AEBF-3D28-6896-E0CB37655A20}"/>
              </a:ext>
            </a:extLst>
          </p:cNvPr>
          <p:cNvCxnSpPr>
            <a:cxnSpLocks/>
          </p:cNvCxnSpPr>
          <p:nvPr/>
        </p:nvCxnSpPr>
        <p:spPr>
          <a:xfrm>
            <a:off x="4724400" y="1295400"/>
            <a:ext cx="0" cy="396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7EEEA5-58DA-6DC1-9A98-2800D5B454B4}"/>
              </a:ext>
            </a:extLst>
          </p:cNvPr>
          <p:cNvCxnSpPr>
            <a:cxnSpLocks/>
          </p:cNvCxnSpPr>
          <p:nvPr/>
        </p:nvCxnSpPr>
        <p:spPr>
          <a:xfrm>
            <a:off x="7696200" y="1295400"/>
            <a:ext cx="0" cy="396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6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Loads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92AD37-E277-93B2-53F1-AC1C3A53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62000"/>
            <a:ext cx="71105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2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Updates:</a:t>
            </a:r>
          </a:p>
          <a:p>
            <a:pPr lvl="1"/>
            <a:r>
              <a:rPr lang="en-US" sz="2000" dirty="0"/>
              <a:t>Contingency Review</a:t>
            </a:r>
          </a:p>
          <a:p>
            <a:pPr lvl="2"/>
            <a:r>
              <a:rPr lang="en-US" sz="2000" dirty="0"/>
              <a:t>Annual double-circuit review: </a:t>
            </a:r>
            <a:r>
              <a:rPr lang="en-US" sz="2000" i="1" dirty="0"/>
              <a:t>In Progress</a:t>
            </a:r>
          </a:p>
          <a:p>
            <a:pPr lvl="2"/>
            <a:r>
              <a:rPr lang="en-US" sz="2000" dirty="0"/>
              <a:t>Manual contingency review: </a:t>
            </a:r>
            <a:r>
              <a:rPr lang="en-US" sz="2000" i="1" dirty="0"/>
              <a:t>Starting Soon</a:t>
            </a:r>
          </a:p>
          <a:p>
            <a:pPr lvl="1"/>
            <a:r>
              <a:rPr lang="en-US" sz="2000" dirty="0"/>
              <a:t>NMMS “Tech Health” Project</a:t>
            </a:r>
          </a:p>
          <a:p>
            <a:pPr lvl="1"/>
            <a:r>
              <a:rPr lang="en-US" sz="2000" dirty="0"/>
              <a:t>Ongoing SSWG Node/Breaker Data Maintenance</a:t>
            </a:r>
          </a:p>
          <a:p>
            <a:pPr lvl="1"/>
            <a:r>
              <a:rPr lang="en-US" sz="2000" dirty="0"/>
              <a:t>DGR conversions to “new style”</a:t>
            </a:r>
          </a:p>
          <a:p>
            <a:r>
              <a:rPr lang="en-US" sz="2400" dirty="0"/>
              <a:t>New:</a:t>
            </a:r>
          </a:p>
          <a:p>
            <a:pPr lvl="1"/>
            <a:r>
              <a:rPr lang="en-US" sz="2000" dirty="0"/>
              <a:t>Review of NPRR1164 – Black Start and Isochronous Control Capable Identification</a:t>
            </a:r>
          </a:p>
          <a:p>
            <a:pPr lvl="1"/>
            <a:r>
              <a:rPr lang="en-US" sz="2000" dirty="0"/>
              <a:t>Telemetry: Uninitialized and location of line kV </a:t>
            </a:r>
            <a:r>
              <a:rPr lang="en-US" sz="1600" i="1" dirty="0"/>
              <a:t>(voice over)</a:t>
            </a:r>
            <a:endParaRPr lang="en-US" sz="2000" i="1" dirty="0"/>
          </a:p>
          <a:p>
            <a:pPr lvl="1"/>
            <a:r>
              <a:rPr lang="en-US" sz="2000" dirty="0"/>
              <a:t>Summer weather preparedness declarations </a:t>
            </a:r>
            <a:r>
              <a:rPr lang="en-US" sz="1600" i="1" dirty="0"/>
              <a:t>(voice over)</a:t>
            </a:r>
            <a:endParaRPr lang="en-US" sz="2000" dirty="0"/>
          </a:p>
          <a:p>
            <a:pPr lvl="1"/>
            <a:r>
              <a:rPr lang="en-US" sz="2000" dirty="0"/>
              <a:t>Resource Definition Framework/Matrix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EBC81-4EF3-75FD-4827-0F438D67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51114"/>
            <a:ext cx="10485119" cy="56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FCE57-C2B7-8EDE-0CED-B8261CA1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57" y="685800"/>
            <a:ext cx="10490200" cy="56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EBC81-4EF3-75FD-4827-0F438D67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46" y="762000"/>
            <a:ext cx="10323308" cy="5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E7F68-1833-AA7B-BE27-BC9FC5509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857250"/>
            <a:ext cx="54864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B035F-4CFC-9301-9C50-74137ECBA189}"/>
              </a:ext>
            </a:extLst>
          </p:cNvPr>
          <p:cNvSpPr txBox="1"/>
          <p:nvPr/>
        </p:nvSpPr>
        <p:spPr>
          <a:xfrm>
            <a:off x="2247900" y="114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GR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EB44-2358-AE63-EB5D-5396ED361AA5}"/>
              </a:ext>
            </a:extLst>
          </p:cNvPr>
          <p:cNvSpPr txBox="1"/>
          <p:nvPr/>
        </p:nvSpPr>
        <p:spPr>
          <a:xfrm>
            <a:off x="876300" y="2814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TGR → 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77A17-E8EE-85DE-C60C-F248375CF5D3}"/>
              </a:ext>
            </a:extLst>
          </p:cNvPr>
          <p:cNvSpPr txBox="1"/>
          <p:nvPr/>
        </p:nvSpPr>
        <p:spPr>
          <a:xfrm>
            <a:off x="8839200" y="2891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DGR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C16EB-3DA7-1141-E05D-72823C838163}"/>
              </a:ext>
            </a:extLst>
          </p:cNvPr>
          <p:cNvCxnSpPr/>
          <p:nvPr/>
        </p:nvCxnSpPr>
        <p:spPr>
          <a:xfrm flipV="1">
            <a:off x="3200400" y="1371600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81F19B-58AC-8A06-227E-0B7D633CFF72}"/>
              </a:ext>
            </a:extLst>
          </p:cNvPr>
          <p:cNvCxnSpPr/>
          <p:nvPr/>
        </p:nvCxnSpPr>
        <p:spPr>
          <a:xfrm flipV="1">
            <a:off x="3223846" y="3043534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6FDF35-78C2-97EC-A8DD-FC9FA6EF0CE6}"/>
              </a:ext>
            </a:extLst>
          </p:cNvPr>
          <p:cNvCxnSpPr>
            <a:cxnSpLocks/>
          </p:cNvCxnSpPr>
          <p:nvPr/>
        </p:nvCxnSpPr>
        <p:spPr>
          <a:xfrm flipH="1">
            <a:off x="8349762" y="3121967"/>
            <a:ext cx="489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7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B035F-4CFC-9301-9C50-74137ECBA189}"/>
              </a:ext>
            </a:extLst>
          </p:cNvPr>
          <p:cNvSpPr txBox="1"/>
          <p:nvPr/>
        </p:nvSpPr>
        <p:spPr>
          <a:xfrm>
            <a:off x="2362200" y="114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EB44-2358-AE63-EB5D-5396ED361AA5}"/>
              </a:ext>
            </a:extLst>
          </p:cNvPr>
          <p:cNvSpPr txBox="1"/>
          <p:nvPr/>
        </p:nvSpPr>
        <p:spPr>
          <a:xfrm>
            <a:off x="990600" y="274319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SOTG → SOG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77A17-E8EE-85DE-C60C-F248375CF5D3}"/>
              </a:ext>
            </a:extLst>
          </p:cNvPr>
          <p:cNvSpPr txBox="1"/>
          <p:nvPr/>
        </p:nvSpPr>
        <p:spPr>
          <a:xfrm>
            <a:off x="8763000" y="274319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SODG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AD253-EC2A-3970-AF3D-39D25EBB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814387"/>
            <a:ext cx="4914900" cy="52292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41D0B3-D05C-85CF-4A18-C982454CC005}"/>
              </a:ext>
            </a:extLst>
          </p:cNvPr>
          <p:cNvCxnSpPr>
            <a:stCxn id="7" idx="3"/>
          </p:cNvCxnSpPr>
          <p:nvPr/>
        </p:nvCxnSpPr>
        <p:spPr>
          <a:xfrm flipV="1">
            <a:off x="3352800" y="1371600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D61A98-3FB6-1D14-9BDE-7FA1C9A03BC6}"/>
              </a:ext>
            </a:extLst>
          </p:cNvPr>
          <p:cNvCxnSpPr/>
          <p:nvPr/>
        </p:nvCxnSpPr>
        <p:spPr>
          <a:xfrm flipV="1">
            <a:off x="3371850" y="2976962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D15123-6899-F68D-79ED-38F806D3EEEA}"/>
              </a:ext>
            </a:extLst>
          </p:cNvPr>
          <p:cNvCxnSpPr>
            <a:cxnSpLocks/>
          </p:cNvCxnSpPr>
          <p:nvPr/>
        </p:nvCxnSpPr>
        <p:spPr>
          <a:xfrm flipH="1">
            <a:off x="8305800" y="297403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A4A74F-6FCE-71B8-0B56-FD3BEC8B2C8A}"/>
              </a:ext>
            </a:extLst>
          </p:cNvPr>
          <p:cNvSpPr txBox="1"/>
          <p:nvPr/>
        </p:nvSpPr>
        <p:spPr>
          <a:xfrm>
            <a:off x="1066800" y="391690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SOTSG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9CCF7-1B3C-5073-EE2C-6C61E5D52586}"/>
              </a:ext>
            </a:extLst>
          </p:cNvPr>
          <p:cNvCxnSpPr>
            <a:cxnSpLocks/>
          </p:cNvCxnSpPr>
          <p:nvPr/>
        </p:nvCxnSpPr>
        <p:spPr>
          <a:xfrm flipV="1">
            <a:off x="3429000" y="3536408"/>
            <a:ext cx="1981200" cy="613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621E37C-61FB-2679-728E-8B7A66BAABCB}"/>
              </a:ext>
            </a:extLst>
          </p:cNvPr>
          <p:cNvSpPr txBox="1"/>
          <p:nvPr/>
        </p:nvSpPr>
        <p:spPr>
          <a:xfrm>
            <a:off x="304068" y="4807993"/>
            <a:ext cx="3124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none" strike="noStrike" baseline="0" dirty="0">
                <a:latin typeface="Arial" panose="020B0604020202020204" pitchFamily="34" charset="0"/>
              </a:rPr>
              <a:t>* SOTSG may occasionally export, but does not generate with the intent to sell at wholesale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9254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ED243F-1E80-49A4-4224-F15CCFDA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138362"/>
            <a:ext cx="5534025" cy="258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B035F-4CFC-9301-9C50-74137ECBA189}"/>
              </a:ext>
            </a:extLst>
          </p:cNvPr>
          <p:cNvSpPr txBox="1"/>
          <p:nvPr/>
        </p:nvSpPr>
        <p:spPr>
          <a:xfrm>
            <a:off x="2109787" y="235550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ESR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EB44-2358-AE63-EB5D-5396ED361AA5}"/>
              </a:ext>
            </a:extLst>
          </p:cNvPr>
          <p:cNvSpPr txBox="1"/>
          <p:nvPr/>
        </p:nvSpPr>
        <p:spPr>
          <a:xfrm>
            <a:off x="593114" y="3424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TESR → ESR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77A17-E8EE-85DE-C60C-F248375CF5D3}"/>
              </a:ext>
            </a:extLst>
          </p:cNvPr>
          <p:cNvSpPr txBox="1"/>
          <p:nvPr/>
        </p:nvSpPr>
        <p:spPr>
          <a:xfrm>
            <a:off x="9100404" y="3424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C16EB-3DA7-1141-E05D-72823C838163}"/>
              </a:ext>
            </a:extLst>
          </p:cNvPr>
          <p:cNvCxnSpPr/>
          <p:nvPr/>
        </p:nvCxnSpPr>
        <p:spPr>
          <a:xfrm flipV="1">
            <a:off x="3062287" y="2584102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81F19B-58AC-8A06-227E-0B7D633CFF72}"/>
              </a:ext>
            </a:extLst>
          </p:cNvPr>
          <p:cNvCxnSpPr/>
          <p:nvPr/>
        </p:nvCxnSpPr>
        <p:spPr>
          <a:xfrm flipV="1">
            <a:off x="2940660" y="3653134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6FDF35-78C2-97EC-A8DD-FC9FA6EF0CE6}"/>
              </a:ext>
            </a:extLst>
          </p:cNvPr>
          <p:cNvCxnSpPr>
            <a:cxnSpLocks/>
          </p:cNvCxnSpPr>
          <p:nvPr/>
        </p:nvCxnSpPr>
        <p:spPr>
          <a:xfrm flipH="1">
            <a:off x="8610966" y="3655367"/>
            <a:ext cx="489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05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3AA1B5-84C6-D5AD-3030-0668E529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866775"/>
            <a:ext cx="4838700" cy="5124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D2622-710F-F93E-7DA2-1A47315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Definition Framework/Matrix -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B5BC-9CD6-DE06-D985-2A391F96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B035F-4CFC-9301-9C50-74137ECBA189}"/>
              </a:ext>
            </a:extLst>
          </p:cNvPr>
          <p:cNvSpPr txBox="1"/>
          <p:nvPr/>
        </p:nvSpPr>
        <p:spPr>
          <a:xfrm>
            <a:off x="1828800" y="11430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SOESS?</a:t>
            </a:r>
          </a:p>
          <a:p>
            <a:pPr algn="r"/>
            <a:r>
              <a:rPr lang="en-US" i="1" dirty="0"/>
              <a:t>(not used)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EB44-2358-AE63-EB5D-5396ED361AA5}"/>
              </a:ext>
            </a:extLst>
          </p:cNvPr>
          <p:cNvSpPr txBox="1"/>
          <p:nvPr/>
        </p:nvSpPr>
        <p:spPr>
          <a:xfrm>
            <a:off x="990600" y="274319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SOTESS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77A17-E8EE-85DE-C60C-F248375CF5D3}"/>
              </a:ext>
            </a:extLst>
          </p:cNvPr>
          <p:cNvSpPr txBox="1"/>
          <p:nvPr/>
        </p:nvSpPr>
        <p:spPr>
          <a:xfrm>
            <a:off x="8763000" y="274319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SODESS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41D0B3-D05C-85CF-4A18-C982454CC00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352800" y="1371600"/>
            <a:ext cx="533400" cy="140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D61A98-3FB6-1D14-9BDE-7FA1C9A03BC6}"/>
              </a:ext>
            </a:extLst>
          </p:cNvPr>
          <p:cNvCxnSpPr/>
          <p:nvPr/>
        </p:nvCxnSpPr>
        <p:spPr>
          <a:xfrm flipV="1">
            <a:off x="3371850" y="2976962"/>
            <a:ext cx="5334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D15123-6899-F68D-79ED-38F806D3EEEA}"/>
              </a:ext>
            </a:extLst>
          </p:cNvPr>
          <p:cNvCxnSpPr>
            <a:cxnSpLocks/>
          </p:cNvCxnSpPr>
          <p:nvPr/>
        </p:nvCxnSpPr>
        <p:spPr>
          <a:xfrm flipH="1">
            <a:off x="8305800" y="297403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A4A74F-6FCE-71B8-0B56-FD3BEC8B2C8A}"/>
              </a:ext>
            </a:extLst>
          </p:cNvPr>
          <p:cNvSpPr txBox="1"/>
          <p:nvPr/>
        </p:nvSpPr>
        <p:spPr>
          <a:xfrm>
            <a:off x="1066800" y="391690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SOESSSS!?!</a:t>
            </a:r>
          </a:p>
          <a:p>
            <a:pPr algn="r"/>
            <a:r>
              <a:rPr lang="en-US" sz="1600" i="1" dirty="0"/>
              <a:t>(not used, yet)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9CCF7-1B3C-5073-EE2C-6C61E5D52586}"/>
              </a:ext>
            </a:extLst>
          </p:cNvPr>
          <p:cNvCxnSpPr>
            <a:cxnSpLocks/>
          </p:cNvCxnSpPr>
          <p:nvPr/>
        </p:nvCxnSpPr>
        <p:spPr>
          <a:xfrm flipV="1">
            <a:off x="3429000" y="3536408"/>
            <a:ext cx="1981200" cy="613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621E37C-61FB-2679-728E-8B7A66BAABCB}"/>
              </a:ext>
            </a:extLst>
          </p:cNvPr>
          <p:cNvSpPr txBox="1"/>
          <p:nvPr/>
        </p:nvSpPr>
        <p:spPr>
          <a:xfrm>
            <a:off x="304068" y="5240102"/>
            <a:ext cx="3124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none" strike="noStrike" baseline="0" dirty="0">
                <a:latin typeface="Arial" panose="020B0604020202020204" pitchFamily="34" charset="0"/>
              </a:rPr>
              <a:t>* Self storage may occasionally export, but does not generate with the intent to sell at wholesale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29579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9980-804D-1B7D-F580-A3613364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FB40-04CB-F65A-5397-A5BD885E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ERCOT models all generation and storage</a:t>
            </a:r>
          </a:p>
          <a:p>
            <a:r>
              <a:rPr lang="en-US" dirty="0"/>
              <a:t>Generation or storage within the distribution system will require additional ERCOT, TDSP, and RE coordination:</a:t>
            </a:r>
          </a:p>
          <a:p>
            <a:pPr lvl="1"/>
            <a:r>
              <a:rPr lang="en-US" dirty="0"/>
              <a:t>DGRs</a:t>
            </a:r>
          </a:p>
          <a:p>
            <a:pPr lvl="1"/>
            <a:r>
              <a:rPr lang="en-US" dirty="0"/>
              <a:t>DESRs</a:t>
            </a:r>
          </a:p>
          <a:p>
            <a:pPr lvl="1"/>
            <a:r>
              <a:rPr lang="en-US" dirty="0"/>
              <a:t>SODGs</a:t>
            </a:r>
          </a:p>
          <a:p>
            <a:pPr lvl="1"/>
            <a:r>
              <a:rPr lang="en-US" dirty="0"/>
              <a:t>SODSGs</a:t>
            </a:r>
          </a:p>
          <a:p>
            <a:pPr lvl="1"/>
            <a:r>
              <a:rPr lang="en-US" dirty="0"/>
              <a:t>SODESSs</a:t>
            </a:r>
          </a:p>
          <a:p>
            <a:pPr lvl="1"/>
            <a:r>
              <a:rPr lang="en-US" dirty="0"/>
              <a:t>SODESSSSs?!?!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931A7-251A-9281-A0E1-EBD973C84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3573-7CF8-4717-B0EA-53B2031F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NMMS Tech Health Project – Deployments (Update)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BDF7-8044-4545-A2F4-E1A231693EE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Initial deployment was in early December</a:t>
            </a:r>
          </a:p>
          <a:p>
            <a:pPr lvl="1"/>
            <a:r>
              <a:rPr lang="en-US" sz="2800" dirty="0"/>
              <a:t>Performance issues experienced</a:t>
            </a:r>
          </a:p>
          <a:p>
            <a:pPr lvl="1"/>
            <a:r>
              <a:rPr lang="en-US" sz="2800" dirty="0"/>
              <a:t>Defects identified</a:t>
            </a:r>
          </a:p>
          <a:p>
            <a:pPr lvl="1"/>
            <a:endParaRPr lang="en-US" sz="2800" dirty="0"/>
          </a:p>
          <a:p>
            <a:r>
              <a:rPr lang="en-US" sz="2800" dirty="0"/>
              <a:t>Upcoming deployments (</a:t>
            </a:r>
            <a:r>
              <a:rPr lang="en-US" sz="2800" i="1" dirty="0"/>
              <a:t>schedule subject to change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January deployment to fix critical defects</a:t>
            </a:r>
          </a:p>
          <a:p>
            <a:pPr lvl="2"/>
            <a:r>
              <a:rPr lang="en-US" sz="2600" i="1" dirty="0">
                <a:solidFill>
                  <a:schemeClr val="bg1">
                    <a:lumMod val="85000"/>
                  </a:schemeClr>
                </a:solidFill>
              </a:rPr>
              <a:t>Completed</a:t>
            </a:r>
          </a:p>
          <a:p>
            <a:pPr lvl="1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February deployment</a:t>
            </a:r>
          </a:p>
          <a:p>
            <a:pPr lvl="2"/>
            <a:r>
              <a:rPr lang="en-US" sz="2600" i="1" dirty="0">
                <a:solidFill>
                  <a:schemeClr val="bg1">
                    <a:lumMod val="85000"/>
                  </a:schemeClr>
                </a:solidFill>
              </a:rPr>
              <a:t>Completed</a:t>
            </a:r>
          </a:p>
          <a:p>
            <a:pPr lvl="1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March deployment to improve stability</a:t>
            </a:r>
          </a:p>
          <a:p>
            <a:pPr lvl="2"/>
            <a:r>
              <a:rPr lang="en-US" sz="2600" i="1" dirty="0">
                <a:solidFill>
                  <a:schemeClr val="bg1">
                    <a:lumMod val="85000"/>
                  </a:schemeClr>
                </a:solidFill>
              </a:rPr>
              <a:t>Completed</a:t>
            </a:r>
          </a:p>
          <a:p>
            <a:pPr lvl="1"/>
            <a:r>
              <a:rPr lang="en-US" sz="2800" dirty="0"/>
              <a:t>April deployment to improve stability</a:t>
            </a:r>
          </a:p>
          <a:p>
            <a:pPr lvl="2"/>
            <a:r>
              <a:rPr lang="en-US" sz="2600" dirty="0"/>
              <a:t>Complete (4/12)</a:t>
            </a:r>
          </a:p>
          <a:p>
            <a:pPr lvl="1"/>
            <a:r>
              <a:rPr lang="en-US" sz="2800" dirty="0"/>
              <a:t>May deployment to improve stability (TBD)</a:t>
            </a:r>
          </a:p>
          <a:p>
            <a:pPr lvl="2"/>
            <a:endParaRPr lang="en-US" sz="2600" dirty="0"/>
          </a:p>
          <a:p>
            <a:pPr lvl="2"/>
            <a:endParaRPr lang="en-US" sz="2600" dirty="0"/>
          </a:p>
          <a:p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26A66-88AB-4621-BD26-0D6C054A3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66FB-732B-446B-9670-DA6569AB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SSWG NOMCR Example: Deconsolidating Shunt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6FF1-6474-45BC-BB67-829E220C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6703"/>
            <a:ext cx="6781800" cy="12437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PSSE ID of many shunt devices must be updated to avoid consolidation during topology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873B3-0281-4120-8C94-27FAC43A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987AC8-3683-4F36-AF8A-A244B8213539}"/>
              </a:ext>
            </a:extLst>
          </p:cNvPr>
          <p:cNvSpPr txBox="1">
            <a:spLocks/>
          </p:cNvSpPr>
          <p:nvPr/>
        </p:nvSpPr>
        <p:spPr>
          <a:xfrm>
            <a:off x="7569150" y="650478"/>
            <a:ext cx="2133600" cy="4906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Bus-Branch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15648-CF36-46C4-8785-88915BB5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39960"/>
            <a:ext cx="2857501" cy="1679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79765-7FB7-4730-B86B-F84584763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88"/>
          <a:stretch/>
        </p:blipFill>
        <p:spPr>
          <a:xfrm>
            <a:off x="7467677" y="1047791"/>
            <a:ext cx="2336549" cy="2381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7E22F-B633-4F6E-85E9-760F2A4A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198" y="3988383"/>
            <a:ext cx="2527951" cy="2448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15E84A-8F44-41BD-99B4-3494E6C4A1A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81501" y="2238396"/>
            <a:ext cx="3086176" cy="63493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776049-8878-454C-A9A7-249534E24AB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381501" y="4224892"/>
            <a:ext cx="2945697" cy="98774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51095C-4481-40FA-9FDA-D126888CCB6D}"/>
              </a:ext>
            </a:extLst>
          </p:cNvPr>
          <p:cNvSpPr txBox="1">
            <a:spLocks/>
          </p:cNvSpPr>
          <p:nvPr/>
        </p:nvSpPr>
        <p:spPr>
          <a:xfrm>
            <a:off x="7422900" y="3596482"/>
            <a:ext cx="2286000" cy="5183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Node-Breaker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BE73E-AD94-42BC-9CAD-5C642F07D139}"/>
              </a:ext>
            </a:extLst>
          </p:cNvPr>
          <p:cNvSpPr/>
          <p:nvPr/>
        </p:nvSpPr>
        <p:spPr>
          <a:xfrm>
            <a:off x="5181677" y="2057400"/>
            <a:ext cx="1447800" cy="31552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Topology Processing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72A08D-8B08-45CB-A54F-1590955D458C}"/>
              </a:ext>
            </a:extLst>
          </p:cNvPr>
          <p:cNvSpPr txBox="1">
            <a:spLocks/>
          </p:cNvSpPr>
          <p:nvPr/>
        </p:nvSpPr>
        <p:spPr>
          <a:xfrm>
            <a:off x="838200" y="4419600"/>
            <a:ext cx="4039526" cy="1243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Example: The operations model has 4 loads connected to the same Connectivity Node Group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B9F219-61E4-4ECD-A0BE-4F5E6086F85E}"/>
              </a:ext>
            </a:extLst>
          </p:cNvPr>
          <p:cNvSpPr txBox="1">
            <a:spLocks/>
          </p:cNvSpPr>
          <p:nvPr/>
        </p:nvSpPr>
        <p:spPr>
          <a:xfrm>
            <a:off x="9728113" y="2555864"/>
            <a:ext cx="2133600" cy="6727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Loads are consolidated if their </a:t>
            </a:r>
            <a:r>
              <a:rPr lang="en-US" sz="1400" u="sng" dirty="0"/>
              <a:t>PSSE IDs are the same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D1D13E-D731-43BB-A72D-1D843A518896}"/>
              </a:ext>
            </a:extLst>
          </p:cNvPr>
          <p:cNvSpPr txBox="1">
            <a:spLocks/>
          </p:cNvSpPr>
          <p:nvPr/>
        </p:nvSpPr>
        <p:spPr>
          <a:xfrm>
            <a:off x="9827672" y="5562600"/>
            <a:ext cx="1981374" cy="6727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Loads remain unaggregated if their </a:t>
            </a:r>
            <a:r>
              <a:rPr lang="en-US" sz="1400" u="sng" dirty="0"/>
              <a:t>PSSE IDs are different </a:t>
            </a:r>
          </a:p>
        </p:txBody>
      </p:sp>
    </p:spTree>
    <p:extLst>
      <p:ext uri="{BB962C8B-B14F-4D97-AF65-F5344CB8AC3E}">
        <p14:creationId xmlns:p14="http://schemas.microsoft.com/office/powerpoint/2010/main" val="4273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CBE1-14F9-76B7-9296-89B8AEB9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SSWG NOMCR Example: Deconsolidating Shunt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E82F7-6540-041D-9716-132C27A68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F544B-6E5F-1B4C-EEA4-B7A3EE48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29" y="1143000"/>
            <a:ext cx="5533571" cy="49090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9E8146-7CD8-CBFD-D715-4CD0AA8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28" y="2194040"/>
            <a:ext cx="5749472" cy="124375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u="sng" dirty="0"/>
              <a:t>Ongoing</a:t>
            </a:r>
            <a:r>
              <a:rPr lang="en-US" sz="2400" dirty="0"/>
              <a:t> submissions must consider collisions with pre-existing PSSE IDs at the same </a:t>
            </a:r>
            <a:r>
              <a:rPr lang="en-US" sz="2400" dirty="0" err="1"/>
              <a:t>ConnectivityNodeGroup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99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9874-04BF-E4EC-7236-6CE6F83A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SSWG NOMCR Example: Substation 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66A6-8D31-9B1B-076B-55EC1AEA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77" y="1940331"/>
            <a:ext cx="5842000" cy="2590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Topology Processor will use the PSSE ID of Substation instances when creating node/breaker Planning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409A6-8563-5F44-818B-87188A614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79CB6-4500-DF95-64BF-6FB05EF28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44"/>
          <a:stretch/>
        </p:blipFill>
        <p:spPr>
          <a:xfrm>
            <a:off x="138922" y="5137759"/>
            <a:ext cx="7010400" cy="1133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5CAF0-3AEA-5A13-263F-C480FF457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78" y="1027923"/>
            <a:ext cx="5562600" cy="44156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166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9269-AD16-4E69-B10A-6D10F07F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- Transitioning to Simplified Modeling of DGR and DESRs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911A3-6BE7-423D-9347-FC86EA545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445B83C-42A1-42B1-BE54-849B5517F835}"/>
              </a:ext>
            </a:extLst>
          </p:cNvPr>
          <p:cNvCxnSpPr/>
          <p:nvPr/>
        </p:nvCxnSpPr>
        <p:spPr>
          <a:xfrm>
            <a:off x="2886413" y="2895690"/>
            <a:ext cx="685800" cy="0"/>
          </a:xfrm>
          <a:prstGeom prst="line">
            <a:avLst/>
          </a:prstGeom>
          <a:ln w="38100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6A1A6C0-5A97-406B-B2AF-A94676E8B258}"/>
              </a:ext>
            </a:extLst>
          </p:cNvPr>
          <p:cNvCxnSpPr>
            <a:endCxn id="70" idx="0"/>
          </p:cNvCxnSpPr>
          <p:nvPr/>
        </p:nvCxnSpPr>
        <p:spPr>
          <a:xfrm flipH="1">
            <a:off x="3249493" y="2078090"/>
            <a:ext cx="2" cy="1097175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6DA30F3-1ADA-45FC-9BB9-83102DB95466}"/>
              </a:ext>
            </a:extLst>
          </p:cNvPr>
          <p:cNvSpPr/>
          <p:nvPr/>
        </p:nvSpPr>
        <p:spPr>
          <a:xfrm>
            <a:off x="3149486" y="2286876"/>
            <a:ext cx="200014" cy="200014"/>
          </a:xfrm>
          <a:prstGeom prst="rect">
            <a:avLst/>
          </a:prstGeom>
          <a:solidFill>
            <a:srgbClr val="0070C0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8" name="Cloud 67">
            <a:extLst>
              <a:ext uri="{FF2B5EF4-FFF2-40B4-BE49-F238E27FC236}">
                <a16:creationId xmlns:a16="http://schemas.microsoft.com/office/drawing/2014/main" id="{A16A17D9-D059-4366-B28F-71AD5359184A}"/>
              </a:ext>
            </a:extLst>
          </p:cNvPr>
          <p:cNvSpPr/>
          <p:nvPr/>
        </p:nvSpPr>
        <p:spPr>
          <a:xfrm>
            <a:off x="1057613" y="1509589"/>
            <a:ext cx="3043868" cy="654752"/>
          </a:xfrm>
          <a:prstGeom prst="cloud">
            <a:avLst/>
          </a:prstGeom>
          <a:solidFill>
            <a:schemeClr val="bg1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DB244E-9549-4241-9F98-1C27BAB40A34}"/>
              </a:ext>
            </a:extLst>
          </p:cNvPr>
          <p:cNvSpPr txBox="1"/>
          <p:nvPr/>
        </p:nvSpPr>
        <p:spPr>
          <a:xfrm>
            <a:off x="2211752" y="1656511"/>
            <a:ext cx="80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Transmission Network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617DBB-B401-4BEC-BECB-D27B74896B89}"/>
              </a:ext>
            </a:extLst>
          </p:cNvPr>
          <p:cNvSpPr/>
          <p:nvPr/>
        </p:nvSpPr>
        <p:spPr>
          <a:xfrm>
            <a:off x="3024475" y="3175265"/>
            <a:ext cx="450034" cy="450034"/>
          </a:xfrm>
          <a:prstGeom prst="ellipse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8467309-55E3-4523-9ACB-F1BF0C059CEA}"/>
              </a:ext>
            </a:extLst>
          </p:cNvPr>
          <p:cNvSpPr/>
          <p:nvPr/>
        </p:nvSpPr>
        <p:spPr>
          <a:xfrm>
            <a:off x="3024475" y="3351605"/>
            <a:ext cx="450034" cy="450034"/>
          </a:xfrm>
          <a:prstGeom prst="ellipse">
            <a:avLst/>
          </a:prstGeom>
          <a:noFill/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5C2A4BF-E962-4790-B9D8-784E17A568C6}"/>
              </a:ext>
            </a:extLst>
          </p:cNvPr>
          <p:cNvCxnSpPr/>
          <p:nvPr/>
        </p:nvCxnSpPr>
        <p:spPr>
          <a:xfrm>
            <a:off x="1210013" y="4145503"/>
            <a:ext cx="2735628" cy="0"/>
          </a:xfrm>
          <a:prstGeom prst="line">
            <a:avLst/>
          </a:prstGeom>
          <a:ln w="38100">
            <a:solidFill>
              <a:srgbClr val="D179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87">
            <a:extLst>
              <a:ext uri="{FF2B5EF4-FFF2-40B4-BE49-F238E27FC236}">
                <a16:creationId xmlns:a16="http://schemas.microsoft.com/office/drawing/2014/main" id="{3EDC6229-8C08-4669-92E3-B03FC9C45C81}"/>
              </a:ext>
            </a:extLst>
          </p:cNvPr>
          <p:cNvSpPr/>
          <p:nvPr/>
        </p:nvSpPr>
        <p:spPr>
          <a:xfrm>
            <a:off x="600413" y="1461708"/>
            <a:ext cx="3865975" cy="399989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B0B821-CC6B-428A-936B-E3575E8B4493}"/>
              </a:ext>
            </a:extLst>
          </p:cNvPr>
          <p:cNvSpPr/>
          <p:nvPr/>
        </p:nvSpPr>
        <p:spPr>
          <a:xfrm>
            <a:off x="3657928" y="4371787"/>
            <a:ext cx="200014" cy="200014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470F2E81-551B-4201-8A87-2C1E4A286FE5}"/>
              </a:ext>
            </a:extLst>
          </p:cNvPr>
          <p:cNvSpPr/>
          <p:nvPr/>
        </p:nvSpPr>
        <p:spPr>
          <a:xfrm rot="5400000">
            <a:off x="4767879" y="4680862"/>
            <a:ext cx="324177" cy="7271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49421A-D663-46F3-9532-0FFE22DC0574}"/>
              </a:ext>
            </a:extLst>
          </p:cNvPr>
          <p:cNvSpPr txBox="1"/>
          <p:nvPr/>
        </p:nvSpPr>
        <p:spPr>
          <a:xfrm>
            <a:off x="4405516" y="5162498"/>
            <a:ext cx="103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Line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D2C5EC8-827E-4952-8A6C-A46CF661BFD1}"/>
              </a:ext>
            </a:extLst>
          </p:cNvPr>
          <p:cNvSpPr/>
          <p:nvPr/>
        </p:nvSpPr>
        <p:spPr>
          <a:xfrm>
            <a:off x="1514813" y="3168835"/>
            <a:ext cx="450034" cy="450034"/>
          </a:xfrm>
          <a:prstGeom prst="ellipse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E04E90F-F1AA-4F47-B571-2D921773F4F2}"/>
              </a:ext>
            </a:extLst>
          </p:cNvPr>
          <p:cNvSpPr/>
          <p:nvPr/>
        </p:nvSpPr>
        <p:spPr>
          <a:xfrm>
            <a:off x="1514813" y="3345176"/>
            <a:ext cx="450034" cy="450034"/>
          </a:xfrm>
          <a:prstGeom prst="ellipse">
            <a:avLst/>
          </a:prstGeom>
          <a:noFill/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BA7EE2-90A6-4967-AA42-529CA5AFAD48}"/>
              </a:ext>
            </a:extLst>
          </p:cNvPr>
          <p:cNvCxnSpPr>
            <a:stCxn id="78" idx="4"/>
          </p:cNvCxnSpPr>
          <p:nvPr/>
        </p:nvCxnSpPr>
        <p:spPr>
          <a:xfrm>
            <a:off x="1739830" y="3795210"/>
            <a:ext cx="8126" cy="366003"/>
          </a:xfrm>
          <a:prstGeom prst="lin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6DFF08C-2E96-4369-AEA4-21EF1A8F553A}"/>
              </a:ext>
            </a:extLst>
          </p:cNvPr>
          <p:cNvCxnSpPr/>
          <p:nvPr/>
        </p:nvCxnSpPr>
        <p:spPr>
          <a:xfrm flipH="1">
            <a:off x="1731935" y="2089750"/>
            <a:ext cx="2" cy="1097175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F2D6454-157D-45F4-AD36-6568A63E1585}"/>
              </a:ext>
            </a:extLst>
          </p:cNvPr>
          <p:cNvCxnSpPr/>
          <p:nvPr/>
        </p:nvCxnSpPr>
        <p:spPr>
          <a:xfrm>
            <a:off x="1362413" y="2895690"/>
            <a:ext cx="685800" cy="0"/>
          </a:xfrm>
          <a:prstGeom prst="line">
            <a:avLst/>
          </a:prstGeom>
          <a:ln w="38100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88B14AF-1414-4D58-9922-F995CD239EA1}"/>
              </a:ext>
            </a:extLst>
          </p:cNvPr>
          <p:cNvSpPr/>
          <p:nvPr/>
        </p:nvSpPr>
        <p:spPr>
          <a:xfrm>
            <a:off x="1631928" y="2283089"/>
            <a:ext cx="200014" cy="200014"/>
          </a:xfrm>
          <a:prstGeom prst="rect">
            <a:avLst/>
          </a:prstGeom>
          <a:solidFill>
            <a:srgbClr val="0071CB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AD1D409-E240-4C76-8204-C5ACCE767FEF}"/>
              </a:ext>
            </a:extLst>
          </p:cNvPr>
          <p:cNvSpPr/>
          <p:nvPr/>
        </p:nvSpPr>
        <p:spPr>
          <a:xfrm>
            <a:off x="2353013" y="4045496"/>
            <a:ext cx="200014" cy="200014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/>
              </a:solidFill>
            </a:endParaRPr>
          </a:p>
        </p:txBody>
      </p:sp>
      <p:cxnSp>
        <p:nvCxnSpPr>
          <p:cNvPr id="84" name="Elbow Connector 118">
            <a:extLst>
              <a:ext uri="{FF2B5EF4-FFF2-40B4-BE49-F238E27FC236}">
                <a16:creationId xmlns:a16="http://schemas.microsoft.com/office/drawing/2014/main" id="{A86B1FE3-DD46-4D55-948B-9FE03623D601}"/>
              </a:ext>
            </a:extLst>
          </p:cNvPr>
          <p:cNvCxnSpPr/>
          <p:nvPr/>
        </p:nvCxnSpPr>
        <p:spPr>
          <a:xfrm>
            <a:off x="3721239" y="4139074"/>
            <a:ext cx="3363573" cy="715087"/>
          </a:xfrm>
          <a:prstGeom prst="bentConnector3">
            <a:avLst>
              <a:gd name="adj1" fmla="val 948"/>
            </a:avLst>
          </a:prstGeom>
          <a:ln w="28575">
            <a:solidFill>
              <a:srgbClr val="D179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119">
            <a:extLst>
              <a:ext uri="{FF2B5EF4-FFF2-40B4-BE49-F238E27FC236}">
                <a16:creationId xmlns:a16="http://schemas.microsoft.com/office/drawing/2014/main" id="{69E1362D-F647-42A5-9FA8-BA576E92A231}"/>
              </a:ext>
            </a:extLst>
          </p:cNvPr>
          <p:cNvSpPr/>
          <p:nvPr/>
        </p:nvSpPr>
        <p:spPr>
          <a:xfrm>
            <a:off x="5338725" y="3186925"/>
            <a:ext cx="2004695" cy="229874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3B0EF10-0DDD-4711-A06A-5E5AC6D5FB97}"/>
              </a:ext>
            </a:extLst>
          </p:cNvPr>
          <p:cNvSpPr/>
          <p:nvPr/>
        </p:nvSpPr>
        <p:spPr>
          <a:xfrm>
            <a:off x="1653968" y="4400291"/>
            <a:ext cx="198414" cy="189370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81D4025-F208-471E-8E7F-DA6F9D5FAD9B}"/>
              </a:ext>
            </a:extLst>
          </p:cNvPr>
          <p:cNvSpPr txBox="1"/>
          <p:nvPr/>
        </p:nvSpPr>
        <p:spPr>
          <a:xfrm>
            <a:off x="1287398" y="5091116"/>
            <a:ext cx="1026625" cy="57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CIM Load</a:t>
            </a: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6294438F-0D0A-405A-A315-FE48D95B4244}"/>
              </a:ext>
            </a:extLst>
          </p:cNvPr>
          <p:cNvSpPr/>
          <p:nvPr/>
        </p:nvSpPr>
        <p:spPr>
          <a:xfrm rot="10800000">
            <a:off x="1557918" y="4733541"/>
            <a:ext cx="406599" cy="334539"/>
          </a:xfrm>
          <a:prstGeom prst="triangle">
            <a:avLst/>
          </a:prstGeom>
          <a:solidFill>
            <a:schemeClr val="bg1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08DCC2-356C-4412-BB3D-FD2A4891AB0A}"/>
              </a:ext>
            </a:extLst>
          </p:cNvPr>
          <p:cNvCxnSpPr/>
          <p:nvPr/>
        </p:nvCxnSpPr>
        <p:spPr>
          <a:xfrm>
            <a:off x="3261435" y="3795210"/>
            <a:ext cx="8126" cy="366003"/>
          </a:xfrm>
          <a:prstGeom prst="lin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08F7C0A-3BC4-4A66-94B9-D6E7F44B3F08}"/>
              </a:ext>
            </a:extLst>
          </p:cNvPr>
          <p:cNvCxnSpPr>
            <a:endCxn id="88" idx="3"/>
          </p:cNvCxnSpPr>
          <p:nvPr/>
        </p:nvCxnSpPr>
        <p:spPr>
          <a:xfrm>
            <a:off x="1750842" y="4128973"/>
            <a:ext cx="10375" cy="604568"/>
          </a:xfrm>
          <a:prstGeom prst="lin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03454D6-0B41-43FB-9FFD-BEF80149ABB7}"/>
              </a:ext>
            </a:extLst>
          </p:cNvPr>
          <p:cNvSpPr/>
          <p:nvPr/>
        </p:nvSpPr>
        <p:spPr>
          <a:xfrm>
            <a:off x="3064470" y="4439134"/>
            <a:ext cx="198414" cy="189370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1C57F38-8BFC-4FDC-99CF-911D3131FA23}"/>
              </a:ext>
            </a:extLst>
          </p:cNvPr>
          <p:cNvSpPr txBox="1"/>
          <p:nvPr/>
        </p:nvSpPr>
        <p:spPr>
          <a:xfrm>
            <a:off x="2697900" y="5129959"/>
            <a:ext cx="1026625" cy="57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CIM Load</a:t>
            </a:r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1E41EB1A-CA29-498A-B6EE-3A4D08BC108C}"/>
              </a:ext>
            </a:extLst>
          </p:cNvPr>
          <p:cNvSpPr/>
          <p:nvPr/>
        </p:nvSpPr>
        <p:spPr>
          <a:xfrm rot="10800000">
            <a:off x="2968420" y="4772384"/>
            <a:ext cx="406599" cy="334539"/>
          </a:xfrm>
          <a:prstGeom prst="triangle">
            <a:avLst/>
          </a:prstGeom>
          <a:solidFill>
            <a:schemeClr val="bg1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21A1B85-4FBA-46E2-B365-7778D57FC567}"/>
              </a:ext>
            </a:extLst>
          </p:cNvPr>
          <p:cNvCxnSpPr>
            <a:endCxn id="93" idx="3"/>
          </p:cNvCxnSpPr>
          <p:nvPr/>
        </p:nvCxnSpPr>
        <p:spPr>
          <a:xfrm>
            <a:off x="3155635" y="4128973"/>
            <a:ext cx="16084" cy="643411"/>
          </a:xfrm>
          <a:prstGeom prst="lin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B4C1E16E-B08F-491E-BEF8-84E3125F0AC8}"/>
              </a:ext>
            </a:extLst>
          </p:cNvPr>
          <p:cNvSpPr/>
          <p:nvPr/>
        </p:nvSpPr>
        <p:spPr>
          <a:xfrm>
            <a:off x="6359975" y="4435265"/>
            <a:ext cx="198414" cy="189370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211EA59-F80C-44CB-84EF-90E7F1BEF663}"/>
              </a:ext>
            </a:extLst>
          </p:cNvPr>
          <p:cNvCxnSpPr>
            <a:cxnSpLocks/>
          </p:cNvCxnSpPr>
          <p:nvPr/>
        </p:nvCxnSpPr>
        <p:spPr>
          <a:xfrm>
            <a:off x="6467813" y="4259082"/>
            <a:ext cx="0" cy="595079"/>
          </a:xfrm>
          <a:prstGeom prst="lin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AF152AA-09C9-4BFF-8105-BA4CCF87928F}"/>
              </a:ext>
            </a:extLst>
          </p:cNvPr>
          <p:cNvCxnSpPr>
            <a:cxnSpLocks/>
          </p:cNvCxnSpPr>
          <p:nvPr/>
        </p:nvCxnSpPr>
        <p:spPr>
          <a:xfrm>
            <a:off x="6171646" y="4259082"/>
            <a:ext cx="609600" cy="0"/>
          </a:xfrm>
          <a:prstGeom prst="line">
            <a:avLst/>
          </a:prstGeom>
          <a:ln w="38100">
            <a:solidFill>
              <a:srgbClr val="D179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EB602F2-17AD-4FB7-B75C-CF20295B4501}"/>
              </a:ext>
            </a:extLst>
          </p:cNvPr>
          <p:cNvCxnSpPr>
            <a:cxnSpLocks/>
          </p:cNvCxnSpPr>
          <p:nvPr/>
        </p:nvCxnSpPr>
        <p:spPr>
          <a:xfrm>
            <a:off x="6467813" y="3913536"/>
            <a:ext cx="0" cy="364934"/>
          </a:xfrm>
          <a:prstGeom prst="lin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6FC74D99-31BB-4D81-915F-70C24A3F9D07}"/>
              </a:ext>
            </a:extLst>
          </p:cNvPr>
          <p:cNvSpPr/>
          <p:nvPr/>
        </p:nvSpPr>
        <p:spPr>
          <a:xfrm>
            <a:off x="6324039" y="3650317"/>
            <a:ext cx="296741" cy="296742"/>
          </a:xfrm>
          <a:prstGeom prst="ellipse">
            <a:avLst/>
          </a:pr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79EDBF3-C838-415F-BD81-41490038B9C9}"/>
              </a:ext>
            </a:extLst>
          </p:cNvPr>
          <p:cNvSpPr/>
          <p:nvPr/>
        </p:nvSpPr>
        <p:spPr>
          <a:xfrm>
            <a:off x="6381921" y="3761565"/>
            <a:ext cx="180975" cy="82738"/>
          </a:xfrm>
          <a:custGeom>
            <a:avLst/>
            <a:gdLst>
              <a:gd name="connsiteX0" fmla="*/ 0 w 358775"/>
              <a:gd name="connsiteY0" fmla="*/ 117663 h 168562"/>
              <a:gd name="connsiteX1" fmla="*/ 53975 w 358775"/>
              <a:gd name="connsiteY1" fmla="*/ 188 h 168562"/>
              <a:gd name="connsiteX2" fmla="*/ 168275 w 358775"/>
              <a:gd name="connsiteY2" fmla="*/ 92263 h 168562"/>
              <a:gd name="connsiteX3" fmla="*/ 279400 w 358775"/>
              <a:gd name="connsiteY3" fmla="*/ 168463 h 168562"/>
              <a:gd name="connsiteX4" fmla="*/ 358775 w 358775"/>
              <a:gd name="connsiteY4" fmla="*/ 76388 h 1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75" h="168562">
                <a:moveTo>
                  <a:pt x="0" y="117663"/>
                </a:moveTo>
                <a:cubicBezTo>
                  <a:pt x="12964" y="61042"/>
                  <a:pt x="25929" y="4421"/>
                  <a:pt x="53975" y="188"/>
                </a:cubicBezTo>
                <a:cubicBezTo>
                  <a:pt x="82021" y="-4045"/>
                  <a:pt x="130704" y="64217"/>
                  <a:pt x="168275" y="92263"/>
                </a:cubicBezTo>
                <a:cubicBezTo>
                  <a:pt x="205846" y="120309"/>
                  <a:pt x="247650" y="171109"/>
                  <a:pt x="279400" y="168463"/>
                </a:cubicBezTo>
                <a:cubicBezTo>
                  <a:pt x="311150" y="165817"/>
                  <a:pt x="334962" y="121102"/>
                  <a:pt x="358775" y="76388"/>
                </a:cubicBezTo>
              </a:path>
            </a:pathLst>
          </a:custGeom>
          <a:ln w="28575">
            <a:solidFill>
              <a:srgbClr val="D179B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C0D9E7A-0EF4-4EAB-AD50-7EE0E6D8D45A}"/>
              </a:ext>
            </a:extLst>
          </p:cNvPr>
          <p:cNvSpPr txBox="1"/>
          <p:nvPr/>
        </p:nvSpPr>
        <p:spPr>
          <a:xfrm>
            <a:off x="5638010" y="2857590"/>
            <a:ext cx="1371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DGR Station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2CF1DC5-A71D-49AF-9869-855A062F0306}"/>
              </a:ext>
            </a:extLst>
          </p:cNvPr>
          <p:cNvSpPr/>
          <p:nvPr/>
        </p:nvSpPr>
        <p:spPr>
          <a:xfrm>
            <a:off x="1631928" y="3851873"/>
            <a:ext cx="200014" cy="200014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E06FDFB-B97C-4E76-9467-648E0E29D38A}"/>
              </a:ext>
            </a:extLst>
          </p:cNvPr>
          <p:cNvSpPr/>
          <p:nvPr/>
        </p:nvSpPr>
        <p:spPr>
          <a:xfrm>
            <a:off x="3175250" y="3861065"/>
            <a:ext cx="200014" cy="200014"/>
          </a:xfrm>
          <a:prstGeom prst="rect">
            <a:avLst/>
          </a:prstGeom>
          <a:solidFill>
            <a:srgbClr val="D179B8"/>
          </a:solidFill>
          <a:ln>
            <a:solidFill>
              <a:srgbClr val="D17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AF49FD-AE09-45E8-951D-13ECE3F8211A}"/>
              </a:ext>
            </a:extLst>
          </p:cNvPr>
          <p:cNvSpPr txBox="1"/>
          <p:nvPr/>
        </p:nvSpPr>
        <p:spPr>
          <a:xfrm>
            <a:off x="829248" y="1152634"/>
            <a:ext cx="186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TSP Station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809ABB3-EF53-447E-91C0-E6654BAEBE76}"/>
              </a:ext>
            </a:extLst>
          </p:cNvPr>
          <p:cNvCxnSpPr>
            <a:cxnSpLocks/>
          </p:cNvCxnSpPr>
          <p:nvPr/>
        </p:nvCxnSpPr>
        <p:spPr>
          <a:xfrm>
            <a:off x="10491642" y="3639675"/>
            <a:ext cx="528239" cy="0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154189-34CE-409E-BB80-E0148BC98F2A}"/>
              </a:ext>
            </a:extLst>
          </p:cNvPr>
          <p:cNvCxnSpPr>
            <a:cxnSpLocks/>
          </p:cNvCxnSpPr>
          <p:nvPr/>
        </p:nvCxnSpPr>
        <p:spPr>
          <a:xfrm flipH="1">
            <a:off x="10491642" y="2881399"/>
            <a:ext cx="2" cy="1038790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37FD3EF-1FAF-4B8A-A60A-576F761C265B}"/>
              </a:ext>
            </a:extLst>
          </p:cNvPr>
          <p:cNvSpPr/>
          <p:nvPr/>
        </p:nvSpPr>
        <p:spPr>
          <a:xfrm>
            <a:off x="10392435" y="3079075"/>
            <a:ext cx="198414" cy="189370"/>
          </a:xfrm>
          <a:prstGeom prst="rect">
            <a:avLst/>
          </a:prstGeom>
          <a:solidFill>
            <a:srgbClr val="0071CB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739114BD-D1E8-43EA-BFB6-83CB091DA7C5}"/>
              </a:ext>
            </a:extLst>
          </p:cNvPr>
          <p:cNvSpPr/>
          <p:nvPr/>
        </p:nvSpPr>
        <p:spPr>
          <a:xfrm>
            <a:off x="9335019" y="2343150"/>
            <a:ext cx="1732991" cy="619910"/>
          </a:xfrm>
          <a:prstGeom prst="cloud">
            <a:avLst/>
          </a:prstGeom>
          <a:solidFill>
            <a:schemeClr val="bg1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B7FF5EC-A6F1-4A0C-859D-BEA8F50FE3C1}"/>
              </a:ext>
            </a:extLst>
          </p:cNvPr>
          <p:cNvSpPr txBox="1"/>
          <p:nvPr/>
        </p:nvSpPr>
        <p:spPr>
          <a:xfrm>
            <a:off x="9825447" y="2463425"/>
            <a:ext cx="794774" cy="50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Transmission Network</a:t>
            </a:r>
          </a:p>
        </p:txBody>
      </p:sp>
      <p:sp>
        <p:nvSpPr>
          <p:cNvPr id="110" name="Rounded Rectangle 87">
            <a:extLst>
              <a:ext uri="{FF2B5EF4-FFF2-40B4-BE49-F238E27FC236}">
                <a16:creationId xmlns:a16="http://schemas.microsoft.com/office/drawing/2014/main" id="{176B14D7-73CC-467A-8773-52E58EB6ACE6}"/>
              </a:ext>
            </a:extLst>
          </p:cNvPr>
          <p:cNvSpPr/>
          <p:nvPr/>
        </p:nvSpPr>
        <p:spPr>
          <a:xfrm>
            <a:off x="9193615" y="2297819"/>
            <a:ext cx="2236385" cy="228860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5BB2F54-D3A0-4BDF-87B0-C579D0EC13A2}"/>
              </a:ext>
            </a:extLst>
          </p:cNvPr>
          <p:cNvSpPr txBox="1"/>
          <p:nvPr/>
        </p:nvSpPr>
        <p:spPr>
          <a:xfrm>
            <a:off x="9631723" y="4245547"/>
            <a:ext cx="1360167" cy="33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TSP Station</a:t>
            </a:r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EEADBF83-AC76-46FF-8A05-CEBE027630AD}"/>
              </a:ext>
            </a:extLst>
          </p:cNvPr>
          <p:cNvSpPr/>
          <p:nvPr/>
        </p:nvSpPr>
        <p:spPr>
          <a:xfrm rot="10800000">
            <a:off x="10298209" y="3919953"/>
            <a:ext cx="386865" cy="307309"/>
          </a:xfrm>
          <a:prstGeom prst="triangle">
            <a:avLst/>
          </a:prstGeom>
          <a:solidFill>
            <a:srgbClr val="FFFFFF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4A8399E-E623-4FDD-A086-405553A8E344}"/>
              </a:ext>
            </a:extLst>
          </p:cNvPr>
          <p:cNvSpPr/>
          <p:nvPr/>
        </p:nvSpPr>
        <p:spPr>
          <a:xfrm>
            <a:off x="10815926" y="3841787"/>
            <a:ext cx="385474" cy="385475"/>
          </a:xfrm>
          <a:prstGeom prst="ellipse">
            <a:avLst/>
          </a:prstGeom>
          <a:ln w="38100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533AC7A6-D03F-4E46-B3A8-C3E99765D113}"/>
              </a:ext>
            </a:extLst>
          </p:cNvPr>
          <p:cNvSpPr/>
          <p:nvPr/>
        </p:nvSpPr>
        <p:spPr>
          <a:xfrm>
            <a:off x="10873808" y="3953036"/>
            <a:ext cx="277979" cy="110006"/>
          </a:xfrm>
          <a:custGeom>
            <a:avLst/>
            <a:gdLst>
              <a:gd name="connsiteX0" fmla="*/ 0 w 358775"/>
              <a:gd name="connsiteY0" fmla="*/ 117663 h 168562"/>
              <a:gd name="connsiteX1" fmla="*/ 53975 w 358775"/>
              <a:gd name="connsiteY1" fmla="*/ 188 h 168562"/>
              <a:gd name="connsiteX2" fmla="*/ 168275 w 358775"/>
              <a:gd name="connsiteY2" fmla="*/ 92263 h 168562"/>
              <a:gd name="connsiteX3" fmla="*/ 279400 w 358775"/>
              <a:gd name="connsiteY3" fmla="*/ 168463 h 168562"/>
              <a:gd name="connsiteX4" fmla="*/ 358775 w 358775"/>
              <a:gd name="connsiteY4" fmla="*/ 76388 h 1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75" h="168562">
                <a:moveTo>
                  <a:pt x="0" y="117663"/>
                </a:moveTo>
                <a:cubicBezTo>
                  <a:pt x="12964" y="61042"/>
                  <a:pt x="25929" y="4421"/>
                  <a:pt x="53975" y="188"/>
                </a:cubicBezTo>
                <a:cubicBezTo>
                  <a:pt x="82021" y="-4045"/>
                  <a:pt x="130704" y="64217"/>
                  <a:pt x="168275" y="92263"/>
                </a:cubicBezTo>
                <a:cubicBezTo>
                  <a:pt x="205846" y="120309"/>
                  <a:pt x="247650" y="171109"/>
                  <a:pt x="279400" y="168463"/>
                </a:cubicBezTo>
                <a:cubicBezTo>
                  <a:pt x="311150" y="165817"/>
                  <a:pt x="334962" y="121102"/>
                  <a:pt x="358775" y="76388"/>
                </a:cubicBezTo>
              </a:path>
            </a:pathLst>
          </a:custGeom>
          <a:ln w="38100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6293F6-3731-4DB2-9D57-263CC2F941AB}"/>
              </a:ext>
            </a:extLst>
          </p:cNvPr>
          <p:cNvCxnSpPr>
            <a:cxnSpLocks/>
          </p:cNvCxnSpPr>
          <p:nvPr/>
        </p:nvCxnSpPr>
        <p:spPr>
          <a:xfrm>
            <a:off x="11019881" y="3625757"/>
            <a:ext cx="0" cy="241842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E79D1DE-C0AE-4FB2-849F-DE894A59A4E0}"/>
              </a:ext>
            </a:extLst>
          </p:cNvPr>
          <p:cNvCxnSpPr/>
          <p:nvPr/>
        </p:nvCxnSpPr>
        <p:spPr>
          <a:xfrm flipH="1">
            <a:off x="9668552" y="2887707"/>
            <a:ext cx="2" cy="1038790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E024EE8-D4D6-40CC-B6DC-425298408277}"/>
              </a:ext>
            </a:extLst>
          </p:cNvPr>
          <p:cNvSpPr/>
          <p:nvPr/>
        </p:nvSpPr>
        <p:spPr>
          <a:xfrm>
            <a:off x="9574537" y="3097870"/>
            <a:ext cx="198414" cy="189370"/>
          </a:xfrm>
          <a:prstGeom prst="rect">
            <a:avLst/>
          </a:prstGeom>
          <a:solidFill>
            <a:srgbClr val="0071CB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D1CB9A52-F8A0-4A11-A6C3-103A6F72F74E}"/>
              </a:ext>
            </a:extLst>
          </p:cNvPr>
          <p:cNvSpPr/>
          <p:nvPr/>
        </p:nvSpPr>
        <p:spPr>
          <a:xfrm rot="10800000">
            <a:off x="9468444" y="3916079"/>
            <a:ext cx="406599" cy="334539"/>
          </a:xfrm>
          <a:prstGeom prst="triangl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3F74BB6-DCB6-4E19-9994-882F9A07E01F}"/>
              </a:ext>
            </a:extLst>
          </p:cNvPr>
          <p:cNvSpPr/>
          <p:nvPr/>
        </p:nvSpPr>
        <p:spPr>
          <a:xfrm>
            <a:off x="9067799" y="2120125"/>
            <a:ext cx="2590801" cy="2735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0D625A8-1EA3-4A2D-A542-FE114FC33298}"/>
              </a:ext>
            </a:extLst>
          </p:cNvPr>
          <p:cNvSpPr/>
          <p:nvPr/>
        </p:nvSpPr>
        <p:spPr>
          <a:xfrm>
            <a:off x="416606" y="1106592"/>
            <a:ext cx="7119961" cy="4561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F2F7ADF2-70BA-48B7-A84C-3BD9FE9D0015}"/>
              </a:ext>
            </a:extLst>
          </p:cNvPr>
          <p:cNvSpPr/>
          <p:nvPr/>
        </p:nvSpPr>
        <p:spPr>
          <a:xfrm>
            <a:off x="7688967" y="3287240"/>
            <a:ext cx="1124119" cy="4743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A418E41-7A54-4A65-9D45-CF5A5DD66955}"/>
              </a:ext>
            </a:extLst>
          </p:cNvPr>
          <p:cNvSpPr txBox="1"/>
          <p:nvPr/>
        </p:nvSpPr>
        <p:spPr>
          <a:xfrm>
            <a:off x="5041000" y="115656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Old-Style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1E1AAA4-C4D5-4283-9C95-981D19984152}"/>
              </a:ext>
            </a:extLst>
          </p:cNvPr>
          <p:cNvSpPr txBox="1"/>
          <p:nvPr/>
        </p:nvSpPr>
        <p:spPr>
          <a:xfrm>
            <a:off x="8659909" y="162762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New-Style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5C3073-E637-401A-85F7-4D0012C50488}"/>
              </a:ext>
            </a:extLst>
          </p:cNvPr>
          <p:cNvSpPr txBox="1"/>
          <p:nvPr/>
        </p:nvSpPr>
        <p:spPr>
          <a:xfrm>
            <a:off x="416605" y="5712023"/>
            <a:ext cx="711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Multiple</a:t>
            </a:r>
            <a:r>
              <a:rPr lang="en-US" sz="1400" dirty="0"/>
              <a:t> substations with load and generator modeled at </a:t>
            </a:r>
            <a:r>
              <a:rPr lang="en-US" sz="1400" u="sng" dirty="0"/>
              <a:t>distribution</a:t>
            </a:r>
            <a:r>
              <a:rPr lang="en-US" sz="1400" dirty="0"/>
              <a:t> voltages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00694A0-305C-4228-BA49-3C19C2E3258F}"/>
              </a:ext>
            </a:extLst>
          </p:cNvPr>
          <p:cNvSpPr txBox="1"/>
          <p:nvPr/>
        </p:nvSpPr>
        <p:spPr>
          <a:xfrm>
            <a:off x="9067799" y="4864041"/>
            <a:ext cx="259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Single</a:t>
            </a:r>
            <a:r>
              <a:rPr lang="en-US" sz="1400" dirty="0"/>
              <a:t> substation with load and generator modeled at </a:t>
            </a:r>
            <a:r>
              <a:rPr lang="en-US" sz="1400" u="sng" dirty="0"/>
              <a:t>transmission</a:t>
            </a:r>
            <a:r>
              <a:rPr lang="en-US" sz="1400" dirty="0"/>
              <a:t> voltages</a:t>
            </a:r>
          </a:p>
        </p:txBody>
      </p:sp>
    </p:spTree>
    <p:extLst>
      <p:ext uri="{BB962C8B-B14F-4D97-AF65-F5344CB8AC3E}">
        <p14:creationId xmlns:p14="http://schemas.microsoft.com/office/powerpoint/2010/main" val="88827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8DDB-AC21-833D-245A-08AEAFEB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DGR Conversion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405C-6168-8ABC-BCE9-4F5AFF61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1447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ERCOT’s goal is to convert all “old-style” (pre-moratorium) DGRs to the new style of modeling by the end of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AC22-C856-E626-2C2C-03EAC3877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8BF082-EEC8-F3BB-2804-60DD7BBE10E5}"/>
              </a:ext>
            </a:extLst>
          </p:cNvPr>
          <p:cNvSpPr txBox="1">
            <a:spLocks/>
          </p:cNvSpPr>
          <p:nvPr/>
        </p:nvSpPr>
        <p:spPr>
          <a:xfrm>
            <a:off x="1266901" y="2589901"/>
            <a:ext cx="6505331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DGR metrics as of 4/13/23:</a:t>
            </a:r>
          </a:p>
          <a:p>
            <a:r>
              <a:rPr lang="en-US" sz="2400" dirty="0"/>
              <a:t>45 DGR/DESRs:</a:t>
            </a:r>
          </a:p>
          <a:p>
            <a:pPr lvl="1"/>
            <a:r>
              <a:rPr lang="en-US" sz="2000" dirty="0"/>
              <a:t>27 are modeled in the “new way”</a:t>
            </a:r>
          </a:p>
          <a:p>
            <a:pPr lvl="2"/>
            <a:r>
              <a:rPr lang="en-US" sz="2000" dirty="0"/>
              <a:t>13 have been converted </a:t>
            </a:r>
          </a:p>
          <a:p>
            <a:pPr lvl="2"/>
            <a:r>
              <a:rPr lang="en-US" sz="2000" dirty="0"/>
              <a:t>14 are new Resources</a:t>
            </a:r>
          </a:p>
          <a:p>
            <a:pPr lvl="1"/>
            <a:r>
              <a:rPr lang="en-US" sz="2000" dirty="0"/>
              <a:t>18 still remain modeled in the “old way”</a:t>
            </a:r>
          </a:p>
          <a:p>
            <a:pPr lvl="2"/>
            <a:r>
              <a:rPr lang="en-US" sz="2000" dirty="0"/>
              <a:t>10 are in the process of being converted</a:t>
            </a:r>
          </a:p>
          <a:p>
            <a:pPr lvl="2"/>
            <a:r>
              <a:rPr lang="en-US" sz="2000" dirty="0"/>
              <a:t>8 have not been scheduled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4FC86D-7315-602A-3550-A979EEEF674D}"/>
              </a:ext>
            </a:extLst>
          </p:cNvPr>
          <p:cNvCxnSpPr>
            <a:cxnSpLocks/>
          </p:cNvCxnSpPr>
          <p:nvPr/>
        </p:nvCxnSpPr>
        <p:spPr>
          <a:xfrm>
            <a:off x="9223133" y="4185834"/>
            <a:ext cx="528239" cy="0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EFD82A-3A5B-B734-97AA-D1CF2F9AD113}"/>
              </a:ext>
            </a:extLst>
          </p:cNvPr>
          <p:cNvCxnSpPr>
            <a:cxnSpLocks/>
          </p:cNvCxnSpPr>
          <p:nvPr/>
        </p:nvCxnSpPr>
        <p:spPr>
          <a:xfrm flipH="1">
            <a:off x="9223133" y="3427558"/>
            <a:ext cx="2" cy="1038790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F85820E-99B7-3AE4-E927-80CF78C44A93}"/>
              </a:ext>
            </a:extLst>
          </p:cNvPr>
          <p:cNvSpPr/>
          <p:nvPr/>
        </p:nvSpPr>
        <p:spPr>
          <a:xfrm>
            <a:off x="9123926" y="3625234"/>
            <a:ext cx="198414" cy="189370"/>
          </a:xfrm>
          <a:prstGeom prst="rect">
            <a:avLst/>
          </a:prstGeom>
          <a:solidFill>
            <a:srgbClr val="0071CB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42444B5-BBB9-271B-6444-2762BFADF2CB}"/>
              </a:ext>
            </a:extLst>
          </p:cNvPr>
          <p:cNvSpPr/>
          <p:nvPr/>
        </p:nvSpPr>
        <p:spPr>
          <a:xfrm>
            <a:off x="8066510" y="2889309"/>
            <a:ext cx="1732991" cy="619910"/>
          </a:xfrm>
          <a:prstGeom prst="cloud">
            <a:avLst/>
          </a:prstGeom>
          <a:solidFill>
            <a:schemeClr val="bg1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6649E-C928-060E-F1F2-4A5D98688509}"/>
              </a:ext>
            </a:extLst>
          </p:cNvPr>
          <p:cNvSpPr txBox="1"/>
          <p:nvPr/>
        </p:nvSpPr>
        <p:spPr>
          <a:xfrm>
            <a:off x="8556938" y="3009584"/>
            <a:ext cx="794774" cy="50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Transmission Network</a:t>
            </a:r>
          </a:p>
        </p:txBody>
      </p:sp>
      <p:sp>
        <p:nvSpPr>
          <p:cNvPr id="11" name="Rounded Rectangle 87">
            <a:extLst>
              <a:ext uri="{FF2B5EF4-FFF2-40B4-BE49-F238E27FC236}">
                <a16:creationId xmlns:a16="http://schemas.microsoft.com/office/drawing/2014/main" id="{56007726-907C-35C2-1E01-FD655DEBA9E7}"/>
              </a:ext>
            </a:extLst>
          </p:cNvPr>
          <p:cNvSpPr/>
          <p:nvPr/>
        </p:nvSpPr>
        <p:spPr>
          <a:xfrm>
            <a:off x="7925106" y="2843978"/>
            <a:ext cx="2236385" cy="228860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9887C-7BD5-A604-5FE9-5D5098893F23}"/>
              </a:ext>
            </a:extLst>
          </p:cNvPr>
          <p:cNvSpPr txBox="1"/>
          <p:nvPr/>
        </p:nvSpPr>
        <p:spPr>
          <a:xfrm>
            <a:off x="8363214" y="4791706"/>
            <a:ext cx="1360167" cy="33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TSP Station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280C1F5-B5D4-D810-4B6A-6179B7DF1DE2}"/>
              </a:ext>
            </a:extLst>
          </p:cNvPr>
          <p:cNvSpPr/>
          <p:nvPr/>
        </p:nvSpPr>
        <p:spPr>
          <a:xfrm rot="10800000">
            <a:off x="9029700" y="4466112"/>
            <a:ext cx="386865" cy="307309"/>
          </a:xfrm>
          <a:prstGeom prst="triangle">
            <a:avLst/>
          </a:prstGeom>
          <a:solidFill>
            <a:srgbClr val="FFFFFF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3EC6C3-AB8A-0DDF-78C6-049E01ED5537}"/>
              </a:ext>
            </a:extLst>
          </p:cNvPr>
          <p:cNvSpPr/>
          <p:nvPr/>
        </p:nvSpPr>
        <p:spPr>
          <a:xfrm>
            <a:off x="9547417" y="4387946"/>
            <a:ext cx="385474" cy="385475"/>
          </a:xfrm>
          <a:prstGeom prst="ellipse">
            <a:avLst/>
          </a:prstGeom>
          <a:ln w="38100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982F83C-C950-3E52-CB8D-45E153C7BC63}"/>
              </a:ext>
            </a:extLst>
          </p:cNvPr>
          <p:cNvSpPr/>
          <p:nvPr/>
        </p:nvSpPr>
        <p:spPr>
          <a:xfrm>
            <a:off x="9605299" y="4499195"/>
            <a:ext cx="277979" cy="110006"/>
          </a:xfrm>
          <a:custGeom>
            <a:avLst/>
            <a:gdLst>
              <a:gd name="connsiteX0" fmla="*/ 0 w 358775"/>
              <a:gd name="connsiteY0" fmla="*/ 117663 h 168562"/>
              <a:gd name="connsiteX1" fmla="*/ 53975 w 358775"/>
              <a:gd name="connsiteY1" fmla="*/ 188 h 168562"/>
              <a:gd name="connsiteX2" fmla="*/ 168275 w 358775"/>
              <a:gd name="connsiteY2" fmla="*/ 92263 h 168562"/>
              <a:gd name="connsiteX3" fmla="*/ 279400 w 358775"/>
              <a:gd name="connsiteY3" fmla="*/ 168463 h 168562"/>
              <a:gd name="connsiteX4" fmla="*/ 358775 w 358775"/>
              <a:gd name="connsiteY4" fmla="*/ 76388 h 1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75" h="168562">
                <a:moveTo>
                  <a:pt x="0" y="117663"/>
                </a:moveTo>
                <a:cubicBezTo>
                  <a:pt x="12964" y="61042"/>
                  <a:pt x="25929" y="4421"/>
                  <a:pt x="53975" y="188"/>
                </a:cubicBezTo>
                <a:cubicBezTo>
                  <a:pt x="82021" y="-4045"/>
                  <a:pt x="130704" y="64217"/>
                  <a:pt x="168275" y="92263"/>
                </a:cubicBezTo>
                <a:cubicBezTo>
                  <a:pt x="205846" y="120309"/>
                  <a:pt x="247650" y="171109"/>
                  <a:pt x="279400" y="168463"/>
                </a:cubicBezTo>
                <a:cubicBezTo>
                  <a:pt x="311150" y="165817"/>
                  <a:pt x="334962" y="121102"/>
                  <a:pt x="358775" y="76388"/>
                </a:cubicBezTo>
              </a:path>
            </a:pathLst>
          </a:custGeom>
          <a:ln w="38100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F3108A-09DF-0C2B-AA72-EA7274459962}"/>
              </a:ext>
            </a:extLst>
          </p:cNvPr>
          <p:cNvCxnSpPr>
            <a:cxnSpLocks/>
          </p:cNvCxnSpPr>
          <p:nvPr/>
        </p:nvCxnSpPr>
        <p:spPr>
          <a:xfrm>
            <a:off x="9751372" y="4171916"/>
            <a:ext cx="0" cy="241842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3DB2FB-7FB1-6555-5D72-F62EB88A6367}"/>
              </a:ext>
            </a:extLst>
          </p:cNvPr>
          <p:cNvCxnSpPr/>
          <p:nvPr/>
        </p:nvCxnSpPr>
        <p:spPr>
          <a:xfrm flipH="1">
            <a:off x="8400043" y="3433866"/>
            <a:ext cx="2" cy="1038790"/>
          </a:xfrm>
          <a:prstGeom prst="lin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AE6088-AADC-917D-03E9-53989D7B5D87}"/>
              </a:ext>
            </a:extLst>
          </p:cNvPr>
          <p:cNvSpPr/>
          <p:nvPr/>
        </p:nvSpPr>
        <p:spPr>
          <a:xfrm>
            <a:off x="8306028" y="3644029"/>
            <a:ext cx="198414" cy="189370"/>
          </a:xfrm>
          <a:prstGeom prst="rect">
            <a:avLst/>
          </a:prstGeom>
          <a:solidFill>
            <a:srgbClr val="0071CB"/>
          </a:solidFill>
          <a:ln>
            <a:solidFill>
              <a:srgbClr val="007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79D93FD-C117-A950-0883-7CD0FF6818BB}"/>
              </a:ext>
            </a:extLst>
          </p:cNvPr>
          <p:cNvSpPr/>
          <p:nvPr/>
        </p:nvSpPr>
        <p:spPr>
          <a:xfrm rot="10800000">
            <a:off x="8199935" y="4462238"/>
            <a:ext cx="406599" cy="334539"/>
          </a:xfrm>
          <a:prstGeom prst="triangle">
            <a:avLst/>
          </a:prstGeom>
          <a:ln w="28575">
            <a:solidFill>
              <a:srgbClr val="007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6AD462-9E45-36C1-81AB-042DC1BF6C0D}"/>
              </a:ext>
            </a:extLst>
          </p:cNvPr>
          <p:cNvSpPr/>
          <p:nvPr/>
        </p:nvSpPr>
        <p:spPr>
          <a:xfrm>
            <a:off x="7799290" y="2666284"/>
            <a:ext cx="2590801" cy="2735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8E257-E33C-3B57-03C2-18D2D9633E6B}"/>
              </a:ext>
            </a:extLst>
          </p:cNvPr>
          <p:cNvSpPr txBox="1"/>
          <p:nvPr/>
        </p:nvSpPr>
        <p:spPr>
          <a:xfrm>
            <a:off x="7391400" y="217378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New-Style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E717F0-8951-21E4-0014-1FFCA18EC2DF}"/>
              </a:ext>
            </a:extLst>
          </p:cNvPr>
          <p:cNvSpPr txBox="1"/>
          <p:nvPr/>
        </p:nvSpPr>
        <p:spPr>
          <a:xfrm>
            <a:off x="7799290" y="5410200"/>
            <a:ext cx="2590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Single</a:t>
            </a:r>
            <a:r>
              <a:rPr lang="en-US" sz="1400" dirty="0"/>
              <a:t> substation with load and generator modeled at </a:t>
            </a:r>
            <a:r>
              <a:rPr lang="en-US" sz="1400" u="sng" dirty="0"/>
              <a:t>transmission</a:t>
            </a:r>
            <a:r>
              <a:rPr lang="en-US" sz="1400" dirty="0"/>
              <a:t> voltages</a:t>
            </a:r>
          </a:p>
        </p:txBody>
      </p:sp>
    </p:spTree>
    <p:extLst>
      <p:ext uri="{BB962C8B-B14F-4D97-AF65-F5344CB8AC3E}">
        <p14:creationId xmlns:p14="http://schemas.microsoft.com/office/powerpoint/2010/main" val="327617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3D55-B312-A70D-4679-874B15E5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NPRR1164 – Black Start and Isochronous Control Capable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22F00-CF92-9FDE-E197-54B5C892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38200"/>
            <a:ext cx="11379200" cy="5204622"/>
          </a:xfrm>
        </p:spPr>
        <p:txBody>
          <a:bodyPr/>
          <a:lstStyle/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Creates definitions for:</a:t>
            </a:r>
          </a:p>
          <a:p>
            <a:pPr lvl="2"/>
            <a:r>
              <a:rPr lang="en-US" dirty="0"/>
              <a:t>Black Start Capable Resource</a:t>
            </a:r>
          </a:p>
          <a:p>
            <a:pPr lvl="2"/>
            <a:r>
              <a:rPr lang="en-US" dirty="0"/>
              <a:t>Isochronous Control Capable Resource</a:t>
            </a:r>
          </a:p>
          <a:p>
            <a:pPr lvl="2"/>
            <a:r>
              <a:rPr lang="en-US" dirty="0"/>
              <a:t>Synchronism Check Relay</a:t>
            </a:r>
          </a:p>
          <a:p>
            <a:pPr lvl="2"/>
            <a:r>
              <a:rPr lang="en-US" dirty="0"/>
              <a:t>Synchroscope</a:t>
            </a:r>
          </a:p>
          <a:p>
            <a:pPr lvl="1"/>
            <a:r>
              <a:rPr lang="en-US" dirty="0"/>
              <a:t>Requires REs to identify Resources that are:</a:t>
            </a:r>
          </a:p>
          <a:p>
            <a:pPr lvl="2"/>
            <a:r>
              <a:rPr lang="en-US" i="1" dirty="0"/>
              <a:t>Black Start Capable,</a:t>
            </a:r>
            <a:r>
              <a:rPr lang="en-US" dirty="0"/>
              <a:t> and </a:t>
            </a:r>
          </a:p>
          <a:p>
            <a:pPr lvl="2"/>
            <a:r>
              <a:rPr lang="en-US" i="1" dirty="0"/>
              <a:t>Isochronous Control Capable</a:t>
            </a:r>
          </a:p>
          <a:p>
            <a:pPr lvl="1"/>
            <a:r>
              <a:rPr lang="en-US" dirty="0"/>
              <a:t>Requires REs and </a:t>
            </a:r>
            <a:r>
              <a:rPr lang="en-US" u="sng" dirty="0"/>
              <a:t>TSPs to identify breakers and switches</a:t>
            </a:r>
            <a:r>
              <a:rPr lang="en-US" dirty="0"/>
              <a:t> which have:</a:t>
            </a:r>
          </a:p>
          <a:p>
            <a:pPr lvl="2"/>
            <a:r>
              <a:rPr lang="en-US" dirty="0"/>
              <a:t>Synchroscope, and </a:t>
            </a:r>
          </a:p>
          <a:p>
            <a:pPr lvl="2"/>
            <a:r>
              <a:rPr lang="en-US" dirty="0"/>
              <a:t>Synchronism Check Relays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3D488-AA2F-0F35-648B-A2B61B193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123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967</Words>
  <Application>Microsoft Office PowerPoint</Application>
  <PresentationFormat>Widescreen</PresentationFormat>
  <Paragraphs>194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PowerPoint Presentation</vt:lpstr>
      <vt:lpstr>Topics</vt:lpstr>
      <vt:lpstr>NMMS Tech Health Project – Deployments (Update)</vt:lpstr>
      <vt:lpstr>SSWG NOMCR Example: Deconsolidating Shunt Devices</vt:lpstr>
      <vt:lpstr>SSWG NOMCR Example: Deconsolidating Shunt Devices</vt:lpstr>
      <vt:lpstr>SSWG NOMCR Example: Substation Numbering</vt:lpstr>
      <vt:lpstr>Recap - Transitioning to Simplified Modeling of DGR and DESRs</vt:lpstr>
      <vt:lpstr>DGR Conversion Update</vt:lpstr>
      <vt:lpstr>NPRR1164 – Black Start and Isochronous Control Capable Identification</vt:lpstr>
      <vt:lpstr>NPRR1164 – New Definitions</vt:lpstr>
      <vt:lpstr>NPRR1164 – 3.14.2 Updates</vt:lpstr>
      <vt:lpstr>NPRR1164 – Updating in NMMS</vt:lpstr>
      <vt:lpstr>Weatherization Attestations – Appendix A</vt:lpstr>
      <vt:lpstr>Company, Operatorship, and Ownership Instances</vt:lpstr>
      <vt:lpstr>TSP Appendix A – Which Substations Require a Response?</vt:lpstr>
      <vt:lpstr>Appendix A – Excluding Substations from the Declaration</vt:lpstr>
      <vt:lpstr>TSP Appendix A – Summary of Activities</vt:lpstr>
      <vt:lpstr>Resource Definition Framework/Matrix </vt:lpstr>
      <vt:lpstr>Resource Definition Framework/Matrix - Loads </vt:lpstr>
      <vt:lpstr>Resource Definition Framework/Matrix - Generation</vt:lpstr>
      <vt:lpstr>Resource Definition Framework/Matrix - Storage</vt:lpstr>
      <vt:lpstr>Resource Definition Framework/Matrix - Generation</vt:lpstr>
      <vt:lpstr>Resource Definition Framework/Matrix - Generation</vt:lpstr>
      <vt:lpstr>Resource Definition Framework/Matrix - Generation</vt:lpstr>
      <vt:lpstr>Resource Definition Framework/Matrix - Storage</vt:lpstr>
      <vt:lpstr>Resource Definition Framework/Matrix - Storage</vt:lpstr>
      <vt:lpstr>Summary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Koepke, Joel</cp:lastModifiedBy>
  <cp:revision>61</cp:revision>
  <cp:lastPrinted>2016-01-21T20:53:15Z</cp:lastPrinted>
  <dcterms:created xsi:type="dcterms:W3CDTF">2016-01-21T15:20:31Z</dcterms:created>
  <dcterms:modified xsi:type="dcterms:W3CDTF">2023-04-18T14:23:46Z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