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96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1.07368426770165</c:v>
                </c:pt>
                <c:pt idx="1">
                  <c:v>1.21545507529351</c:v>
                </c:pt>
                <c:pt idx="2">
                  <c:v>0.61</c:v>
                </c:pt>
                <c:pt idx="3">
                  <c:v>0.49</c:v>
                </c:pt>
                <c:pt idx="4">
                  <c:v>0.43</c:v>
                </c:pt>
                <c:pt idx="5">
                  <c:v>0.4</c:v>
                </c:pt>
                <c:pt idx="6">
                  <c:v>0.39</c:v>
                </c:pt>
                <c:pt idx="7">
                  <c:v>0.42160132607414502</c:v>
                </c:pt>
                <c:pt idx="8">
                  <c:v>0.49</c:v>
                </c:pt>
                <c:pt idx="9">
                  <c:v>0.43</c:v>
                </c:pt>
                <c:pt idx="10">
                  <c:v>0.46</c:v>
                </c:pt>
                <c:pt idx="11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5.8199602958464602</c:v>
                </c:pt>
                <c:pt idx="1">
                  <c:v>8.5581292734267507</c:v>
                </c:pt>
                <c:pt idx="2">
                  <c:v>3.05</c:v>
                </c:pt>
                <c:pt idx="3">
                  <c:v>2.98</c:v>
                </c:pt>
                <c:pt idx="4">
                  <c:v>2.65</c:v>
                </c:pt>
                <c:pt idx="5">
                  <c:v>2.87</c:v>
                </c:pt>
                <c:pt idx="6">
                  <c:v>3.07</c:v>
                </c:pt>
                <c:pt idx="7">
                  <c:v>2.88354652797263</c:v>
                </c:pt>
                <c:pt idx="8">
                  <c:v>2.98</c:v>
                </c:pt>
                <c:pt idx="9">
                  <c:v>3.35</c:v>
                </c:pt>
                <c:pt idx="10">
                  <c:v>3.61</c:v>
                </c:pt>
                <c:pt idx="11">
                  <c:v>2.76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1.3046664203724501</c:v>
                </c:pt>
                <c:pt idx="1">
                  <c:v>2.0793838808884102</c:v>
                </c:pt>
                <c:pt idx="2">
                  <c:v>0.86</c:v>
                </c:pt>
                <c:pt idx="3">
                  <c:v>0.7</c:v>
                </c:pt>
                <c:pt idx="4">
                  <c:v>0.66</c:v>
                </c:pt>
                <c:pt idx="5">
                  <c:v>0.64</c:v>
                </c:pt>
                <c:pt idx="6">
                  <c:v>0.61</c:v>
                </c:pt>
                <c:pt idx="7">
                  <c:v>0.68016923400861795</c:v>
                </c:pt>
                <c:pt idx="8">
                  <c:v>0.7</c:v>
                </c:pt>
                <c:pt idx="9">
                  <c:v>0.61</c:v>
                </c:pt>
                <c:pt idx="10">
                  <c:v>0.68</c:v>
                </c:pt>
                <c:pt idx="11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265706</c:v>
                </c:pt>
                <c:pt idx="1">
                  <c:v>373868</c:v>
                </c:pt>
                <c:pt idx="2">
                  <c:v>357391</c:v>
                </c:pt>
                <c:pt idx="3">
                  <c:v>362494</c:v>
                </c:pt>
                <c:pt idx="4">
                  <c:v>288462</c:v>
                </c:pt>
                <c:pt idx="5">
                  <c:v>270067</c:v>
                </c:pt>
                <c:pt idx="6">
                  <c:v>325190</c:v>
                </c:pt>
                <c:pt idx="7">
                  <c:v>352283</c:v>
                </c:pt>
                <c:pt idx="8">
                  <c:v>320460</c:v>
                </c:pt>
                <c:pt idx="9">
                  <c:v>252632</c:v>
                </c:pt>
                <c:pt idx="10">
                  <c:v>206836</c:v>
                </c:pt>
                <c:pt idx="11">
                  <c:v>311095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577</c:v>
                </c:pt>
                <c:pt idx="1">
                  <c:v>711</c:v>
                </c:pt>
                <c:pt idx="2">
                  <c:v>709</c:v>
                </c:pt>
                <c:pt idx="3">
                  <c:v>691</c:v>
                </c:pt>
                <c:pt idx="4">
                  <c:v>722</c:v>
                </c:pt>
                <c:pt idx="5">
                  <c:v>779</c:v>
                </c:pt>
                <c:pt idx="6">
                  <c:v>718</c:v>
                </c:pt>
                <c:pt idx="7">
                  <c:v>811</c:v>
                </c:pt>
                <c:pt idx="8">
                  <c:v>617</c:v>
                </c:pt>
                <c:pt idx="9">
                  <c:v>630</c:v>
                </c:pt>
                <c:pt idx="10">
                  <c:v>451</c:v>
                </c:pt>
                <c:pt idx="11">
                  <c:v>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4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April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March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March-April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3/19 Planned Site Failover.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 NAESB Outage 10:33AM-10:43AM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–March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3/13 Planned system maintenance.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3/14-3/16 Planned Site Failovers.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AMS Interval Data Extract posting delay, beginning 4/05/2022, resolved on 3/29/2023. 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March-April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3/19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3/29 Email Delays within </a:t>
            </a:r>
            <a:r>
              <a:rPr lang="en-US" sz="1600" kern="0" dirty="0" err="1">
                <a:solidFill>
                  <a:srgbClr val="000000"/>
                </a:solidFill>
              </a:rPr>
              <a:t>ListServ</a:t>
            </a:r>
            <a:r>
              <a:rPr lang="en-US" sz="1600" kern="0" dirty="0">
                <a:solidFill>
                  <a:srgbClr val="000000"/>
                </a:solidFill>
              </a:rPr>
              <a:t>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 </a:t>
            </a:r>
            <a:r>
              <a:rPr lang="en-US" sz="1600" kern="0" dirty="0" err="1">
                <a:solidFill>
                  <a:srgbClr val="000000"/>
                </a:solidFill>
              </a:rPr>
              <a:t>ListServ</a:t>
            </a:r>
            <a:r>
              <a:rPr lang="en-US" sz="1600" kern="0" dirty="0">
                <a:solidFill>
                  <a:srgbClr val="000000"/>
                </a:solidFill>
              </a:rPr>
              <a:t> Outage from 10:33AM-10:52AM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165617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0903289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March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794 Posts</a:t>
            </a:r>
          </a:p>
          <a:p>
            <a:r>
              <a:rPr lang="en-US" sz="2000" dirty="0"/>
              <a:t>311095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60 Posts</a:t>
            </a:r>
          </a:p>
          <a:p>
            <a:pPr lvl="1"/>
            <a:r>
              <a:rPr lang="en-US" sz="2000" dirty="0"/>
              <a:t>4 New Subscriptions</a:t>
            </a:r>
          </a:p>
          <a:p>
            <a:pPr lvl="1"/>
            <a:r>
              <a:rPr lang="en-US" sz="2000" dirty="0"/>
              <a:t>2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0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4420424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4769078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 Removals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6DC43D7C-21E6-2F80-8738-4CA1AD79C8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857153"/>
              </p:ext>
            </p:extLst>
          </p:nvPr>
        </p:nvGraphicFramePr>
        <p:xfrm>
          <a:off x="76200" y="1066799"/>
          <a:ext cx="9001812" cy="4730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4756997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28001558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042738214"/>
                    </a:ext>
                  </a:extLst>
                </a:gridCol>
                <a:gridCol w="1305612">
                  <a:extLst>
                    <a:ext uri="{9D8B030D-6E8A-4147-A177-3AD203B41FA5}">
                      <a16:colId xmlns:a16="http://schemas.microsoft.com/office/drawing/2014/main" val="3824756309"/>
                    </a:ext>
                  </a:extLst>
                </a:gridCol>
              </a:tblGrid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2/9/2023 0:00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tamara.lowry@ENERGYTRANSFER.COM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3585491418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2/2/2023 0:00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csaladino@LEGENDSUNITY.COM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AUTODEL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257141297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 err="1">
                          <a:effectLst/>
                        </a:rPr>
                        <a:t>weather_moratoriums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hberacha@LIBERTYPOWERCORP.COM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760419055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 err="1">
                          <a:effectLst/>
                        </a:rPr>
                        <a:t>weather_moratoriums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tony@QSESERVICES.COM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2529652455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paul.fuchs@TXU.COM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961832792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ahuerta@LIBERTYPOWERCORP.COM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415322299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pnadeau@LIBERTYPOWERCORP.COM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2788383866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agarcia@LIBERTYPOWERCORP.COM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4008393948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rviera@LIBERTYPOWERCORP.COM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546784021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rabernathy@LEGENDSUNITY.COM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034339141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lwatson@LIBERTYPOWERCORP.COM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4119343245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cduong@JUSTENERGY.COM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167701156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tmarsh@LEGENDSUNITY.COM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427557073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2/15/2023 21:50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richard.tomancik@GMAIL.COM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SIGNOFF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2807081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218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24986</TotalTime>
  <Words>383</Words>
  <Application>Microsoft Office PowerPoint</Application>
  <PresentationFormat>On-screen Show (4:3)</PresentationFormat>
  <Paragraphs>136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Roboto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March ListServ Stats</vt:lpstr>
      <vt:lpstr>Weather Moratorium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308</cp:revision>
  <cp:lastPrinted>2019-05-06T20:09:17Z</cp:lastPrinted>
  <dcterms:created xsi:type="dcterms:W3CDTF">2016-01-21T15:20:31Z</dcterms:created>
  <dcterms:modified xsi:type="dcterms:W3CDTF">2023-04-04T18:45:20Z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