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4" r:id="rId2"/>
    <p:sldId id="271" r:id="rId3"/>
    <p:sldId id="278" r:id="rId4"/>
    <p:sldId id="279" r:id="rId5"/>
    <p:sldId id="280" r:id="rId6"/>
    <p:sldId id="272" r:id="rId7"/>
    <p:sldId id="282" r:id="rId8"/>
    <p:sldId id="365" r:id="rId9"/>
    <p:sldId id="283" r:id="rId10"/>
    <p:sldId id="372" r:id="rId11"/>
    <p:sldId id="364" r:id="rId12"/>
    <p:sldId id="371" r:id="rId13"/>
    <p:sldId id="374" r:id="rId14"/>
    <p:sldId id="373" r:id="rId15"/>
    <p:sldId id="370" r:id="rId16"/>
    <p:sldId id="2076137536" r:id="rId17"/>
    <p:sldId id="368" r:id="rId18"/>
    <p:sldId id="367" r:id="rId19"/>
    <p:sldId id="281" r:id="rId20"/>
    <p:sldId id="369" r:id="rId21"/>
    <p:sldId id="3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A592D8-E3BC-DA5F-C38C-950624143653}" name="Boemer, Jens" initials="JB" userId="S::jboemer@epri.com::b56b4447-24ef-4c9b-8a7f-b907a95d8b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6" autoAdjust="0"/>
    <p:restoredTop sz="95859"/>
  </p:normalViewPr>
  <p:slideViewPr>
    <p:cSldViewPr snapToGrid="0" snapToObjects="1">
      <p:cViewPr varScale="1">
        <p:scale>
          <a:sx n="124" d="100"/>
          <a:sy n="124" d="100"/>
        </p:scale>
        <p:origin x="5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FF58A-ED0F-DC46-A709-B9EB600FFFC1}" type="datetimeFigureOut">
              <a:rPr lang="en-US" smtClean="0"/>
              <a:t>4/14/23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09AA1-113C-9F40-9E98-63D20E56E086}" type="slidenum">
              <a:rPr lang="en-US" smtClean="0"/>
              <a:t>‹#›</a:t>
            </a:fld>
            <a:endParaRPr lang="en-US"/>
          </a:p>
        </p:txBody>
      </p:sp>
    </p:spTree>
    <p:extLst>
      <p:ext uri="{BB962C8B-B14F-4D97-AF65-F5344CB8AC3E}">
        <p14:creationId xmlns:p14="http://schemas.microsoft.com/office/powerpoint/2010/main" val="173341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B3E7A28-EBA2-2F49-A53B-F21DE5820336}"/>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45" name="Text Placeholder 44">
            <a:extLst>
              <a:ext uri="{FF2B5EF4-FFF2-40B4-BE49-F238E27FC236}">
                <a16:creationId xmlns:a16="http://schemas.microsoft.com/office/drawing/2014/main" id="{68987586-439B-D646-B8CF-77BC252525ED}"/>
              </a:ext>
            </a:extLst>
          </p:cNvPr>
          <p:cNvSpPr>
            <a:spLocks noGrp="1"/>
          </p:cNvSpPr>
          <p:nvPr>
            <p:ph type="body" sz="quarter" idx="13" hasCustomPrompt="1"/>
          </p:nvPr>
        </p:nvSpPr>
        <p:spPr>
          <a:xfrm>
            <a:off x="2299999" y="3949700"/>
            <a:ext cx="9410989" cy="841375"/>
          </a:xfrm>
        </p:spPr>
        <p:txBody>
          <a:bodyPr>
            <a:normAutofit/>
          </a:bodyPr>
          <a:lstStyle>
            <a:lvl1pPr>
              <a:defRPr sz="3700" baseline="0">
                <a:solidFill>
                  <a:schemeClr val="bg1"/>
                </a:solidFill>
              </a:defRPr>
            </a:lvl1pPr>
          </a:lstStyle>
          <a:p>
            <a:pPr lvl="0"/>
            <a:r>
              <a:rPr lang="en-US" dirty="0"/>
              <a:t>Description</a:t>
            </a:r>
          </a:p>
        </p:txBody>
      </p:sp>
      <p:sp>
        <p:nvSpPr>
          <p:cNvPr id="46" name="Text Placeholder 44">
            <a:extLst>
              <a:ext uri="{FF2B5EF4-FFF2-40B4-BE49-F238E27FC236}">
                <a16:creationId xmlns:a16="http://schemas.microsoft.com/office/drawing/2014/main" id="{2FFD41F1-D00C-554B-903A-2CB6FEFC95C1}"/>
              </a:ext>
            </a:extLst>
          </p:cNvPr>
          <p:cNvSpPr>
            <a:spLocks noGrp="1"/>
          </p:cNvSpPr>
          <p:nvPr>
            <p:ph type="body" sz="quarter" idx="14" hasCustomPrompt="1"/>
          </p:nvPr>
        </p:nvSpPr>
        <p:spPr>
          <a:xfrm>
            <a:off x="2299999" y="5761529"/>
            <a:ext cx="9410989" cy="583217"/>
          </a:xfrm>
        </p:spPr>
        <p:txBody>
          <a:bodyPr>
            <a:normAutofit/>
          </a:bodyPr>
          <a:lstStyle>
            <a:lvl1pPr>
              <a:defRPr sz="2800" baseline="0">
                <a:solidFill>
                  <a:schemeClr val="bg1"/>
                </a:solidFill>
              </a:defRPr>
            </a:lvl1pPr>
          </a:lstStyle>
          <a:p>
            <a:pPr lvl="0"/>
            <a:r>
              <a:rPr lang="en-US" dirty="0"/>
              <a:t>Additional Content</a:t>
            </a:r>
          </a:p>
        </p:txBody>
      </p:sp>
      <p:sp>
        <p:nvSpPr>
          <p:cNvPr id="47" name="Text Placeholder 12">
            <a:extLst>
              <a:ext uri="{FF2B5EF4-FFF2-40B4-BE49-F238E27FC236}">
                <a16:creationId xmlns:a16="http://schemas.microsoft.com/office/drawing/2014/main" id="{B4D9FA1B-431F-F045-9126-9501085BC707}"/>
              </a:ext>
            </a:extLst>
          </p:cNvPr>
          <p:cNvSpPr>
            <a:spLocks noGrp="1"/>
          </p:cNvSpPr>
          <p:nvPr>
            <p:ph type="body" sz="quarter" idx="15" hasCustomPrompt="1"/>
          </p:nvPr>
        </p:nvSpPr>
        <p:spPr>
          <a:xfrm>
            <a:off x="2299999" y="2826497"/>
            <a:ext cx="9410989" cy="760332"/>
          </a:xfrm>
        </p:spPr>
        <p:txBody>
          <a:bodyPr>
            <a:noAutofit/>
          </a:bodyPr>
          <a:lstStyle>
            <a:lvl1pPr algn="r">
              <a:lnSpc>
                <a:spcPct val="80000"/>
              </a:lnSpc>
              <a:defRPr sz="6000" b="1" i="0" baseline="0">
                <a:latin typeface="Calibri" panose="020F0502020204030204" pitchFamily="34" charset="0"/>
              </a:defRPr>
            </a:lvl1pPr>
          </a:lstStyle>
          <a:p>
            <a:pPr lvl="0"/>
            <a:r>
              <a:rPr lang="en-US" dirty="0"/>
              <a:t>Presentation Title</a:t>
            </a:r>
          </a:p>
        </p:txBody>
      </p:sp>
    </p:spTree>
    <p:extLst>
      <p:ext uri="{BB962C8B-B14F-4D97-AF65-F5344CB8AC3E}">
        <p14:creationId xmlns:p14="http://schemas.microsoft.com/office/powerpoint/2010/main" val="282980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Lef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09732B70-332F-0544-BCE8-E1AAC38E7AD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606247" y="1898248"/>
            <a:ext cx="6099356" cy="1863524"/>
          </a:xfrm>
        </p:spPr>
        <p:txBody>
          <a:bodyPr>
            <a:noAutofit/>
          </a:bodyPr>
          <a:lstStyle>
            <a:lvl1pPr algn="l">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606425" y="3969835"/>
            <a:ext cx="6099175" cy="960438"/>
          </a:xfrm>
        </p:spPr>
        <p:txBody>
          <a:bodyPr/>
          <a:lstStyle>
            <a:lvl1pPr algn="l">
              <a:defRPr sz="4000" b="1" i="0" baseline="0">
                <a:solidFill>
                  <a:schemeClr val="bg1"/>
                </a:solidFill>
                <a:latin typeface="Calibri" panose="020F0502020204030204" pitchFamily="34" charset="0"/>
              </a:defRPr>
            </a:lvl1pPr>
          </a:lstStyle>
          <a:p>
            <a:pPr lvl="0"/>
            <a:r>
              <a:rPr lang="en-US" dirty="0"/>
              <a:t>Subhead</a:t>
            </a:r>
          </a:p>
        </p:txBody>
      </p:sp>
    </p:spTree>
    <p:extLst>
      <p:ext uri="{BB962C8B-B14F-4D97-AF65-F5344CB8AC3E}">
        <p14:creationId xmlns:p14="http://schemas.microsoft.com/office/powerpoint/2010/main" val="13555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Centered">
    <p:spTree>
      <p:nvGrpSpPr>
        <p:cNvPr id="1" name=""/>
        <p:cNvGrpSpPr/>
        <p:nvPr/>
      </p:nvGrpSpPr>
      <p:grpSpPr>
        <a:xfrm>
          <a:off x="0" y="0"/>
          <a:ext cx="0" cy="0"/>
          <a:chOff x="0" y="0"/>
          <a:chExt cx="0" cy="0"/>
        </a:xfrm>
      </p:grpSpPr>
      <p:pic>
        <p:nvPicPr>
          <p:cNvPr id="3" name="Picture 2" descr="A picture containing text, whiteboard&#10;&#10;Description automatically generated">
            <a:extLst>
              <a:ext uri="{FF2B5EF4-FFF2-40B4-BE49-F238E27FC236}">
                <a16:creationId xmlns:a16="http://schemas.microsoft.com/office/drawing/2014/main" id="{EDE819F8-50DF-3048-914D-4E729909DB90}"/>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3141103" y="1796969"/>
            <a:ext cx="6099356" cy="1863524"/>
          </a:xfrm>
        </p:spPr>
        <p:txBody>
          <a:bodyPr>
            <a:noAutofit/>
          </a:bodyPr>
          <a:lstStyle>
            <a:lvl1pPr algn="ctr">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3141281" y="4653413"/>
            <a:ext cx="6099175" cy="960438"/>
          </a:xfrm>
        </p:spPr>
        <p:txBody>
          <a:bodyPr/>
          <a:lstStyle>
            <a:lvl1pPr algn="ctr">
              <a:defRPr sz="4000" b="1" i="0" baseline="0">
                <a:solidFill>
                  <a:schemeClr val="tx1"/>
                </a:solidFill>
                <a:latin typeface="Calibri" panose="020F0502020204030204" pitchFamily="34" charset="0"/>
              </a:defRPr>
            </a:lvl1pPr>
          </a:lstStyle>
          <a:p>
            <a:pPr lvl="0"/>
            <a:r>
              <a:rPr lang="en-US" dirty="0"/>
              <a:t>Subhead</a:t>
            </a:r>
          </a:p>
        </p:txBody>
      </p:sp>
      <p:cxnSp>
        <p:nvCxnSpPr>
          <p:cNvPr id="12" name="Straight Connector 11">
            <a:extLst>
              <a:ext uri="{FF2B5EF4-FFF2-40B4-BE49-F238E27FC236}">
                <a16:creationId xmlns:a16="http://schemas.microsoft.com/office/drawing/2014/main" id="{3274014D-421D-4042-8820-A9F5D543F3B9}"/>
              </a:ext>
            </a:extLst>
          </p:cNvPr>
          <p:cNvCxnSpPr/>
          <p:nvPr userDrawn="1"/>
        </p:nvCxnSpPr>
        <p:spPr>
          <a:xfrm>
            <a:off x="3132234" y="4170179"/>
            <a:ext cx="604992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78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vider Bottom Left_Flattened Backgroun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8EA882E-3E7B-AB40-9D94-975D147C27A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769278" y="2859468"/>
            <a:ext cx="6099356" cy="1863524"/>
          </a:xfrm>
        </p:spPr>
        <p:txBody>
          <a:bodyPr>
            <a:noAutofit/>
          </a:bodyPr>
          <a:lstStyle>
            <a:lvl1pPr algn="l">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769278" y="5536148"/>
            <a:ext cx="6099175" cy="960438"/>
          </a:xfrm>
        </p:spPr>
        <p:txBody>
          <a:bodyPr/>
          <a:lstStyle>
            <a:lvl1pPr algn="l">
              <a:defRPr sz="4000" b="1" i="0" baseline="0">
                <a:solidFill>
                  <a:srgbClr val="00843D"/>
                </a:solidFill>
                <a:latin typeface="Calibri" panose="020F0502020204030204" pitchFamily="34" charset="0"/>
              </a:defRPr>
            </a:lvl1pPr>
          </a:lstStyle>
          <a:p>
            <a:pPr lvl="0"/>
            <a:r>
              <a:rPr lang="en-US" dirty="0"/>
              <a:t>Subhead</a:t>
            </a:r>
          </a:p>
        </p:txBody>
      </p:sp>
      <p:cxnSp>
        <p:nvCxnSpPr>
          <p:cNvPr id="8" name="Straight Connector 7">
            <a:extLst>
              <a:ext uri="{FF2B5EF4-FFF2-40B4-BE49-F238E27FC236}">
                <a16:creationId xmlns:a16="http://schemas.microsoft.com/office/drawing/2014/main" id="{2EEB9923-9B85-5F49-998B-F9F396E39C6D}"/>
              </a:ext>
            </a:extLst>
          </p:cNvPr>
          <p:cNvCxnSpPr/>
          <p:nvPr userDrawn="1"/>
        </p:nvCxnSpPr>
        <p:spPr>
          <a:xfrm>
            <a:off x="818707" y="5174733"/>
            <a:ext cx="6049927" cy="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62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Righ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7ECB2591-C49C-CC46-9996-2C015ECF103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4" name="Text Placeholder 12">
            <a:extLst>
              <a:ext uri="{FF2B5EF4-FFF2-40B4-BE49-F238E27FC236}">
                <a16:creationId xmlns:a16="http://schemas.microsoft.com/office/drawing/2014/main" id="{74A6D3D3-72F6-6945-BCF2-6F546B0A391A}"/>
              </a:ext>
            </a:extLst>
          </p:cNvPr>
          <p:cNvSpPr>
            <a:spLocks noGrp="1"/>
          </p:cNvSpPr>
          <p:nvPr>
            <p:ph type="body" sz="quarter" idx="12" hasCustomPrompt="1"/>
          </p:nvPr>
        </p:nvSpPr>
        <p:spPr>
          <a:xfrm>
            <a:off x="4994043" y="2685356"/>
            <a:ext cx="6099356" cy="1863524"/>
          </a:xfrm>
        </p:spPr>
        <p:txBody>
          <a:bodyPr>
            <a:noAutofit/>
          </a:bodyPr>
          <a:lstStyle>
            <a:lvl1pPr algn="r">
              <a:lnSpc>
                <a:spcPct val="80000"/>
              </a:lnSpc>
              <a:defRPr sz="8000" b="1" i="0" baseline="0">
                <a:latin typeface="Calibri" panose="020F0502020204030204" pitchFamily="34" charset="0"/>
              </a:defRPr>
            </a:lvl1pPr>
          </a:lstStyle>
          <a:p>
            <a:pPr lvl="0"/>
            <a:r>
              <a:rPr lang="en-US" dirty="0"/>
              <a:t>DIVIDER SLIDE TITLE</a:t>
            </a:r>
          </a:p>
        </p:txBody>
      </p:sp>
      <p:sp>
        <p:nvSpPr>
          <p:cNvPr id="16" name="Text Placeholder 14">
            <a:extLst>
              <a:ext uri="{FF2B5EF4-FFF2-40B4-BE49-F238E27FC236}">
                <a16:creationId xmlns:a16="http://schemas.microsoft.com/office/drawing/2014/main" id="{8F951190-30B5-EC4F-86E2-6697F9F98CF7}"/>
              </a:ext>
            </a:extLst>
          </p:cNvPr>
          <p:cNvSpPr>
            <a:spLocks noGrp="1"/>
          </p:cNvSpPr>
          <p:nvPr>
            <p:ph type="body" sz="quarter" idx="13" hasCustomPrompt="1"/>
          </p:nvPr>
        </p:nvSpPr>
        <p:spPr>
          <a:xfrm>
            <a:off x="4984573" y="4694844"/>
            <a:ext cx="6099175" cy="960438"/>
          </a:xfrm>
        </p:spPr>
        <p:txBody>
          <a:bodyPr/>
          <a:lstStyle>
            <a:lvl1pPr algn="r">
              <a:defRPr sz="4000" b="1" i="0" baseline="0">
                <a:solidFill>
                  <a:schemeClr val="tx1"/>
                </a:solidFill>
                <a:latin typeface="Calibri" panose="020F0502020204030204" pitchFamily="34" charset="0"/>
              </a:defRPr>
            </a:lvl1pPr>
          </a:lstStyle>
          <a:p>
            <a:pPr lvl="0"/>
            <a:r>
              <a:rPr lang="en-US" dirty="0"/>
              <a:t>Subhead</a:t>
            </a:r>
          </a:p>
        </p:txBody>
      </p:sp>
    </p:spTree>
    <p:extLst>
      <p:ext uri="{BB962C8B-B14F-4D97-AF65-F5344CB8AC3E}">
        <p14:creationId xmlns:p14="http://schemas.microsoft.com/office/powerpoint/2010/main" val="67328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76C854A0-985B-FB4B-AE4B-D28DD3D054C9}"/>
              </a:ext>
            </a:extLst>
          </p:cNvPr>
          <p:cNvPicPr>
            <a:picLocks noChangeAspect="1"/>
          </p:cNvPicPr>
          <p:nvPr userDrawn="1"/>
        </p:nvPicPr>
        <p:blipFill>
          <a:blip r:embed="rId2"/>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dirty="0"/>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dirty="0"/>
              <a:t>Headline</a:t>
            </a:r>
          </a:p>
        </p:txBody>
      </p:sp>
      <p:sp>
        <p:nvSpPr>
          <p:cNvPr id="22" name="Text Placeholder 21">
            <a:extLst>
              <a:ext uri="{FF2B5EF4-FFF2-40B4-BE49-F238E27FC236}">
                <a16:creationId xmlns:a16="http://schemas.microsoft.com/office/drawing/2014/main" id="{7FC61832-0E5F-FD40-8B98-9692C42A5770}"/>
              </a:ext>
            </a:extLst>
          </p:cNvPr>
          <p:cNvSpPr>
            <a:spLocks noGrp="1"/>
          </p:cNvSpPr>
          <p:nvPr>
            <p:ph type="body" sz="quarter" idx="12" hasCustomPrompt="1"/>
          </p:nvPr>
        </p:nvSpPr>
        <p:spPr>
          <a:xfrm>
            <a:off x="838199" y="2664566"/>
            <a:ext cx="10515599" cy="3512395"/>
          </a:xfrm>
        </p:spPr>
        <p:txBody>
          <a:bodyPr/>
          <a:lstStyle>
            <a:lvl1pPr marL="514350" indent="-514350" algn="l">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Insert body copy</a:t>
            </a:r>
          </a:p>
          <a:p>
            <a:pPr lvl="0"/>
            <a:r>
              <a:rPr lang="en-US" dirty="0"/>
              <a:t>Insert body copy</a:t>
            </a:r>
          </a:p>
          <a:p>
            <a:pPr lvl="0"/>
            <a:r>
              <a:rPr lang="en-US" dirty="0"/>
              <a:t>Insert body copy</a:t>
            </a:r>
          </a:p>
        </p:txBody>
      </p:sp>
    </p:spTree>
    <p:extLst>
      <p:ext uri="{BB962C8B-B14F-4D97-AF65-F5344CB8AC3E}">
        <p14:creationId xmlns:p14="http://schemas.microsoft.com/office/powerpoint/2010/main" val="105818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4F6D4F6A-D3FC-2149-83D5-614B95663E4C}"/>
              </a:ext>
            </a:extLst>
          </p:cNvPr>
          <p:cNvPicPr>
            <a:picLocks noChangeAspect="1"/>
          </p:cNvPicPr>
          <p:nvPr userDrawn="1"/>
        </p:nvPicPr>
        <p:blipFill>
          <a:blip r:embed="rId2"/>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dirty="0"/>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dirty="0"/>
              <a:t>Headline</a:t>
            </a:r>
          </a:p>
        </p:txBody>
      </p:sp>
      <p:sp>
        <p:nvSpPr>
          <p:cNvPr id="3" name="Content Placeholder 2">
            <a:extLst>
              <a:ext uri="{FF2B5EF4-FFF2-40B4-BE49-F238E27FC236}">
                <a16:creationId xmlns:a16="http://schemas.microsoft.com/office/drawing/2014/main" id="{4BB32619-E0E0-2D4A-9329-B3008A686B7B}"/>
              </a:ext>
            </a:extLst>
          </p:cNvPr>
          <p:cNvSpPr>
            <a:spLocks noGrp="1"/>
          </p:cNvSpPr>
          <p:nvPr>
            <p:ph sz="quarter" idx="13"/>
          </p:nvPr>
        </p:nvSpPr>
        <p:spPr>
          <a:xfrm>
            <a:off x="838200" y="2604305"/>
            <a:ext cx="10515600" cy="3676946"/>
          </a:xfrm>
        </p:spPr>
        <p:txBody>
          <a:bodyPr/>
          <a:lstStyle>
            <a:lvl1pPr algn="l">
              <a:defRPr/>
            </a:lvl1pPr>
          </a:lstStyle>
          <a:p>
            <a:pPr lvl="0"/>
            <a:endParaRPr lang="en-US" dirty="0"/>
          </a:p>
        </p:txBody>
      </p:sp>
    </p:spTree>
    <p:extLst>
      <p:ext uri="{BB962C8B-B14F-4D97-AF65-F5344CB8AC3E}">
        <p14:creationId xmlns:p14="http://schemas.microsoft.com/office/powerpoint/2010/main" val="387530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75631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B40F4-6BCF-AC44-B890-C628546A3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dirty="0">
                <a:latin typeface="+mn-lt"/>
              </a:rPr>
              <a:t>Presentation Title</a:t>
            </a:r>
            <a:endParaRPr lang="en-US" dirty="0"/>
          </a:p>
        </p:txBody>
      </p:sp>
      <p:sp>
        <p:nvSpPr>
          <p:cNvPr id="3" name="Text Placeholder 2">
            <a:extLst>
              <a:ext uri="{FF2B5EF4-FFF2-40B4-BE49-F238E27FC236}">
                <a16:creationId xmlns:a16="http://schemas.microsoft.com/office/drawing/2014/main" id="{4A288C16-3DB6-8248-93AA-C2429707C9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n-lt"/>
                <a:ea typeface="+mn-ea"/>
                <a:cs typeface="+mn-cs"/>
              </a:rPr>
              <a:t>Description</a:t>
            </a: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12D5A6-89D6-624F-9080-4DAA8D607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8E0DB-3507-D441-AB89-6CA72722338B}" type="datetimeFigureOut">
              <a:rPr lang="en-US" smtClean="0"/>
              <a:t>4/14/23</a:t>
            </a:fld>
            <a:endParaRPr lang="en-US"/>
          </a:p>
        </p:txBody>
      </p:sp>
      <p:sp>
        <p:nvSpPr>
          <p:cNvPr id="5" name="Footer Placeholder 4">
            <a:extLst>
              <a:ext uri="{FF2B5EF4-FFF2-40B4-BE49-F238E27FC236}">
                <a16:creationId xmlns:a16="http://schemas.microsoft.com/office/drawing/2014/main" id="{7C71FA2A-210D-6D41-A28D-CE404F5A4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DF6B89-0CCD-8A40-9207-0F5BB3FBA9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9972E-B495-7D42-862D-914296B4CAD3}" type="slidenum">
              <a:rPr lang="en-US" smtClean="0"/>
              <a:t>‹#›</a:t>
            </a:fld>
            <a:endParaRPr lang="en-US"/>
          </a:p>
        </p:txBody>
      </p:sp>
    </p:spTree>
    <p:extLst>
      <p:ext uri="{BB962C8B-B14F-4D97-AF65-F5344CB8AC3E}">
        <p14:creationId xmlns:p14="http://schemas.microsoft.com/office/powerpoint/2010/main" val="3517505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8" r:id="rId4"/>
    <p:sldLayoutId id="2147483662" r:id="rId5"/>
    <p:sldLayoutId id="2147483653" r:id="rId6"/>
    <p:sldLayoutId id="2147483663" r:id="rId7"/>
    <p:sldLayoutId id="2147483669" r:id="rId8"/>
  </p:sldLayoutIdLst>
  <p:txStyles>
    <p:titleStyle>
      <a:lvl1pPr algn="l" defTabSz="914400" rtl="0" eaLnBrk="1" latinLnBrk="0" hangingPunct="1">
        <a:lnSpc>
          <a:spcPct val="90000"/>
        </a:lnSpc>
        <a:spcBef>
          <a:spcPct val="0"/>
        </a:spcBef>
        <a:buNone/>
        <a:defRPr lang="en-US" sz="4400" b="1" kern="1200" smtClean="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library.ferc.gov/eLibrary/filedownload?fileid=C8BEC1F9-05AE-CD0A-936F-862891800000" TargetMode="External"/><Relationship Id="rId1" Type="http://schemas.openxmlformats.org/officeDocument/2006/relationships/slideLayout" Target="../slideLayouts/slideLayout7.xml"/><Relationship Id="rId4" Type="http://schemas.openxmlformats.org/officeDocument/2006/relationships/hyperlink" Target="https://ieeexplore.ieee.org/browse/standards/reading-room/pag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j.c.boemer@ieee.org" TargetMode="External"/><Relationship Id="rId2" Type="http://schemas.openxmlformats.org/officeDocument/2006/relationships/hyperlink" Target="mailto:Stephen.Wurmlinger@sma-america.com" TargetMode="External"/><Relationship Id="rId1" Type="http://schemas.openxmlformats.org/officeDocument/2006/relationships/slideLayout" Target="../slideLayouts/slideLayout6.xml"/><Relationship Id="rId5" Type="http://schemas.openxmlformats.org/officeDocument/2006/relationships/hyperlink" Target="mailto:Julia@esig.energy" TargetMode="External"/><Relationship Id="rId4" Type="http://schemas.openxmlformats.org/officeDocument/2006/relationships/hyperlink" Target="mailto:dkuch@orsted.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mailto:listserv@listserv.ieee.or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mpatel@southernco.com" TargetMode="External"/><Relationship Id="rId7" Type="http://schemas.openxmlformats.org/officeDocument/2006/relationships/hyperlink" Target="https://ieeexplore.ieee.org/document/9762253/" TargetMode="External"/><Relationship Id="rId2" Type="http://schemas.openxmlformats.org/officeDocument/2006/relationships/hyperlink" Target="mailto:Andy.Hoke@nrel.gov" TargetMode="External"/><Relationship Id="rId1" Type="http://schemas.openxmlformats.org/officeDocument/2006/relationships/slideLayout" Target="../slideLayouts/slideLayout6.xml"/><Relationship Id="rId6" Type="http://schemas.openxmlformats.org/officeDocument/2006/relationships/hyperlink" Target="https://standards.ieee.org/project/2800.html" TargetMode="External"/><Relationship Id="rId5" Type="http://schemas.openxmlformats.org/officeDocument/2006/relationships/hyperlink" Target="https://standards.ieee.org/ieee/2800.2/10616/" TargetMode="External"/><Relationship Id="rId4" Type="http://schemas.openxmlformats.org/officeDocument/2006/relationships/hyperlink" Target="https://sagroups.ieee.org/2800-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D436E-B15A-8945-BA99-E5F7CA98CA62}"/>
              </a:ext>
            </a:extLst>
          </p:cNvPr>
          <p:cNvSpPr>
            <a:spLocks noGrp="1"/>
          </p:cNvSpPr>
          <p:nvPr>
            <p:ph type="body" sz="quarter" idx="13"/>
          </p:nvPr>
        </p:nvSpPr>
        <p:spPr>
          <a:xfrm>
            <a:off x="1063690" y="3350622"/>
            <a:ext cx="10647297" cy="1202722"/>
          </a:xfrm>
        </p:spPr>
        <p:txBody>
          <a:bodyPr>
            <a:noAutofit/>
          </a:bodyPr>
          <a:lstStyle/>
          <a:p>
            <a:r>
              <a:rPr lang="en-US" sz="3500" b="1" dirty="0">
                <a:solidFill>
                  <a:schemeClr val="tx1"/>
                </a:solidFill>
              </a:rPr>
              <a:t>An update on IEEE P2800.2</a:t>
            </a:r>
          </a:p>
          <a:p>
            <a:r>
              <a:rPr lang="en-US" sz="2800" b="1" dirty="0">
                <a:solidFill>
                  <a:schemeClr val="tx1"/>
                </a:solidFill>
              </a:rPr>
              <a:t>Presented to ERCOT Inverter-based Resource Performance Task Force</a:t>
            </a:r>
          </a:p>
          <a:p>
            <a:r>
              <a:rPr lang="en-US" sz="2800" b="1" dirty="0">
                <a:solidFill>
                  <a:schemeClr val="tx1"/>
                </a:solidFill>
              </a:rPr>
              <a:t>April 14, 2023</a:t>
            </a:r>
          </a:p>
        </p:txBody>
      </p:sp>
      <p:sp>
        <p:nvSpPr>
          <p:cNvPr id="3" name="Text Placeholder 2">
            <a:extLst>
              <a:ext uri="{FF2B5EF4-FFF2-40B4-BE49-F238E27FC236}">
                <a16:creationId xmlns:a16="http://schemas.microsoft.com/office/drawing/2014/main" id="{F6267506-261B-6245-AB5F-24A591F62604}"/>
              </a:ext>
            </a:extLst>
          </p:cNvPr>
          <p:cNvSpPr>
            <a:spLocks noGrp="1"/>
          </p:cNvSpPr>
          <p:nvPr>
            <p:ph type="body" sz="quarter" idx="14"/>
          </p:nvPr>
        </p:nvSpPr>
        <p:spPr>
          <a:xfrm>
            <a:off x="2299999" y="4954555"/>
            <a:ext cx="9410989" cy="1390192"/>
          </a:xfrm>
        </p:spPr>
        <p:txBody>
          <a:bodyPr>
            <a:noAutofit/>
          </a:bodyPr>
          <a:lstStyle/>
          <a:p>
            <a:r>
              <a:rPr lang="en-US" sz="2000" dirty="0"/>
              <a:t>Andy Hoke, IEEE P2800.2 WG Chair</a:t>
            </a:r>
          </a:p>
          <a:p>
            <a:r>
              <a:rPr lang="en-US" sz="2000" dirty="0"/>
              <a:t>Manish Patel, Secretary</a:t>
            </a:r>
          </a:p>
          <a:p>
            <a:r>
              <a:rPr lang="en-US" sz="2000" dirty="0"/>
              <a:t>Jens Boemer, Bob Cummings, Divya Kurthakoti, </a:t>
            </a:r>
          </a:p>
          <a:p>
            <a:r>
              <a:rPr lang="en-US" sz="2000" dirty="0"/>
              <a:t>Julia Matevosyan, Mahesh Morjaria, Steve Wurmlinger, Vice Chairs</a:t>
            </a:r>
          </a:p>
        </p:txBody>
      </p:sp>
      <p:sp>
        <p:nvSpPr>
          <p:cNvPr id="7" name="Text Placeholder 6">
            <a:extLst>
              <a:ext uri="{FF2B5EF4-FFF2-40B4-BE49-F238E27FC236}">
                <a16:creationId xmlns:a16="http://schemas.microsoft.com/office/drawing/2014/main" id="{CD978786-E1EB-3843-9D40-197B5DED4C59}"/>
              </a:ext>
            </a:extLst>
          </p:cNvPr>
          <p:cNvSpPr>
            <a:spLocks noGrp="1"/>
          </p:cNvSpPr>
          <p:nvPr>
            <p:ph type="body" sz="quarter" idx="15"/>
          </p:nvPr>
        </p:nvSpPr>
        <p:spPr>
          <a:xfrm>
            <a:off x="475861" y="1951343"/>
            <a:ext cx="11235127" cy="760332"/>
          </a:xfrm>
        </p:spPr>
        <p:txBody>
          <a:bodyPr/>
          <a:lstStyle/>
          <a:p>
            <a:r>
              <a:rPr lang="en-US" sz="5400" dirty="0"/>
              <a:t>The IEEE 2800 Conformity Assessment Paradigm</a:t>
            </a:r>
          </a:p>
        </p:txBody>
      </p:sp>
      <p:sp>
        <p:nvSpPr>
          <p:cNvPr id="4" name="TextBox 3">
            <a:extLst>
              <a:ext uri="{FF2B5EF4-FFF2-40B4-BE49-F238E27FC236}">
                <a16:creationId xmlns:a16="http://schemas.microsoft.com/office/drawing/2014/main" id="{61880370-0644-F74C-8F3A-52EA3EAE1620}"/>
              </a:ext>
            </a:extLst>
          </p:cNvPr>
          <p:cNvSpPr txBox="1"/>
          <p:nvPr/>
        </p:nvSpPr>
        <p:spPr>
          <a:xfrm>
            <a:off x="1699327" y="2039193"/>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Tree>
    <p:extLst>
      <p:ext uri="{BB962C8B-B14F-4D97-AF65-F5344CB8AC3E}">
        <p14:creationId xmlns:p14="http://schemas.microsoft.com/office/powerpoint/2010/main" val="221714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B5FD7-B81A-4860-B111-5E51D7E7B7FC}"/>
              </a:ext>
            </a:extLst>
          </p:cNvPr>
          <p:cNvSpPr>
            <a:spLocks noGrp="1"/>
          </p:cNvSpPr>
          <p:nvPr>
            <p:ph type="body" sz="quarter" idx="10"/>
          </p:nvPr>
        </p:nvSpPr>
        <p:spPr>
          <a:xfrm>
            <a:off x="306045" y="264386"/>
            <a:ext cx="9024568" cy="666750"/>
          </a:xfrm>
        </p:spPr>
        <p:txBody>
          <a:bodyPr/>
          <a:lstStyle/>
          <a:p>
            <a:r>
              <a:rPr lang="en-US" sz="3600" dirty="0"/>
              <a:t>Overview of conformity assessment steps in IEEE P2800.2</a:t>
            </a:r>
          </a:p>
        </p:txBody>
      </p:sp>
      <p:sp>
        <p:nvSpPr>
          <p:cNvPr id="3" name="Rectangle: Rounded Corners 2">
            <a:extLst>
              <a:ext uri="{FF2B5EF4-FFF2-40B4-BE49-F238E27FC236}">
                <a16:creationId xmlns:a16="http://schemas.microsoft.com/office/drawing/2014/main" id="{BDE7B0F6-440B-B838-E7DC-94FF2684313C}"/>
              </a:ext>
            </a:extLst>
          </p:cNvPr>
          <p:cNvSpPr/>
          <p:nvPr/>
        </p:nvSpPr>
        <p:spPr>
          <a:xfrm>
            <a:off x="296620" y="1548687"/>
            <a:ext cx="981764" cy="3321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u="sng" dirty="0"/>
              <a:t>Type Tests </a:t>
            </a:r>
          </a:p>
          <a:p>
            <a:pPr algn="ctr"/>
            <a:endParaRPr lang="en-US" sz="1400" b="1" u="sng" dirty="0"/>
          </a:p>
          <a:p>
            <a:pPr algn="ctr"/>
            <a:r>
              <a:rPr lang="en-US" sz="1400" dirty="0"/>
              <a:t>Lab or field tests of individual IBR unit for model verification</a:t>
            </a:r>
          </a:p>
        </p:txBody>
      </p:sp>
      <p:sp>
        <p:nvSpPr>
          <p:cNvPr id="4" name="Rectangle: Rounded Corners 3">
            <a:extLst>
              <a:ext uri="{FF2B5EF4-FFF2-40B4-BE49-F238E27FC236}">
                <a16:creationId xmlns:a16="http://schemas.microsoft.com/office/drawing/2014/main" id="{F18CDB92-2D49-A455-3E52-DC8AD3488B5E}"/>
              </a:ext>
            </a:extLst>
          </p:cNvPr>
          <p:cNvSpPr/>
          <p:nvPr/>
        </p:nvSpPr>
        <p:spPr>
          <a:xfrm>
            <a:off x="6372235" y="1564919"/>
            <a:ext cx="1187800" cy="3321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u="sng" dirty="0"/>
              <a:t>As-built Installation Evaluation</a:t>
            </a:r>
          </a:p>
          <a:p>
            <a:pPr algn="ctr"/>
            <a:endParaRPr lang="en-US" sz="1400" b="1" u="sng" dirty="0"/>
          </a:p>
          <a:p>
            <a:pPr algn="ctr"/>
            <a:r>
              <a:rPr lang="en-US" sz="1400" dirty="0"/>
              <a:t>Verification of installed plant</a:t>
            </a:r>
          </a:p>
          <a:p>
            <a:pPr algn="ctr"/>
            <a:endParaRPr lang="en-US" sz="1400" b="1" u="sng" dirty="0"/>
          </a:p>
        </p:txBody>
      </p:sp>
      <p:sp>
        <p:nvSpPr>
          <p:cNvPr id="5" name="Rectangle: Rounded Corners 4">
            <a:extLst>
              <a:ext uri="{FF2B5EF4-FFF2-40B4-BE49-F238E27FC236}">
                <a16:creationId xmlns:a16="http://schemas.microsoft.com/office/drawing/2014/main" id="{C31AF66B-0599-A88D-96F4-471BE3C1B8B1}"/>
              </a:ext>
            </a:extLst>
          </p:cNvPr>
          <p:cNvSpPr/>
          <p:nvPr/>
        </p:nvSpPr>
        <p:spPr>
          <a:xfrm>
            <a:off x="7697463" y="1560357"/>
            <a:ext cx="1384393" cy="1643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u="sng" dirty="0"/>
              <a:t>Commissioning Tests</a:t>
            </a:r>
          </a:p>
          <a:p>
            <a:pPr algn="ctr"/>
            <a:endParaRPr lang="en-US" sz="1400" b="1" u="sng" dirty="0"/>
          </a:p>
          <a:p>
            <a:pPr algn="ctr"/>
            <a:r>
              <a:rPr lang="en-US" sz="1400" dirty="0"/>
              <a:t>Partial field assessment of plant performance</a:t>
            </a:r>
          </a:p>
        </p:txBody>
      </p:sp>
      <p:sp>
        <p:nvSpPr>
          <p:cNvPr id="7" name="Rectangle: Rounded Corners 6">
            <a:extLst>
              <a:ext uri="{FF2B5EF4-FFF2-40B4-BE49-F238E27FC236}">
                <a16:creationId xmlns:a16="http://schemas.microsoft.com/office/drawing/2014/main" id="{E5E14FD6-2037-3A0C-2ED6-76E19FDD32F1}"/>
              </a:ext>
            </a:extLst>
          </p:cNvPr>
          <p:cNvSpPr/>
          <p:nvPr/>
        </p:nvSpPr>
        <p:spPr>
          <a:xfrm>
            <a:off x="10478039" y="3662269"/>
            <a:ext cx="1525273" cy="1224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u="sng" dirty="0"/>
              <a:t>Periodic Tests and Verifications</a:t>
            </a:r>
          </a:p>
        </p:txBody>
      </p:sp>
      <p:sp>
        <p:nvSpPr>
          <p:cNvPr id="8" name="Rectangle: Rounded Corners 7">
            <a:extLst>
              <a:ext uri="{FF2B5EF4-FFF2-40B4-BE49-F238E27FC236}">
                <a16:creationId xmlns:a16="http://schemas.microsoft.com/office/drawing/2014/main" id="{E2364CD2-8DC9-8D85-9D12-289ED1F68E6D}"/>
              </a:ext>
            </a:extLst>
          </p:cNvPr>
          <p:cNvSpPr/>
          <p:nvPr/>
        </p:nvSpPr>
        <p:spPr>
          <a:xfrm>
            <a:off x="9147500" y="1564919"/>
            <a:ext cx="2855812" cy="1639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u="sng" dirty="0"/>
              <a:t>Post-commissioning Monitoring</a:t>
            </a:r>
          </a:p>
          <a:p>
            <a:pPr algn="ctr"/>
            <a:endParaRPr lang="en-US" sz="1400" b="1" u="sng" dirty="0"/>
          </a:p>
          <a:p>
            <a:pPr algn="ctr"/>
            <a:r>
              <a:rPr lang="en-US" sz="1400" dirty="0"/>
              <a:t>Monitoring of plant performance during grid events</a:t>
            </a:r>
          </a:p>
        </p:txBody>
      </p:sp>
      <p:sp>
        <p:nvSpPr>
          <p:cNvPr id="9" name="Rectangle: Rounded Corners 8">
            <a:extLst>
              <a:ext uri="{FF2B5EF4-FFF2-40B4-BE49-F238E27FC236}">
                <a16:creationId xmlns:a16="http://schemas.microsoft.com/office/drawing/2014/main" id="{7DEDEB51-48F2-2156-F967-2F82656194F1}"/>
              </a:ext>
            </a:extLst>
          </p:cNvPr>
          <p:cNvSpPr/>
          <p:nvPr/>
        </p:nvSpPr>
        <p:spPr>
          <a:xfrm>
            <a:off x="8290560" y="3644236"/>
            <a:ext cx="1954271" cy="1242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u="sng" dirty="0"/>
              <a:t>Post-Commissioning Model Validation</a:t>
            </a:r>
          </a:p>
          <a:p>
            <a:pPr algn="ctr"/>
            <a:endParaRPr lang="en-US" sz="1400" b="1" u="sng" dirty="0"/>
          </a:p>
          <a:p>
            <a:pPr algn="ctr"/>
            <a:r>
              <a:rPr lang="en-US" sz="1400" dirty="0"/>
              <a:t>Based on commissioning test data</a:t>
            </a:r>
          </a:p>
        </p:txBody>
      </p:sp>
      <p:sp>
        <p:nvSpPr>
          <p:cNvPr id="10" name="Rectangle: Rounded Corners 9">
            <a:extLst>
              <a:ext uri="{FF2B5EF4-FFF2-40B4-BE49-F238E27FC236}">
                <a16:creationId xmlns:a16="http://schemas.microsoft.com/office/drawing/2014/main" id="{FE7A2816-CEE0-ADD2-E175-4AF79AB5978F}"/>
              </a:ext>
            </a:extLst>
          </p:cNvPr>
          <p:cNvSpPr/>
          <p:nvPr/>
        </p:nvSpPr>
        <p:spPr>
          <a:xfrm>
            <a:off x="1660324" y="1571975"/>
            <a:ext cx="980813" cy="3298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u="sng" dirty="0"/>
              <a:t>IBR Unit Model Validation</a:t>
            </a:r>
          </a:p>
          <a:p>
            <a:pPr algn="ctr"/>
            <a:endParaRPr lang="en-US" sz="1400" b="1" u="sng" dirty="0"/>
          </a:p>
          <a:p>
            <a:pPr algn="ctr"/>
            <a:r>
              <a:rPr lang="en-US" sz="1400" dirty="0"/>
              <a:t>Based on type test data</a:t>
            </a:r>
          </a:p>
        </p:txBody>
      </p:sp>
      <p:sp>
        <p:nvSpPr>
          <p:cNvPr id="11" name="Rectangle: Rounded Corners 10">
            <a:extLst>
              <a:ext uri="{FF2B5EF4-FFF2-40B4-BE49-F238E27FC236}">
                <a16:creationId xmlns:a16="http://schemas.microsoft.com/office/drawing/2014/main" id="{55DEE1B1-9786-E221-1840-166FC59D49E5}"/>
              </a:ext>
            </a:extLst>
          </p:cNvPr>
          <p:cNvSpPr/>
          <p:nvPr/>
        </p:nvSpPr>
        <p:spPr>
          <a:xfrm>
            <a:off x="3113098" y="1574135"/>
            <a:ext cx="1249514" cy="3282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u="sng" dirty="0"/>
              <a:t>IBR Plant Model Development</a:t>
            </a:r>
          </a:p>
          <a:p>
            <a:pPr algn="ctr"/>
            <a:endParaRPr lang="en-US" sz="1400" b="1" u="sng" dirty="0"/>
          </a:p>
          <a:p>
            <a:pPr algn="ctr"/>
            <a:r>
              <a:rPr lang="en-US" sz="1400" dirty="0"/>
              <a:t>Based on validated IBR unit model(s) and balance of plant</a:t>
            </a:r>
          </a:p>
        </p:txBody>
      </p:sp>
      <p:sp>
        <p:nvSpPr>
          <p:cNvPr id="12" name="Rectangle: Rounded Corners 11">
            <a:extLst>
              <a:ext uri="{FF2B5EF4-FFF2-40B4-BE49-F238E27FC236}">
                <a16:creationId xmlns:a16="http://schemas.microsoft.com/office/drawing/2014/main" id="{E1E94F86-E992-58D0-AFA2-14D36C8BEBD3}"/>
              </a:ext>
            </a:extLst>
          </p:cNvPr>
          <p:cNvSpPr/>
          <p:nvPr/>
        </p:nvSpPr>
        <p:spPr>
          <a:xfrm>
            <a:off x="4799061" y="1574134"/>
            <a:ext cx="1143263" cy="3282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u="sng" dirty="0"/>
              <a:t>IBR Plant Design Evaluation</a:t>
            </a:r>
          </a:p>
          <a:p>
            <a:pPr algn="ctr"/>
            <a:endParaRPr lang="en-US" sz="1400" dirty="0"/>
          </a:p>
          <a:p>
            <a:pPr algn="ctr"/>
            <a:r>
              <a:rPr lang="en-US" sz="1400" dirty="0"/>
              <a:t>Simulations to assess plant conformity to IEEE 2800</a:t>
            </a:r>
          </a:p>
        </p:txBody>
      </p:sp>
      <p:sp>
        <p:nvSpPr>
          <p:cNvPr id="15" name="Arrow: Right 14">
            <a:extLst>
              <a:ext uri="{FF2B5EF4-FFF2-40B4-BE49-F238E27FC236}">
                <a16:creationId xmlns:a16="http://schemas.microsoft.com/office/drawing/2014/main" id="{E919CBA0-33D4-53B2-BACD-424B24CD9A92}"/>
              </a:ext>
            </a:extLst>
          </p:cNvPr>
          <p:cNvSpPr/>
          <p:nvPr/>
        </p:nvSpPr>
        <p:spPr>
          <a:xfrm>
            <a:off x="2774021" y="2824620"/>
            <a:ext cx="235131" cy="574766"/>
          </a:xfrm>
          <a:prstGeom prst="rightArrow">
            <a:avLst>
              <a:gd name="adj1" fmla="val 34861"/>
              <a:gd name="adj2" fmla="val 136100"/>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3B8C6FE-8AE9-A2F4-285C-7242A5083F1E}"/>
              </a:ext>
            </a:extLst>
          </p:cNvPr>
          <p:cNvSpPr/>
          <p:nvPr/>
        </p:nvSpPr>
        <p:spPr>
          <a:xfrm>
            <a:off x="4476514" y="2824620"/>
            <a:ext cx="235131" cy="574766"/>
          </a:xfrm>
          <a:prstGeom prst="rightArrow">
            <a:avLst>
              <a:gd name="adj1" fmla="val 34861"/>
              <a:gd name="adj2" fmla="val 136100"/>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98E5AB51-3829-78CB-2BD1-47545D10A738}"/>
              </a:ext>
            </a:extLst>
          </p:cNvPr>
          <p:cNvSpPr/>
          <p:nvPr/>
        </p:nvSpPr>
        <p:spPr>
          <a:xfrm>
            <a:off x="1360016" y="2824620"/>
            <a:ext cx="235131" cy="574766"/>
          </a:xfrm>
          <a:prstGeom prst="rightArrow">
            <a:avLst>
              <a:gd name="adj1" fmla="val 34861"/>
              <a:gd name="adj2" fmla="val 136100"/>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6F2BA0E-0DFD-6F2D-7B41-4374400B93D0}"/>
              </a:ext>
            </a:extLst>
          </p:cNvPr>
          <p:cNvSpPr/>
          <p:nvPr/>
        </p:nvSpPr>
        <p:spPr>
          <a:xfrm rot="5400000">
            <a:off x="8559476" y="3136662"/>
            <a:ext cx="235131" cy="574766"/>
          </a:xfrm>
          <a:prstGeom prst="rightArrow">
            <a:avLst>
              <a:gd name="adj1" fmla="val 34861"/>
              <a:gd name="adj2" fmla="val 136100"/>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757C893-0450-FF87-E46B-25A54AF8287A}"/>
              </a:ext>
            </a:extLst>
          </p:cNvPr>
          <p:cNvSpPr txBox="1"/>
          <p:nvPr/>
        </p:nvSpPr>
        <p:spPr>
          <a:xfrm>
            <a:off x="7573523" y="5455289"/>
            <a:ext cx="4618477" cy="923330"/>
          </a:xfrm>
          <a:prstGeom prst="rect">
            <a:avLst/>
          </a:prstGeom>
          <a:noFill/>
        </p:spPr>
        <p:txBody>
          <a:bodyPr wrap="square">
            <a:spAutoFit/>
          </a:bodyPr>
          <a:lstStyle/>
          <a:p>
            <a:pPr algn="ctr"/>
            <a:r>
              <a:rPr lang="en-US" sz="1800" i="1" dirty="0"/>
              <a:t>This is a general diagram of the process. </a:t>
            </a:r>
          </a:p>
          <a:p>
            <a:pPr algn="ctr"/>
            <a:r>
              <a:rPr lang="en-US" i="1" dirty="0"/>
              <a:t>Details are under development in IEEE P2800.2.</a:t>
            </a:r>
          </a:p>
          <a:p>
            <a:pPr algn="ctr"/>
            <a:r>
              <a:rPr lang="en-US" sz="1800" i="1" dirty="0"/>
              <a:t> Some variations permitted.</a:t>
            </a:r>
          </a:p>
        </p:txBody>
      </p:sp>
      <p:sp>
        <p:nvSpPr>
          <p:cNvPr id="23" name="TextBox 22">
            <a:extLst>
              <a:ext uri="{FF2B5EF4-FFF2-40B4-BE49-F238E27FC236}">
                <a16:creationId xmlns:a16="http://schemas.microsoft.com/office/drawing/2014/main" id="{5275772F-795B-6929-E824-6F6D7ED6781E}"/>
              </a:ext>
            </a:extLst>
          </p:cNvPr>
          <p:cNvSpPr txBox="1"/>
          <p:nvPr/>
        </p:nvSpPr>
        <p:spPr>
          <a:xfrm>
            <a:off x="2774021" y="5344588"/>
            <a:ext cx="2256199" cy="307777"/>
          </a:xfrm>
          <a:prstGeom prst="rect">
            <a:avLst/>
          </a:prstGeom>
          <a:noFill/>
        </p:spPr>
        <p:txBody>
          <a:bodyPr wrap="square" rtlCol="0">
            <a:spAutoFit/>
          </a:bodyPr>
          <a:lstStyle/>
          <a:p>
            <a:pPr algn="ctr"/>
            <a:r>
              <a:rPr lang="en-US" sz="1400" b="1" u="sng" dirty="0">
                <a:solidFill>
                  <a:schemeClr val="accent1"/>
                </a:solidFill>
              </a:rPr>
              <a:t>Design Evaluation</a:t>
            </a:r>
          </a:p>
        </p:txBody>
      </p:sp>
      <p:sp>
        <p:nvSpPr>
          <p:cNvPr id="24" name="Left Brace 23">
            <a:extLst>
              <a:ext uri="{FF2B5EF4-FFF2-40B4-BE49-F238E27FC236}">
                <a16:creationId xmlns:a16="http://schemas.microsoft.com/office/drawing/2014/main" id="{D4466CDF-1F3B-EB4A-CAF8-4FA7FB0080B3}"/>
              </a:ext>
            </a:extLst>
          </p:cNvPr>
          <p:cNvSpPr/>
          <p:nvPr/>
        </p:nvSpPr>
        <p:spPr>
          <a:xfrm rot="16200000">
            <a:off x="3698589" y="2985430"/>
            <a:ext cx="240983" cy="4317510"/>
          </a:xfrm>
          <a:prstGeom prst="leftBrace">
            <a:avLst>
              <a:gd name="adj1" fmla="val 3977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25" name="Straight Connector 24">
            <a:extLst>
              <a:ext uri="{FF2B5EF4-FFF2-40B4-BE49-F238E27FC236}">
                <a16:creationId xmlns:a16="http://schemas.microsoft.com/office/drawing/2014/main" id="{74D9101D-308E-C599-E30D-3472B44A66B8}"/>
              </a:ext>
            </a:extLst>
          </p:cNvPr>
          <p:cNvCxnSpPr>
            <a:cxnSpLocks/>
          </p:cNvCxnSpPr>
          <p:nvPr/>
        </p:nvCxnSpPr>
        <p:spPr>
          <a:xfrm>
            <a:off x="6210002" y="1571975"/>
            <a:ext cx="0" cy="445956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57E46C8-DB6F-2D8F-0131-5975857547EA}"/>
              </a:ext>
            </a:extLst>
          </p:cNvPr>
          <p:cNvSpPr txBox="1"/>
          <p:nvPr/>
        </p:nvSpPr>
        <p:spPr>
          <a:xfrm>
            <a:off x="6241001" y="5319505"/>
            <a:ext cx="1313116" cy="738664"/>
          </a:xfrm>
          <a:prstGeom prst="rect">
            <a:avLst/>
          </a:prstGeom>
          <a:noFill/>
        </p:spPr>
        <p:txBody>
          <a:bodyPr wrap="square">
            <a:spAutoFit/>
          </a:bodyPr>
          <a:lstStyle/>
          <a:p>
            <a:r>
              <a:rPr lang="en-US" sz="1400" i="1" dirty="0"/>
              <a:t>Plant construction complete</a:t>
            </a:r>
          </a:p>
        </p:txBody>
      </p:sp>
    </p:spTree>
    <p:extLst>
      <p:ext uri="{BB962C8B-B14F-4D97-AF65-F5344CB8AC3E}">
        <p14:creationId xmlns:p14="http://schemas.microsoft.com/office/powerpoint/2010/main" val="382896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51C7D-AE61-4524-B088-25B702B94031}"/>
              </a:ext>
            </a:extLst>
          </p:cNvPr>
          <p:cNvSpPr>
            <a:spLocks noGrp="1"/>
          </p:cNvSpPr>
          <p:nvPr>
            <p:ph type="body" sz="quarter" idx="10"/>
          </p:nvPr>
        </p:nvSpPr>
        <p:spPr>
          <a:xfrm>
            <a:off x="562042" y="551022"/>
            <a:ext cx="7818372" cy="666750"/>
          </a:xfrm>
        </p:spPr>
        <p:txBody>
          <a:bodyPr/>
          <a:lstStyle/>
          <a:p>
            <a:r>
              <a:rPr lang="en-US" dirty="0"/>
              <a:t>Test &amp; Verification Framework</a:t>
            </a:r>
          </a:p>
        </p:txBody>
      </p:sp>
      <p:sp>
        <p:nvSpPr>
          <p:cNvPr id="5" name="TextBox 4">
            <a:extLst>
              <a:ext uri="{FF2B5EF4-FFF2-40B4-BE49-F238E27FC236}">
                <a16:creationId xmlns:a16="http://schemas.microsoft.com/office/drawing/2014/main" id="{8AE6BD2C-4B08-4DD7-AF3A-5975BCE88352}"/>
              </a:ext>
            </a:extLst>
          </p:cNvPr>
          <p:cNvSpPr txBox="1"/>
          <p:nvPr/>
        </p:nvSpPr>
        <p:spPr>
          <a:xfrm>
            <a:off x="8184776" y="2061882"/>
            <a:ext cx="914400" cy="914400"/>
          </a:xfrm>
          <a:prstGeom prst="rect">
            <a:avLst/>
          </a:prstGeom>
        </p:spPr>
        <p:txBody>
          <a:bodyPr vert="horz" wrap="none" lIns="91440" tIns="45720" rIns="91440" bIns="45720" rtlCol="0" anchor="b">
            <a:normAutofit/>
          </a:bodyPr>
          <a:lstStyle/>
          <a:p>
            <a:pPr algn="r"/>
            <a:endParaRPr lang="en-US" b="1" dirty="0">
              <a:latin typeface="+mn-lt"/>
            </a:endParaRPr>
          </a:p>
        </p:txBody>
      </p:sp>
      <p:pic>
        <p:nvPicPr>
          <p:cNvPr id="4" name="Picture 3">
            <a:extLst>
              <a:ext uri="{FF2B5EF4-FFF2-40B4-BE49-F238E27FC236}">
                <a16:creationId xmlns:a16="http://schemas.microsoft.com/office/drawing/2014/main" id="{14013097-DD25-4ADF-A87C-7F7CACE922BA}"/>
              </a:ext>
            </a:extLst>
          </p:cNvPr>
          <p:cNvPicPr>
            <a:picLocks noChangeAspect="1"/>
          </p:cNvPicPr>
          <p:nvPr/>
        </p:nvPicPr>
        <p:blipFill>
          <a:blip r:embed="rId2"/>
          <a:stretch>
            <a:fillRect/>
          </a:stretch>
        </p:blipFill>
        <p:spPr>
          <a:xfrm>
            <a:off x="367790" y="1539075"/>
            <a:ext cx="11456419" cy="4861725"/>
          </a:xfrm>
          <a:prstGeom prst="rect">
            <a:avLst/>
          </a:prstGeom>
        </p:spPr>
      </p:pic>
    </p:spTree>
    <p:extLst>
      <p:ext uri="{BB962C8B-B14F-4D97-AF65-F5344CB8AC3E}">
        <p14:creationId xmlns:p14="http://schemas.microsoft.com/office/powerpoint/2010/main" val="142126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327738"/>
            <a:ext cx="7773955" cy="666750"/>
          </a:xfrm>
        </p:spPr>
        <p:txBody>
          <a:bodyPr/>
          <a:lstStyle/>
          <a:p>
            <a:pPr algn="l"/>
            <a:r>
              <a:rPr lang="en-US" sz="4000" b="1" dirty="0">
                <a:effectLst/>
                <a:ea typeface="Times New Roman" panose="02020603050405020304" pitchFamily="18" charset="0"/>
              </a:rPr>
              <a:t>Equipment certification?</a:t>
            </a:r>
            <a:r>
              <a:rPr lang="en-US" sz="4000" dirty="0">
                <a:effectLst/>
                <a:ea typeface="Times New Roman" panose="02020603050405020304" pitchFamily="18" charset="0"/>
              </a:rPr>
              <a:t> </a:t>
            </a:r>
          </a:p>
        </p:txBody>
      </p:sp>
      <p:sp>
        <p:nvSpPr>
          <p:cNvPr id="4" name="Content Placeholder 3">
            <a:extLst>
              <a:ext uri="{FF2B5EF4-FFF2-40B4-BE49-F238E27FC236}">
                <a16:creationId xmlns:a16="http://schemas.microsoft.com/office/drawing/2014/main" id="{16EF2844-177E-4C87-7098-6292C5FA9338}"/>
              </a:ext>
            </a:extLst>
          </p:cNvPr>
          <p:cNvSpPr txBox="1">
            <a:spLocks/>
          </p:cNvSpPr>
          <p:nvPr/>
        </p:nvSpPr>
        <p:spPr>
          <a:xfrm>
            <a:off x="418322" y="1478129"/>
            <a:ext cx="10310327" cy="114922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6125" lvl="1" indent="-342900">
              <a:lnSpc>
                <a:spcPct val="100000"/>
              </a:lnSpc>
              <a:buFont typeface="Wingdings" panose="05000000000000000000" pitchFamily="2" charset="2"/>
              <a:buChar char="§"/>
            </a:pPr>
            <a:r>
              <a:rPr lang="en-US" sz="2200" dirty="0">
                <a:ea typeface="Times New Roman" panose="02020603050405020304" pitchFamily="18" charset="0"/>
              </a:rPr>
              <a:t>Almost all requirements in IEEE 2800 apply to the IBR plant (not the inverter/WTG) </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The type tests in IEEE P2800.2 do not generally have pass/fail criteria. </a:t>
            </a:r>
          </a:p>
          <a:p>
            <a:pPr marL="1203325" lvl="2" indent="-342900">
              <a:lnSpc>
                <a:spcPct val="100000"/>
              </a:lnSpc>
              <a:buFont typeface="Wingdings" panose="05000000000000000000" pitchFamily="2" charset="2"/>
              <a:buChar char="§"/>
            </a:pPr>
            <a:r>
              <a:rPr lang="en-US" dirty="0">
                <a:ea typeface="Times New Roman" panose="02020603050405020304" pitchFamily="18" charset="0"/>
              </a:rPr>
              <a:t>Instead, they generate data (e.g. test waveforms) to validate the unit-level model.</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Certification of inverters/WTGs by a Nationally Recognized Test Laboratory (NRTL, e.g. UL) is unlikely </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Even “self-certification” of inverters/WTGs is not really possible because compliance is at the plant level</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Therefore an “IEEE 2800 </a:t>
            </a:r>
            <a:r>
              <a:rPr lang="en-US" sz="2200" i="1" dirty="0">
                <a:ea typeface="Times New Roman" panose="02020603050405020304" pitchFamily="18" charset="0"/>
              </a:rPr>
              <a:t>certified</a:t>
            </a:r>
            <a:r>
              <a:rPr lang="en-US" sz="2200" dirty="0">
                <a:ea typeface="Times New Roman" panose="02020603050405020304" pitchFamily="18" charset="0"/>
              </a:rPr>
              <a:t> inverter/WTG” probably will not exist  </a:t>
            </a:r>
          </a:p>
          <a:p>
            <a:pPr marL="1203325" lvl="2" indent="-342900">
              <a:lnSpc>
                <a:spcPct val="100000"/>
              </a:lnSpc>
              <a:buFont typeface="Wingdings" panose="05000000000000000000" pitchFamily="2" charset="2"/>
              <a:buChar char="§"/>
            </a:pPr>
            <a:r>
              <a:rPr lang="en-US" dirty="0">
                <a:ea typeface="Times New Roman" panose="02020603050405020304" pitchFamily="18" charset="0"/>
              </a:rPr>
              <a:t>Instead, inverters/WTGs could perhaps be considered “2800 compatible” if 2800 requirements have been taken into consideration so that they can be used to build a 2800-compliant plant. </a:t>
            </a:r>
            <a:endParaRPr lang="en-US" sz="2200" dirty="0"/>
          </a:p>
          <a:p>
            <a:pPr marL="746125" lvl="1" indent="-342900">
              <a:lnSpc>
                <a:spcPct val="100000"/>
              </a:lnSpc>
              <a:buFont typeface="Wingdings" panose="05000000000000000000" pitchFamily="2" charset="2"/>
              <a:buChar char="§"/>
            </a:pPr>
            <a:r>
              <a:rPr lang="en-US" sz="2200" dirty="0"/>
              <a:t>This is different from the IEEE 1547/1547.1/UL 1741 paradigm on the distribution system, where pass/fail type tests and NRTL certification play a large role in conformity assessment</a:t>
            </a:r>
          </a:p>
          <a:p>
            <a:pPr marL="60325" indent="-342900">
              <a:buFont typeface="Wingdings" panose="05000000000000000000" pitchFamily="2" charset="2"/>
              <a:buChar char="§"/>
            </a:pPr>
            <a:endParaRPr lang="en-US" sz="2600" dirty="0">
              <a:effectLst/>
              <a:ea typeface="Times New Roman" panose="02020603050405020304" pitchFamily="18" charset="0"/>
            </a:endParaRPr>
          </a:p>
        </p:txBody>
      </p:sp>
    </p:spTree>
    <p:extLst>
      <p:ext uri="{BB962C8B-B14F-4D97-AF65-F5344CB8AC3E}">
        <p14:creationId xmlns:p14="http://schemas.microsoft.com/office/powerpoint/2010/main" val="247546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327738"/>
            <a:ext cx="7773955" cy="666750"/>
          </a:xfrm>
        </p:spPr>
        <p:txBody>
          <a:bodyPr/>
          <a:lstStyle/>
          <a:p>
            <a:pPr algn="l"/>
            <a:r>
              <a:rPr lang="en-US" sz="4000" b="1" dirty="0">
                <a:effectLst/>
                <a:ea typeface="Times New Roman" panose="02020603050405020304" pitchFamily="18" charset="0"/>
              </a:rPr>
              <a:t>What is the required inverter/WTG capability for 2800 compliance?</a:t>
            </a:r>
            <a:endParaRPr lang="en-US" sz="4000" dirty="0">
              <a:effectLst/>
              <a:ea typeface="Times New Roman" panose="02020603050405020304" pitchFamily="18" charset="0"/>
            </a:endParaRPr>
          </a:p>
        </p:txBody>
      </p:sp>
      <p:sp>
        <p:nvSpPr>
          <p:cNvPr id="4" name="Content Placeholder 3">
            <a:extLst>
              <a:ext uri="{FF2B5EF4-FFF2-40B4-BE49-F238E27FC236}">
                <a16:creationId xmlns:a16="http://schemas.microsoft.com/office/drawing/2014/main" id="{16EF2844-177E-4C87-7098-6292C5FA9338}"/>
              </a:ext>
            </a:extLst>
          </p:cNvPr>
          <p:cNvSpPr txBox="1">
            <a:spLocks/>
          </p:cNvSpPr>
          <p:nvPr/>
        </p:nvSpPr>
        <p:spPr>
          <a:xfrm>
            <a:off x="418322" y="1907337"/>
            <a:ext cx="10310327" cy="114922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6125" lvl="1" indent="-342900">
              <a:lnSpc>
                <a:spcPct val="100000"/>
              </a:lnSpc>
              <a:buFont typeface="Wingdings" panose="05000000000000000000" pitchFamily="2" charset="2"/>
              <a:buChar char="§"/>
            </a:pPr>
            <a:r>
              <a:rPr lang="en-US" sz="2200" dirty="0">
                <a:ea typeface="Times New Roman" panose="02020603050405020304" pitchFamily="18" charset="0"/>
              </a:rPr>
              <a:t>There are many ways to comply</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For example, an inverter could have limited reactiv</a:t>
            </a:r>
            <a:r>
              <a:rPr lang="en-US" sz="2200" dirty="0">
                <a:ea typeface="Times New Roman" panose="02020603050405020304" pitchFamily="18" charset="0"/>
              </a:rPr>
              <a:t>e power capability, but still comply with 2800 if the plant designer includes appropriate supplement equipment</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Even with ride through capability, the require</a:t>
            </a:r>
            <a:r>
              <a:rPr lang="en-US" sz="2200" dirty="0">
                <a:ea typeface="Times New Roman" panose="02020603050405020304" pitchFamily="18" charset="0"/>
              </a:rPr>
              <a:t>d inverter-level capability is not defined by 2800 because the voltage that each inverter sees is not the same as the voltage the plant sees (and the 2800 requirement is at the plant level)</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Therefore an </a:t>
            </a:r>
            <a:r>
              <a:rPr lang="en-US" sz="2200" b="1" dirty="0">
                <a:effectLst/>
                <a:ea typeface="Times New Roman" panose="02020603050405020304" pitchFamily="18" charset="0"/>
              </a:rPr>
              <a:t>OEM and plant designer will need to work together to decide how to achieve plant-level compliance</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This flexibility is intentional.  2800 does not want to tell anyone how to design a plant.  It just specifies minimum performance capabilities for the plant.  It is up to the plant designer to decide how to achieve them.</a:t>
            </a:r>
            <a:endParaRPr lang="en-US" sz="2600" dirty="0">
              <a:effectLst/>
              <a:ea typeface="Times New Roman" panose="02020603050405020304" pitchFamily="18" charset="0"/>
            </a:endParaRPr>
          </a:p>
        </p:txBody>
      </p:sp>
    </p:spTree>
    <p:extLst>
      <p:ext uri="{BB962C8B-B14F-4D97-AF65-F5344CB8AC3E}">
        <p14:creationId xmlns:p14="http://schemas.microsoft.com/office/powerpoint/2010/main" val="182297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327738"/>
            <a:ext cx="7773955" cy="666750"/>
          </a:xfrm>
        </p:spPr>
        <p:txBody>
          <a:bodyPr/>
          <a:lstStyle/>
          <a:p>
            <a:pPr algn="l"/>
            <a:r>
              <a:rPr lang="en-US" sz="4000" b="1" dirty="0">
                <a:effectLst/>
                <a:ea typeface="Times New Roman" panose="02020603050405020304" pitchFamily="18" charset="0"/>
              </a:rPr>
              <a:t>What can I do to prepare for 2800?</a:t>
            </a:r>
            <a:endParaRPr lang="en-US" sz="4000" dirty="0">
              <a:effectLst/>
              <a:ea typeface="Times New Roman" panose="02020603050405020304" pitchFamily="18" charset="0"/>
            </a:endParaRPr>
          </a:p>
        </p:txBody>
      </p:sp>
      <p:sp>
        <p:nvSpPr>
          <p:cNvPr id="4" name="Content Placeholder 3">
            <a:extLst>
              <a:ext uri="{FF2B5EF4-FFF2-40B4-BE49-F238E27FC236}">
                <a16:creationId xmlns:a16="http://schemas.microsoft.com/office/drawing/2014/main" id="{16EF2844-177E-4C87-7098-6292C5FA9338}"/>
              </a:ext>
            </a:extLst>
          </p:cNvPr>
          <p:cNvSpPr txBox="1">
            <a:spLocks/>
          </p:cNvSpPr>
          <p:nvPr/>
        </p:nvSpPr>
        <p:spPr>
          <a:xfrm>
            <a:off x="418322" y="1188869"/>
            <a:ext cx="11506200" cy="114922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6125" lvl="1" indent="-342900">
              <a:lnSpc>
                <a:spcPct val="100000"/>
              </a:lnSpc>
              <a:buFont typeface="Wingdings" panose="05000000000000000000" pitchFamily="2" charset="2"/>
              <a:buChar char="§"/>
            </a:pPr>
            <a:r>
              <a:rPr lang="en-US" sz="2200" dirty="0">
                <a:ea typeface="Times New Roman" panose="02020603050405020304" pitchFamily="18" charset="0"/>
              </a:rPr>
              <a:t>OEM</a:t>
            </a:r>
          </a:p>
          <a:p>
            <a:pPr marL="1203325" lvl="2" indent="-342900">
              <a:lnSpc>
                <a:spcPct val="100000"/>
              </a:lnSpc>
              <a:buFont typeface="Wingdings" panose="05000000000000000000" pitchFamily="2" charset="2"/>
              <a:buChar char="§"/>
            </a:pPr>
            <a:r>
              <a:rPr lang="en-US" sz="1800" dirty="0">
                <a:ea typeface="Times New Roman" panose="02020603050405020304" pitchFamily="18" charset="0"/>
              </a:rPr>
              <a:t>Review 2800 requirements. Does product need to be updated to be used in a 2800-compliant plant?  May need to work with plant designer(s) to decide.</a:t>
            </a:r>
          </a:p>
          <a:p>
            <a:pPr marL="1203325" lvl="2" indent="-342900">
              <a:lnSpc>
                <a:spcPct val="100000"/>
              </a:lnSpc>
              <a:buFont typeface="Wingdings" panose="05000000000000000000" pitchFamily="2" charset="2"/>
              <a:buChar char="§"/>
            </a:pPr>
            <a:r>
              <a:rPr lang="en-US" sz="1800" dirty="0">
                <a:ea typeface="Times New Roman" panose="02020603050405020304" pitchFamily="18" charset="0"/>
              </a:rPr>
              <a:t>Develop, test, and clearly describe product capabilities that a plant designer can use to build a 2800-compliant plant.</a:t>
            </a:r>
          </a:p>
          <a:p>
            <a:pPr marL="1203325" lvl="2" indent="-342900">
              <a:lnSpc>
                <a:spcPct val="100000"/>
              </a:lnSpc>
              <a:buFont typeface="Wingdings" panose="05000000000000000000" pitchFamily="2" charset="2"/>
              <a:buChar char="§"/>
            </a:pPr>
            <a:r>
              <a:rPr lang="en-US" sz="1800" dirty="0">
                <a:ea typeface="Times New Roman" panose="02020603050405020304" pitchFamily="18" charset="0"/>
              </a:rPr>
              <a:t>Provide unit-level (EMT) model and type test data to verify model</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Plant developer/EPC/consultant/owner</a:t>
            </a:r>
          </a:p>
          <a:p>
            <a:pPr marL="1203325" lvl="2" indent="-342900">
              <a:lnSpc>
                <a:spcPct val="100000"/>
              </a:lnSpc>
              <a:buFont typeface="Wingdings" panose="05000000000000000000" pitchFamily="2" charset="2"/>
              <a:buChar char="§"/>
            </a:pPr>
            <a:r>
              <a:rPr lang="en-US" sz="1800" dirty="0">
                <a:ea typeface="Times New Roman" panose="02020603050405020304" pitchFamily="18" charset="0"/>
              </a:rPr>
              <a:t>Review 2800 requirements. Collaborate with OEMs to identify product capabilities and balance-of-plant needed for plant-level compliance with 2800</a:t>
            </a:r>
          </a:p>
          <a:p>
            <a:pPr marL="1203325" lvl="2" indent="-342900">
              <a:lnSpc>
                <a:spcPct val="100000"/>
              </a:lnSpc>
              <a:buFont typeface="Wingdings" panose="05000000000000000000" pitchFamily="2" charset="2"/>
              <a:buChar char="§"/>
            </a:pPr>
            <a:r>
              <a:rPr lang="en-US" sz="1800" dirty="0">
                <a:ea typeface="Times New Roman" panose="02020603050405020304" pitchFamily="18" charset="0"/>
              </a:rPr>
              <a:t>Develop plant models that can be used to demonstrate conformance with 2800.  Models should be based on OEM’s validated unit-level model.</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Transmission utility/ISO</a:t>
            </a:r>
          </a:p>
          <a:p>
            <a:pPr marL="1203325" lvl="2" indent="-342900">
              <a:lnSpc>
                <a:spcPct val="100000"/>
              </a:lnSpc>
              <a:buFont typeface="Wingdings" panose="05000000000000000000" pitchFamily="2" charset="2"/>
              <a:buChar char="§"/>
            </a:pPr>
            <a:r>
              <a:rPr lang="en-US" sz="1800" dirty="0">
                <a:ea typeface="Times New Roman" panose="02020603050405020304" pitchFamily="18" charset="0"/>
              </a:rPr>
              <a:t>Work towards adoption of IEEE 2800. Determine specific requirements within range offered by 2800.</a:t>
            </a:r>
          </a:p>
          <a:p>
            <a:pPr marL="1203325" lvl="2" indent="-342900">
              <a:lnSpc>
                <a:spcPct val="100000"/>
              </a:lnSpc>
              <a:buFont typeface="Wingdings" panose="05000000000000000000" pitchFamily="2" charset="2"/>
              <a:buChar char="§"/>
            </a:pPr>
            <a:r>
              <a:rPr lang="en-US" sz="1800" dirty="0">
                <a:ea typeface="Times New Roman" panose="02020603050405020304" pitchFamily="18" charset="0"/>
              </a:rPr>
              <a:t>Determine compliance timeline</a:t>
            </a:r>
          </a:p>
          <a:p>
            <a:pPr marL="1203325" lvl="2" indent="-342900">
              <a:lnSpc>
                <a:spcPct val="100000"/>
              </a:lnSpc>
              <a:buFont typeface="Wingdings" panose="05000000000000000000" pitchFamily="2" charset="2"/>
              <a:buChar char="§"/>
            </a:pPr>
            <a:r>
              <a:rPr lang="en-US" sz="1800" dirty="0">
                <a:ea typeface="Times New Roman" panose="02020603050405020304" pitchFamily="18" charset="0"/>
              </a:rPr>
              <a:t>Keep in mind compliance is at plant level</a:t>
            </a:r>
          </a:p>
          <a:p>
            <a:pPr marL="746125" lvl="1" indent="-342900">
              <a:lnSpc>
                <a:spcPct val="100000"/>
              </a:lnSpc>
              <a:buFont typeface="Wingdings" panose="05000000000000000000" pitchFamily="2" charset="2"/>
              <a:buChar char="§"/>
            </a:pPr>
            <a:r>
              <a:rPr lang="en-US" sz="2200" dirty="0"/>
              <a:t>All: Join IEEE P2800.2 working group.  Help make sure verification procedures work for you.</a:t>
            </a:r>
          </a:p>
          <a:p>
            <a:pPr marL="746125" lvl="1" indent="-342900">
              <a:lnSpc>
                <a:spcPct val="100000"/>
              </a:lnSpc>
              <a:buFont typeface="Wingdings" panose="05000000000000000000" pitchFamily="2" charset="2"/>
              <a:buChar char="§"/>
            </a:pPr>
            <a:endParaRPr lang="en-US" sz="2200" dirty="0">
              <a:ea typeface="Times New Roman" panose="02020603050405020304" pitchFamily="18" charset="0"/>
            </a:endParaRPr>
          </a:p>
          <a:p>
            <a:pPr marL="1203325" lvl="2" indent="-342900">
              <a:lnSpc>
                <a:spcPct val="100000"/>
              </a:lnSpc>
              <a:buFont typeface="Wingdings" panose="05000000000000000000" pitchFamily="2" charset="2"/>
              <a:buChar char="§"/>
            </a:pPr>
            <a:endParaRPr lang="en-US" sz="1800" dirty="0">
              <a:ea typeface="Times New Roman" panose="02020603050405020304" pitchFamily="18" charset="0"/>
            </a:endParaRPr>
          </a:p>
          <a:p>
            <a:pPr marL="60325" indent="-342900">
              <a:buFont typeface="Wingdings" panose="05000000000000000000" pitchFamily="2" charset="2"/>
              <a:buChar char="§"/>
            </a:pPr>
            <a:endParaRPr lang="en-US" sz="2600" dirty="0">
              <a:effectLst/>
              <a:ea typeface="Times New Roman" panose="02020603050405020304" pitchFamily="18" charset="0"/>
            </a:endParaRPr>
          </a:p>
        </p:txBody>
      </p:sp>
    </p:spTree>
    <p:extLst>
      <p:ext uri="{BB962C8B-B14F-4D97-AF65-F5344CB8AC3E}">
        <p14:creationId xmlns:p14="http://schemas.microsoft.com/office/powerpoint/2010/main" val="183339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327738"/>
            <a:ext cx="7773955" cy="666750"/>
          </a:xfrm>
        </p:spPr>
        <p:txBody>
          <a:bodyPr/>
          <a:lstStyle/>
          <a:p>
            <a:pPr algn="l"/>
            <a:r>
              <a:rPr lang="en-US" sz="4000" b="1" dirty="0">
                <a:effectLst/>
                <a:ea typeface="Times New Roman" panose="02020603050405020304" pitchFamily="18" charset="0"/>
              </a:rPr>
              <a:t>Adoption of IEEE 2800:</a:t>
            </a:r>
            <a:r>
              <a:rPr lang="en-US" sz="4000" dirty="0">
                <a:effectLst/>
                <a:ea typeface="Times New Roman" panose="02020603050405020304" pitchFamily="18" charset="0"/>
              </a:rPr>
              <a:t> </a:t>
            </a:r>
          </a:p>
        </p:txBody>
      </p:sp>
      <p:sp>
        <p:nvSpPr>
          <p:cNvPr id="8" name="Content Placeholder 3">
            <a:extLst>
              <a:ext uri="{FF2B5EF4-FFF2-40B4-BE49-F238E27FC236}">
                <a16:creationId xmlns:a16="http://schemas.microsoft.com/office/drawing/2014/main" id="{9DBB73A5-A53E-F6E8-2053-5710949A5995}"/>
              </a:ext>
            </a:extLst>
          </p:cNvPr>
          <p:cNvSpPr txBox="1">
            <a:spLocks/>
          </p:cNvSpPr>
          <p:nvPr/>
        </p:nvSpPr>
        <p:spPr>
          <a:xfrm>
            <a:off x="940836" y="1520890"/>
            <a:ext cx="10489164" cy="3387012"/>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Adoption of IEEE 2800 is not contingent upon publication/adoption of IEEE P2800.2</a:t>
            </a:r>
          </a:p>
          <a:p>
            <a:pPr marL="1203325" lvl="2" indent="-342900">
              <a:lnSpc>
                <a:spcPct val="100000"/>
              </a:lnSpc>
              <a:buFont typeface="Wingdings" panose="05000000000000000000" pitchFamily="2" charset="2"/>
              <a:buChar char="§"/>
            </a:pPr>
            <a:r>
              <a:rPr lang="en-US" sz="1800" b="1" i="1" u="sng" dirty="0">
                <a:solidFill>
                  <a:schemeClr val="accent6">
                    <a:lumMod val="50000"/>
                  </a:schemeClr>
                </a:solidFill>
                <a:ea typeface="Times New Roman" panose="02020603050405020304" pitchFamily="18" charset="0"/>
              </a:rPr>
              <a:t>In absence of IEEE P2800.2</a:t>
            </a:r>
            <a:r>
              <a:rPr lang="en-US" sz="1800" b="1" dirty="0">
                <a:solidFill>
                  <a:schemeClr val="accent6">
                    <a:lumMod val="50000"/>
                  </a:schemeClr>
                </a:solidFill>
                <a:ea typeface="Times New Roman" panose="02020603050405020304" pitchFamily="18" charset="0"/>
              </a:rPr>
              <a:t>, IBR owners, TS owners/operators, OEMs, etc. could develop their own test and verification procedures or use existing procedures </a:t>
            </a:r>
            <a:endParaRPr lang="en-US" sz="1800" b="1" dirty="0">
              <a:solidFill>
                <a:schemeClr val="accent6">
                  <a:lumMod val="50000"/>
                </a:schemeClr>
              </a:solidFill>
              <a:effectLst/>
              <a:ea typeface="Times New Roman" panose="02020603050405020304" pitchFamily="18" charset="0"/>
            </a:endParaRP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For systems experiencing IBR ride-through events/problems, some requirements may be higher priority than others (ride through of low voltage, TOV, ROCOF, phase jump)</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Needs consideration of enforcement date, grandfathering etc. </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Possible adoption metho</a:t>
            </a:r>
            <a:r>
              <a:rPr lang="en-US" sz="2200" dirty="0">
                <a:ea typeface="Times New Roman" panose="02020603050405020304" pitchFamily="18" charset="0"/>
              </a:rPr>
              <a:t>ds: </a:t>
            </a:r>
          </a:p>
          <a:p>
            <a:pPr marL="1203325" lvl="2" indent="-342900">
              <a:lnSpc>
                <a:spcPct val="100000"/>
              </a:lnSpc>
              <a:buFont typeface="Wingdings" panose="05000000000000000000" pitchFamily="2" charset="2"/>
              <a:buChar char="§"/>
            </a:pPr>
            <a:r>
              <a:rPr lang="en-US" sz="1800" dirty="0">
                <a:effectLst/>
                <a:ea typeface="Times New Roman" panose="02020603050405020304" pitchFamily="18" charset="0"/>
              </a:rPr>
              <a:t>Full adoption by simple reference</a:t>
            </a:r>
          </a:p>
          <a:p>
            <a:pPr marL="1203325" lvl="2" indent="-342900">
              <a:lnSpc>
                <a:spcPct val="100000"/>
              </a:lnSpc>
              <a:buFont typeface="Wingdings" panose="05000000000000000000" pitchFamily="2" charset="2"/>
              <a:buChar char="§"/>
            </a:pPr>
            <a:r>
              <a:rPr lang="en-US" sz="1800" dirty="0">
                <a:ea typeface="Times New Roman" panose="02020603050405020304" pitchFamily="18" charset="0"/>
              </a:rPr>
              <a:t>Full or partial adoption, clause-by-clause reference, additional requirements</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Many utilities/ISOs are already moving towards adoption</a:t>
            </a:r>
          </a:p>
          <a:p>
            <a:pPr marL="60325" indent="-342900">
              <a:buFont typeface="Wingdings" panose="05000000000000000000" pitchFamily="2" charset="2"/>
              <a:buChar char="§"/>
            </a:pPr>
            <a:endParaRPr lang="en-US" sz="2600" dirty="0">
              <a:effectLst/>
              <a:ea typeface="Times New Roman" panose="02020603050405020304" pitchFamily="18" charset="0"/>
            </a:endParaRPr>
          </a:p>
        </p:txBody>
      </p:sp>
    </p:spTree>
    <p:extLst>
      <p:ext uri="{BB962C8B-B14F-4D97-AF65-F5344CB8AC3E}">
        <p14:creationId xmlns:p14="http://schemas.microsoft.com/office/powerpoint/2010/main" val="386135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1C7D7AF-3B52-46A9-828B-1DEC7AB24529}"/>
              </a:ext>
            </a:extLst>
          </p:cNvPr>
          <p:cNvSpPr txBox="1"/>
          <p:nvPr/>
        </p:nvSpPr>
        <p:spPr>
          <a:xfrm>
            <a:off x="400325" y="1242065"/>
            <a:ext cx="11430000" cy="5447645"/>
          </a:xfrm>
          <a:prstGeom prst="rect">
            <a:avLst/>
          </a:prstGeom>
          <a:noFill/>
        </p:spPr>
        <p:txBody>
          <a:bodyPr wrap="square">
            <a:spAutoFit/>
          </a:bodyPr>
          <a:lstStyle/>
          <a:p>
            <a:pPr marL="285750" indent="-285750" algn="l">
              <a:spcBef>
                <a:spcPts val="0"/>
              </a:spcBef>
              <a:buFont typeface="Arial" panose="020B0604020202020204" pitchFamily="34" charset="0"/>
              <a:buChar char="•"/>
            </a:pPr>
            <a:r>
              <a:rPr lang="en-US" sz="2000" dirty="0"/>
              <a:t>ERCOT is adopting IEEE 2800-2022 using the “full specification” approach </a:t>
            </a:r>
          </a:p>
          <a:p>
            <a:pPr marL="742950" lvl="1" indent="-285750" algn="l">
              <a:spcBef>
                <a:spcPts val="0"/>
              </a:spcBef>
              <a:buFont typeface="Arial" panose="020B0604020202020204" pitchFamily="34" charset="0"/>
              <a:buChar char="•"/>
            </a:pPr>
            <a:r>
              <a:rPr lang="en-US" sz="1800" dirty="0"/>
              <a:t>Adoption of specific requirements from 2800-2022 using own language, for selected requirements</a:t>
            </a:r>
          </a:p>
          <a:p>
            <a:pPr marL="742950" lvl="1" indent="-285750" algn="l">
              <a:spcBef>
                <a:spcPts val="0"/>
              </a:spcBef>
              <a:buFont typeface="Arial" panose="020B0604020202020204" pitchFamily="34" charset="0"/>
              <a:buChar char="•"/>
            </a:pPr>
            <a:r>
              <a:rPr lang="en-US" sz="1800" dirty="0"/>
              <a:t>This could risk losing the stakeholder consensus reached on the precise language specified in IEEE 2800-2022</a:t>
            </a:r>
          </a:p>
          <a:p>
            <a:pPr marL="742950" lvl="1" indent="-285750" algn="l">
              <a:spcBef>
                <a:spcPts val="0"/>
              </a:spcBef>
              <a:buFont typeface="Arial" panose="020B0604020202020204" pitchFamily="34" charset="0"/>
              <a:buChar char="•"/>
            </a:pPr>
            <a:r>
              <a:rPr lang="en-US" sz="1800" dirty="0"/>
              <a:t>Transparency rules for ERCOT protocols would require the standard to be publicly available at no cost</a:t>
            </a:r>
          </a:p>
          <a:p>
            <a:pPr marL="285750" indent="-285750" algn="l">
              <a:spcBef>
                <a:spcPts val="0"/>
              </a:spcBef>
              <a:buFont typeface="Arial" panose="020B0604020202020204" pitchFamily="34" charset="0"/>
              <a:buChar char="•"/>
            </a:pPr>
            <a:endParaRPr lang="en-US" sz="2200" dirty="0"/>
          </a:p>
          <a:p>
            <a:pPr marL="285750" indent="-285750" algn="l">
              <a:spcBef>
                <a:spcPts val="0"/>
              </a:spcBef>
              <a:buFont typeface="Arial" panose="020B0604020202020204" pitchFamily="34" charset="0"/>
              <a:buChar char="•"/>
            </a:pPr>
            <a:r>
              <a:rPr lang="en-US" sz="2000" dirty="0"/>
              <a:t>However,… IEEE makes selected standards publicly available:</a:t>
            </a:r>
          </a:p>
          <a:p>
            <a:pPr marL="742950" lvl="1" indent="-285750" algn="l">
              <a:spcBef>
                <a:spcPts val="0"/>
              </a:spcBef>
              <a:buFont typeface="Arial" panose="020B0604020202020204" pitchFamily="34" charset="0"/>
              <a:buChar char="•"/>
            </a:pPr>
            <a:endParaRPr lang="en-US" sz="2000" dirty="0"/>
          </a:p>
          <a:p>
            <a:pPr marL="742950" lvl="1" indent="-285750" algn="l">
              <a:spcBef>
                <a:spcPts val="0"/>
              </a:spcBef>
              <a:buFont typeface="Arial" panose="020B0604020202020204" pitchFamily="34" charset="0"/>
              <a:buChar char="•"/>
            </a:pPr>
            <a:endParaRPr lang="en-US" sz="2000" dirty="0"/>
          </a:p>
          <a:p>
            <a:pPr marL="742950" lvl="1" indent="-285750" algn="l">
              <a:spcBef>
                <a:spcPts val="0"/>
              </a:spcBef>
              <a:buFont typeface="Arial" panose="020B0604020202020204" pitchFamily="34" charset="0"/>
              <a:buChar char="•"/>
            </a:pPr>
            <a:endParaRPr lang="en-US" sz="2000" dirty="0"/>
          </a:p>
          <a:p>
            <a:pPr marL="742950" lvl="1" indent="-285750" algn="l">
              <a:spcBef>
                <a:spcPts val="0"/>
              </a:spcBef>
              <a:buFont typeface="Arial" panose="020B0604020202020204" pitchFamily="34" charset="0"/>
              <a:buChar char="•"/>
            </a:pPr>
            <a:endParaRPr lang="en-US" sz="2000" dirty="0"/>
          </a:p>
          <a:p>
            <a:pPr marL="742950" lvl="1" indent="-285750" algn="l">
              <a:spcBef>
                <a:spcPts val="0"/>
              </a:spcBef>
              <a:buFont typeface="Arial" panose="020B0604020202020204" pitchFamily="34" charset="0"/>
              <a:buChar char="•"/>
            </a:pPr>
            <a:endParaRPr lang="en-US" sz="2000" dirty="0"/>
          </a:p>
          <a:p>
            <a:pPr marL="742950" lvl="1" indent="-285750" algn="l">
              <a:spcBef>
                <a:spcPts val="0"/>
              </a:spcBef>
              <a:buFont typeface="Arial" panose="020B0604020202020204" pitchFamily="34" charset="0"/>
              <a:buChar char="•"/>
            </a:pPr>
            <a:endParaRPr lang="en-US" sz="2000" dirty="0"/>
          </a:p>
          <a:p>
            <a:pPr lvl="1" algn="l">
              <a:spcBef>
                <a:spcPts val="0"/>
              </a:spcBef>
            </a:pPr>
            <a:endParaRPr lang="en-US" sz="2000" dirty="0"/>
          </a:p>
          <a:p>
            <a:pPr marL="342900" indent="-342900" algn="l">
              <a:spcBef>
                <a:spcPts val="0"/>
              </a:spcBef>
              <a:buFont typeface="Wingdings" pitchFamily="2" charset="2"/>
              <a:buChar char="Ø"/>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a:p>
            <a:pPr marL="342900" indent="-342900" algn="l">
              <a:spcBef>
                <a:spcPts val="0"/>
              </a:spcBef>
              <a:buFont typeface="Wingdings" pitchFamily="2" charset="2"/>
              <a:buChar char="Ø"/>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If FERC ruled in RM22-12 or RM22-14 with a reference to IEEE 2800-2022, the standard would be made public at no cost.</a:t>
            </a:r>
          </a:p>
          <a:p>
            <a:pPr algn="r">
              <a:spcBef>
                <a:spcPts val="0"/>
              </a:spcBef>
              <a:defRPr/>
            </a:pPr>
            <a:endParaRPr lang="en-US" sz="1600" dirty="0">
              <a:solidFill>
                <a:srgbClr val="000000"/>
              </a:solidFill>
              <a:latin typeface="Arial" charset="0"/>
            </a:endParaRPr>
          </a:p>
          <a:p>
            <a:pPr algn="r">
              <a:spcBef>
                <a:spcPts val="0"/>
              </a:spcBef>
              <a:defRPr/>
            </a:pPr>
            <a:r>
              <a:rPr lang="en-US" sz="1400" dirty="0">
                <a:solidFill>
                  <a:srgbClr val="000000"/>
                </a:solidFill>
                <a:cs typeface="Calibri" panose="020F0502020204030204" pitchFamily="34" charset="0"/>
              </a:rPr>
              <a:t>Note: The Electric Power Research Institute (EPRI) has gone on public record with this information in RM22-12 (</a:t>
            </a:r>
            <a:r>
              <a:rPr lang="en-US" sz="1400" dirty="0">
                <a:solidFill>
                  <a:srgbClr val="000000"/>
                </a:solidFill>
                <a:cs typeface="Calibri" panose="020F0502020204030204" pitchFamily="34" charset="0"/>
                <a:hlinkClick r:id="rId2"/>
              </a:rPr>
              <a:t>link</a:t>
            </a:r>
            <a:r>
              <a:rPr lang="en-US" sz="1400" dirty="0">
                <a:solidFill>
                  <a:srgbClr val="000000"/>
                </a:solidFill>
                <a:cs typeface="Calibri" panose="020F0502020204030204" pitchFamily="34" charset="0"/>
              </a:rPr>
              <a:t>).</a:t>
            </a:r>
            <a:endParaRPr kumimoji="0" lang="en-US" sz="1200" i="0" u="none" strike="noStrike" kern="1200" cap="none" spc="0" normalizeH="0" baseline="0" noProof="0" dirty="0">
              <a:ln>
                <a:noFill/>
              </a:ln>
              <a:solidFill>
                <a:srgbClr val="000000"/>
              </a:solidFill>
              <a:effectLst/>
              <a:uLnTx/>
              <a:uFillTx/>
              <a:cs typeface="Calibri" panose="020F0502020204030204" pitchFamily="34" charset="0"/>
            </a:endParaRPr>
          </a:p>
        </p:txBody>
      </p:sp>
      <p:sp>
        <p:nvSpPr>
          <p:cNvPr id="5" name="Text Placeholder 7">
            <a:extLst>
              <a:ext uri="{FF2B5EF4-FFF2-40B4-BE49-F238E27FC236}">
                <a16:creationId xmlns:a16="http://schemas.microsoft.com/office/drawing/2014/main" id="{DA3B2C11-499C-F157-5B42-62B2DE59601B}"/>
              </a:ext>
            </a:extLst>
          </p:cNvPr>
          <p:cNvSpPr>
            <a:spLocks noGrp="1"/>
          </p:cNvSpPr>
          <p:nvPr>
            <p:ph type="body" sz="quarter" idx="10"/>
          </p:nvPr>
        </p:nvSpPr>
        <p:spPr>
          <a:xfrm>
            <a:off x="838200" y="466725"/>
            <a:ext cx="8254429" cy="666750"/>
          </a:xfrm>
        </p:spPr>
        <p:txBody>
          <a:bodyPr>
            <a:noAutofit/>
          </a:bodyPr>
          <a:lstStyle/>
          <a:p>
            <a:r>
              <a:rPr lang="en-US" sz="3200" dirty="0"/>
              <a:t>IEEE 2800—ERCOT Adoption and Alternatives</a:t>
            </a:r>
          </a:p>
        </p:txBody>
      </p:sp>
      <p:sp>
        <p:nvSpPr>
          <p:cNvPr id="3" name="Content Placeholder 2">
            <a:extLst>
              <a:ext uri="{FF2B5EF4-FFF2-40B4-BE49-F238E27FC236}">
                <a16:creationId xmlns:a16="http://schemas.microsoft.com/office/drawing/2014/main" id="{D0B17373-DB2E-4E6A-8147-6BCB9D7737AE}"/>
              </a:ext>
            </a:extLst>
          </p:cNvPr>
          <p:cNvSpPr>
            <a:spLocks noGrp="1"/>
          </p:cNvSpPr>
          <p:nvPr>
            <p:ph sz="quarter" idx="13"/>
          </p:nvPr>
        </p:nvSpPr>
        <p:spPr>
          <a:xfrm>
            <a:off x="6976154" y="3215811"/>
            <a:ext cx="4377646" cy="1651615"/>
          </a:xfrm>
        </p:spPr>
        <p:txBody>
          <a:bodyPr>
            <a:normAutofit fontScale="92500" lnSpcReduction="20000"/>
          </a:bodyPr>
          <a:lstStyle/>
          <a:p>
            <a:r>
              <a:rPr lang="en-US" sz="1800" dirty="0">
                <a:solidFill>
                  <a:srgbClr val="000000"/>
                </a:solidFill>
                <a:effectLst/>
                <a:latin typeface="Calibri" panose="020F0502020204030204" pitchFamily="34" charset="0"/>
                <a:ea typeface="Times New Roman" panose="02020603050405020304" pitchFamily="18" charset="0"/>
              </a:rPr>
              <a:t>“Standards are available in recognition of their </a:t>
            </a:r>
            <a:r>
              <a:rPr lang="en-US" sz="1800" i="1" dirty="0">
                <a:solidFill>
                  <a:srgbClr val="000000"/>
                </a:solidFill>
                <a:effectLst/>
                <a:latin typeface="Calibri" panose="020F0502020204030204" pitchFamily="34" charset="0"/>
                <a:ea typeface="Times New Roman" panose="02020603050405020304" pitchFamily="18" charset="0"/>
              </a:rPr>
              <a:t>incorporation by reference </a:t>
            </a:r>
            <a:r>
              <a:rPr lang="en-US" sz="1800" dirty="0">
                <a:solidFill>
                  <a:srgbClr val="000000"/>
                </a:solidFill>
                <a:effectLst/>
                <a:latin typeface="Calibri" panose="020F0502020204030204" pitchFamily="34" charset="0"/>
                <a:ea typeface="Times New Roman" panose="02020603050405020304" pitchFamily="18" charset="0"/>
              </a:rPr>
              <a:t>in the U.S. Code of Federal Regulations (CFR)”</a:t>
            </a:r>
          </a:p>
          <a:p>
            <a:endParaRPr lang="en-US" sz="1800" dirty="0">
              <a:solidFill>
                <a:srgbClr val="000000"/>
              </a:solidFill>
              <a:effectLst/>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Standards in the Reading Room are available in "view only" format to anyone who registers with a </a:t>
            </a:r>
            <a:r>
              <a:rPr lang="en-US" sz="1800" b="1" u="sng" dirty="0">
                <a:solidFill>
                  <a:srgbClr val="000000"/>
                </a:solidFill>
                <a:effectLst/>
                <a:latin typeface="Calibri" panose="020F0502020204030204" pitchFamily="34" charset="0"/>
                <a:ea typeface="Times New Roman" panose="02020603050405020304" pitchFamily="18" charset="0"/>
              </a:rPr>
              <a:t>free-of-charge</a:t>
            </a:r>
            <a:r>
              <a:rPr lang="en-US" sz="1800" dirty="0">
                <a:solidFill>
                  <a:srgbClr val="000000"/>
                </a:solidFill>
                <a:effectLst/>
                <a:latin typeface="Calibri" panose="020F0502020204030204" pitchFamily="34" charset="0"/>
                <a:ea typeface="Times New Roman" panose="02020603050405020304" pitchFamily="18" charset="0"/>
              </a:rPr>
              <a:t> IEEE account.</a:t>
            </a:r>
            <a:endParaRPr lang="en-US" dirty="0"/>
          </a:p>
        </p:txBody>
      </p:sp>
      <p:pic>
        <p:nvPicPr>
          <p:cNvPr id="6" name="Picture 5">
            <a:extLst>
              <a:ext uri="{FF2B5EF4-FFF2-40B4-BE49-F238E27FC236}">
                <a16:creationId xmlns:a16="http://schemas.microsoft.com/office/drawing/2014/main" id="{58DE3A6D-2F86-4AA0-AFD9-A9C3BBE3CA49}"/>
              </a:ext>
            </a:extLst>
          </p:cNvPr>
          <p:cNvPicPr>
            <a:picLocks noChangeAspect="1"/>
          </p:cNvPicPr>
          <p:nvPr/>
        </p:nvPicPr>
        <p:blipFill>
          <a:blip r:embed="rId3"/>
          <a:stretch>
            <a:fillRect/>
          </a:stretch>
        </p:blipFill>
        <p:spPr>
          <a:xfrm>
            <a:off x="620283" y="3288216"/>
            <a:ext cx="6221691" cy="1461002"/>
          </a:xfrm>
          <a:prstGeom prst="rect">
            <a:avLst/>
          </a:prstGeom>
          <a:ln>
            <a:solidFill>
              <a:schemeClr val="tx1"/>
            </a:solidFill>
          </a:ln>
        </p:spPr>
      </p:pic>
      <p:sp>
        <p:nvSpPr>
          <p:cNvPr id="8" name="TextBox 7">
            <a:extLst>
              <a:ext uri="{FF2B5EF4-FFF2-40B4-BE49-F238E27FC236}">
                <a16:creationId xmlns:a16="http://schemas.microsoft.com/office/drawing/2014/main" id="{28D8DAF1-0BCF-437E-857E-9CE95BDC60C2}"/>
              </a:ext>
            </a:extLst>
          </p:cNvPr>
          <p:cNvSpPr txBox="1"/>
          <p:nvPr/>
        </p:nvSpPr>
        <p:spPr>
          <a:xfrm>
            <a:off x="538089" y="4791350"/>
            <a:ext cx="6571627" cy="369332"/>
          </a:xfrm>
          <a:prstGeom prst="rect">
            <a:avLst/>
          </a:prstGeom>
          <a:noFill/>
        </p:spPr>
        <p:txBody>
          <a:bodyPr wrap="square">
            <a:spAutoFit/>
          </a:bodyPr>
          <a:lstStyle/>
          <a:p>
            <a:r>
              <a:rPr lang="en-US" u="sng" dirty="0">
                <a:solidFill>
                  <a:srgbClr val="0563C1"/>
                </a:solidFill>
                <a:effectLst/>
                <a:latin typeface="Calibri" panose="020F0502020204030204" pitchFamily="34" charset="0"/>
                <a:ea typeface="Times New Roman" panose="02020603050405020304" pitchFamily="18" charset="0"/>
                <a:hlinkClick r:id="rId4" tooltip="https://urldefense.com/v3/__https://ieeexplore.ieee.org/browse/standards/reading-room/page__;!!JFRnefgmUaE!lWqTv9tNdgnJxYVM4UaEb6Nl1LQvRrbDJnSOjFk8BRLng8q1UZg5VFjdScRe52Ox8JzQXd7y558$"/>
              </a:rPr>
              <a:t>https://ieeexplore.ieee.org/browse/standards/reading-room/page</a:t>
            </a:r>
            <a:r>
              <a:rPr lang="en-US" u="sng" dirty="0">
                <a:solidFill>
                  <a:srgbClr val="0563C1"/>
                </a:solidFill>
                <a:effectLst/>
                <a:latin typeface="Calibri" panose="020F050202020403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102424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466725"/>
            <a:ext cx="7773955" cy="666750"/>
          </a:xfrm>
        </p:spPr>
        <p:txBody>
          <a:bodyPr/>
          <a:lstStyle/>
          <a:p>
            <a:r>
              <a:rPr lang="en-US" dirty="0"/>
              <a:t>General Info on IEEE P2800.2</a:t>
            </a:r>
          </a:p>
        </p:txBody>
      </p:sp>
      <p:sp>
        <p:nvSpPr>
          <p:cNvPr id="8" name="Content Placeholder 3">
            <a:extLst>
              <a:ext uri="{FF2B5EF4-FFF2-40B4-BE49-F238E27FC236}">
                <a16:creationId xmlns:a16="http://schemas.microsoft.com/office/drawing/2014/main" id="{9DBB73A5-A53E-F6E8-2053-5710949A5995}"/>
              </a:ext>
            </a:extLst>
          </p:cNvPr>
          <p:cNvSpPr txBox="1">
            <a:spLocks/>
          </p:cNvSpPr>
          <p:nvPr/>
        </p:nvSpPr>
        <p:spPr>
          <a:xfrm>
            <a:off x="940836" y="1371600"/>
            <a:ext cx="10310327" cy="1819469"/>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200" b="1" u="sng" dirty="0">
                <a:effectLst/>
                <a:ea typeface="Times New Roman" panose="02020603050405020304" pitchFamily="18" charset="0"/>
              </a:rPr>
              <a:t>Target Dates:</a:t>
            </a:r>
            <a:r>
              <a:rPr lang="en-US" sz="2200" dirty="0">
                <a:effectLst/>
                <a:ea typeface="Times New Roman" panose="02020603050405020304" pitchFamily="18" charset="0"/>
              </a:rPr>
              <a:t> </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WG approved draft by Q1 2024</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IEEE SA Ballot: Q2, 2024 – Q1, 2025</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Publication: Q</a:t>
            </a:r>
            <a:r>
              <a:rPr lang="en-US" sz="2200" dirty="0">
                <a:ea typeface="Times New Roman" panose="02020603050405020304" pitchFamily="18" charset="0"/>
              </a:rPr>
              <a:t>1-Q2, 2025</a:t>
            </a:r>
            <a:endParaRPr lang="en-US" sz="2200" dirty="0">
              <a:effectLst/>
              <a:ea typeface="Times New Roman" panose="02020603050405020304" pitchFamily="18" charset="0"/>
            </a:endParaRPr>
          </a:p>
          <a:p>
            <a:pPr marL="60325" indent="-342900">
              <a:buFont typeface="Wingdings" panose="05000000000000000000" pitchFamily="2" charset="2"/>
              <a:buChar char="§"/>
            </a:pPr>
            <a:endParaRPr lang="en-US" sz="2600" dirty="0">
              <a:effectLst/>
              <a:ea typeface="Times New Roman" panose="02020603050405020304" pitchFamily="18" charset="0"/>
            </a:endParaRPr>
          </a:p>
        </p:txBody>
      </p:sp>
      <p:sp>
        <p:nvSpPr>
          <p:cNvPr id="3" name="Content Placeholder 3">
            <a:extLst>
              <a:ext uri="{FF2B5EF4-FFF2-40B4-BE49-F238E27FC236}">
                <a16:creationId xmlns:a16="http://schemas.microsoft.com/office/drawing/2014/main" id="{1DD5748E-99CB-D4AD-5F8F-3D29904D266F}"/>
              </a:ext>
            </a:extLst>
          </p:cNvPr>
          <p:cNvSpPr txBox="1">
            <a:spLocks/>
          </p:cNvSpPr>
          <p:nvPr/>
        </p:nvSpPr>
        <p:spPr>
          <a:xfrm>
            <a:off x="940835" y="3422781"/>
            <a:ext cx="10310327" cy="114922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200" b="1" u="sng" dirty="0">
                <a:effectLst/>
                <a:ea typeface="Times New Roman" panose="02020603050405020304" pitchFamily="18" charset="0"/>
              </a:rPr>
              <a:t>Next WG Meeting:</a:t>
            </a:r>
            <a:r>
              <a:rPr lang="en-US" sz="2200" dirty="0">
                <a:effectLst/>
                <a:ea typeface="Times New Roman" panose="02020603050405020304" pitchFamily="18" charset="0"/>
              </a:rPr>
              <a:t> </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Virtual meeting scheduled for </a:t>
            </a:r>
            <a:r>
              <a:rPr lang="en-US" sz="2200" b="1" dirty="0">
                <a:effectLst/>
                <a:ea typeface="Times New Roman" panose="02020603050405020304" pitchFamily="18" charset="0"/>
              </a:rPr>
              <a:t>April 25-27</a:t>
            </a:r>
            <a:r>
              <a:rPr lang="en-US" sz="2200" dirty="0">
                <a:effectLst/>
                <a:ea typeface="Times New Roman" panose="02020603050405020304" pitchFamily="18" charset="0"/>
              </a:rPr>
              <a:t>, 2023</a:t>
            </a:r>
          </a:p>
          <a:p>
            <a:pPr marL="60325" indent="-342900">
              <a:buFont typeface="Wingdings" panose="05000000000000000000" pitchFamily="2" charset="2"/>
              <a:buChar char="§"/>
            </a:pPr>
            <a:endParaRPr lang="en-US" sz="2600" dirty="0">
              <a:effectLst/>
              <a:ea typeface="Times New Roman" panose="02020603050405020304" pitchFamily="18" charset="0"/>
            </a:endParaRPr>
          </a:p>
        </p:txBody>
      </p:sp>
      <p:sp>
        <p:nvSpPr>
          <p:cNvPr id="4" name="Content Placeholder 3">
            <a:extLst>
              <a:ext uri="{FF2B5EF4-FFF2-40B4-BE49-F238E27FC236}">
                <a16:creationId xmlns:a16="http://schemas.microsoft.com/office/drawing/2014/main" id="{16EF2844-177E-4C87-7098-6292C5FA9338}"/>
              </a:ext>
            </a:extLst>
          </p:cNvPr>
          <p:cNvSpPr txBox="1">
            <a:spLocks/>
          </p:cNvSpPr>
          <p:nvPr/>
        </p:nvSpPr>
        <p:spPr>
          <a:xfrm>
            <a:off x="940836" y="4805270"/>
            <a:ext cx="10310327" cy="114922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200" b="1" u="sng" dirty="0">
                <a:effectLst/>
                <a:ea typeface="Times New Roman" panose="02020603050405020304" pitchFamily="18" charset="0"/>
              </a:rPr>
              <a:t>Call for Participation:</a:t>
            </a:r>
            <a:r>
              <a:rPr lang="en-US" sz="2200" dirty="0">
                <a:effectLst/>
                <a:ea typeface="Times New Roman" panose="02020603050405020304" pitchFamily="18" charset="0"/>
              </a:rPr>
              <a:t> </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Please consider joining the WG and SGs of your interest to help develop P2800.2</a:t>
            </a:r>
          </a:p>
          <a:p>
            <a:pPr marL="60325" indent="-342900">
              <a:buFont typeface="Wingdings" panose="05000000000000000000" pitchFamily="2" charset="2"/>
              <a:buChar char="§"/>
            </a:pPr>
            <a:endParaRPr lang="en-US" sz="2600" dirty="0">
              <a:effectLst/>
              <a:ea typeface="Times New Roman" panose="02020603050405020304" pitchFamily="18" charset="0"/>
            </a:endParaRPr>
          </a:p>
        </p:txBody>
      </p:sp>
    </p:spTree>
    <p:extLst>
      <p:ext uri="{BB962C8B-B14F-4D97-AF65-F5344CB8AC3E}">
        <p14:creationId xmlns:p14="http://schemas.microsoft.com/office/powerpoint/2010/main" val="892259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466725"/>
            <a:ext cx="7773955" cy="666750"/>
          </a:xfrm>
        </p:spPr>
        <p:txBody>
          <a:bodyPr/>
          <a:lstStyle/>
          <a:p>
            <a:r>
              <a:rPr lang="en-US" dirty="0"/>
              <a:t>IEEE P2800.2 WG Structure/Leaders</a:t>
            </a:r>
          </a:p>
        </p:txBody>
      </p:sp>
      <p:graphicFrame>
        <p:nvGraphicFramePr>
          <p:cNvPr id="3" name="Table 3">
            <a:extLst>
              <a:ext uri="{FF2B5EF4-FFF2-40B4-BE49-F238E27FC236}">
                <a16:creationId xmlns:a16="http://schemas.microsoft.com/office/drawing/2014/main" id="{0C0D5929-1187-02FE-FFB7-CCD01C45BE16}"/>
              </a:ext>
            </a:extLst>
          </p:cNvPr>
          <p:cNvGraphicFramePr>
            <a:graphicFrameLocks noGrp="1"/>
          </p:cNvGraphicFramePr>
          <p:nvPr>
            <p:extLst>
              <p:ext uri="{D42A27DB-BD31-4B8C-83A1-F6EECF244321}">
                <p14:modId xmlns:p14="http://schemas.microsoft.com/office/powerpoint/2010/main" val="3227540536"/>
              </p:ext>
            </p:extLst>
          </p:nvPr>
        </p:nvGraphicFramePr>
        <p:xfrm>
          <a:off x="6783560" y="1480860"/>
          <a:ext cx="3908743" cy="2021840"/>
        </p:xfrm>
        <a:graphic>
          <a:graphicData uri="http://schemas.openxmlformats.org/drawingml/2006/table">
            <a:tbl>
              <a:tblPr firstRow="1" bandRow="1">
                <a:tableStyleId>{5C22544A-7EE6-4342-B048-85BDC9FD1C3A}</a:tableStyleId>
              </a:tblPr>
              <a:tblGrid>
                <a:gridCol w="1165543">
                  <a:extLst>
                    <a:ext uri="{9D8B030D-6E8A-4147-A177-3AD203B41FA5}">
                      <a16:colId xmlns:a16="http://schemas.microsoft.com/office/drawing/2014/main" val="1194780988"/>
                    </a:ext>
                  </a:extLst>
                </a:gridCol>
                <a:gridCol w="2743200">
                  <a:extLst>
                    <a:ext uri="{9D8B030D-6E8A-4147-A177-3AD203B41FA5}">
                      <a16:colId xmlns:a16="http://schemas.microsoft.com/office/drawing/2014/main" val="1357279303"/>
                    </a:ext>
                  </a:extLst>
                </a:gridCol>
              </a:tblGrid>
              <a:tr h="370840">
                <a:tc>
                  <a:txBody>
                    <a:bodyPr/>
                    <a:lstStyle/>
                    <a:p>
                      <a:r>
                        <a:rPr lang="en-US" b="1" dirty="0"/>
                        <a:t>Chair</a:t>
                      </a:r>
                    </a:p>
                  </a:txBody>
                  <a:tcPr/>
                </a:tc>
                <a:tc>
                  <a:txBody>
                    <a:bodyPr/>
                    <a:lstStyle/>
                    <a:p>
                      <a:r>
                        <a:rPr lang="en-US" b="1" dirty="0"/>
                        <a:t>Andy Hoke </a:t>
                      </a:r>
                    </a:p>
                    <a:p>
                      <a:r>
                        <a:rPr lang="en-US" b="1" dirty="0"/>
                        <a:t>(Andy.Hoke@nrel.gov)</a:t>
                      </a:r>
                    </a:p>
                  </a:txBody>
                  <a:tcPr/>
                </a:tc>
                <a:extLst>
                  <a:ext uri="{0D108BD9-81ED-4DB2-BD59-A6C34878D82A}">
                    <a16:rowId xmlns:a16="http://schemas.microsoft.com/office/drawing/2014/main" val="375497758"/>
                  </a:ext>
                </a:extLst>
              </a:tr>
              <a:tr h="370840">
                <a:tc>
                  <a:txBody>
                    <a:bodyPr/>
                    <a:lstStyle/>
                    <a:p>
                      <a:r>
                        <a:rPr lang="en-US" b="0" dirty="0"/>
                        <a:t>Secretary</a:t>
                      </a:r>
                    </a:p>
                  </a:txBody>
                  <a:tcPr/>
                </a:tc>
                <a:tc>
                  <a:txBody>
                    <a:bodyPr/>
                    <a:lstStyle/>
                    <a:p>
                      <a:r>
                        <a:rPr lang="en-US" b="0" dirty="0"/>
                        <a:t>Manish Patel</a:t>
                      </a:r>
                    </a:p>
                    <a:p>
                      <a:r>
                        <a:rPr lang="en-US" b="0" dirty="0"/>
                        <a:t>(mpatel@southernco.com)</a:t>
                      </a:r>
                    </a:p>
                  </a:txBody>
                  <a:tcPr/>
                </a:tc>
                <a:extLst>
                  <a:ext uri="{0D108BD9-81ED-4DB2-BD59-A6C34878D82A}">
                    <a16:rowId xmlns:a16="http://schemas.microsoft.com/office/drawing/2014/main" val="584597500"/>
                  </a:ext>
                </a:extLst>
              </a:tr>
              <a:tr h="370840">
                <a:tc>
                  <a:txBody>
                    <a:bodyPr/>
                    <a:lstStyle/>
                    <a:p>
                      <a:r>
                        <a:rPr lang="en-US" b="0" dirty="0"/>
                        <a:t>Vice Chair</a:t>
                      </a:r>
                    </a:p>
                  </a:txBody>
                  <a:tcPr/>
                </a:tc>
                <a:tc>
                  <a:txBody>
                    <a:bodyPr/>
                    <a:lstStyle/>
                    <a:p>
                      <a:r>
                        <a:rPr lang="en-US" b="0" dirty="0"/>
                        <a:t>Bob Cummings</a:t>
                      </a:r>
                    </a:p>
                  </a:txBody>
                  <a:tcPr/>
                </a:tc>
                <a:extLst>
                  <a:ext uri="{0D108BD9-81ED-4DB2-BD59-A6C34878D82A}">
                    <a16:rowId xmlns:a16="http://schemas.microsoft.com/office/drawing/2014/main" val="75943787"/>
                  </a:ext>
                </a:extLst>
              </a:tr>
              <a:tr h="370840">
                <a:tc>
                  <a:txBody>
                    <a:bodyPr/>
                    <a:lstStyle/>
                    <a:p>
                      <a:r>
                        <a:rPr lang="en-US" b="0" dirty="0"/>
                        <a:t>Vice Chair</a:t>
                      </a:r>
                    </a:p>
                  </a:txBody>
                  <a:tcPr/>
                </a:tc>
                <a:tc>
                  <a:txBody>
                    <a:bodyPr/>
                    <a:lstStyle/>
                    <a:p>
                      <a:r>
                        <a:rPr lang="en-US" b="0" dirty="0"/>
                        <a:t>Mahesh Morjaria</a:t>
                      </a:r>
                    </a:p>
                  </a:txBody>
                  <a:tcPr/>
                </a:tc>
                <a:extLst>
                  <a:ext uri="{0D108BD9-81ED-4DB2-BD59-A6C34878D82A}">
                    <a16:rowId xmlns:a16="http://schemas.microsoft.com/office/drawing/2014/main" val="2521445489"/>
                  </a:ext>
                </a:extLst>
              </a:tr>
            </a:tbl>
          </a:graphicData>
        </a:graphic>
      </p:graphicFrame>
      <p:graphicFrame>
        <p:nvGraphicFramePr>
          <p:cNvPr id="4" name="Table 4">
            <a:extLst>
              <a:ext uri="{FF2B5EF4-FFF2-40B4-BE49-F238E27FC236}">
                <a16:creationId xmlns:a16="http://schemas.microsoft.com/office/drawing/2014/main" id="{E26AFE86-9B76-392E-5B72-D27027B2DA72}"/>
              </a:ext>
            </a:extLst>
          </p:cNvPr>
          <p:cNvGraphicFramePr>
            <a:graphicFrameLocks noGrp="1"/>
          </p:cNvGraphicFramePr>
          <p:nvPr>
            <p:extLst>
              <p:ext uri="{D42A27DB-BD31-4B8C-83A1-F6EECF244321}">
                <p14:modId xmlns:p14="http://schemas.microsoft.com/office/powerpoint/2010/main" val="2834858233"/>
              </p:ext>
            </p:extLst>
          </p:nvPr>
        </p:nvGraphicFramePr>
        <p:xfrm>
          <a:off x="345232" y="1489332"/>
          <a:ext cx="6176865" cy="4180840"/>
        </p:xfrm>
        <a:graphic>
          <a:graphicData uri="http://schemas.openxmlformats.org/drawingml/2006/table">
            <a:tbl>
              <a:tblPr firstRow="1" bandRow="1">
                <a:tableStyleId>{5C22544A-7EE6-4342-B048-85BDC9FD1C3A}</a:tableStyleId>
              </a:tblPr>
              <a:tblGrid>
                <a:gridCol w="2053839">
                  <a:extLst>
                    <a:ext uri="{9D8B030D-6E8A-4147-A177-3AD203B41FA5}">
                      <a16:colId xmlns:a16="http://schemas.microsoft.com/office/drawing/2014/main" val="161140622"/>
                    </a:ext>
                  </a:extLst>
                </a:gridCol>
                <a:gridCol w="2281084">
                  <a:extLst>
                    <a:ext uri="{9D8B030D-6E8A-4147-A177-3AD203B41FA5}">
                      <a16:colId xmlns:a16="http://schemas.microsoft.com/office/drawing/2014/main" val="2130297624"/>
                    </a:ext>
                  </a:extLst>
                </a:gridCol>
                <a:gridCol w="1841942">
                  <a:extLst>
                    <a:ext uri="{9D8B030D-6E8A-4147-A177-3AD203B41FA5}">
                      <a16:colId xmlns:a16="http://schemas.microsoft.com/office/drawing/2014/main" val="3301637281"/>
                    </a:ext>
                  </a:extLst>
                </a:gridCol>
              </a:tblGrid>
              <a:tr h="370840">
                <a:tc>
                  <a:txBody>
                    <a:bodyPr/>
                    <a:lstStyle/>
                    <a:p>
                      <a:r>
                        <a:rPr lang="en-US" sz="1600" dirty="0"/>
                        <a:t>Group</a:t>
                      </a:r>
                    </a:p>
                  </a:txBody>
                  <a:tcPr/>
                </a:tc>
                <a:tc>
                  <a:txBody>
                    <a:bodyPr/>
                    <a:lstStyle/>
                    <a:p>
                      <a:r>
                        <a:rPr lang="en-US" sz="1600" dirty="0"/>
                        <a:t>Vice Chair</a:t>
                      </a:r>
                    </a:p>
                  </a:txBody>
                  <a:tcPr/>
                </a:tc>
                <a:tc>
                  <a:txBody>
                    <a:bodyPr/>
                    <a:lstStyle/>
                    <a:p>
                      <a:r>
                        <a:rPr lang="en-US" sz="1600" dirty="0"/>
                        <a:t>Subgroup Chair(s)</a:t>
                      </a:r>
                    </a:p>
                  </a:txBody>
                  <a:tcPr/>
                </a:tc>
                <a:extLst>
                  <a:ext uri="{0D108BD9-81ED-4DB2-BD59-A6C34878D82A}">
                    <a16:rowId xmlns:a16="http://schemas.microsoft.com/office/drawing/2014/main" val="1445954315"/>
                  </a:ext>
                </a:extLst>
              </a:tr>
              <a:tr h="370840">
                <a:tc>
                  <a:txBody>
                    <a:bodyPr/>
                    <a:lstStyle/>
                    <a:p>
                      <a:r>
                        <a:rPr lang="en-US" sz="1600" dirty="0"/>
                        <a:t>Subgroup 2 – Type Tests</a:t>
                      </a:r>
                    </a:p>
                  </a:txBody>
                  <a:tcPr/>
                </a:tc>
                <a:tc>
                  <a:txBody>
                    <a:bodyPr/>
                    <a:lstStyle/>
                    <a:p>
                      <a:r>
                        <a:rPr lang="en-US" sz="1600" dirty="0"/>
                        <a:t>Steve Wurmlinger</a:t>
                      </a:r>
                    </a:p>
                    <a:p>
                      <a:r>
                        <a:rPr lang="en-US" sz="1400" b="0" dirty="0"/>
                        <a:t>(</a:t>
                      </a:r>
                      <a:r>
                        <a:rPr lang="en-US" sz="1400" b="0" dirty="0">
                          <a:hlinkClick r:id="rId2"/>
                        </a:rPr>
                        <a:t>Stephen.Wurmlinger@sma-america.com</a:t>
                      </a:r>
                      <a:r>
                        <a:rPr lang="en-US" sz="1400" b="0" dirty="0"/>
                        <a:t>)</a:t>
                      </a:r>
                      <a:r>
                        <a:rPr lang="en-US" sz="1200" b="1" dirty="0"/>
                        <a:t> </a:t>
                      </a:r>
                    </a:p>
                  </a:txBody>
                  <a:tcPr/>
                </a:tc>
                <a:tc>
                  <a:txBody>
                    <a:bodyPr/>
                    <a:lstStyle/>
                    <a:p>
                      <a:r>
                        <a:rPr lang="en-US" sz="1600" dirty="0"/>
                        <a:t>Pramod Ghimire Michael Ropp</a:t>
                      </a:r>
                    </a:p>
                  </a:txBody>
                  <a:tcPr/>
                </a:tc>
                <a:extLst>
                  <a:ext uri="{0D108BD9-81ED-4DB2-BD59-A6C34878D82A}">
                    <a16:rowId xmlns:a16="http://schemas.microsoft.com/office/drawing/2014/main" val="3347624879"/>
                  </a:ext>
                </a:extLst>
              </a:tr>
              <a:tr h="370840">
                <a:tc>
                  <a:txBody>
                    <a:bodyPr/>
                    <a:lstStyle/>
                    <a:p>
                      <a:r>
                        <a:rPr lang="en-US" sz="1600" dirty="0"/>
                        <a:t>Subgroup 3 – Design Evaluation</a:t>
                      </a:r>
                    </a:p>
                  </a:txBody>
                  <a:tcPr/>
                </a:tc>
                <a:tc>
                  <a:txBody>
                    <a:bodyPr/>
                    <a:lstStyle/>
                    <a:p>
                      <a:r>
                        <a:rPr lang="en-US" sz="1600" dirty="0"/>
                        <a:t>Jens Boemer</a:t>
                      </a:r>
                    </a:p>
                    <a:p>
                      <a:r>
                        <a:rPr lang="en-US" sz="1400" dirty="0"/>
                        <a:t>(</a:t>
                      </a:r>
                      <a:r>
                        <a:rPr lang="en-US" sz="1400" dirty="0">
                          <a:hlinkClick r:id="rId3"/>
                        </a:rPr>
                        <a:t>j.c.boemer@ieee.org</a:t>
                      </a:r>
                      <a:r>
                        <a:rPr lang="en-US" sz="1400" dirty="0"/>
                        <a:t>) </a:t>
                      </a:r>
                    </a:p>
                  </a:txBody>
                  <a:tcPr/>
                </a:tc>
                <a:tc>
                  <a:txBody>
                    <a:bodyPr/>
                    <a:lstStyle/>
                    <a:p>
                      <a:r>
                        <a:rPr lang="en-US" sz="1600" dirty="0"/>
                        <a:t>Andrew Isaacs </a:t>
                      </a:r>
                    </a:p>
                    <a:p>
                      <a:r>
                        <a:rPr lang="en-US" sz="1600" dirty="0"/>
                        <a:t>Alex Shattuck</a:t>
                      </a:r>
                    </a:p>
                  </a:txBody>
                  <a:tcPr/>
                </a:tc>
                <a:extLst>
                  <a:ext uri="{0D108BD9-81ED-4DB2-BD59-A6C34878D82A}">
                    <a16:rowId xmlns:a16="http://schemas.microsoft.com/office/drawing/2014/main" val="3793585404"/>
                  </a:ext>
                </a:extLst>
              </a:tr>
              <a:tr h="370840">
                <a:tc>
                  <a:txBody>
                    <a:bodyPr/>
                    <a:lstStyle/>
                    <a:p>
                      <a:r>
                        <a:rPr lang="en-US" sz="1600" dirty="0"/>
                        <a:t>Subgroup 4 – As-built Evaluation &amp; Comm. Tests</a:t>
                      </a:r>
                    </a:p>
                  </a:txBody>
                  <a:tcPr/>
                </a:tc>
                <a:tc>
                  <a:txBody>
                    <a:bodyPr/>
                    <a:lstStyle/>
                    <a:p>
                      <a:r>
                        <a:rPr lang="en-US" sz="1600" dirty="0"/>
                        <a:t>Divya Kurthakoti</a:t>
                      </a:r>
                    </a:p>
                    <a:p>
                      <a:r>
                        <a:rPr lang="en-US" sz="1400" dirty="0"/>
                        <a:t>(</a:t>
                      </a:r>
                      <a:r>
                        <a:rPr lang="en-US" sz="1400" dirty="0">
                          <a:hlinkClick r:id="rId4"/>
                        </a:rPr>
                        <a:t>dkuch@orsted.com</a:t>
                      </a:r>
                      <a:r>
                        <a:rPr lang="en-US" sz="1400" dirty="0"/>
                        <a:t>) </a:t>
                      </a:r>
                    </a:p>
                  </a:txBody>
                  <a:tcPr/>
                </a:tc>
                <a:tc>
                  <a:txBody>
                    <a:bodyPr/>
                    <a:lstStyle/>
                    <a:p>
                      <a:r>
                        <a:rPr lang="en-US" sz="1600" dirty="0"/>
                        <a:t>Chris Milan </a:t>
                      </a:r>
                    </a:p>
                    <a:p>
                      <a:r>
                        <a:rPr lang="en-US" sz="1600" dirty="0"/>
                        <a:t>Dave Narang</a:t>
                      </a:r>
                    </a:p>
                  </a:txBody>
                  <a:tcPr/>
                </a:tc>
                <a:extLst>
                  <a:ext uri="{0D108BD9-81ED-4DB2-BD59-A6C34878D82A}">
                    <a16:rowId xmlns:a16="http://schemas.microsoft.com/office/drawing/2014/main" val="1931530178"/>
                  </a:ext>
                </a:extLst>
              </a:tr>
              <a:tr h="370840">
                <a:tc>
                  <a:txBody>
                    <a:bodyPr/>
                    <a:lstStyle/>
                    <a:p>
                      <a:r>
                        <a:rPr lang="en-US" sz="1600" dirty="0"/>
                        <a:t>SG 5 – Post-Comm Model Validation, Monitoring, Periodic Verification &amp; Tests</a:t>
                      </a:r>
                    </a:p>
                  </a:txBody>
                  <a:tcPr/>
                </a:tc>
                <a:tc>
                  <a:txBody>
                    <a:bodyPr/>
                    <a:lstStyle/>
                    <a:p>
                      <a:r>
                        <a:rPr lang="en-US" sz="1600" dirty="0"/>
                        <a:t>Julia Matevosyan</a:t>
                      </a:r>
                    </a:p>
                    <a:p>
                      <a:r>
                        <a:rPr lang="en-US" sz="1400" dirty="0"/>
                        <a:t>(</a:t>
                      </a:r>
                      <a:r>
                        <a:rPr lang="en-US" sz="1400" dirty="0" err="1">
                          <a:hlinkClick r:id="rId5"/>
                        </a:rPr>
                        <a:t>Julia@esig.energy</a:t>
                      </a:r>
                      <a:r>
                        <a:rPr lang="en-US" sz="1400" dirty="0"/>
                        <a:t>) </a:t>
                      </a:r>
                    </a:p>
                  </a:txBody>
                  <a:tcPr/>
                </a:tc>
                <a:tc>
                  <a:txBody>
                    <a:bodyPr/>
                    <a:lstStyle/>
                    <a:p>
                      <a:r>
                        <a:rPr lang="en-US" sz="1600" dirty="0"/>
                        <a:t>Jason McDowell Brad Marszalkowski</a:t>
                      </a:r>
                    </a:p>
                  </a:txBody>
                  <a:tcPr/>
                </a:tc>
                <a:extLst>
                  <a:ext uri="{0D108BD9-81ED-4DB2-BD59-A6C34878D82A}">
                    <a16:rowId xmlns:a16="http://schemas.microsoft.com/office/drawing/2014/main" val="1161305336"/>
                  </a:ext>
                </a:extLst>
              </a:tr>
              <a:tr h="370840">
                <a:tc>
                  <a:txBody>
                    <a:bodyPr/>
                    <a:lstStyle/>
                    <a:p>
                      <a:r>
                        <a:rPr lang="en-US" sz="1600" dirty="0"/>
                        <a:t>Power Quality Task Force</a:t>
                      </a:r>
                    </a:p>
                  </a:txBody>
                  <a:tcPr/>
                </a:tc>
                <a:tc>
                  <a:txBody>
                    <a:bodyPr/>
                    <a:lstStyle/>
                    <a:p>
                      <a:endParaRPr lang="en-US" sz="1400" dirty="0"/>
                    </a:p>
                  </a:txBody>
                  <a:tcPr/>
                </a:tc>
                <a:tc>
                  <a:txBody>
                    <a:bodyPr/>
                    <a:lstStyle/>
                    <a:p>
                      <a:r>
                        <a:rPr lang="en-US" sz="1600" dirty="0"/>
                        <a:t>Eugen Starschich</a:t>
                      </a:r>
                    </a:p>
                    <a:p>
                      <a:r>
                        <a:rPr lang="en-US" sz="1600" dirty="0"/>
                        <a:t>David Mueller</a:t>
                      </a:r>
                    </a:p>
                  </a:txBody>
                  <a:tcPr/>
                </a:tc>
                <a:extLst>
                  <a:ext uri="{0D108BD9-81ED-4DB2-BD59-A6C34878D82A}">
                    <a16:rowId xmlns:a16="http://schemas.microsoft.com/office/drawing/2014/main" val="1964248784"/>
                  </a:ext>
                </a:extLst>
              </a:tr>
            </a:tbl>
          </a:graphicData>
        </a:graphic>
      </p:graphicFrame>
      <p:sp>
        <p:nvSpPr>
          <p:cNvPr id="5" name="Left Brace 4">
            <a:extLst>
              <a:ext uri="{FF2B5EF4-FFF2-40B4-BE49-F238E27FC236}">
                <a16:creationId xmlns:a16="http://schemas.microsoft.com/office/drawing/2014/main" id="{F300CC78-86EA-F40B-C637-4BAED8B09E3A}"/>
              </a:ext>
            </a:extLst>
          </p:cNvPr>
          <p:cNvSpPr/>
          <p:nvPr/>
        </p:nvSpPr>
        <p:spPr>
          <a:xfrm rot="16200000">
            <a:off x="3303592" y="4996658"/>
            <a:ext cx="300881" cy="1884786"/>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5BF210C-3C49-53FD-9FB5-B42AF3730FE6}"/>
              </a:ext>
            </a:extLst>
          </p:cNvPr>
          <p:cNvSpPr txBox="1"/>
          <p:nvPr/>
        </p:nvSpPr>
        <p:spPr>
          <a:xfrm>
            <a:off x="2283993" y="5788613"/>
            <a:ext cx="2340077" cy="914400"/>
          </a:xfrm>
          <a:prstGeom prst="rect">
            <a:avLst/>
          </a:prstGeom>
        </p:spPr>
        <p:txBody>
          <a:bodyPr vert="horz" wrap="none" lIns="91440" tIns="45720" rIns="91440" bIns="45720" rtlCol="0" anchor="b">
            <a:normAutofit/>
          </a:bodyPr>
          <a:lstStyle/>
          <a:p>
            <a:pPr algn="ctr"/>
            <a:r>
              <a:rPr lang="en-US" b="1" dirty="0">
                <a:latin typeface="+mn-lt"/>
              </a:rPr>
              <a:t>Lead SG &amp; Coordinate </a:t>
            </a:r>
          </a:p>
          <a:p>
            <a:pPr algn="ctr"/>
            <a:r>
              <a:rPr lang="en-US" b="1" dirty="0">
                <a:latin typeface="+mn-lt"/>
              </a:rPr>
              <a:t>with other SGs</a:t>
            </a:r>
          </a:p>
        </p:txBody>
      </p:sp>
      <p:sp>
        <p:nvSpPr>
          <p:cNvPr id="7" name="Left Brace 6">
            <a:extLst>
              <a:ext uri="{FF2B5EF4-FFF2-40B4-BE49-F238E27FC236}">
                <a16:creationId xmlns:a16="http://schemas.microsoft.com/office/drawing/2014/main" id="{DE32BCA3-DB7D-66EC-69F4-D68B06186FA3}"/>
              </a:ext>
            </a:extLst>
          </p:cNvPr>
          <p:cNvSpPr/>
          <p:nvPr/>
        </p:nvSpPr>
        <p:spPr>
          <a:xfrm rot="16200000">
            <a:off x="5416428" y="4979856"/>
            <a:ext cx="300879" cy="1884786"/>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3AF4C9A0-76AB-7C4E-046A-B650132B92A6}"/>
              </a:ext>
            </a:extLst>
          </p:cNvPr>
          <p:cNvSpPr txBox="1"/>
          <p:nvPr/>
        </p:nvSpPr>
        <p:spPr>
          <a:xfrm>
            <a:off x="4396828" y="5771810"/>
            <a:ext cx="2340077" cy="666750"/>
          </a:xfrm>
          <a:prstGeom prst="rect">
            <a:avLst/>
          </a:prstGeom>
        </p:spPr>
        <p:txBody>
          <a:bodyPr vert="horz" wrap="none" lIns="91440" tIns="45720" rIns="91440" bIns="45720" rtlCol="0" anchor="b">
            <a:normAutofit/>
          </a:bodyPr>
          <a:lstStyle/>
          <a:p>
            <a:pPr algn="ctr"/>
            <a:r>
              <a:rPr lang="en-US" b="1" dirty="0">
                <a:latin typeface="+mn-lt"/>
              </a:rPr>
              <a:t>Facilitate SG calls</a:t>
            </a:r>
          </a:p>
        </p:txBody>
      </p:sp>
      <p:sp>
        <p:nvSpPr>
          <p:cNvPr id="11" name="Content Placeholder 3">
            <a:extLst>
              <a:ext uri="{FF2B5EF4-FFF2-40B4-BE49-F238E27FC236}">
                <a16:creationId xmlns:a16="http://schemas.microsoft.com/office/drawing/2014/main" id="{2CEBA1B5-B2AA-B483-BB22-B9F1EFE11DA4}"/>
              </a:ext>
            </a:extLst>
          </p:cNvPr>
          <p:cNvSpPr txBox="1">
            <a:spLocks/>
          </p:cNvSpPr>
          <p:nvPr/>
        </p:nvSpPr>
        <p:spPr>
          <a:xfrm>
            <a:off x="7011206" y="4342962"/>
            <a:ext cx="4988261" cy="1760281"/>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buFont typeface="Wingdings" panose="05000000000000000000" pitchFamily="2" charset="2"/>
              <a:buChar char="§"/>
            </a:pPr>
            <a:r>
              <a:rPr lang="en-US" sz="1600" dirty="0">
                <a:effectLst/>
                <a:ea typeface="Times New Roman" panose="02020603050405020304" pitchFamily="18" charset="0"/>
              </a:rPr>
              <a:t>Most of the detailed work occurs in SGs and TF</a:t>
            </a:r>
          </a:p>
          <a:p>
            <a:pPr marL="342900" lvl="1" indent="-342900">
              <a:lnSpc>
                <a:spcPct val="100000"/>
              </a:lnSpc>
              <a:buFont typeface="Wingdings" panose="05000000000000000000" pitchFamily="2" charset="2"/>
              <a:buChar char="§"/>
            </a:pPr>
            <a:r>
              <a:rPr lang="en-US" sz="1600" dirty="0">
                <a:ea typeface="Times New Roman" panose="02020603050405020304" pitchFamily="18" charset="0"/>
              </a:rPr>
              <a:t>Instructions to join mailing lists are on later slide </a:t>
            </a:r>
          </a:p>
          <a:p>
            <a:pPr marL="342900" lvl="1" indent="-342900">
              <a:lnSpc>
                <a:spcPct val="100000"/>
              </a:lnSpc>
              <a:buFont typeface="Wingdings" panose="05000000000000000000" pitchFamily="2" charset="2"/>
              <a:buChar char="§"/>
            </a:pPr>
            <a:r>
              <a:rPr lang="en-US" sz="1600" dirty="0">
                <a:ea typeface="Times New Roman" panose="02020603050405020304" pitchFamily="18" charset="0"/>
              </a:rPr>
              <a:t>Contact SG leads after joining a SG listserv of interest </a:t>
            </a:r>
          </a:p>
          <a:p>
            <a:pPr marL="342900" lvl="1" indent="-342900">
              <a:lnSpc>
                <a:spcPct val="100000"/>
              </a:lnSpc>
              <a:buFont typeface="Wingdings" panose="05000000000000000000" pitchFamily="2" charset="2"/>
              <a:buChar char="§"/>
            </a:pPr>
            <a:endParaRPr lang="en-US" sz="1600" dirty="0">
              <a:effectLst/>
              <a:ea typeface="Times New Roman" panose="02020603050405020304" pitchFamily="18" charset="0"/>
            </a:endParaRPr>
          </a:p>
          <a:p>
            <a:pPr marL="0" marR="0" algn="l">
              <a:spcBef>
                <a:spcPts val="0"/>
              </a:spcBef>
              <a:spcAft>
                <a:spcPts val="0"/>
              </a:spcAft>
            </a:pPr>
            <a:endParaRPr lang="en-US" sz="1600" dirty="0">
              <a:ea typeface="Times New Roman" panose="02020603050405020304" pitchFamily="18" charset="0"/>
            </a:endParaRPr>
          </a:p>
        </p:txBody>
      </p:sp>
      <p:sp>
        <p:nvSpPr>
          <p:cNvPr id="12" name="Left Brace 11">
            <a:extLst>
              <a:ext uri="{FF2B5EF4-FFF2-40B4-BE49-F238E27FC236}">
                <a16:creationId xmlns:a16="http://schemas.microsoft.com/office/drawing/2014/main" id="{9E490B12-F71C-CA35-4071-E909A318618D}"/>
              </a:ext>
            </a:extLst>
          </p:cNvPr>
          <p:cNvSpPr/>
          <p:nvPr/>
        </p:nvSpPr>
        <p:spPr>
          <a:xfrm rot="10800000">
            <a:off x="10754423" y="1663480"/>
            <a:ext cx="204611" cy="910758"/>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613F9648-F59D-5894-F54A-75680882BEFB}"/>
              </a:ext>
            </a:extLst>
          </p:cNvPr>
          <p:cNvSpPr txBox="1"/>
          <p:nvPr/>
        </p:nvSpPr>
        <p:spPr>
          <a:xfrm>
            <a:off x="10959035" y="1897386"/>
            <a:ext cx="1144475" cy="625130"/>
          </a:xfrm>
          <a:prstGeom prst="rect">
            <a:avLst/>
          </a:prstGeom>
        </p:spPr>
        <p:txBody>
          <a:bodyPr vert="horz" wrap="none" lIns="91440" tIns="45720" rIns="91440" bIns="45720" rtlCol="0" anchor="b">
            <a:normAutofit lnSpcReduction="10000"/>
          </a:bodyPr>
          <a:lstStyle/>
          <a:p>
            <a:pPr algn="ctr"/>
            <a:r>
              <a:rPr lang="en-US" b="1" dirty="0">
                <a:latin typeface="+mn-lt"/>
              </a:rPr>
              <a:t>Lead SG1 </a:t>
            </a:r>
          </a:p>
          <a:p>
            <a:pPr algn="ctr"/>
            <a:r>
              <a:rPr lang="en-US" b="1" dirty="0">
                <a:latin typeface="+mn-lt"/>
              </a:rPr>
              <a:t>and WG</a:t>
            </a:r>
          </a:p>
        </p:txBody>
      </p:sp>
      <p:sp>
        <p:nvSpPr>
          <p:cNvPr id="14" name="Left Brace 13">
            <a:extLst>
              <a:ext uri="{FF2B5EF4-FFF2-40B4-BE49-F238E27FC236}">
                <a16:creationId xmlns:a16="http://schemas.microsoft.com/office/drawing/2014/main" id="{53238840-88F1-AD17-B737-91FD1BAA2B55}"/>
              </a:ext>
            </a:extLst>
          </p:cNvPr>
          <p:cNvSpPr/>
          <p:nvPr/>
        </p:nvSpPr>
        <p:spPr>
          <a:xfrm rot="10800000">
            <a:off x="10778360" y="2855707"/>
            <a:ext cx="156735" cy="62513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3714A9E-0704-4B6E-D211-5BCCCC94F88A}"/>
              </a:ext>
            </a:extLst>
          </p:cNvPr>
          <p:cNvSpPr txBox="1"/>
          <p:nvPr/>
        </p:nvSpPr>
        <p:spPr>
          <a:xfrm>
            <a:off x="10959035" y="2855706"/>
            <a:ext cx="1144475" cy="625130"/>
          </a:xfrm>
          <a:prstGeom prst="rect">
            <a:avLst/>
          </a:prstGeom>
        </p:spPr>
        <p:txBody>
          <a:bodyPr vert="horz" wrap="none" lIns="91440" tIns="45720" rIns="91440" bIns="45720" rtlCol="0" anchor="b">
            <a:normAutofit lnSpcReduction="10000"/>
          </a:bodyPr>
          <a:lstStyle/>
          <a:p>
            <a:pPr algn="ctr"/>
            <a:r>
              <a:rPr lang="en-US" b="1" dirty="0">
                <a:latin typeface="+mn-lt"/>
              </a:rPr>
              <a:t>Outreach</a:t>
            </a:r>
            <a:endParaRPr lang="en-US" b="1" dirty="0"/>
          </a:p>
          <a:p>
            <a:pPr algn="ctr"/>
            <a:r>
              <a:rPr lang="en-US" b="1" dirty="0"/>
              <a:t>A</a:t>
            </a:r>
            <a:r>
              <a:rPr lang="en-US" b="1" dirty="0">
                <a:latin typeface="+mn-lt"/>
              </a:rPr>
              <a:t>ctivities</a:t>
            </a:r>
          </a:p>
        </p:txBody>
      </p:sp>
    </p:spTree>
    <p:extLst>
      <p:ext uri="{BB962C8B-B14F-4D97-AF65-F5344CB8AC3E}">
        <p14:creationId xmlns:p14="http://schemas.microsoft.com/office/powerpoint/2010/main" val="148870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466725"/>
            <a:ext cx="7773955" cy="666750"/>
          </a:xfrm>
        </p:spPr>
        <p:txBody>
          <a:bodyPr/>
          <a:lstStyle/>
          <a:p>
            <a:r>
              <a:rPr lang="en-US" dirty="0"/>
              <a:t>IEEE P2800.2 Subgroup Scopes</a:t>
            </a:r>
          </a:p>
        </p:txBody>
      </p:sp>
      <p:grpSp>
        <p:nvGrpSpPr>
          <p:cNvPr id="18" name="Group 17">
            <a:extLst>
              <a:ext uri="{FF2B5EF4-FFF2-40B4-BE49-F238E27FC236}">
                <a16:creationId xmlns:a16="http://schemas.microsoft.com/office/drawing/2014/main" id="{B6A78683-7986-5DDF-CEDC-D6A7740F0F5F}"/>
              </a:ext>
            </a:extLst>
          </p:cNvPr>
          <p:cNvGrpSpPr/>
          <p:nvPr/>
        </p:nvGrpSpPr>
        <p:grpSpPr>
          <a:xfrm>
            <a:off x="2413912" y="1539543"/>
            <a:ext cx="9613037" cy="5308599"/>
            <a:chOff x="2413912" y="1539543"/>
            <a:chExt cx="9613037" cy="5308599"/>
          </a:xfrm>
        </p:grpSpPr>
        <p:pic>
          <p:nvPicPr>
            <p:cNvPr id="16" name="Picture 15">
              <a:extLst>
                <a:ext uri="{FF2B5EF4-FFF2-40B4-BE49-F238E27FC236}">
                  <a16:creationId xmlns:a16="http://schemas.microsoft.com/office/drawing/2014/main" id="{36FD221F-648A-C8DF-53CE-198EBD177039}"/>
                </a:ext>
              </a:extLst>
            </p:cNvPr>
            <p:cNvPicPr>
              <a:picLocks noChangeAspect="1"/>
            </p:cNvPicPr>
            <p:nvPr/>
          </p:nvPicPr>
          <p:blipFill>
            <a:blip r:embed="rId2"/>
            <a:stretch>
              <a:fillRect/>
            </a:stretch>
          </p:blipFill>
          <p:spPr>
            <a:xfrm>
              <a:off x="2448559" y="5941942"/>
              <a:ext cx="9532669" cy="906200"/>
            </a:xfrm>
            <a:prstGeom prst="rect">
              <a:avLst/>
            </a:prstGeom>
          </p:spPr>
        </p:pic>
        <p:pic>
          <p:nvPicPr>
            <p:cNvPr id="17" name="Picture 16">
              <a:extLst>
                <a:ext uri="{FF2B5EF4-FFF2-40B4-BE49-F238E27FC236}">
                  <a16:creationId xmlns:a16="http://schemas.microsoft.com/office/drawing/2014/main" id="{DE7C6D20-3C38-11C8-F578-CCF47BA1B926}"/>
                </a:ext>
              </a:extLst>
            </p:cNvPr>
            <p:cNvPicPr>
              <a:picLocks noChangeAspect="1"/>
            </p:cNvPicPr>
            <p:nvPr/>
          </p:nvPicPr>
          <p:blipFill rotWithShape="1">
            <a:blip r:embed="rId3"/>
            <a:srcRect t="44075"/>
            <a:stretch/>
          </p:blipFill>
          <p:spPr>
            <a:xfrm>
              <a:off x="2413912" y="3340158"/>
              <a:ext cx="9611936" cy="2603726"/>
            </a:xfrm>
            <a:prstGeom prst="rect">
              <a:avLst/>
            </a:prstGeom>
          </p:spPr>
        </p:pic>
        <p:pic>
          <p:nvPicPr>
            <p:cNvPr id="4" name="Picture 3">
              <a:extLst>
                <a:ext uri="{FF2B5EF4-FFF2-40B4-BE49-F238E27FC236}">
                  <a16:creationId xmlns:a16="http://schemas.microsoft.com/office/drawing/2014/main" id="{0623773F-F9F5-BCB4-58CF-ECDFA4ABD3D2}"/>
                </a:ext>
              </a:extLst>
            </p:cNvPr>
            <p:cNvPicPr>
              <a:picLocks noChangeAspect="1"/>
            </p:cNvPicPr>
            <p:nvPr/>
          </p:nvPicPr>
          <p:blipFill rotWithShape="1">
            <a:blip r:embed="rId3"/>
            <a:srcRect b="61325"/>
            <a:stretch/>
          </p:blipFill>
          <p:spPr>
            <a:xfrm>
              <a:off x="2415013" y="1539543"/>
              <a:ext cx="9611936" cy="1800615"/>
            </a:xfrm>
            <a:prstGeom prst="rect">
              <a:avLst/>
            </a:prstGeom>
          </p:spPr>
        </p:pic>
      </p:grpSp>
      <p:sp>
        <p:nvSpPr>
          <p:cNvPr id="5" name="TextBox 4">
            <a:extLst>
              <a:ext uri="{FF2B5EF4-FFF2-40B4-BE49-F238E27FC236}">
                <a16:creationId xmlns:a16="http://schemas.microsoft.com/office/drawing/2014/main" id="{A6A734BE-B5A5-B1BD-88D5-1F69250F92A1}"/>
              </a:ext>
            </a:extLst>
          </p:cNvPr>
          <p:cNvSpPr txBox="1"/>
          <p:nvPr/>
        </p:nvSpPr>
        <p:spPr>
          <a:xfrm>
            <a:off x="5206481" y="1233873"/>
            <a:ext cx="541176" cy="382555"/>
          </a:xfrm>
          <a:prstGeom prst="rect">
            <a:avLst/>
          </a:prstGeom>
        </p:spPr>
        <p:txBody>
          <a:bodyPr vert="horz" wrap="none" lIns="91440" tIns="45720" rIns="91440" bIns="45720" rtlCol="0" anchor="b">
            <a:normAutofit/>
          </a:bodyPr>
          <a:lstStyle/>
          <a:p>
            <a:pPr algn="r"/>
            <a:r>
              <a:rPr lang="en-US" b="1" dirty="0">
                <a:latin typeface="+mn-lt"/>
              </a:rPr>
              <a:t>SG2</a:t>
            </a:r>
          </a:p>
        </p:txBody>
      </p:sp>
      <p:sp>
        <p:nvSpPr>
          <p:cNvPr id="6" name="Rectangle: Rounded Corners 5">
            <a:extLst>
              <a:ext uri="{FF2B5EF4-FFF2-40B4-BE49-F238E27FC236}">
                <a16:creationId xmlns:a16="http://schemas.microsoft.com/office/drawing/2014/main" id="{8014CCE2-DF97-F298-8CBA-855258A9896C}"/>
              </a:ext>
            </a:extLst>
          </p:cNvPr>
          <p:cNvSpPr/>
          <p:nvPr/>
        </p:nvSpPr>
        <p:spPr>
          <a:xfrm>
            <a:off x="4898571" y="1299190"/>
            <a:ext cx="1129005" cy="5558811"/>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AE60576-7C2E-F5AD-BF93-E9ACB6F3DC8B}"/>
              </a:ext>
            </a:extLst>
          </p:cNvPr>
          <p:cNvSpPr/>
          <p:nvPr/>
        </p:nvSpPr>
        <p:spPr>
          <a:xfrm>
            <a:off x="6027577" y="1299190"/>
            <a:ext cx="992656" cy="5558811"/>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BDFA66E-7579-DAD5-992E-56F122BBBEC3}"/>
              </a:ext>
            </a:extLst>
          </p:cNvPr>
          <p:cNvSpPr/>
          <p:nvPr/>
        </p:nvSpPr>
        <p:spPr>
          <a:xfrm>
            <a:off x="7012126" y="1299189"/>
            <a:ext cx="1669758" cy="5558811"/>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1E9388-8464-509E-5BE3-CF689E680854}"/>
              </a:ext>
            </a:extLst>
          </p:cNvPr>
          <p:cNvSpPr/>
          <p:nvPr/>
        </p:nvSpPr>
        <p:spPr>
          <a:xfrm>
            <a:off x="8657425" y="1299188"/>
            <a:ext cx="3278936" cy="5558811"/>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2FC3123-5CA5-1477-C61C-C5840E7C00E9}"/>
              </a:ext>
            </a:extLst>
          </p:cNvPr>
          <p:cNvSpPr txBox="1"/>
          <p:nvPr/>
        </p:nvSpPr>
        <p:spPr>
          <a:xfrm>
            <a:off x="6253317" y="1239216"/>
            <a:ext cx="541176" cy="382555"/>
          </a:xfrm>
          <a:prstGeom prst="rect">
            <a:avLst/>
          </a:prstGeom>
        </p:spPr>
        <p:txBody>
          <a:bodyPr vert="horz" wrap="none" lIns="91440" tIns="45720" rIns="91440" bIns="45720" rtlCol="0" anchor="b">
            <a:normAutofit/>
          </a:bodyPr>
          <a:lstStyle/>
          <a:p>
            <a:pPr algn="r"/>
            <a:r>
              <a:rPr lang="en-US" b="1" dirty="0">
                <a:latin typeface="+mn-lt"/>
              </a:rPr>
              <a:t>SG3</a:t>
            </a:r>
          </a:p>
        </p:txBody>
      </p:sp>
      <p:sp>
        <p:nvSpPr>
          <p:cNvPr id="11" name="TextBox 10">
            <a:extLst>
              <a:ext uri="{FF2B5EF4-FFF2-40B4-BE49-F238E27FC236}">
                <a16:creationId xmlns:a16="http://schemas.microsoft.com/office/drawing/2014/main" id="{E4CFC2E2-F260-3AE1-7BFE-9FEC68C892C0}"/>
              </a:ext>
            </a:extLst>
          </p:cNvPr>
          <p:cNvSpPr txBox="1"/>
          <p:nvPr/>
        </p:nvSpPr>
        <p:spPr>
          <a:xfrm>
            <a:off x="7576417" y="1239216"/>
            <a:ext cx="541176" cy="382555"/>
          </a:xfrm>
          <a:prstGeom prst="rect">
            <a:avLst/>
          </a:prstGeom>
        </p:spPr>
        <p:txBody>
          <a:bodyPr vert="horz" wrap="none" lIns="91440" tIns="45720" rIns="91440" bIns="45720" rtlCol="0" anchor="b">
            <a:normAutofit/>
          </a:bodyPr>
          <a:lstStyle/>
          <a:p>
            <a:pPr algn="r"/>
            <a:r>
              <a:rPr lang="en-US" b="1" dirty="0">
                <a:latin typeface="+mn-lt"/>
              </a:rPr>
              <a:t>SG4</a:t>
            </a:r>
          </a:p>
        </p:txBody>
      </p:sp>
      <p:sp>
        <p:nvSpPr>
          <p:cNvPr id="12" name="TextBox 11">
            <a:extLst>
              <a:ext uri="{FF2B5EF4-FFF2-40B4-BE49-F238E27FC236}">
                <a16:creationId xmlns:a16="http://schemas.microsoft.com/office/drawing/2014/main" id="{11698197-7D1D-6B3A-D1E1-C023264D6F55}"/>
              </a:ext>
            </a:extLst>
          </p:cNvPr>
          <p:cNvSpPr txBox="1"/>
          <p:nvPr/>
        </p:nvSpPr>
        <p:spPr>
          <a:xfrm>
            <a:off x="10013673" y="1240072"/>
            <a:ext cx="541176" cy="382555"/>
          </a:xfrm>
          <a:prstGeom prst="rect">
            <a:avLst/>
          </a:prstGeom>
        </p:spPr>
        <p:txBody>
          <a:bodyPr vert="horz" wrap="none" lIns="91440" tIns="45720" rIns="91440" bIns="45720" rtlCol="0" anchor="b">
            <a:normAutofit/>
          </a:bodyPr>
          <a:lstStyle/>
          <a:p>
            <a:pPr algn="r"/>
            <a:r>
              <a:rPr lang="en-US" b="1" dirty="0">
                <a:latin typeface="+mn-lt"/>
              </a:rPr>
              <a:t>SG5</a:t>
            </a:r>
          </a:p>
        </p:txBody>
      </p:sp>
      <p:sp>
        <p:nvSpPr>
          <p:cNvPr id="13" name="Rectangle: Rounded Corners 12">
            <a:extLst>
              <a:ext uri="{FF2B5EF4-FFF2-40B4-BE49-F238E27FC236}">
                <a16:creationId xmlns:a16="http://schemas.microsoft.com/office/drawing/2014/main" id="{319BF6D2-35D4-4AD8-3AE2-761A5A4E580D}"/>
              </a:ext>
            </a:extLst>
          </p:cNvPr>
          <p:cNvSpPr/>
          <p:nvPr/>
        </p:nvSpPr>
        <p:spPr>
          <a:xfrm>
            <a:off x="238755" y="1539543"/>
            <a:ext cx="1958625" cy="1581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SG1</a:t>
            </a:r>
            <a:r>
              <a:rPr lang="en-US" dirty="0"/>
              <a:t> – Overall document and general requirements</a:t>
            </a:r>
          </a:p>
        </p:txBody>
      </p:sp>
      <p:sp>
        <p:nvSpPr>
          <p:cNvPr id="19" name="Content Placeholder 2">
            <a:extLst>
              <a:ext uri="{FF2B5EF4-FFF2-40B4-BE49-F238E27FC236}">
                <a16:creationId xmlns:a16="http://schemas.microsoft.com/office/drawing/2014/main" id="{8A0D2179-11BA-5B89-9F2F-5988AF0A51A6}"/>
              </a:ext>
            </a:extLst>
          </p:cNvPr>
          <p:cNvSpPr txBox="1">
            <a:spLocks/>
          </p:cNvSpPr>
          <p:nvPr/>
        </p:nvSpPr>
        <p:spPr bwMode="auto">
          <a:xfrm>
            <a:off x="991323" y="4242826"/>
            <a:ext cx="1377722" cy="128699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228600" indent="-228600" algn="l" rtl="0" eaLnBrk="1" fontAlgn="base" hangingPunct="1">
              <a:spcBef>
                <a:spcPts val="1000"/>
              </a:spcBef>
              <a:spcAft>
                <a:spcPct val="0"/>
              </a:spcAft>
              <a:buClr>
                <a:schemeClr val="accent1"/>
              </a:buClr>
              <a:buSzPct val="100000"/>
              <a:buFont typeface="Wingdings 2" pitchFamily="18" charset="2"/>
              <a:buChar char=""/>
              <a:defRPr sz="1400">
                <a:solidFill>
                  <a:schemeClr val="tx1"/>
                </a:solidFill>
                <a:latin typeface="+mn-lt"/>
                <a:ea typeface="+mn-ea"/>
                <a:cs typeface="ＭＳ Ｐゴシック" pitchFamily="-112" charset="-128"/>
              </a:defRPr>
            </a:lvl1pPr>
            <a:lvl2pPr marL="457200"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2pPr>
            <a:lvl3pPr marL="630238" indent="-173038" algn="l" rtl="0" eaLnBrk="1" fontAlgn="base" hangingPunct="1">
              <a:spcBef>
                <a:spcPts val="400"/>
              </a:spcBef>
              <a:spcAft>
                <a:spcPct val="0"/>
              </a:spcAft>
              <a:buChar char="•"/>
              <a:defRPr sz="1200">
                <a:solidFill>
                  <a:schemeClr val="tx1"/>
                </a:solidFill>
                <a:latin typeface="+mn-lt"/>
                <a:ea typeface="+mn-ea"/>
                <a:cs typeface="ＭＳ Ｐゴシック" pitchFamily="-112" charset="-128"/>
              </a:defRPr>
            </a:lvl3pPr>
            <a:lvl4pPr marL="741363" indent="-111125" algn="l" rtl="0" eaLnBrk="1" fontAlgn="base" hangingPunct="1">
              <a:spcBef>
                <a:spcPts val="400"/>
              </a:spcBef>
              <a:spcAft>
                <a:spcPct val="0"/>
              </a:spcAft>
              <a:buFont typeface="Arial" pitchFamily="34" charset="0"/>
              <a:buChar char="-"/>
              <a:defRPr sz="1000">
                <a:solidFill>
                  <a:schemeClr val="tx1"/>
                </a:solidFill>
                <a:latin typeface="+mn-lt"/>
                <a:ea typeface="+mn-ea"/>
                <a:cs typeface="ＭＳ Ｐゴシック" pitchFamily="-112" charset="-128"/>
              </a:defRPr>
            </a:lvl4pPr>
            <a:lvl5pPr marL="858838" indent="-117475" algn="l" rtl="0" eaLnBrk="1" fontAlgn="base" hangingPunct="1">
              <a:spcBef>
                <a:spcPts val="400"/>
              </a:spcBef>
              <a:spcAft>
                <a:spcPct val="0"/>
              </a:spcAft>
              <a:buFont typeface="Arial" pitchFamily="34" charset="0"/>
              <a:buChar char="•"/>
              <a:defRPr sz="10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0" indent="0" algn="r" defTabSz="1218072">
              <a:spcBef>
                <a:spcPts val="1332"/>
              </a:spcBef>
              <a:buClr>
                <a:srgbClr val="0066A1"/>
              </a:buClr>
              <a:buNone/>
              <a:defRPr/>
            </a:pPr>
            <a:r>
              <a:rPr lang="en-US" kern="0" dirty="0">
                <a:solidFill>
                  <a:prstClr val="black"/>
                </a:solidFill>
                <a:latin typeface="Verdana"/>
              </a:rPr>
              <a:t>Excerpt of 2800 Table 20: Verification Methods Matrix</a:t>
            </a:r>
          </a:p>
        </p:txBody>
      </p:sp>
      <p:sp>
        <p:nvSpPr>
          <p:cNvPr id="20" name="Rectangle: Rounded Corners 19">
            <a:extLst>
              <a:ext uri="{FF2B5EF4-FFF2-40B4-BE49-F238E27FC236}">
                <a16:creationId xmlns:a16="http://schemas.microsoft.com/office/drawing/2014/main" id="{87B7F495-C839-B21E-13D0-496C1AA355AE}"/>
              </a:ext>
            </a:extLst>
          </p:cNvPr>
          <p:cNvSpPr/>
          <p:nvPr/>
        </p:nvSpPr>
        <p:spPr>
          <a:xfrm>
            <a:off x="549007" y="5926980"/>
            <a:ext cx="11408619" cy="943103"/>
          </a:xfrm>
          <a:prstGeom prst="round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B287622-A704-76FA-86F7-E573D24AD7F5}"/>
              </a:ext>
            </a:extLst>
          </p:cNvPr>
          <p:cNvSpPr txBox="1"/>
          <p:nvPr/>
        </p:nvSpPr>
        <p:spPr>
          <a:xfrm>
            <a:off x="838200" y="5926980"/>
            <a:ext cx="1261187" cy="576457"/>
          </a:xfrm>
          <a:prstGeom prst="rect">
            <a:avLst/>
          </a:prstGeom>
        </p:spPr>
        <p:txBody>
          <a:bodyPr vert="horz" wrap="none" lIns="91440" tIns="45720" rIns="91440" bIns="45720" rtlCol="0" anchor="b">
            <a:normAutofit/>
          </a:bodyPr>
          <a:lstStyle/>
          <a:p>
            <a:pPr algn="r"/>
            <a:r>
              <a:rPr lang="en-US" b="1" dirty="0">
                <a:latin typeface="+mn-lt"/>
              </a:rPr>
              <a:t>PQ Task Force</a:t>
            </a:r>
          </a:p>
        </p:txBody>
      </p:sp>
    </p:spTree>
    <p:extLst>
      <p:ext uri="{BB962C8B-B14F-4D97-AF65-F5344CB8AC3E}">
        <p14:creationId xmlns:p14="http://schemas.microsoft.com/office/powerpoint/2010/main" val="216364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p:txBody>
          <a:bodyPr/>
          <a:lstStyle/>
          <a:p>
            <a:r>
              <a:rPr lang="en-US" dirty="0"/>
              <a:t>Disclaimers</a:t>
            </a:r>
          </a:p>
        </p:txBody>
      </p:sp>
      <p:sp>
        <p:nvSpPr>
          <p:cNvPr id="4" name="Text Placeholder 3">
            <a:extLst>
              <a:ext uri="{FF2B5EF4-FFF2-40B4-BE49-F238E27FC236}">
                <a16:creationId xmlns:a16="http://schemas.microsoft.com/office/drawing/2014/main" id="{61F2A38F-1329-CB45-8996-F9A35C42D837}"/>
              </a:ext>
            </a:extLst>
          </p:cNvPr>
          <p:cNvSpPr>
            <a:spLocks noGrp="1"/>
          </p:cNvSpPr>
          <p:nvPr>
            <p:ph type="body" sz="quarter" idx="12"/>
          </p:nvPr>
        </p:nvSpPr>
        <p:spPr>
          <a:xfrm>
            <a:off x="838200" y="1793708"/>
            <a:ext cx="10515599" cy="3512395"/>
          </a:xfrm>
        </p:spPr>
        <p:txBody>
          <a:bodyPr>
            <a:noAutofit/>
          </a:bodyPr>
          <a:lstStyle/>
          <a:p>
            <a:pPr marL="6350" lvl="1" indent="0">
              <a:lnSpc>
                <a:spcPct val="100000"/>
              </a:lnSpc>
              <a:buNone/>
            </a:pPr>
            <a:r>
              <a:rPr lang="en-US" sz="2000" dirty="0"/>
              <a:t>The views presented in this presentation are the personal views of the individuals presenting it and shall not be considered the official position of the IEEE Standards Association or any of its committees and shall not be considered to be, nor be relied upon as, a formal position of IEEE, in accordance with IEEE Standards Association Standards Board Bylaws 5.2.1.6.</a:t>
            </a:r>
          </a:p>
          <a:p>
            <a:pPr marL="341437" lvl="1" indent="0">
              <a:lnSpc>
                <a:spcPct val="100000"/>
              </a:lnSpc>
              <a:buNone/>
            </a:pPr>
            <a:endParaRPr lang="en-US" sz="2000" dirty="0"/>
          </a:p>
          <a:p>
            <a:pPr marL="173038" lvl="2" indent="-166688">
              <a:buNone/>
            </a:pPr>
            <a:r>
              <a:rPr lang="en-US" b="1" dirty="0">
                <a:ea typeface="Times New Roman" panose="02020603050405020304" pitchFamily="18" charset="0"/>
              </a:rPr>
              <a:t>Use of an IEEE standard is wholly voluntary</a:t>
            </a:r>
          </a:p>
          <a:p>
            <a:endParaRPr lang="en-US" sz="2000" dirty="0"/>
          </a:p>
          <a:p>
            <a:pPr marL="0" indent="0">
              <a:buNone/>
            </a:pPr>
            <a:r>
              <a:rPr lang="en-US" sz="2000" dirty="0"/>
              <a:t>This work was supported in part by the National Renewable Energy Laboratory, operated by Alliance for Sustainable Energy, LLC, for the U.S. Department of Energy (DOE) under Contract No. DE-AC36-08GO28308. Funding provided by U.S. Department of Energy Office of Energy Efficiency and Renewable Energy Solar Energy Technologies Office and Wind Energy Technologies Office. The views expressed in the article do not necessarily represent the views of the DOE or the U.S. Government. </a:t>
            </a:r>
          </a:p>
          <a:p>
            <a:pPr marL="0" indent="0">
              <a:buNone/>
            </a:pPr>
            <a:endParaRPr lang="en-US" sz="2000" dirty="0"/>
          </a:p>
        </p:txBody>
      </p:sp>
    </p:spTree>
    <p:extLst>
      <p:ext uri="{BB962C8B-B14F-4D97-AF65-F5344CB8AC3E}">
        <p14:creationId xmlns:p14="http://schemas.microsoft.com/office/powerpoint/2010/main" val="289684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466725"/>
            <a:ext cx="7773955" cy="666750"/>
          </a:xfrm>
        </p:spPr>
        <p:txBody>
          <a:bodyPr/>
          <a:lstStyle/>
          <a:p>
            <a:r>
              <a:rPr lang="en-US" dirty="0"/>
              <a:t>Signup Instructions</a:t>
            </a:r>
          </a:p>
        </p:txBody>
      </p:sp>
      <p:sp>
        <p:nvSpPr>
          <p:cNvPr id="8" name="Content Placeholder 3">
            <a:extLst>
              <a:ext uri="{FF2B5EF4-FFF2-40B4-BE49-F238E27FC236}">
                <a16:creationId xmlns:a16="http://schemas.microsoft.com/office/drawing/2014/main" id="{9DBB73A5-A53E-F6E8-2053-5710949A5995}"/>
              </a:ext>
            </a:extLst>
          </p:cNvPr>
          <p:cNvSpPr txBox="1">
            <a:spLocks/>
          </p:cNvSpPr>
          <p:nvPr/>
        </p:nvSpPr>
        <p:spPr>
          <a:xfrm>
            <a:off x="940836" y="1371600"/>
            <a:ext cx="10310327" cy="501967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a:spcBef>
                <a:spcPts val="0"/>
              </a:spcBef>
              <a:spcAft>
                <a:spcPts val="0"/>
              </a:spcAft>
            </a:pPr>
            <a:r>
              <a:rPr lang="en-US" sz="2200" b="1" dirty="0">
                <a:effectLst/>
                <a:latin typeface="Calibri" panose="020F0502020204030204" pitchFamily="34" charset="0"/>
                <a:ea typeface="Times New Roman" panose="02020603050405020304" pitchFamily="18" charset="0"/>
              </a:rPr>
              <a:t>Listservs:</a:t>
            </a:r>
          </a:p>
          <a:p>
            <a:pPr marL="801688"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Subgroup 1 (overall document): STDS-P2800-2-SG1</a:t>
            </a:r>
            <a:endParaRPr lang="en-US" sz="2000" dirty="0">
              <a:effectLst/>
              <a:latin typeface="Calibri" panose="020F0502020204030204" pitchFamily="34" charset="0"/>
              <a:ea typeface="Calibri" panose="020F0502020204030204" pitchFamily="34" charset="0"/>
            </a:endParaRPr>
          </a:p>
          <a:p>
            <a:pPr marL="801688"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Subgroup 2 (type tests): STDS-P2800-2-SG2</a:t>
            </a:r>
            <a:endParaRPr lang="en-US" sz="2000" dirty="0">
              <a:effectLst/>
              <a:latin typeface="Calibri" panose="020F0502020204030204" pitchFamily="34" charset="0"/>
              <a:ea typeface="Calibri" panose="020F0502020204030204" pitchFamily="34" charset="0"/>
            </a:endParaRPr>
          </a:p>
          <a:p>
            <a:pPr marL="801688"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Subgroup 3 (design evaluation): STDS-P2800-2-SG3</a:t>
            </a:r>
            <a:endParaRPr lang="en-US" sz="2000" dirty="0">
              <a:effectLst/>
              <a:latin typeface="Calibri" panose="020F0502020204030204" pitchFamily="34" charset="0"/>
              <a:ea typeface="Calibri" panose="020F0502020204030204" pitchFamily="34" charset="0"/>
            </a:endParaRPr>
          </a:p>
          <a:p>
            <a:pPr marL="801688"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Subgroup 4 (commissioning and as-built): STDS-P2800-2-SG4</a:t>
            </a:r>
            <a:endParaRPr lang="en-US" sz="2000" dirty="0">
              <a:effectLst/>
              <a:latin typeface="Calibri" panose="020F0502020204030204" pitchFamily="34" charset="0"/>
              <a:ea typeface="Calibri" panose="020F0502020204030204" pitchFamily="34" charset="0"/>
            </a:endParaRPr>
          </a:p>
          <a:p>
            <a:pPr marL="801688"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Subgroup 5 (post-commissioning): STDS-P2800-2-SG5</a:t>
            </a:r>
            <a:endParaRPr lang="en-US" sz="2000" dirty="0">
              <a:effectLst/>
              <a:latin typeface="Calibri" panose="020F0502020204030204" pitchFamily="34" charset="0"/>
              <a:ea typeface="Calibri" panose="020F0502020204030204" pitchFamily="34" charset="0"/>
            </a:endParaRPr>
          </a:p>
          <a:p>
            <a:pPr marL="801688"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Power quality task force: STDS-P2800-2-PQTF </a:t>
            </a:r>
            <a:endParaRPr lang="en-US" sz="2000" dirty="0">
              <a:effectLst/>
              <a:latin typeface="Calibri" panose="020F0502020204030204" pitchFamily="34" charset="0"/>
              <a:ea typeface="Calibri" panose="020F0502020204030204" pitchFamily="34" charset="0"/>
            </a:endParaRPr>
          </a:p>
          <a:p>
            <a:pPr marL="801688"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Overall P2800.1 listserv: P2800-2  (used to communicate meeting dates, agendas, etc.)</a:t>
            </a:r>
            <a:endParaRPr lang="en-US" sz="2000" dirty="0">
              <a:latin typeface="Calibri" panose="020F0502020204030204" pitchFamily="34" charset="0"/>
              <a:ea typeface="Times New Roman" panose="02020603050405020304" pitchFamily="18" charset="0"/>
            </a:endParaRPr>
          </a:p>
          <a:p>
            <a:pPr marL="1028700" lvl="1" indent="-342900">
              <a:lnSpc>
                <a:spcPct val="100000"/>
              </a:lnSpc>
              <a:spcBef>
                <a:spcPts val="0"/>
              </a:spcBef>
              <a:buFont typeface="Symbol" panose="05050102010706020507" pitchFamily="18" charset="2"/>
              <a:buChar char=""/>
            </a:pPr>
            <a:endParaRPr lang="en-US" sz="1000" b="1" dirty="0">
              <a:latin typeface="Calibri" panose="020F0502020204030204" pitchFamily="34" charset="0"/>
              <a:ea typeface="Calibri" panose="020F0502020204030204" pitchFamily="34" charset="0"/>
            </a:endParaRPr>
          </a:p>
          <a:p>
            <a:pPr marL="0" marR="0" algn="l">
              <a:spcBef>
                <a:spcPts val="0"/>
              </a:spcBef>
              <a:spcAft>
                <a:spcPts val="0"/>
              </a:spcAft>
            </a:pPr>
            <a:r>
              <a:rPr lang="en-US" sz="2200" b="1" dirty="0">
                <a:ea typeface="Times New Roman" panose="02020603050405020304" pitchFamily="18" charset="0"/>
              </a:rPr>
              <a:t>To Join a Listserv:</a:t>
            </a:r>
          </a:p>
          <a:p>
            <a:pPr marL="801688" lvl="1" indent="-288925">
              <a:spcBef>
                <a:spcPts val="0"/>
              </a:spcBef>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Send an email message to </a:t>
            </a:r>
            <a:r>
              <a:rPr lang="en-US" sz="2000" u="sng" dirty="0">
                <a:solidFill>
                  <a:srgbClr val="0563C1"/>
                </a:solidFill>
                <a:effectLst/>
                <a:latin typeface="Calibri" panose="020F0502020204030204" pitchFamily="34" charset="0"/>
                <a:ea typeface="Times New Roman" panose="02020603050405020304" pitchFamily="18" charset="0"/>
                <a:hlinkClick r:id="rId2"/>
              </a:rPr>
              <a:t>listserv@listserv.ieee.org</a:t>
            </a: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pPr marL="1200150" lvl="2" indent="-285750">
              <a:lnSpc>
                <a:spcPct val="100000"/>
              </a:lnSpc>
              <a:spcBef>
                <a:spcPts val="0"/>
              </a:spcBef>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In first line of the email body, write: </a:t>
            </a:r>
            <a:r>
              <a:rPr lang="en-US" b="1" i="1" dirty="0">
                <a:effectLst/>
                <a:latin typeface="Calibri" panose="020F0502020204030204" pitchFamily="34" charset="0"/>
                <a:ea typeface="Times New Roman" panose="02020603050405020304" pitchFamily="18" charset="0"/>
              </a:rPr>
              <a:t>SUBSCRIBE &lt;list name&gt; &lt;Your Name&gt;</a:t>
            </a:r>
            <a:endParaRPr lang="en-US" dirty="0">
              <a:effectLst/>
              <a:latin typeface="Calibri" panose="020F0502020204030204" pitchFamily="34" charset="0"/>
              <a:ea typeface="Calibri" panose="020F0502020204030204" pitchFamily="34" charset="0"/>
            </a:endParaRPr>
          </a:p>
          <a:p>
            <a:pPr marL="1200150" lvl="2" indent="-285750">
              <a:lnSpc>
                <a:spcPct val="100000"/>
              </a:lnSpc>
              <a:spcBef>
                <a:spcPts val="0"/>
              </a:spcBef>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For example, “SUBSCRIBE STDS-P2800-2-SG1 Andy Hoke”</a:t>
            </a:r>
            <a:endParaRPr lang="en-US" dirty="0">
              <a:effectLst/>
              <a:latin typeface="Calibri" panose="020F0502020204030204" pitchFamily="34" charset="0"/>
              <a:ea typeface="Calibri" panose="020F0502020204030204" pitchFamily="34" charset="0"/>
            </a:endParaRPr>
          </a:p>
          <a:p>
            <a:pPr marL="0" marR="0" algn="l">
              <a:spcBef>
                <a:spcPts val="0"/>
              </a:spcBef>
              <a:spcAft>
                <a:spcPts val="0"/>
              </a:spcAft>
            </a:pPr>
            <a:endParaRPr lang="en-US" sz="2200" dirty="0">
              <a:ea typeface="Times New Roman" panose="02020603050405020304" pitchFamily="18" charset="0"/>
            </a:endParaRPr>
          </a:p>
        </p:txBody>
      </p:sp>
    </p:spTree>
    <p:extLst>
      <p:ext uri="{BB962C8B-B14F-4D97-AF65-F5344CB8AC3E}">
        <p14:creationId xmlns:p14="http://schemas.microsoft.com/office/powerpoint/2010/main" val="298969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51C7D-AE61-4524-B088-25B702B94031}"/>
              </a:ext>
            </a:extLst>
          </p:cNvPr>
          <p:cNvSpPr>
            <a:spLocks noGrp="1"/>
          </p:cNvSpPr>
          <p:nvPr>
            <p:ph type="body" sz="quarter" idx="10"/>
          </p:nvPr>
        </p:nvSpPr>
        <p:spPr>
          <a:xfrm>
            <a:off x="562042" y="551022"/>
            <a:ext cx="7818372" cy="666750"/>
          </a:xfrm>
        </p:spPr>
        <p:txBody>
          <a:bodyPr/>
          <a:lstStyle/>
          <a:p>
            <a:r>
              <a:rPr lang="en-US" dirty="0"/>
              <a:t>Contacts</a:t>
            </a:r>
          </a:p>
        </p:txBody>
      </p:sp>
      <p:sp>
        <p:nvSpPr>
          <p:cNvPr id="5" name="TextBox 4">
            <a:extLst>
              <a:ext uri="{FF2B5EF4-FFF2-40B4-BE49-F238E27FC236}">
                <a16:creationId xmlns:a16="http://schemas.microsoft.com/office/drawing/2014/main" id="{8AE6BD2C-4B08-4DD7-AF3A-5975BCE88352}"/>
              </a:ext>
            </a:extLst>
          </p:cNvPr>
          <p:cNvSpPr txBox="1"/>
          <p:nvPr/>
        </p:nvSpPr>
        <p:spPr>
          <a:xfrm>
            <a:off x="3295536" y="1890876"/>
            <a:ext cx="914400" cy="914400"/>
          </a:xfrm>
          <a:prstGeom prst="rect">
            <a:avLst/>
          </a:prstGeom>
        </p:spPr>
        <p:txBody>
          <a:bodyPr vert="horz" wrap="none" lIns="91440" tIns="45720" rIns="91440" bIns="45720" rtlCol="0" anchor="b">
            <a:normAutofit/>
          </a:bodyPr>
          <a:lstStyle/>
          <a:p>
            <a:pPr algn="r"/>
            <a:endParaRPr lang="en-US" b="1" dirty="0">
              <a:latin typeface="+mn-lt"/>
            </a:endParaRPr>
          </a:p>
        </p:txBody>
      </p:sp>
      <p:sp>
        <p:nvSpPr>
          <p:cNvPr id="12" name="Text Placeholder 6">
            <a:extLst>
              <a:ext uri="{FF2B5EF4-FFF2-40B4-BE49-F238E27FC236}">
                <a16:creationId xmlns:a16="http://schemas.microsoft.com/office/drawing/2014/main" id="{78CFC50B-3063-4D92-A1B2-8D284A248F63}"/>
              </a:ext>
            </a:extLst>
          </p:cNvPr>
          <p:cNvSpPr txBox="1">
            <a:spLocks/>
          </p:cNvSpPr>
          <p:nvPr/>
        </p:nvSpPr>
        <p:spPr>
          <a:xfrm>
            <a:off x="1470286" y="1544426"/>
            <a:ext cx="4041775" cy="477748"/>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200" b="1" dirty="0">
                <a:solidFill>
                  <a:prstClr val="black"/>
                </a:solidFill>
              </a:rPr>
              <a:t>P2800.2 WG</a:t>
            </a:r>
          </a:p>
        </p:txBody>
      </p:sp>
      <p:sp>
        <p:nvSpPr>
          <p:cNvPr id="13" name="Content Placeholder 7">
            <a:extLst>
              <a:ext uri="{FF2B5EF4-FFF2-40B4-BE49-F238E27FC236}">
                <a16:creationId xmlns:a16="http://schemas.microsoft.com/office/drawing/2014/main" id="{E2CE11ED-7204-47E2-AF37-C8EFC9C00005}"/>
              </a:ext>
            </a:extLst>
          </p:cNvPr>
          <p:cNvSpPr txBox="1">
            <a:spLocks/>
          </p:cNvSpPr>
          <p:nvPr/>
        </p:nvSpPr>
        <p:spPr>
          <a:xfrm>
            <a:off x="1470286" y="2022174"/>
            <a:ext cx="6511780" cy="2950661"/>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0066A1"/>
              </a:buClr>
            </a:pPr>
            <a:r>
              <a:rPr lang="en-US" sz="2200" kern="0" dirty="0">
                <a:solidFill>
                  <a:srgbClr val="000000"/>
                </a:solidFill>
                <a:ea typeface="Calibri" panose="020F0502020204030204" pitchFamily="34" charset="0"/>
              </a:rPr>
              <a:t>Andy Hoke,</a:t>
            </a:r>
            <a:br>
              <a:rPr lang="en-US" sz="2200" kern="0" dirty="0">
                <a:solidFill>
                  <a:srgbClr val="000000"/>
                </a:solidFill>
                <a:ea typeface="Calibri" panose="020F0502020204030204" pitchFamily="34" charset="0"/>
              </a:rPr>
            </a:br>
            <a:r>
              <a:rPr lang="en-US" sz="2200" u="sng" kern="0" dirty="0">
                <a:solidFill>
                  <a:srgbClr val="0563C1"/>
                </a:solidFill>
                <a:ea typeface="Calibri" panose="020F0502020204030204" pitchFamily="34" charset="0"/>
                <a:hlinkClick r:id="rId2"/>
              </a:rPr>
              <a:t>Andy.Hoke@nrel.gov</a:t>
            </a:r>
            <a:endParaRPr lang="en-US" sz="2200" u="sng" kern="0" dirty="0">
              <a:solidFill>
                <a:srgbClr val="0563C1"/>
              </a:solidFill>
              <a:ea typeface="Calibri" panose="020F0502020204030204" pitchFamily="34" charset="0"/>
            </a:endParaRPr>
          </a:p>
          <a:p>
            <a:pPr algn="l">
              <a:buClr>
                <a:srgbClr val="0066A1"/>
              </a:buClr>
            </a:pPr>
            <a:endParaRPr lang="en-US" sz="2200" kern="0" dirty="0">
              <a:solidFill>
                <a:srgbClr val="000000"/>
              </a:solidFill>
              <a:ea typeface="Calibri" panose="020F0502020204030204" pitchFamily="34" charset="0"/>
            </a:endParaRPr>
          </a:p>
          <a:p>
            <a:pPr algn="l">
              <a:buClr>
                <a:srgbClr val="0066A1"/>
              </a:buClr>
            </a:pPr>
            <a:r>
              <a:rPr lang="en-US" sz="2200" kern="0" dirty="0">
                <a:solidFill>
                  <a:srgbClr val="000000"/>
                </a:solidFill>
                <a:ea typeface="Calibri" panose="020F0502020204030204" pitchFamily="34" charset="0"/>
              </a:rPr>
              <a:t>Manish Patel,</a:t>
            </a:r>
            <a:br>
              <a:rPr lang="en-US" sz="2200" kern="0" dirty="0">
                <a:solidFill>
                  <a:srgbClr val="000000"/>
                </a:solidFill>
                <a:ea typeface="Calibri" panose="020F0502020204030204" pitchFamily="34" charset="0"/>
              </a:rPr>
            </a:br>
            <a:r>
              <a:rPr lang="en-US" sz="2200" u="sng" kern="0" dirty="0">
                <a:solidFill>
                  <a:srgbClr val="0563C1"/>
                </a:solidFill>
                <a:ea typeface="Calibri" panose="020F0502020204030204" pitchFamily="34" charset="0"/>
                <a:hlinkClick r:id="rId3"/>
              </a:rPr>
              <a:t>mpatel@southernco.com</a:t>
            </a:r>
            <a:endParaRPr lang="en-US" sz="2200" u="sng" kern="0" dirty="0">
              <a:solidFill>
                <a:srgbClr val="0563C1"/>
              </a:solidFill>
              <a:ea typeface="Calibri" panose="020F0502020204030204" pitchFamily="34" charset="0"/>
            </a:endParaRPr>
          </a:p>
          <a:p>
            <a:pPr algn="l">
              <a:buClr>
                <a:srgbClr val="0066A1"/>
              </a:buClr>
            </a:pPr>
            <a:endParaRPr lang="en-US" sz="2200" u="sng" kern="0" dirty="0">
              <a:solidFill>
                <a:srgbClr val="0563C1"/>
              </a:solidFill>
              <a:ea typeface="Calibri" panose="020F0502020204030204" pitchFamily="34" charset="0"/>
            </a:endParaRPr>
          </a:p>
          <a:p>
            <a:pPr algn="l">
              <a:buClr>
                <a:srgbClr val="0066A1"/>
              </a:buClr>
            </a:pPr>
            <a:r>
              <a:rPr lang="en-US" sz="2000" u="sng" kern="0" dirty="0">
                <a:solidFill>
                  <a:srgbClr val="0563C1"/>
                </a:solidFill>
                <a:ea typeface="Calibri" panose="020F0502020204030204" pitchFamily="34" charset="0"/>
                <a:hlinkClick r:id="rId4"/>
              </a:rPr>
              <a:t>https://sagroups.ieee.org/2800-2/</a:t>
            </a:r>
            <a:endParaRPr lang="en-US" sz="2000" u="sng" kern="0" dirty="0">
              <a:solidFill>
                <a:srgbClr val="0563C1"/>
              </a:solidFill>
              <a:ea typeface="Calibri" panose="020F0502020204030204" pitchFamily="34" charset="0"/>
            </a:endParaRPr>
          </a:p>
          <a:p>
            <a:pPr algn="l">
              <a:buClr>
                <a:srgbClr val="0066A1"/>
              </a:buClr>
            </a:pPr>
            <a:r>
              <a:rPr lang="en-US" sz="2000" dirty="0">
                <a:hlinkClick r:id="rId5"/>
              </a:rPr>
              <a:t>https://standards.ieee.org/ieee/2800.2/10616/</a:t>
            </a:r>
            <a:endParaRPr lang="en-US" sz="2000" dirty="0"/>
          </a:p>
          <a:p>
            <a:pPr algn="l">
              <a:buClr>
                <a:srgbClr val="0066A1"/>
              </a:buClr>
            </a:pPr>
            <a:endParaRPr lang="en-US" sz="2200" kern="0" dirty="0">
              <a:solidFill>
                <a:srgbClr val="000000"/>
              </a:solidFill>
              <a:ea typeface="Calibri" panose="020F0502020204030204" pitchFamily="34" charset="0"/>
            </a:endParaRPr>
          </a:p>
          <a:p>
            <a:pPr algn="l"/>
            <a:endParaRPr lang="en-US" sz="2200" dirty="0"/>
          </a:p>
        </p:txBody>
      </p:sp>
      <p:sp>
        <p:nvSpPr>
          <p:cNvPr id="14" name="Rectangle 13">
            <a:extLst>
              <a:ext uri="{FF2B5EF4-FFF2-40B4-BE49-F238E27FC236}">
                <a16:creationId xmlns:a16="http://schemas.microsoft.com/office/drawing/2014/main" id="{65C4B73C-A61C-4089-A529-EE369F0FDEDF}"/>
              </a:ext>
            </a:extLst>
          </p:cNvPr>
          <p:cNvSpPr/>
          <p:nvPr/>
        </p:nvSpPr>
        <p:spPr>
          <a:xfrm>
            <a:off x="1470286" y="5084807"/>
            <a:ext cx="8677469" cy="1107996"/>
          </a:xfrm>
          <a:prstGeom prst="rect">
            <a:avLst/>
          </a:prstGeom>
        </p:spPr>
        <p:txBody>
          <a:bodyPr wrap="square">
            <a:spAutoFit/>
          </a:bodyPr>
          <a:lstStyle/>
          <a:p>
            <a:pPr lvl="0">
              <a:defRPr/>
            </a:pPr>
            <a:r>
              <a:rPr lang="en-US" sz="2200" b="1" dirty="0">
                <a:solidFill>
                  <a:prstClr val="black"/>
                </a:solidFill>
              </a:rPr>
              <a:t>IEEE 2800-2022 </a:t>
            </a:r>
            <a:r>
              <a:rPr lang="en-US" sz="2200" dirty="0">
                <a:solidFill>
                  <a:prstClr val="black"/>
                </a:solidFill>
              </a:rPr>
              <a:t>is available at:</a:t>
            </a:r>
          </a:p>
          <a:p>
            <a:pPr marL="800100" lvl="1" indent="-342900">
              <a:buFont typeface="Wingdings" panose="05000000000000000000" pitchFamily="2" charset="2"/>
              <a:buChar char="Ø"/>
              <a:defRPr/>
            </a:pPr>
            <a:r>
              <a:rPr lang="en-US" sz="2200" dirty="0">
                <a:solidFill>
                  <a:prstClr val="black"/>
                </a:solidFill>
                <a:hlinkClick r:id="rId6"/>
              </a:rPr>
              <a:t>https://standards.ieee.org/project/2800.html</a:t>
            </a:r>
            <a:endParaRPr lang="en-US" sz="2200" dirty="0">
              <a:solidFill>
                <a:prstClr val="black"/>
              </a:solidFill>
            </a:endParaRPr>
          </a:p>
          <a:p>
            <a:pPr marL="800100" lvl="1" indent="-342900">
              <a:buFont typeface="Wingdings" panose="05000000000000000000" pitchFamily="2" charset="2"/>
              <a:buChar char="Ø"/>
              <a:defRPr/>
            </a:pPr>
            <a:r>
              <a:rPr lang="en-US" sz="2200" dirty="0">
                <a:solidFill>
                  <a:prstClr val="black"/>
                </a:solidFill>
                <a:hlinkClick r:id="rId7"/>
              </a:rPr>
              <a:t>https://ieeexplore.ieee.org/document/9762253/</a:t>
            </a:r>
            <a:r>
              <a:rPr lang="en-US" sz="2200" dirty="0">
                <a:solidFill>
                  <a:prstClr val="black"/>
                </a:solidFill>
              </a:rPr>
              <a:t> </a:t>
            </a:r>
          </a:p>
        </p:txBody>
      </p:sp>
    </p:spTree>
    <p:extLst>
      <p:ext uri="{BB962C8B-B14F-4D97-AF65-F5344CB8AC3E}">
        <p14:creationId xmlns:p14="http://schemas.microsoft.com/office/powerpoint/2010/main" val="300431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E5D72-1730-4EA0-977C-2F17389864DF}"/>
              </a:ext>
            </a:extLst>
          </p:cNvPr>
          <p:cNvSpPr>
            <a:spLocks noGrp="1"/>
          </p:cNvSpPr>
          <p:nvPr>
            <p:ph type="body" sz="quarter" idx="10"/>
          </p:nvPr>
        </p:nvSpPr>
        <p:spPr/>
        <p:txBody>
          <a:bodyPr/>
          <a:lstStyle/>
          <a:p>
            <a:r>
              <a:rPr lang="en-US" dirty="0"/>
              <a:t>Summary of IEEE Std 2800</a:t>
            </a:r>
          </a:p>
        </p:txBody>
      </p:sp>
      <p:sp>
        <p:nvSpPr>
          <p:cNvPr id="7" name="Content Placeholder 2">
            <a:extLst>
              <a:ext uri="{FF2B5EF4-FFF2-40B4-BE49-F238E27FC236}">
                <a16:creationId xmlns:a16="http://schemas.microsoft.com/office/drawing/2014/main" id="{3C9FCD83-20C4-4490-8F87-33591C74278A}"/>
              </a:ext>
            </a:extLst>
          </p:cNvPr>
          <p:cNvSpPr txBox="1">
            <a:spLocks/>
          </p:cNvSpPr>
          <p:nvPr/>
        </p:nvSpPr>
        <p:spPr>
          <a:xfrm>
            <a:off x="674924" y="1402080"/>
            <a:ext cx="6448697" cy="4467497"/>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674" indent="-344674" algn="l">
              <a:spcBef>
                <a:spcPts val="600"/>
              </a:spcBef>
              <a:spcAft>
                <a:spcPts val="895"/>
              </a:spcAft>
              <a:buFont typeface="Wingdings" pitchFamily="2" charset="2"/>
              <a:buChar char="q"/>
            </a:pPr>
            <a:r>
              <a:rPr lang="en-US" sz="2200" dirty="0"/>
              <a:t>The standard </a:t>
            </a:r>
            <a:r>
              <a:rPr lang="en-US" sz="2200" b="1" u="sng" dirty="0"/>
              <a:t>harmonizes</a:t>
            </a:r>
            <a:r>
              <a:rPr lang="en-US" sz="2200" dirty="0"/>
              <a:t> Interconnection </a:t>
            </a:r>
            <a:br>
              <a:rPr lang="en-US" sz="2200" dirty="0"/>
            </a:br>
            <a:r>
              <a:rPr lang="en-US" sz="2200" dirty="0"/>
              <a:t>Requirements for Large Solar, Wind and Storage Plants </a:t>
            </a:r>
          </a:p>
          <a:p>
            <a:pPr marL="344674" indent="-344674" algn="l">
              <a:spcBef>
                <a:spcPts val="600"/>
              </a:spcBef>
              <a:spcAft>
                <a:spcPts val="895"/>
              </a:spcAft>
              <a:buFont typeface="Wingdings" pitchFamily="2" charset="2"/>
              <a:buChar char="q"/>
            </a:pPr>
            <a:r>
              <a:rPr lang="en-US" sz="2200" dirty="0"/>
              <a:t>It is a </a:t>
            </a:r>
            <a:r>
              <a:rPr lang="en-US" sz="2200" b="1" u="sng" dirty="0"/>
              <a:t>consensus-based</a:t>
            </a:r>
            <a:r>
              <a:rPr lang="en-US" sz="2200" dirty="0"/>
              <a:t> standard developed by over </a:t>
            </a:r>
            <a:br>
              <a:rPr lang="en-US" sz="2200" dirty="0"/>
            </a:br>
            <a:r>
              <a:rPr lang="en-US" sz="2200" dirty="0"/>
              <a:t>~175 Working Group participants from utilities, system operators, transmission planners, &amp; OEMs over 2 years</a:t>
            </a:r>
          </a:p>
          <a:p>
            <a:pPr marL="344674" indent="-344674" algn="l">
              <a:spcBef>
                <a:spcPts val="600"/>
              </a:spcBef>
              <a:buFont typeface="Wingdings" pitchFamily="2" charset="2"/>
              <a:buChar char="q"/>
            </a:pPr>
            <a:r>
              <a:rPr lang="en-US" sz="2200" dirty="0"/>
              <a:t>It has successfully passed the IEEE SA ballot among 466 SA balloters </a:t>
            </a:r>
            <a:r>
              <a:rPr lang="en-US" sz="2200" b="1" u="sng" dirty="0"/>
              <a:t>(&gt;94% approval</a:t>
            </a:r>
            <a:r>
              <a:rPr lang="en-US" sz="2200" dirty="0"/>
              <a:t>, &gt;90% response rate) </a:t>
            </a:r>
          </a:p>
          <a:p>
            <a:pPr marL="344674" indent="-344674" algn="l">
              <a:spcBef>
                <a:spcPts val="600"/>
              </a:spcBef>
              <a:buFont typeface="Wingdings" pitchFamily="2" charset="2"/>
              <a:buChar char="q"/>
            </a:pPr>
            <a:endParaRPr lang="en-US" sz="2200" b="1" dirty="0"/>
          </a:p>
          <a:p>
            <a:pPr marL="344674" indent="-344674" algn="l">
              <a:spcBef>
                <a:spcPts val="600"/>
              </a:spcBef>
              <a:buFont typeface="Wingdings" pitchFamily="2" charset="2"/>
              <a:buChar char="q"/>
            </a:pPr>
            <a:r>
              <a:rPr lang="en-US" sz="2200" b="1" dirty="0"/>
              <a:t>Published on April 22, 2022 (Earth Day)</a:t>
            </a:r>
            <a:endParaRPr lang="en-US" sz="2200" b="1" i="1" dirty="0"/>
          </a:p>
        </p:txBody>
      </p:sp>
      <p:pic>
        <p:nvPicPr>
          <p:cNvPr id="8" name="Picture 7">
            <a:extLst>
              <a:ext uri="{FF2B5EF4-FFF2-40B4-BE49-F238E27FC236}">
                <a16:creationId xmlns:a16="http://schemas.microsoft.com/office/drawing/2014/main" id="{213FD3DC-C6AC-4BAC-BB2C-2A272975B902}"/>
              </a:ext>
            </a:extLst>
          </p:cNvPr>
          <p:cNvPicPr>
            <a:picLocks noChangeAspect="1"/>
          </p:cNvPicPr>
          <p:nvPr/>
        </p:nvPicPr>
        <p:blipFill>
          <a:blip r:embed="rId2"/>
          <a:stretch>
            <a:fillRect/>
          </a:stretch>
        </p:blipFill>
        <p:spPr>
          <a:xfrm>
            <a:off x="7168370" y="1272812"/>
            <a:ext cx="3948932" cy="4908965"/>
          </a:xfrm>
          <a:prstGeom prst="rect">
            <a:avLst/>
          </a:prstGeom>
        </p:spPr>
      </p:pic>
      <p:pic>
        <p:nvPicPr>
          <p:cNvPr id="11" name="Picture 10" descr="Logo&#10;&#10;Description automatically generated">
            <a:extLst>
              <a:ext uri="{FF2B5EF4-FFF2-40B4-BE49-F238E27FC236}">
                <a16:creationId xmlns:a16="http://schemas.microsoft.com/office/drawing/2014/main" id="{B1E1239C-7DDD-41BC-A15B-CFF18763A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714" y="4970248"/>
            <a:ext cx="1017087" cy="12115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315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A463BC-F0DC-4866-941B-19F1D5A99257}"/>
              </a:ext>
            </a:extLst>
          </p:cNvPr>
          <p:cNvSpPr>
            <a:spLocks noGrp="1"/>
          </p:cNvSpPr>
          <p:nvPr>
            <p:ph type="body" sz="quarter" idx="10"/>
          </p:nvPr>
        </p:nvSpPr>
        <p:spPr/>
        <p:txBody>
          <a:bodyPr/>
          <a:lstStyle/>
          <a:p>
            <a:r>
              <a:rPr lang="en-US" dirty="0"/>
              <a:t>Completing North American Reliability Standards</a:t>
            </a:r>
          </a:p>
        </p:txBody>
      </p:sp>
      <p:pic>
        <p:nvPicPr>
          <p:cNvPr id="88" name="Picture 87">
            <a:extLst>
              <a:ext uri="{FF2B5EF4-FFF2-40B4-BE49-F238E27FC236}">
                <a16:creationId xmlns:a16="http://schemas.microsoft.com/office/drawing/2014/main" id="{D8F2BC5E-B851-4551-A643-DAB69A083FC0}"/>
              </a:ext>
            </a:extLst>
          </p:cNvPr>
          <p:cNvPicPr>
            <a:picLocks noChangeAspect="1"/>
          </p:cNvPicPr>
          <p:nvPr/>
        </p:nvPicPr>
        <p:blipFill>
          <a:blip r:embed="rId2"/>
          <a:stretch>
            <a:fillRect/>
          </a:stretch>
        </p:blipFill>
        <p:spPr>
          <a:xfrm>
            <a:off x="1589066" y="1869392"/>
            <a:ext cx="9013868" cy="4521883"/>
          </a:xfrm>
          <a:prstGeom prst="rect">
            <a:avLst/>
          </a:prstGeom>
        </p:spPr>
      </p:pic>
      <p:sp>
        <p:nvSpPr>
          <p:cNvPr id="89" name="TextBox 88">
            <a:extLst>
              <a:ext uri="{FF2B5EF4-FFF2-40B4-BE49-F238E27FC236}">
                <a16:creationId xmlns:a16="http://schemas.microsoft.com/office/drawing/2014/main" id="{B64CA4E2-0019-444F-B138-0C981C72D4B4}"/>
              </a:ext>
            </a:extLst>
          </p:cNvPr>
          <p:cNvSpPr txBox="1"/>
          <p:nvPr/>
        </p:nvSpPr>
        <p:spPr>
          <a:xfrm>
            <a:off x="10782097" y="6368416"/>
            <a:ext cx="1401194"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EPRI, 2021</a:t>
            </a:r>
          </a:p>
        </p:txBody>
      </p:sp>
    </p:spTree>
    <p:extLst>
      <p:ext uri="{BB962C8B-B14F-4D97-AF65-F5344CB8AC3E}">
        <p14:creationId xmlns:p14="http://schemas.microsoft.com/office/powerpoint/2010/main" val="23467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772507-5F71-43F8-85A5-FA609BDFBFFF}"/>
              </a:ext>
            </a:extLst>
          </p:cNvPr>
          <p:cNvSpPr>
            <a:spLocks noGrp="1"/>
          </p:cNvSpPr>
          <p:nvPr>
            <p:ph type="body" sz="quarter" idx="10"/>
          </p:nvPr>
        </p:nvSpPr>
        <p:spPr/>
        <p:txBody>
          <a:bodyPr/>
          <a:lstStyle/>
          <a:p>
            <a:r>
              <a:rPr lang="en-US" dirty="0"/>
              <a:t>IEEE Standards Classification</a:t>
            </a:r>
          </a:p>
        </p:txBody>
      </p:sp>
      <p:pic>
        <p:nvPicPr>
          <p:cNvPr id="35" name="Picture 34">
            <a:extLst>
              <a:ext uri="{FF2B5EF4-FFF2-40B4-BE49-F238E27FC236}">
                <a16:creationId xmlns:a16="http://schemas.microsoft.com/office/drawing/2014/main" id="{3163FF45-3925-48DB-9553-6C276100D250}"/>
              </a:ext>
            </a:extLst>
          </p:cNvPr>
          <p:cNvPicPr>
            <a:picLocks noChangeAspect="1"/>
          </p:cNvPicPr>
          <p:nvPr/>
        </p:nvPicPr>
        <p:blipFill>
          <a:blip r:embed="rId2"/>
          <a:stretch>
            <a:fillRect/>
          </a:stretch>
        </p:blipFill>
        <p:spPr>
          <a:xfrm>
            <a:off x="985205" y="1619794"/>
            <a:ext cx="10221590" cy="4693919"/>
          </a:xfrm>
          <a:prstGeom prst="rect">
            <a:avLst/>
          </a:prstGeom>
        </p:spPr>
      </p:pic>
    </p:spTree>
    <p:extLst>
      <p:ext uri="{BB962C8B-B14F-4D97-AF65-F5344CB8AC3E}">
        <p14:creationId xmlns:p14="http://schemas.microsoft.com/office/powerpoint/2010/main" val="359088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466725"/>
            <a:ext cx="7773955" cy="666750"/>
          </a:xfrm>
        </p:spPr>
        <p:txBody>
          <a:bodyPr/>
          <a:lstStyle/>
          <a:p>
            <a:r>
              <a:rPr lang="en-US" dirty="0"/>
              <a:t>P2800.2 Summary</a:t>
            </a:r>
          </a:p>
        </p:txBody>
      </p:sp>
      <p:sp>
        <p:nvSpPr>
          <p:cNvPr id="8" name="Content Placeholder 3">
            <a:extLst>
              <a:ext uri="{FF2B5EF4-FFF2-40B4-BE49-F238E27FC236}">
                <a16:creationId xmlns:a16="http://schemas.microsoft.com/office/drawing/2014/main" id="{9DBB73A5-A53E-F6E8-2053-5710949A5995}"/>
              </a:ext>
            </a:extLst>
          </p:cNvPr>
          <p:cNvSpPr txBox="1">
            <a:spLocks/>
          </p:cNvSpPr>
          <p:nvPr/>
        </p:nvSpPr>
        <p:spPr>
          <a:xfrm>
            <a:off x="679580" y="1464907"/>
            <a:ext cx="10832840" cy="4917038"/>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l">
              <a:spcBef>
                <a:spcPts val="0"/>
              </a:spcBef>
              <a:spcAft>
                <a:spcPts val="0"/>
              </a:spcAft>
            </a:pPr>
            <a:r>
              <a:rPr lang="en-US" sz="2200" b="1" u="sng" dirty="0">
                <a:effectLst/>
                <a:ea typeface="Times New Roman" panose="02020603050405020304" pitchFamily="18" charset="0"/>
              </a:rPr>
              <a:t>Title:</a:t>
            </a:r>
            <a:r>
              <a:rPr lang="en-US" sz="2200" dirty="0">
                <a:effectLst/>
                <a:ea typeface="Times New Roman" panose="02020603050405020304" pitchFamily="18" charset="0"/>
              </a:rPr>
              <a:t> 	Recommended Practice for Test and Verification Procedures for Inverter-Based 	Resources Interconnecting with Bulk Power Systems</a:t>
            </a:r>
          </a:p>
          <a:p>
            <a:pPr marL="0" marR="0">
              <a:spcBef>
                <a:spcPts val="0"/>
              </a:spcBef>
              <a:spcAft>
                <a:spcPts val="0"/>
              </a:spcAft>
            </a:pPr>
            <a:endParaRPr lang="en-US" sz="1000" dirty="0">
              <a:ea typeface="Times New Roman" panose="02020603050405020304" pitchFamily="18" charset="0"/>
            </a:endParaRPr>
          </a:p>
          <a:p>
            <a:pPr algn="l"/>
            <a:r>
              <a:rPr lang="en-US" sz="2200" b="1" u="sng" dirty="0">
                <a:effectLst/>
                <a:ea typeface="Times New Roman" panose="02020603050405020304" pitchFamily="18" charset="0"/>
              </a:rPr>
              <a:t>Scope:</a:t>
            </a:r>
            <a:r>
              <a:rPr lang="en-US" sz="2200" dirty="0">
                <a:effectLst/>
                <a:ea typeface="Times New Roman" panose="02020603050405020304" pitchFamily="18" charset="0"/>
              </a:rPr>
              <a:t> </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Defines recommended practices for test and verification procedures that should be used to confirm plant-level conformance of IBRs interconnecting with bulk power systems in compliance with IEEE Std 2800. </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Applies to </a:t>
            </a:r>
            <a:r>
              <a:rPr lang="en-US" sz="2200" dirty="0">
                <a:effectLst/>
                <a:ea typeface="Times New Roman" panose="02020603050405020304" pitchFamily="18" charset="0"/>
              </a:rPr>
              <a:t>IBRs interconnected to </a:t>
            </a:r>
            <a:r>
              <a:rPr lang="en-US" sz="2200" b="1" dirty="0">
                <a:effectLst/>
                <a:ea typeface="Times New Roman" panose="02020603050405020304" pitchFamily="18" charset="0"/>
              </a:rPr>
              <a:t>transmission and sub-transmission </a:t>
            </a:r>
            <a:r>
              <a:rPr lang="en-US" sz="2200" dirty="0">
                <a:effectLst/>
                <a:ea typeface="Times New Roman" panose="02020603050405020304" pitchFamily="18" charset="0"/>
              </a:rPr>
              <a:t>systems</a:t>
            </a: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May also </a:t>
            </a:r>
            <a:r>
              <a:rPr lang="en-US" sz="2200" dirty="0">
                <a:effectLst/>
                <a:ea typeface="Times New Roman" panose="02020603050405020304" pitchFamily="18" charset="0"/>
              </a:rPr>
              <a:t>apply to isolated IBRs that are interconnected to an alternating current (AC) transmission system via dedicated voltage source converter high-voltage direct current (VSC-HVDC) transmission facilities, e.g., offshore wind farms</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Includes specifications for the equipment, conditions, tests, modeling methods, and other verification procedures that should be used to demonstrate conformance with IEEE 2800</a:t>
            </a:r>
          </a:p>
          <a:p>
            <a:pPr marL="0" marR="0" algn="l">
              <a:spcBef>
                <a:spcPts val="0"/>
              </a:spcBef>
              <a:spcAft>
                <a:spcPts val="0"/>
              </a:spcAft>
            </a:pPr>
            <a:endParaRPr lang="en-US" sz="2200" dirty="0">
              <a:ea typeface="Times New Roman" panose="02020603050405020304" pitchFamily="18" charset="0"/>
            </a:endParaRPr>
          </a:p>
        </p:txBody>
      </p:sp>
    </p:spTree>
    <p:extLst>
      <p:ext uri="{BB962C8B-B14F-4D97-AF65-F5344CB8AC3E}">
        <p14:creationId xmlns:p14="http://schemas.microsoft.com/office/powerpoint/2010/main" val="374733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466725"/>
            <a:ext cx="7773955" cy="666750"/>
          </a:xfrm>
        </p:spPr>
        <p:txBody>
          <a:bodyPr/>
          <a:lstStyle/>
          <a:p>
            <a:r>
              <a:rPr lang="en-US" dirty="0"/>
              <a:t>P2800.2 Summary</a:t>
            </a:r>
          </a:p>
        </p:txBody>
      </p:sp>
      <p:sp>
        <p:nvSpPr>
          <p:cNvPr id="8" name="Content Placeholder 3">
            <a:extLst>
              <a:ext uri="{FF2B5EF4-FFF2-40B4-BE49-F238E27FC236}">
                <a16:creationId xmlns:a16="http://schemas.microsoft.com/office/drawing/2014/main" id="{9DBB73A5-A53E-F6E8-2053-5710949A5995}"/>
              </a:ext>
            </a:extLst>
          </p:cNvPr>
          <p:cNvSpPr txBox="1">
            <a:spLocks/>
          </p:cNvSpPr>
          <p:nvPr/>
        </p:nvSpPr>
        <p:spPr>
          <a:xfrm>
            <a:off x="940836" y="1371600"/>
            <a:ext cx="10310327" cy="501967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200" b="1" u="sng" dirty="0">
                <a:effectLst/>
                <a:ea typeface="Times New Roman" panose="02020603050405020304" pitchFamily="18" charset="0"/>
              </a:rPr>
              <a:t>Includes:</a:t>
            </a:r>
            <a:r>
              <a:rPr lang="en-US" sz="2200" dirty="0">
                <a:effectLst/>
                <a:ea typeface="Times New Roman" panose="02020603050405020304" pitchFamily="18" charset="0"/>
              </a:rPr>
              <a:t> </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Type tests </a:t>
            </a:r>
          </a:p>
          <a:p>
            <a:pPr marL="1203325" lvl="2" indent="-342900">
              <a:lnSpc>
                <a:spcPct val="100000"/>
              </a:lnSpc>
              <a:buFont typeface="Wingdings" panose="05000000000000000000" pitchFamily="2" charset="2"/>
              <a:buChar char="Ø"/>
            </a:pPr>
            <a:r>
              <a:rPr lang="en-US" sz="2200" dirty="0">
                <a:ea typeface="Times New Roman" panose="02020603050405020304" pitchFamily="18" charset="0"/>
              </a:rPr>
              <a:t>U</a:t>
            </a:r>
            <a:r>
              <a:rPr lang="en-US" sz="2200" dirty="0">
                <a:effectLst/>
                <a:ea typeface="Times New Roman" panose="02020603050405020304" pitchFamily="18" charset="0"/>
              </a:rPr>
              <a:t>nit level, </a:t>
            </a:r>
            <a:r>
              <a:rPr lang="en-US" sz="2200" b="1" dirty="0">
                <a:effectLst/>
                <a:ea typeface="Times New Roman" panose="02020603050405020304" pitchFamily="18" charset="0"/>
              </a:rPr>
              <a:t>not full compliance with 2800</a:t>
            </a:r>
            <a:endParaRPr lang="en-US" sz="2200" dirty="0">
              <a:effectLst/>
              <a:ea typeface="Times New Roman" panose="02020603050405020304" pitchFamily="18" charset="0"/>
            </a:endParaRPr>
          </a:p>
          <a:p>
            <a:pPr marL="1203325" lvl="2" indent="-342900">
              <a:lnSpc>
                <a:spcPct val="100000"/>
              </a:lnSpc>
              <a:buFont typeface="Wingdings" panose="05000000000000000000" pitchFamily="2" charset="2"/>
              <a:buChar char="Ø"/>
            </a:pPr>
            <a:r>
              <a:rPr lang="en-US" sz="2200" dirty="0">
                <a:ea typeface="Times New Roman" panose="02020603050405020304" pitchFamily="18" charset="0"/>
              </a:rPr>
              <a:t>Test results are used to validate unit level model </a:t>
            </a:r>
            <a:endParaRPr lang="en-US" sz="2200" dirty="0">
              <a:effectLst/>
              <a:ea typeface="Times New Roman" panose="02020603050405020304" pitchFamily="18" charset="0"/>
            </a:endParaRPr>
          </a:p>
          <a:p>
            <a:pPr marL="746125" lvl="1" indent="-342900">
              <a:lnSpc>
                <a:spcPct val="100000"/>
              </a:lnSpc>
              <a:buFont typeface="Wingdings" panose="05000000000000000000" pitchFamily="2" charset="2"/>
              <a:buChar char="§"/>
            </a:pPr>
            <a:r>
              <a:rPr lang="en-US" sz="2200" dirty="0">
                <a:ea typeface="Times New Roman" panose="02020603050405020304" pitchFamily="18" charset="0"/>
              </a:rPr>
              <a:t>Design evaluation using verified plant model</a:t>
            </a:r>
          </a:p>
          <a:p>
            <a:pPr marL="1203325" lvl="2" indent="-342900">
              <a:lnSpc>
                <a:spcPct val="100000"/>
              </a:lnSpc>
              <a:buFont typeface="Wingdings" panose="05000000000000000000" pitchFamily="2" charset="2"/>
              <a:buChar char="Ø"/>
            </a:pPr>
            <a:r>
              <a:rPr lang="en-US" sz="2200" dirty="0">
                <a:ea typeface="Times New Roman" panose="02020603050405020304" pitchFamily="18" charset="0"/>
              </a:rPr>
              <a:t>Includes procedures to validate unit level model</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As-bu</a:t>
            </a:r>
            <a:r>
              <a:rPr lang="en-US" sz="2200" dirty="0">
                <a:ea typeface="Times New Roman" panose="02020603050405020304" pitchFamily="18" charset="0"/>
              </a:rPr>
              <a:t>ilt evaluation and commissioning tests </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Post</a:t>
            </a:r>
            <a:r>
              <a:rPr lang="en-US" sz="2200" dirty="0">
                <a:ea typeface="Times New Roman" panose="02020603050405020304" pitchFamily="18" charset="0"/>
              </a:rPr>
              <a:t>-commissioning model validation, monitoring, periodic tests &amp; verifications</a:t>
            </a:r>
          </a:p>
          <a:p>
            <a:pPr marL="746125" lvl="1" indent="-342900">
              <a:lnSpc>
                <a:spcPct val="100000"/>
              </a:lnSpc>
              <a:buFont typeface="Wingdings" panose="05000000000000000000" pitchFamily="2" charset="2"/>
              <a:buChar char="§"/>
            </a:pPr>
            <a:endParaRPr lang="en-US" sz="2200" dirty="0">
              <a:effectLst/>
              <a:ea typeface="Times New Roman" panose="02020603050405020304" pitchFamily="18" charset="0"/>
            </a:endParaRPr>
          </a:p>
          <a:p>
            <a:pPr marL="60325" indent="-342900" algn="l">
              <a:buFont typeface="Wingdings" panose="05000000000000000000" pitchFamily="2" charset="2"/>
              <a:buChar char="Ø"/>
            </a:pPr>
            <a:r>
              <a:rPr lang="en-US" sz="2200" b="1" u="sng" dirty="0">
                <a:effectLst/>
                <a:ea typeface="Times New Roman" panose="02020603050405020304" pitchFamily="18" charset="0"/>
              </a:rPr>
              <a:t>Recommended Practice</a:t>
            </a:r>
            <a:r>
              <a:rPr lang="en-US" sz="2200" dirty="0">
                <a:effectLst/>
                <a:ea typeface="Times New Roman" panose="02020603050405020304" pitchFamily="18" charset="0"/>
              </a:rPr>
              <a:t>: uses “should” language, not </a:t>
            </a:r>
            <a:r>
              <a:rPr lang="en-US" sz="2200" dirty="0">
                <a:ea typeface="Times New Roman" panose="02020603050405020304" pitchFamily="18" charset="0"/>
              </a:rPr>
              <a:t>“shall” language</a:t>
            </a:r>
          </a:p>
          <a:p>
            <a:pPr marL="746125" lvl="1" indent="-342900">
              <a:lnSpc>
                <a:spcPct val="100000"/>
              </a:lnSpc>
              <a:buFont typeface="Wingdings" panose="05000000000000000000" pitchFamily="2" charset="2"/>
              <a:buChar char="§"/>
            </a:pPr>
            <a:r>
              <a:rPr lang="en-US" sz="2200" dirty="0">
                <a:effectLst/>
                <a:ea typeface="Times New Roman" panose="02020603050405020304" pitchFamily="18" charset="0"/>
              </a:rPr>
              <a:t>In recognition that prescribing uniform procedures across all IBR types and interconnecting locations would be very challenging. </a:t>
            </a:r>
          </a:p>
          <a:p>
            <a:pPr marL="0" marR="0" algn="l">
              <a:spcBef>
                <a:spcPts val="0"/>
              </a:spcBef>
              <a:spcAft>
                <a:spcPts val="0"/>
              </a:spcAft>
            </a:pPr>
            <a:endParaRPr lang="en-US" sz="2200" dirty="0">
              <a:ea typeface="Times New Roman" panose="02020603050405020304" pitchFamily="18" charset="0"/>
            </a:endParaRPr>
          </a:p>
        </p:txBody>
      </p:sp>
    </p:spTree>
    <p:extLst>
      <p:ext uri="{BB962C8B-B14F-4D97-AF65-F5344CB8AC3E}">
        <p14:creationId xmlns:p14="http://schemas.microsoft.com/office/powerpoint/2010/main" val="25159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51C7D-AE61-4524-B088-25B702B94031}"/>
              </a:ext>
            </a:extLst>
          </p:cNvPr>
          <p:cNvSpPr>
            <a:spLocks noGrp="1"/>
          </p:cNvSpPr>
          <p:nvPr>
            <p:ph type="body" sz="quarter" idx="10"/>
          </p:nvPr>
        </p:nvSpPr>
        <p:spPr>
          <a:xfrm>
            <a:off x="562042" y="551022"/>
            <a:ext cx="7818372" cy="666750"/>
          </a:xfrm>
        </p:spPr>
        <p:txBody>
          <a:bodyPr/>
          <a:lstStyle/>
          <a:p>
            <a:r>
              <a:rPr lang="en-US" dirty="0"/>
              <a:t>Motivation for IEEE P2800.2 </a:t>
            </a:r>
          </a:p>
        </p:txBody>
      </p:sp>
      <p:sp>
        <p:nvSpPr>
          <p:cNvPr id="5" name="TextBox 4">
            <a:extLst>
              <a:ext uri="{FF2B5EF4-FFF2-40B4-BE49-F238E27FC236}">
                <a16:creationId xmlns:a16="http://schemas.microsoft.com/office/drawing/2014/main" id="{8AE6BD2C-4B08-4DD7-AF3A-5975BCE88352}"/>
              </a:ext>
            </a:extLst>
          </p:cNvPr>
          <p:cNvSpPr txBox="1"/>
          <p:nvPr/>
        </p:nvSpPr>
        <p:spPr>
          <a:xfrm>
            <a:off x="8184776" y="2061882"/>
            <a:ext cx="914400" cy="914400"/>
          </a:xfrm>
          <a:prstGeom prst="rect">
            <a:avLst/>
          </a:prstGeom>
        </p:spPr>
        <p:txBody>
          <a:bodyPr vert="horz" wrap="none" lIns="91440" tIns="45720" rIns="91440" bIns="45720" rtlCol="0" anchor="b">
            <a:normAutofit/>
          </a:bodyPr>
          <a:lstStyle/>
          <a:p>
            <a:pPr algn="r"/>
            <a:endParaRPr lang="en-US" b="1" dirty="0">
              <a:latin typeface="+mn-lt"/>
            </a:endParaRPr>
          </a:p>
        </p:txBody>
      </p:sp>
      <p:sp>
        <p:nvSpPr>
          <p:cNvPr id="6" name="Content Placeholder 5">
            <a:extLst>
              <a:ext uri="{FF2B5EF4-FFF2-40B4-BE49-F238E27FC236}">
                <a16:creationId xmlns:a16="http://schemas.microsoft.com/office/drawing/2014/main" id="{00829BED-C056-4C32-8582-77540676A48F}"/>
              </a:ext>
            </a:extLst>
          </p:cNvPr>
          <p:cNvSpPr txBox="1">
            <a:spLocks/>
          </p:cNvSpPr>
          <p:nvPr/>
        </p:nvSpPr>
        <p:spPr>
          <a:xfrm>
            <a:off x="714103" y="1524000"/>
            <a:ext cx="10615748" cy="425615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lvl="2" indent="0">
              <a:lnSpc>
                <a:spcPct val="120000"/>
              </a:lnSpc>
              <a:spcBef>
                <a:spcPts val="300"/>
              </a:spcBef>
              <a:buFont typeface="Arial" panose="020B0604020202020204" pitchFamily="34" charset="0"/>
              <a:buNone/>
            </a:pPr>
            <a:r>
              <a:rPr lang="en-US" sz="2400" dirty="0"/>
              <a:t>IEEE 2800 contains capability &amp; performance requirements for IBRs, and a </a:t>
            </a:r>
            <a:r>
              <a:rPr lang="en-US" sz="2400" b="1" dirty="0"/>
              <a:t>table</a:t>
            </a:r>
            <a:r>
              <a:rPr lang="en-US" sz="2400" dirty="0"/>
              <a:t> of </a:t>
            </a:r>
            <a:r>
              <a:rPr lang="en-US" sz="2400" b="1" dirty="0"/>
              <a:t>methods to verify each requirement</a:t>
            </a:r>
          </a:p>
          <a:p>
            <a:pPr marL="744538" lvl="2" indent="-342900">
              <a:lnSpc>
                <a:spcPct val="120000"/>
              </a:lnSpc>
              <a:spcBef>
                <a:spcPts val="300"/>
              </a:spcBef>
              <a:buFont typeface="Wingdings" panose="05000000000000000000" pitchFamily="2" charset="2"/>
              <a:buChar char="Ø"/>
            </a:pPr>
            <a:r>
              <a:rPr lang="en-US" sz="2400" dirty="0"/>
              <a:t>Details of verification methods </a:t>
            </a:r>
            <a:r>
              <a:rPr lang="en-US" sz="2400" b="1" dirty="0"/>
              <a:t>not</a:t>
            </a:r>
            <a:r>
              <a:rPr lang="en-US" sz="2400" dirty="0"/>
              <a:t> included	</a:t>
            </a:r>
          </a:p>
        </p:txBody>
      </p:sp>
      <p:pic>
        <p:nvPicPr>
          <p:cNvPr id="7" name="Picture 6">
            <a:extLst>
              <a:ext uri="{FF2B5EF4-FFF2-40B4-BE49-F238E27FC236}">
                <a16:creationId xmlns:a16="http://schemas.microsoft.com/office/drawing/2014/main" id="{ECABD5DF-2C9E-4488-85CF-D0B7196D563B}"/>
              </a:ext>
            </a:extLst>
          </p:cNvPr>
          <p:cNvPicPr>
            <a:picLocks noChangeAspect="1"/>
          </p:cNvPicPr>
          <p:nvPr/>
        </p:nvPicPr>
        <p:blipFill>
          <a:blip r:embed="rId2"/>
          <a:stretch>
            <a:fillRect/>
          </a:stretch>
        </p:blipFill>
        <p:spPr>
          <a:xfrm>
            <a:off x="4196882" y="3078337"/>
            <a:ext cx="7671667" cy="3081561"/>
          </a:xfrm>
          <a:prstGeom prst="rect">
            <a:avLst/>
          </a:prstGeom>
        </p:spPr>
      </p:pic>
      <p:cxnSp>
        <p:nvCxnSpPr>
          <p:cNvPr id="10" name="Straight Arrow Connector 9">
            <a:extLst>
              <a:ext uri="{FF2B5EF4-FFF2-40B4-BE49-F238E27FC236}">
                <a16:creationId xmlns:a16="http://schemas.microsoft.com/office/drawing/2014/main" id="{52C3360E-4983-460A-8BF8-46A724857C2A}"/>
              </a:ext>
            </a:extLst>
          </p:cNvPr>
          <p:cNvCxnSpPr/>
          <p:nvPr/>
        </p:nvCxnSpPr>
        <p:spPr>
          <a:xfrm flipH="1">
            <a:off x="9879106" y="2006945"/>
            <a:ext cx="349623" cy="10242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7EEEDB79-9BA4-4C40-B972-625161ACDA10}"/>
              </a:ext>
            </a:extLst>
          </p:cNvPr>
          <p:cNvSpPr txBox="1">
            <a:spLocks/>
          </p:cNvSpPr>
          <p:nvPr/>
        </p:nvSpPr>
        <p:spPr>
          <a:xfrm>
            <a:off x="562042" y="3639671"/>
            <a:ext cx="3634840" cy="149710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lvl="2" indent="0">
              <a:lnSpc>
                <a:spcPct val="110000"/>
              </a:lnSpc>
              <a:spcBef>
                <a:spcPts val="300"/>
              </a:spcBef>
              <a:buFont typeface="Arial" panose="020B0604020202020204" pitchFamily="34" charset="0"/>
              <a:buNone/>
            </a:pPr>
            <a:r>
              <a:rPr lang="en-US" sz="2200" dirty="0"/>
              <a:t>P2800.2 is defining recommended practices for test and verification procedures for IBRs</a:t>
            </a:r>
          </a:p>
          <a:p>
            <a:pPr marL="6350" lvl="2" indent="0">
              <a:lnSpc>
                <a:spcPct val="110000"/>
              </a:lnSpc>
              <a:spcBef>
                <a:spcPts val="300"/>
              </a:spcBef>
              <a:buFont typeface="Arial" panose="020B0604020202020204" pitchFamily="34" charset="0"/>
              <a:buNone/>
            </a:pPr>
            <a:endParaRPr lang="en-US" sz="1400" dirty="0"/>
          </a:p>
          <a:p>
            <a:pPr marL="6350" lvl="2" indent="0">
              <a:lnSpc>
                <a:spcPct val="110000"/>
              </a:lnSpc>
              <a:spcBef>
                <a:spcPts val="300"/>
              </a:spcBef>
              <a:buFont typeface="Arial" panose="020B0604020202020204" pitchFamily="34" charset="0"/>
              <a:buNone/>
            </a:pPr>
            <a:endParaRPr lang="en-US" sz="2200" dirty="0"/>
          </a:p>
        </p:txBody>
      </p:sp>
      <p:sp>
        <p:nvSpPr>
          <p:cNvPr id="8" name="TextBox 7">
            <a:extLst>
              <a:ext uri="{FF2B5EF4-FFF2-40B4-BE49-F238E27FC236}">
                <a16:creationId xmlns:a16="http://schemas.microsoft.com/office/drawing/2014/main" id="{1B441300-7F48-46F7-ADB2-0F8CC61A1716}"/>
              </a:ext>
            </a:extLst>
          </p:cNvPr>
          <p:cNvSpPr txBox="1"/>
          <p:nvPr/>
        </p:nvSpPr>
        <p:spPr>
          <a:xfrm>
            <a:off x="3088017" y="6382310"/>
            <a:ext cx="6015964" cy="246221"/>
          </a:xfrm>
          <a:prstGeom prst="rect">
            <a:avLst/>
          </a:prstGeom>
          <a:noFill/>
        </p:spPr>
        <p:txBody>
          <a:bodyPr wrap="square">
            <a:spAutoFit/>
          </a:bodyPr>
          <a:lstStyle/>
          <a:p>
            <a:pPr marL="0" marR="0" algn="ctr">
              <a:spcBef>
                <a:spcPts val="0"/>
              </a:spcBef>
              <a:spcAft>
                <a:spcPts val="0"/>
              </a:spcAft>
            </a:pPr>
            <a:r>
              <a:rPr lang="en-US" sz="1000" b="1" i="1" dirty="0">
                <a:effectLst/>
                <a:ea typeface="Calibri" panose="020F0502020204030204" pitchFamily="34" charset="0"/>
              </a:rPr>
              <a:t>IEEE-2800-2022 -</a:t>
            </a:r>
            <a:r>
              <a:rPr lang="en-US" sz="1000" dirty="0">
                <a:effectLst/>
                <a:ea typeface="Calibri" panose="020F0502020204030204" pitchFamily="34" charset="0"/>
              </a:rPr>
              <a:t> </a:t>
            </a:r>
            <a:r>
              <a:rPr lang="en-US" sz="1000" b="1" i="1" dirty="0">
                <a:solidFill>
                  <a:srgbClr val="000000"/>
                </a:solidFill>
                <a:effectLst/>
                <a:ea typeface="Calibri" panose="020F0502020204030204" pitchFamily="34" charset="0"/>
              </a:rPr>
              <a:t>Adapted and reprinted with permission from IEEE. Copyright IEEE 2022.  All rights reserved</a:t>
            </a:r>
            <a:endParaRPr lang="en-US" sz="1000" dirty="0">
              <a:effectLst/>
              <a:ea typeface="Calibri" panose="020F0502020204030204" pitchFamily="34" charset="0"/>
            </a:endParaRPr>
          </a:p>
        </p:txBody>
      </p:sp>
    </p:spTree>
    <p:extLst>
      <p:ext uri="{BB962C8B-B14F-4D97-AF65-F5344CB8AC3E}">
        <p14:creationId xmlns:p14="http://schemas.microsoft.com/office/powerpoint/2010/main" val="370628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B5FD7-B81A-4860-B111-5E51D7E7B7FC}"/>
              </a:ext>
            </a:extLst>
          </p:cNvPr>
          <p:cNvSpPr>
            <a:spLocks noGrp="1"/>
          </p:cNvSpPr>
          <p:nvPr>
            <p:ph type="body" sz="quarter" idx="10"/>
          </p:nvPr>
        </p:nvSpPr>
        <p:spPr/>
        <p:txBody>
          <a:bodyPr/>
          <a:lstStyle/>
          <a:p>
            <a:r>
              <a:rPr lang="en-US" dirty="0"/>
              <a:t>Reference Point of Applicability</a:t>
            </a:r>
          </a:p>
        </p:txBody>
      </p:sp>
      <p:pic>
        <p:nvPicPr>
          <p:cNvPr id="13" name="Picture 12">
            <a:extLst>
              <a:ext uri="{FF2B5EF4-FFF2-40B4-BE49-F238E27FC236}">
                <a16:creationId xmlns:a16="http://schemas.microsoft.com/office/drawing/2014/main" id="{4FA88A98-EB6B-4CD9-A374-F24F279C95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3243" y="1743363"/>
            <a:ext cx="9045514" cy="4859641"/>
          </a:xfrm>
          <a:prstGeom prst="rect">
            <a:avLst/>
          </a:prstGeom>
          <a:noFill/>
        </p:spPr>
      </p:pic>
      <p:sp>
        <p:nvSpPr>
          <p:cNvPr id="14" name="Rectangle 13">
            <a:extLst>
              <a:ext uri="{FF2B5EF4-FFF2-40B4-BE49-F238E27FC236}">
                <a16:creationId xmlns:a16="http://schemas.microsoft.com/office/drawing/2014/main" id="{C0F10552-B485-45C4-9340-776C998AD611}"/>
              </a:ext>
            </a:extLst>
          </p:cNvPr>
          <p:cNvSpPr/>
          <p:nvPr/>
        </p:nvSpPr>
        <p:spPr>
          <a:xfrm>
            <a:off x="10618757" y="2073798"/>
            <a:ext cx="1377715" cy="594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POI</a:t>
            </a:r>
          </a:p>
        </p:txBody>
      </p:sp>
      <p:cxnSp>
        <p:nvCxnSpPr>
          <p:cNvPr id="17" name="Straight Arrow Connector 16">
            <a:extLst>
              <a:ext uri="{FF2B5EF4-FFF2-40B4-BE49-F238E27FC236}">
                <a16:creationId xmlns:a16="http://schemas.microsoft.com/office/drawing/2014/main" id="{22070B28-509F-469D-987A-880EF500F605}"/>
              </a:ext>
            </a:extLst>
          </p:cNvPr>
          <p:cNvCxnSpPr>
            <a:cxnSpLocks/>
          </p:cNvCxnSpPr>
          <p:nvPr/>
        </p:nvCxnSpPr>
        <p:spPr>
          <a:xfrm flipH="1">
            <a:off x="9161417" y="2668568"/>
            <a:ext cx="1457340" cy="9165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AE93CB7-E4F3-4105-AA61-0697B6E503B0}"/>
              </a:ext>
            </a:extLst>
          </p:cNvPr>
          <p:cNvSpPr/>
          <p:nvPr/>
        </p:nvSpPr>
        <p:spPr>
          <a:xfrm>
            <a:off x="8917577" y="2220686"/>
            <a:ext cx="1550126" cy="44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20E76891-725B-4152-90CE-3A1CA115BB0C}"/>
              </a:ext>
            </a:extLst>
          </p:cNvPr>
          <p:cNvCxnSpPr>
            <a:cxnSpLocks/>
          </p:cNvCxnSpPr>
          <p:nvPr/>
        </p:nvCxnSpPr>
        <p:spPr>
          <a:xfrm flipH="1">
            <a:off x="9172218" y="2706064"/>
            <a:ext cx="266750" cy="804052"/>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BC867AC-76C9-459B-9E52-FA8D6EA25D76}"/>
              </a:ext>
            </a:extLst>
          </p:cNvPr>
          <p:cNvSpPr/>
          <p:nvPr/>
        </p:nvSpPr>
        <p:spPr>
          <a:xfrm>
            <a:off x="9161417" y="2585884"/>
            <a:ext cx="375873" cy="677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A916E6B-0439-47C1-B732-AFF6FF48C819}"/>
              </a:ext>
            </a:extLst>
          </p:cNvPr>
          <p:cNvSpPr/>
          <p:nvPr/>
        </p:nvSpPr>
        <p:spPr>
          <a:xfrm>
            <a:off x="8765177" y="1789825"/>
            <a:ext cx="1615440" cy="726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POM</a:t>
            </a:r>
          </a:p>
          <a:p>
            <a:pPr algn="ctr"/>
            <a:r>
              <a:rPr lang="en-US" sz="2000" b="1" dirty="0"/>
              <a:t>(default RPA)</a:t>
            </a:r>
          </a:p>
        </p:txBody>
      </p:sp>
      <p:cxnSp>
        <p:nvCxnSpPr>
          <p:cNvPr id="29" name="Straight Arrow Connector 28">
            <a:extLst>
              <a:ext uri="{FF2B5EF4-FFF2-40B4-BE49-F238E27FC236}">
                <a16:creationId xmlns:a16="http://schemas.microsoft.com/office/drawing/2014/main" id="{D54321AE-FB23-4491-B098-ACA540D29A61}"/>
              </a:ext>
            </a:extLst>
          </p:cNvPr>
          <p:cNvCxnSpPr>
            <a:cxnSpLocks/>
          </p:cNvCxnSpPr>
          <p:nvPr/>
        </p:nvCxnSpPr>
        <p:spPr>
          <a:xfrm flipH="1">
            <a:off x="8231004" y="2516168"/>
            <a:ext cx="534173" cy="10689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56D1B2B-D721-47E1-9A2A-0777D2F6D8E7}"/>
              </a:ext>
            </a:extLst>
          </p:cNvPr>
          <p:cNvSpPr/>
          <p:nvPr/>
        </p:nvSpPr>
        <p:spPr>
          <a:xfrm>
            <a:off x="3161211" y="3785032"/>
            <a:ext cx="836439" cy="50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POC</a:t>
            </a:r>
          </a:p>
        </p:txBody>
      </p:sp>
      <p:cxnSp>
        <p:nvCxnSpPr>
          <p:cNvPr id="36" name="Straight Arrow Connector 35">
            <a:extLst>
              <a:ext uri="{FF2B5EF4-FFF2-40B4-BE49-F238E27FC236}">
                <a16:creationId xmlns:a16="http://schemas.microsoft.com/office/drawing/2014/main" id="{F47A3730-5310-4ADB-AC52-B8B2384A66BF}"/>
              </a:ext>
            </a:extLst>
          </p:cNvPr>
          <p:cNvCxnSpPr>
            <a:cxnSpLocks/>
          </p:cNvCxnSpPr>
          <p:nvPr/>
        </p:nvCxnSpPr>
        <p:spPr>
          <a:xfrm flipH="1" flipV="1">
            <a:off x="2920869" y="3481079"/>
            <a:ext cx="240342" cy="3039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3912F7E-EF7A-444F-9F6F-B6BA624E446E}"/>
              </a:ext>
            </a:extLst>
          </p:cNvPr>
          <p:cNvCxnSpPr>
            <a:cxnSpLocks/>
          </p:cNvCxnSpPr>
          <p:nvPr/>
        </p:nvCxnSpPr>
        <p:spPr>
          <a:xfrm flipH="1">
            <a:off x="2920869" y="4211545"/>
            <a:ext cx="240342" cy="2733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38D79CE-DF67-FAA8-DEED-28424767DB91}"/>
              </a:ext>
            </a:extLst>
          </p:cNvPr>
          <p:cNvSpPr txBox="1">
            <a:spLocks/>
          </p:cNvSpPr>
          <p:nvPr/>
        </p:nvSpPr>
        <p:spPr>
          <a:xfrm>
            <a:off x="838199" y="1171401"/>
            <a:ext cx="10619793" cy="49554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lvl="2" indent="0">
              <a:lnSpc>
                <a:spcPct val="110000"/>
              </a:lnSpc>
              <a:spcBef>
                <a:spcPts val="300"/>
              </a:spcBef>
              <a:buFont typeface="Arial" panose="020B0604020202020204" pitchFamily="34" charset="0"/>
              <a:buNone/>
            </a:pPr>
            <a:r>
              <a:rPr lang="en-US" sz="2200" dirty="0"/>
              <a:t>Almost all requirements of IEEE 2800 apply at Point of Measurement (POM) by default</a:t>
            </a:r>
          </a:p>
        </p:txBody>
      </p:sp>
    </p:spTree>
    <p:extLst>
      <p:ext uri="{BB962C8B-B14F-4D97-AF65-F5344CB8AC3E}">
        <p14:creationId xmlns:p14="http://schemas.microsoft.com/office/powerpoint/2010/main" val="3464710951"/>
      </p:ext>
    </p:extLst>
  </p:cSld>
  <p:clrMapOvr>
    <a:masterClrMapping/>
  </p:clrMapOvr>
</p:sld>
</file>

<file path=ppt/theme/theme1.xml><?xml version="1.0" encoding="utf-8"?>
<a:theme xmlns:a="http://schemas.openxmlformats.org/drawingml/2006/main" name="Office Theme">
  <a:themeElements>
    <a:clrScheme name="IEEE PES">
      <a:dk1>
        <a:srgbClr val="000000"/>
      </a:dk1>
      <a:lt1>
        <a:srgbClr val="FFFFFF"/>
      </a:lt1>
      <a:dk2>
        <a:srgbClr val="006341"/>
      </a:dk2>
      <a:lt2>
        <a:srgbClr val="78BE20"/>
      </a:lt2>
      <a:accent1>
        <a:srgbClr val="00833C"/>
      </a:accent1>
      <a:accent2>
        <a:srgbClr val="658D1B"/>
      </a:accent2>
      <a:accent3>
        <a:srgbClr val="00619B"/>
      </a:accent3>
      <a:accent4>
        <a:srgbClr val="FFD1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r">
          <a:defRPr b="1"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13950</TotalTime>
  <Words>1982</Words>
  <Application>Microsoft Macintosh PowerPoint</Application>
  <PresentationFormat>Widescreen</PresentationFormat>
  <Paragraphs>233</Paragraphs>
  <Slides>21</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Symbol</vt:lpstr>
      <vt:lpstr>Verdana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McNally</dc:creator>
  <cp:lastModifiedBy>Boemer, Jens</cp:lastModifiedBy>
  <cp:revision>92</cp:revision>
  <dcterms:created xsi:type="dcterms:W3CDTF">2021-11-01T16:40:17Z</dcterms:created>
  <dcterms:modified xsi:type="dcterms:W3CDTF">2023-04-14T08:17:03Z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3826ce-7c18-471d-9596-93de5bae332e_Enabled">
    <vt:lpwstr>true</vt:lpwstr>
  </property>
  <property fmtid="{D5CDD505-2E9C-101B-9397-08002B2CF9AE}" pid="3" name="MSIP_Label_ed3826ce-7c18-471d-9596-93de5bae332e_SetDate">
    <vt:lpwstr>2023-03-14T15:17:59Z</vt:lpwstr>
  </property>
  <property fmtid="{D5CDD505-2E9C-101B-9397-08002B2CF9AE}" pid="4" name="MSIP_Label_ed3826ce-7c18-471d-9596-93de5bae332e_Method">
    <vt:lpwstr>Standard</vt:lpwstr>
  </property>
  <property fmtid="{D5CDD505-2E9C-101B-9397-08002B2CF9AE}" pid="5" name="MSIP_Label_ed3826ce-7c18-471d-9596-93de5bae332e_Name">
    <vt:lpwstr>Internal</vt:lpwstr>
  </property>
  <property fmtid="{D5CDD505-2E9C-101B-9397-08002B2CF9AE}" pid="6" name="MSIP_Label_ed3826ce-7c18-471d-9596-93de5bae332e_SiteId">
    <vt:lpwstr>c0a02e2d-1186-410a-8895-0a4a252ebf17</vt:lpwstr>
  </property>
  <property fmtid="{D5CDD505-2E9C-101B-9397-08002B2CF9AE}" pid="7" name="MSIP_Label_ed3826ce-7c18-471d-9596-93de5bae332e_ActionId">
    <vt:lpwstr>588e7504-71f8-4dda-8dcc-c8a74a298976</vt:lpwstr>
  </property>
  <property fmtid="{D5CDD505-2E9C-101B-9397-08002B2CF9AE}" pid="8" name="MSIP_Label_ed3826ce-7c18-471d-9596-93de5bae332e_ContentBits">
    <vt:lpwstr>0</vt:lpwstr>
  </property>
</Properties>
</file>