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53" r:id="rId4"/>
    <p:sldMasterId id="2147483648" r:id="rId5"/>
  </p:sldMasterIdLst>
  <p:notesMasterIdLst>
    <p:notesMasterId r:id="rId16"/>
  </p:notesMasterIdLst>
  <p:handoutMasterIdLst>
    <p:handoutMasterId r:id="rId17"/>
  </p:handoutMasterIdLst>
  <p:sldIdLst>
    <p:sldId id="338" r:id="rId6"/>
    <p:sldId id="312" r:id="rId7"/>
    <p:sldId id="6478" r:id="rId8"/>
    <p:sldId id="313" r:id="rId9"/>
    <p:sldId id="6480" r:id="rId10"/>
    <p:sldId id="318" r:id="rId11"/>
    <p:sldId id="319" r:id="rId12"/>
    <p:sldId id="315" r:id="rId13"/>
    <p:sldId id="6481" r:id="rId14"/>
    <p:sldId id="305"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5A5BF4A-79CF-094C-5A49-8F5E49E493A8}" name="Schmall, John" initials="SJ" userId="S::John.Schmall@ercot.com::f98f7ff2-2efd-46b1-a0be-6e7428f04ce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45" autoAdjust="0"/>
  </p:normalViewPr>
  <p:slideViewPr>
    <p:cSldViewPr showGuides="1">
      <p:cViewPr varScale="1">
        <p:scale>
          <a:sx n="108" d="100"/>
          <a:sy n="108" d="100"/>
        </p:scale>
        <p:origin x="1218" y="10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8/10/relationships/authors" Target="authors.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is, Stephen" userId="4217e5b7-af20-42de-818f-e9ca39127043" providerId="ADAL" clId="{2AD25D3C-4C39-4B77-B10B-8FC24AE90FF4}"/>
    <pc:docChg chg="undo custSel addSld delSld modSld">
      <pc:chgData name="Solis, Stephen" userId="4217e5b7-af20-42de-818f-e9ca39127043" providerId="ADAL" clId="{2AD25D3C-4C39-4B77-B10B-8FC24AE90FF4}" dt="2023-04-14T14:25:00.895" v="4227" actId="27636"/>
      <pc:docMkLst>
        <pc:docMk/>
      </pc:docMkLst>
      <pc:sldChg chg="modSp mod">
        <pc:chgData name="Solis, Stephen" userId="4217e5b7-af20-42de-818f-e9ca39127043" providerId="ADAL" clId="{2AD25D3C-4C39-4B77-B10B-8FC24AE90FF4}" dt="2023-04-14T14:25:00.895" v="4227" actId="27636"/>
        <pc:sldMkLst>
          <pc:docMk/>
          <pc:sldMk cId="4168760564" sldId="313"/>
        </pc:sldMkLst>
        <pc:spChg chg="mod">
          <ac:chgData name="Solis, Stephen" userId="4217e5b7-af20-42de-818f-e9ca39127043" providerId="ADAL" clId="{2AD25D3C-4C39-4B77-B10B-8FC24AE90FF4}" dt="2023-04-14T14:24:00.382" v="4211" actId="20577"/>
          <ac:spMkLst>
            <pc:docMk/>
            <pc:sldMk cId="4168760564" sldId="313"/>
            <ac:spMk id="2" creationId="{7B07F2FA-8765-47D7-AEE9-7A8DDB540C30}"/>
          </ac:spMkLst>
        </pc:spChg>
        <pc:spChg chg="mod">
          <ac:chgData name="Solis, Stephen" userId="4217e5b7-af20-42de-818f-e9ca39127043" providerId="ADAL" clId="{2AD25D3C-4C39-4B77-B10B-8FC24AE90FF4}" dt="2023-04-14T14:25:00.895" v="4227" actId="27636"/>
          <ac:spMkLst>
            <pc:docMk/>
            <pc:sldMk cId="4168760564" sldId="313"/>
            <ac:spMk id="3" creationId="{E6FCAF9B-6894-4651-BD39-8C5FFB76D431}"/>
          </ac:spMkLst>
        </pc:spChg>
      </pc:sldChg>
      <pc:sldChg chg="modSp mod">
        <pc:chgData name="Solis, Stephen" userId="4217e5b7-af20-42de-818f-e9ca39127043" providerId="ADAL" clId="{2AD25D3C-4C39-4B77-B10B-8FC24AE90FF4}" dt="2023-04-13T22:57:07.452" v="2341" actId="20577"/>
        <pc:sldMkLst>
          <pc:docMk/>
          <pc:sldMk cId="1352130839" sldId="315"/>
        </pc:sldMkLst>
        <pc:spChg chg="mod">
          <ac:chgData name="Solis, Stephen" userId="4217e5b7-af20-42de-818f-e9ca39127043" providerId="ADAL" clId="{2AD25D3C-4C39-4B77-B10B-8FC24AE90FF4}" dt="2023-04-13T22:57:07.452" v="2341" actId="20577"/>
          <ac:spMkLst>
            <pc:docMk/>
            <pc:sldMk cId="1352130839" sldId="315"/>
            <ac:spMk id="3" creationId="{E6FCAF9B-6894-4651-BD39-8C5FFB76D431}"/>
          </ac:spMkLst>
        </pc:spChg>
      </pc:sldChg>
      <pc:sldChg chg="del">
        <pc:chgData name="Solis, Stephen" userId="4217e5b7-af20-42de-818f-e9ca39127043" providerId="ADAL" clId="{2AD25D3C-4C39-4B77-B10B-8FC24AE90FF4}" dt="2023-04-13T22:52:38.263" v="2260" actId="47"/>
        <pc:sldMkLst>
          <pc:docMk/>
          <pc:sldMk cId="918065052" sldId="317"/>
        </pc:sldMkLst>
      </pc:sldChg>
      <pc:sldChg chg="del">
        <pc:chgData name="Solis, Stephen" userId="4217e5b7-af20-42de-818f-e9ca39127043" providerId="ADAL" clId="{2AD25D3C-4C39-4B77-B10B-8FC24AE90FF4}" dt="2023-04-13T22:52:48.821" v="2263" actId="47"/>
        <pc:sldMkLst>
          <pc:docMk/>
          <pc:sldMk cId="2040691299" sldId="320"/>
        </pc:sldMkLst>
      </pc:sldChg>
      <pc:sldChg chg="modSp mod">
        <pc:chgData name="Solis, Stephen" userId="4217e5b7-af20-42de-818f-e9ca39127043" providerId="ADAL" clId="{2AD25D3C-4C39-4B77-B10B-8FC24AE90FF4}" dt="2023-04-13T21:59:41.067" v="7" actId="20577"/>
        <pc:sldMkLst>
          <pc:docMk/>
          <pc:sldMk cId="3676918888" sldId="338"/>
        </pc:sldMkLst>
        <pc:spChg chg="mod">
          <ac:chgData name="Solis, Stephen" userId="4217e5b7-af20-42de-818f-e9ca39127043" providerId="ADAL" clId="{2AD25D3C-4C39-4B77-B10B-8FC24AE90FF4}" dt="2023-04-13T21:59:41.067" v="7" actId="20577"/>
          <ac:spMkLst>
            <pc:docMk/>
            <pc:sldMk cId="3676918888" sldId="338"/>
            <ac:spMk id="7" creationId="{00000000-0000-0000-0000-000000000000}"/>
          </ac:spMkLst>
        </pc:spChg>
      </pc:sldChg>
      <pc:sldChg chg="del">
        <pc:chgData name="Solis, Stephen" userId="4217e5b7-af20-42de-818f-e9ca39127043" providerId="ADAL" clId="{2AD25D3C-4C39-4B77-B10B-8FC24AE90FF4}" dt="2023-04-13T22:00:09.916" v="8" actId="2696"/>
        <pc:sldMkLst>
          <pc:docMk/>
          <pc:sldMk cId="2616652788" sldId="6470"/>
        </pc:sldMkLst>
      </pc:sldChg>
      <pc:sldChg chg="del">
        <pc:chgData name="Solis, Stephen" userId="4217e5b7-af20-42de-818f-e9ca39127043" providerId="ADAL" clId="{2AD25D3C-4C39-4B77-B10B-8FC24AE90FF4}" dt="2023-04-13T22:52:35.937" v="2259" actId="47"/>
        <pc:sldMkLst>
          <pc:docMk/>
          <pc:sldMk cId="2636306933" sldId="6471"/>
        </pc:sldMkLst>
      </pc:sldChg>
      <pc:sldChg chg="del">
        <pc:chgData name="Solis, Stephen" userId="4217e5b7-af20-42de-818f-e9ca39127043" providerId="ADAL" clId="{2AD25D3C-4C39-4B77-B10B-8FC24AE90FF4}" dt="2023-04-13T22:52:41.210" v="2261" actId="47"/>
        <pc:sldMkLst>
          <pc:docMk/>
          <pc:sldMk cId="2736665813" sldId="6472"/>
        </pc:sldMkLst>
      </pc:sldChg>
      <pc:sldChg chg="del">
        <pc:chgData name="Solis, Stephen" userId="4217e5b7-af20-42de-818f-e9ca39127043" providerId="ADAL" clId="{2AD25D3C-4C39-4B77-B10B-8FC24AE90FF4}" dt="2023-04-13T22:52:44.820" v="2262" actId="47"/>
        <pc:sldMkLst>
          <pc:docMk/>
          <pc:sldMk cId="2043828964" sldId="6473"/>
        </pc:sldMkLst>
      </pc:sldChg>
      <pc:sldChg chg="del">
        <pc:chgData name="Solis, Stephen" userId="4217e5b7-af20-42de-818f-e9ca39127043" providerId="ADAL" clId="{2AD25D3C-4C39-4B77-B10B-8FC24AE90FF4}" dt="2023-04-13T22:52:57.056" v="2264" actId="47"/>
        <pc:sldMkLst>
          <pc:docMk/>
          <pc:sldMk cId="2308521610" sldId="6474"/>
        </pc:sldMkLst>
      </pc:sldChg>
      <pc:sldChg chg="del">
        <pc:chgData name="Solis, Stephen" userId="4217e5b7-af20-42de-818f-e9ca39127043" providerId="ADAL" clId="{2AD25D3C-4C39-4B77-B10B-8FC24AE90FF4}" dt="2023-04-13T22:57:20.055" v="2343" actId="2696"/>
        <pc:sldMkLst>
          <pc:docMk/>
          <pc:sldMk cId="1924917319" sldId="6475"/>
        </pc:sldMkLst>
      </pc:sldChg>
      <pc:sldChg chg="del">
        <pc:chgData name="Solis, Stephen" userId="4217e5b7-af20-42de-818f-e9ca39127043" providerId="ADAL" clId="{2AD25D3C-4C39-4B77-B10B-8FC24AE90FF4}" dt="2023-04-13T22:57:23.671" v="2344" actId="47"/>
        <pc:sldMkLst>
          <pc:docMk/>
          <pc:sldMk cId="16811642" sldId="6476"/>
        </pc:sldMkLst>
      </pc:sldChg>
      <pc:sldChg chg="del">
        <pc:chgData name="Solis, Stephen" userId="4217e5b7-af20-42de-818f-e9ca39127043" providerId="ADAL" clId="{2AD25D3C-4C39-4B77-B10B-8FC24AE90FF4}" dt="2023-04-13T22:57:16.472" v="2342" actId="2696"/>
        <pc:sldMkLst>
          <pc:docMk/>
          <pc:sldMk cId="891073247" sldId="6477"/>
        </pc:sldMkLst>
      </pc:sldChg>
      <pc:sldChg chg="modSp add mod">
        <pc:chgData name="Solis, Stephen" userId="4217e5b7-af20-42de-818f-e9ca39127043" providerId="ADAL" clId="{2AD25D3C-4C39-4B77-B10B-8FC24AE90FF4}" dt="2023-04-14T14:23:26.867" v="4185" actId="20577"/>
        <pc:sldMkLst>
          <pc:docMk/>
          <pc:sldMk cId="2853884137" sldId="6478"/>
        </pc:sldMkLst>
        <pc:spChg chg="mod">
          <ac:chgData name="Solis, Stephen" userId="4217e5b7-af20-42de-818f-e9ca39127043" providerId="ADAL" clId="{2AD25D3C-4C39-4B77-B10B-8FC24AE90FF4}" dt="2023-04-13T22:03:04.551" v="72" actId="20577"/>
          <ac:spMkLst>
            <pc:docMk/>
            <pc:sldMk cId="2853884137" sldId="6478"/>
            <ac:spMk id="2" creationId="{6B2BD268-4206-4FB7-9DCB-7C50C8A6CC04}"/>
          </ac:spMkLst>
        </pc:spChg>
        <pc:spChg chg="mod">
          <ac:chgData name="Solis, Stephen" userId="4217e5b7-af20-42de-818f-e9ca39127043" providerId="ADAL" clId="{2AD25D3C-4C39-4B77-B10B-8FC24AE90FF4}" dt="2023-04-14T14:23:26.867" v="4185" actId="20577"/>
          <ac:spMkLst>
            <pc:docMk/>
            <pc:sldMk cId="2853884137" sldId="6478"/>
            <ac:spMk id="3" creationId="{830E89B5-69E0-4503-97F1-8E7B5F399868}"/>
          </ac:spMkLst>
        </pc:spChg>
      </pc:sldChg>
      <pc:sldChg chg="modSp add del mod">
        <pc:chgData name="Solis, Stephen" userId="4217e5b7-af20-42de-818f-e9ca39127043" providerId="ADAL" clId="{2AD25D3C-4C39-4B77-B10B-8FC24AE90FF4}" dt="2023-04-14T14:24:06.715" v="4212" actId="2696"/>
        <pc:sldMkLst>
          <pc:docMk/>
          <pc:sldMk cId="4073927494" sldId="6479"/>
        </pc:sldMkLst>
        <pc:spChg chg="mod">
          <ac:chgData name="Solis, Stephen" userId="4217e5b7-af20-42de-818f-e9ca39127043" providerId="ADAL" clId="{2AD25D3C-4C39-4B77-B10B-8FC24AE90FF4}" dt="2023-04-13T22:20:59.309" v="1822" actId="20577"/>
          <ac:spMkLst>
            <pc:docMk/>
            <pc:sldMk cId="4073927494" sldId="6479"/>
            <ac:spMk id="2" creationId="{7B07F2FA-8765-47D7-AEE9-7A8DDB540C30}"/>
          </ac:spMkLst>
        </pc:spChg>
      </pc:sldChg>
      <pc:sldChg chg="modSp add mod">
        <pc:chgData name="Solis, Stephen" userId="4217e5b7-af20-42de-818f-e9ca39127043" providerId="ADAL" clId="{2AD25D3C-4C39-4B77-B10B-8FC24AE90FF4}" dt="2023-04-14T14:24:52.297" v="4220" actId="21"/>
        <pc:sldMkLst>
          <pc:docMk/>
          <pc:sldMk cId="2550746782" sldId="6480"/>
        </pc:sldMkLst>
        <pc:spChg chg="mod">
          <ac:chgData name="Solis, Stephen" userId="4217e5b7-af20-42de-818f-e9ca39127043" providerId="ADAL" clId="{2AD25D3C-4C39-4B77-B10B-8FC24AE90FF4}" dt="2023-04-14T14:24:19.211" v="4219" actId="20577"/>
          <ac:spMkLst>
            <pc:docMk/>
            <pc:sldMk cId="2550746782" sldId="6480"/>
            <ac:spMk id="2" creationId="{7B07F2FA-8765-47D7-AEE9-7A8DDB540C30}"/>
          </ac:spMkLst>
        </pc:spChg>
        <pc:spChg chg="mod">
          <ac:chgData name="Solis, Stephen" userId="4217e5b7-af20-42de-818f-e9ca39127043" providerId="ADAL" clId="{2AD25D3C-4C39-4B77-B10B-8FC24AE90FF4}" dt="2023-04-14T14:24:52.297" v="4220" actId="21"/>
          <ac:spMkLst>
            <pc:docMk/>
            <pc:sldMk cId="2550746782" sldId="6480"/>
            <ac:spMk id="3" creationId="{E6FCAF9B-6894-4651-BD39-8C5FFB76D431}"/>
          </ac:spMkLst>
        </pc:spChg>
      </pc:sldChg>
      <pc:sldChg chg="modSp add mod">
        <pc:chgData name="Solis, Stephen" userId="4217e5b7-af20-42de-818f-e9ca39127043" providerId="ADAL" clId="{2AD25D3C-4C39-4B77-B10B-8FC24AE90FF4}" dt="2023-04-13T23:11:25.983" v="4181" actId="20577"/>
        <pc:sldMkLst>
          <pc:docMk/>
          <pc:sldMk cId="3451806442" sldId="6481"/>
        </pc:sldMkLst>
        <pc:spChg chg="mod">
          <ac:chgData name="Solis, Stephen" userId="4217e5b7-af20-42de-818f-e9ca39127043" providerId="ADAL" clId="{2AD25D3C-4C39-4B77-B10B-8FC24AE90FF4}" dt="2023-04-13T22:58:03.236" v="2385" actId="20577"/>
          <ac:spMkLst>
            <pc:docMk/>
            <pc:sldMk cId="3451806442" sldId="6481"/>
            <ac:spMk id="2" creationId="{7B07F2FA-8765-47D7-AEE9-7A8DDB540C30}"/>
          </ac:spMkLst>
        </pc:spChg>
        <pc:spChg chg="mod">
          <ac:chgData name="Solis, Stephen" userId="4217e5b7-af20-42de-818f-e9ca39127043" providerId="ADAL" clId="{2AD25D3C-4C39-4B77-B10B-8FC24AE90FF4}" dt="2023-04-13T23:11:25.983" v="4181" actId="20577"/>
          <ac:spMkLst>
            <pc:docMk/>
            <pc:sldMk cId="3451806442" sldId="6481"/>
            <ac:spMk id="3" creationId="{E6FCAF9B-6894-4651-BD39-8C5FFB76D43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4/14/2023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4/14/2023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01119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384751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4/14/2023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468113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0"/>
            <a:ext cx="5638800" cy="2923877"/>
          </a:xfrm>
          <a:prstGeom prst="rect">
            <a:avLst/>
          </a:prstGeom>
          <a:noFill/>
        </p:spPr>
        <p:txBody>
          <a:bodyPr wrap="square" rtlCol="0">
            <a:spAutoFit/>
          </a:bodyPr>
          <a:lstStyle/>
          <a:p>
            <a:r>
              <a:rPr lang="en-US" sz="2800" b="1" dirty="0">
                <a:solidFill>
                  <a:schemeClr val="tx2"/>
                </a:solidFill>
              </a:rPr>
              <a:t>IBRTF - NOGRR245 - Inverter-Based Resource (IBR) Ride-Through Requirements </a:t>
            </a:r>
          </a:p>
          <a:p>
            <a:endParaRPr lang="en-US" sz="2000" b="1" dirty="0">
              <a:solidFill>
                <a:schemeClr val="tx2"/>
              </a:solidFill>
            </a:endParaRPr>
          </a:p>
          <a:p>
            <a:pPr eaLnBrk="1" hangingPunct="1"/>
            <a:r>
              <a:rPr lang="en-US" altLang="en-US" sz="2000" dirty="0">
                <a:solidFill>
                  <a:schemeClr val="tx2"/>
                </a:solidFill>
              </a:rPr>
              <a:t>Stephen Solis – Principal, System Operations Improvement</a:t>
            </a:r>
          </a:p>
          <a:p>
            <a:endParaRPr lang="en-US" sz="2000" b="1" dirty="0">
              <a:solidFill>
                <a:schemeClr val="tx2"/>
              </a:solidFill>
            </a:endParaRPr>
          </a:p>
          <a:p>
            <a:r>
              <a:rPr lang="en-US" sz="2000" b="1" dirty="0">
                <a:solidFill>
                  <a:schemeClr val="tx2"/>
                </a:solidFill>
              </a:rPr>
              <a:t>April 14, 2023</a:t>
            </a:r>
          </a:p>
        </p:txBody>
      </p:sp>
    </p:spTree>
    <p:extLst>
      <p:ext uri="{BB962C8B-B14F-4D97-AF65-F5344CB8AC3E}">
        <p14:creationId xmlns:p14="http://schemas.microsoft.com/office/powerpoint/2010/main" val="3676918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4"/>
            <a:ext cx="5638800" cy="1877437"/>
          </a:xfrm>
          <a:prstGeom prst="rect">
            <a:avLst/>
          </a:prstGeom>
          <a:noFill/>
        </p:spPr>
        <p:txBody>
          <a:bodyPr wrap="square" rtlCol="0">
            <a:spAutoFit/>
          </a:bodyPr>
          <a:lstStyle/>
          <a:p>
            <a:endParaRPr lang="en-US" sz="2800" b="1" dirty="0">
              <a:solidFill>
                <a:srgbClr val="00AEC7"/>
              </a:solidFill>
              <a:ea typeface="+mj-ea"/>
              <a:cs typeface="+mj-cs"/>
            </a:endParaRPr>
          </a:p>
          <a:p>
            <a:endParaRPr lang="en-US" sz="2800" b="1" dirty="0">
              <a:solidFill>
                <a:srgbClr val="00AEC7"/>
              </a:solidFill>
              <a:ea typeface="+mj-ea"/>
              <a:cs typeface="+mj-cs"/>
            </a:endParaRPr>
          </a:p>
          <a:p>
            <a:r>
              <a:rPr lang="en-US" sz="2800" b="1" dirty="0">
                <a:solidFill>
                  <a:srgbClr val="00AEC7"/>
                </a:solidFill>
                <a:ea typeface="+mj-ea"/>
                <a:cs typeface="+mj-cs"/>
              </a:rPr>
              <a:t>        </a:t>
            </a:r>
            <a:r>
              <a:rPr lang="en-US" sz="6000" b="1" dirty="0">
                <a:solidFill>
                  <a:srgbClr val="00AEC7"/>
                </a:solidFill>
                <a:ea typeface="+mj-ea"/>
                <a:cs typeface="+mj-cs"/>
              </a:rPr>
              <a:t>Questions?</a:t>
            </a:r>
            <a:endParaRPr lang="en-US" sz="5400" b="1" dirty="0">
              <a:solidFill>
                <a:schemeClr val="tx2"/>
              </a:solidFill>
            </a:endParaRPr>
          </a:p>
        </p:txBody>
      </p:sp>
    </p:spTree>
    <p:extLst>
      <p:ext uri="{BB962C8B-B14F-4D97-AF65-F5344CB8AC3E}">
        <p14:creationId xmlns:p14="http://schemas.microsoft.com/office/powerpoint/2010/main" val="1940547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304800" y="914400"/>
            <a:ext cx="8534400" cy="5181600"/>
          </a:xfrm>
        </p:spPr>
        <p:txBody>
          <a:bodyPr/>
          <a:lstStyle/>
          <a:p>
            <a:r>
              <a:rPr lang="en-US" sz="1800" dirty="0"/>
              <a:t>ERCOT has experienced multiple events where Inverter Based Resources (IBRs) have failed to ride-through the disturbance.  The magnitude of these events have increased as the levels of IBRs synchronized to the ERCOT System have increased.</a:t>
            </a:r>
          </a:p>
          <a:p>
            <a:r>
              <a:rPr lang="en-US" sz="1800" dirty="0"/>
              <a:t>ERCOT received a recommendation as part of the 2021 Odessa Disturbance Report.  </a:t>
            </a:r>
            <a:r>
              <a:rPr lang="en-US" sz="1200" dirty="0"/>
              <a:t>“ERCOT should ensure that the recommendations contained within the NERC reliability guidelines are comprehensively reviewed and adopted to ensure mitigating actions are put in place to prevent these types of issues in the future. Many of the performance issues in this event could have been mitigated if appropriate performance requirements were established for these resources and interconnection studies were performed to ensure conformance with those requirements”</a:t>
            </a:r>
            <a:endParaRPr lang="en-US" sz="2000" dirty="0"/>
          </a:p>
          <a:p>
            <a:r>
              <a:rPr lang="en-US" sz="1800" dirty="0"/>
              <a:t>EPRI gap assessment of IEEE 2800 vs ERCOT Protocols and Guides recommended that ERCOT improve Inverter Based Resource (IBR) Ride-Through requirements to align with IEEE 2800 ride-through requirements which could mitigate some recent failure mode causes.</a:t>
            </a:r>
            <a:endParaRPr lang="en-US" sz="1600" dirty="0"/>
          </a:p>
          <a:p>
            <a:r>
              <a:rPr lang="en-US" sz="1800" dirty="0"/>
              <a:t>Feedback at ERCOT IBRTF was to prioritize ride through requirement changes over other changes. </a:t>
            </a:r>
          </a:p>
          <a:p>
            <a:r>
              <a:rPr lang="en-US" sz="1800" dirty="0"/>
              <a:t>NOGRR enhances clarity and specificity of frequency and voltage ride through requirement sections for IBRs while aligning with most relevant IEEE 2800 standard and NERC Reliability Guidelines.  </a:t>
            </a:r>
          </a:p>
          <a:p>
            <a:pPr marL="0" indent="0">
              <a:buNone/>
            </a:pPr>
            <a:endParaRPr lang="en-US" sz="1600" dirty="0"/>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4083415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Summary of ERCOT comments on NOGRR 245</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304800" y="914400"/>
            <a:ext cx="8534400" cy="5181600"/>
          </a:xfrm>
        </p:spPr>
        <p:txBody>
          <a:bodyPr/>
          <a:lstStyle/>
          <a:p>
            <a:r>
              <a:rPr lang="en-US" sz="1800" dirty="0"/>
              <a:t>ERCOT made clarifying edits based on feedback to frequency ride-through requirements (FRT).</a:t>
            </a:r>
          </a:p>
          <a:p>
            <a:r>
              <a:rPr lang="en-US" sz="1800" dirty="0"/>
              <a:t>ERCOT made clarifying edits based on feedback to voltage ride-through requirements.</a:t>
            </a:r>
            <a:endParaRPr lang="en-US" sz="2000" dirty="0"/>
          </a:p>
          <a:p>
            <a:r>
              <a:rPr lang="en-US" sz="1800" dirty="0"/>
              <a:t>ERCOT reduced the phase angle jump requirement from 45 degrees to 25 degrees while clarifying the time frame to be sub cycle to cycle.</a:t>
            </a:r>
            <a:endParaRPr lang="en-US" sz="1600" dirty="0"/>
          </a:p>
          <a:p>
            <a:r>
              <a:rPr lang="en-US" sz="1800" dirty="0"/>
              <a:t>ERCOT extended implementation deadlines out an additional 12 months from what was originally proposed to balance feedback that more time was needed to implement changes and the IBR performance failure risk that remains on the ERCOT system.</a:t>
            </a:r>
          </a:p>
          <a:p>
            <a:r>
              <a:rPr lang="en-US" sz="1800" dirty="0"/>
              <a:t>ERCOT clarified that any equipment limitation that fails to meet the ride-through performance requirements would be subject to restrictions after the implementation date.</a:t>
            </a:r>
          </a:p>
          <a:p>
            <a:pPr marL="0" indent="0">
              <a:buNone/>
            </a:pPr>
            <a:endParaRPr lang="en-US" sz="1600" dirty="0"/>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853884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7F2FA-8765-47D7-AEE9-7A8DDB540C30}"/>
              </a:ext>
            </a:extLst>
          </p:cNvPr>
          <p:cNvSpPr>
            <a:spLocks noGrp="1"/>
          </p:cNvSpPr>
          <p:nvPr>
            <p:ph type="title"/>
          </p:nvPr>
        </p:nvSpPr>
        <p:spPr/>
        <p:txBody>
          <a:bodyPr/>
          <a:lstStyle/>
          <a:p>
            <a:r>
              <a:rPr lang="en-US" dirty="0"/>
              <a:t>IBR – FRT and VRT requirements</a:t>
            </a:r>
          </a:p>
        </p:txBody>
      </p:sp>
      <p:sp>
        <p:nvSpPr>
          <p:cNvPr id="3" name="Content Placeholder 2">
            <a:extLst>
              <a:ext uri="{FF2B5EF4-FFF2-40B4-BE49-F238E27FC236}">
                <a16:creationId xmlns:a16="http://schemas.microsoft.com/office/drawing/2014/main" id="{E6FCAF9B-6894-4651-BD39-8C5FFB76D431}"/>
              </a:ext>
            </a:extLst>
          </p:cNvPr>
          <p:cNvSpPr>
            <a:spLocks noGrp="1"/>
          </p:cNvSpPr>
          <p:nvPr>
            <p:ph idx="1"/>
          </p:nvPr>
        </p:nvSpPr>
        <p:spPr/>
        <p:txBody>
          <a:bodyPr>
            <a:normAutofit fontScale="92500"/>
          </a:bodyPr>
          <a:lstStyle/>
          <a:p>
            <a:pPr lvl="0"/>
            <a:r>
              <a:rPr lang="en-US" sz="2800" dirty="0"/>
              <a:t>Proposed changes address the following:</a:t>
            </a:r>
          </a:p>
          <a:p>
            <a:pPr lvl="1"/>
            <a:r>
              <a:rPr lang="en-US" sz="2400" dirty="0"/>
              <a:t>Clarified in tables that No ride through requirement meant </a:t>
            </a:r>
            <a:r>
              <a:rPr lang="en-US" dirty="0"/>
              <a:t>m</a:t>
            </a:r>
            <a:r>
              <a:rPr lang="en-US" sz="2400" dirty="0"/>
              <a:t>ay ride-through or trip</a:t>
            </a:r>
          </a:p>
          <a:p>
            <a:pPr lvl="1"/>
            <a:r>
              <a:rPr lang="en-US" dirty="0"/>
              <a:t>Further segregated paragraph (3) “protection systems” and paragraph (5) “plant control or inverter controls” requirements</a:t>
            </a:r>
          </a:p>
          <a:p>
            <a:pPr lvl="1"/>
            <a:r>
              <a:rPr lang="en-US" dirty="0"/>
              <a:t>Provided additional time to install DFRs if needed “as soon as practicable but no later than 18 months after notification”.</a:t>
            </a:r>
          </a:p>
          <a:p>
            <a:pPr lvl="1"/>
            <a:r>
              <a:rPr lang="en-US" dirty="0"/>
              <a:t>Maintained ONCOR comment concept with slight modifications.</a:t>
            </a:r>
          </a:p>
          <a:p>
            <a:pPr lvl="1"/>
            <a:r>
              <a:rPr lang="en-US"/>
              <a:t>Clarified that for some requirements that they only applied “If installed and activated to trip the IBR”.</a:t>
            </a:r>
            <a:endParaRPr lang="en-US" dirty="0"/>
          </a:p>
          <a:p>
            <a:pPr lvl="1"/>
            <a:r>
              <a:rPr lang="en-US" dirty="0"/>
              <a:t>Included ESR as appropriate.</a:t>
            </a:r>
          </a:p>
          <a:p>
            <a:pPr lvl="1"/>
            <a:r>
              <a:rPr lang="en-US" dirty="0"/>
              <a:t>Extended overall timelines out 12 months</a:t>
            </a:r>
          </a:p>
          <a:p>
            <a:pPr lvl="1"/>
            <a:endParaRPr lang="en-US" sz="2400" dirty="0"/>
          </a:p>
        </p:txBody>
      </p:sp>
      <p:sp>
        <p:nvSpPr>
          <p:cNvPr id="4" name="Slide Number Placeholder 3">
            <a:extLst>
              <a:ext uri="{FF2B5EF4-FFF2-40B4-BE49-F238E27FC236}">
                <a16:creationId xmlns:a16="http://schemas.microsoft.com/office/drawing/2014/main" id="{EC7C4B6C-ACF2-4C73-B779-5BA2DBDB636B}"/>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4168760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7F2FA-8765-47D7-AEE9-7A8DDB540C30}"/>
              </a:ext>
            </a:extLst>
          </p:cNvPr>
          <p:cNvSpPr>
            <a:spLocks noGrp="1"/>
          </p:cNvSpPr>
          <p:nvPr>
            <p:ph type="title"/>
          </p:nvPr>
        </p:nvSpPr>
        <p:spPr/>
        <p:txBody>
          <a:bodyPr/>
          <a:lstStyle/>
          <a:p>
            <a:r>
              <a:rPr lang="en-US" dirty="0"/>
              <a:t>IBR – Voltage ride-through requirements </a:t>
            </a:r>
          </a:p>
        </p:txBody>
      </p:sp>
      <p:sp>
        <p:nvSpPr>
          <p:cNvPr id="3" name="Content Placeholder 2">
            <a:extLst>
              <a:ext uri="{FF2B5EF4-FFF2-40B4-BE49-F238E27FC236}">
                <a16:creationId xmlns:a16="http://schemas.microsoft.com/office/drawing/2014/main" id="{E6FCAF9B-6894-4651-BD39-8C5FFB76D431}"/>
              </a:ext>
            </a:extLst>
          </p:cNvPr>
          <p:cNvSpPr>
            <a:spLocks noGrp="1"/>
          </p:cNvSpPr>
          <p:nvPr>
            <p:ph idx="1"/>
          </p:nvPr>
        </p:nvSpPr>
        <p:spPr/>
        <p:txBody>
          <a:bodyPr>
            <a:normAutofit/>
          </a:bodyPr>
          <a:lstStyle/>
          <a:p>
            <a:pPr lvl="0"/>
            <a:r>
              <a:rPr lang="en-US" sz="2800" dirty="0"/>
              <a:t>Proposed changes address the following:</a:t>
            </a:r>
          </a:p>
          <a:p>
            <a:pPr lvl="1"/>
            <a:r>
              <a:rPr lang="en-US" dirty="0"/>
              <a:t>Clarified usage of “current” instead of “power” where appropriate.</a:t>
            </a:r>
          </a:p>
          <a:p>
            <a:pPr lvl="1"/>
            <a:r>
              <a:rPr lang="en-US" dirty="0"/>
              <a:t>Clarified cumulative times for the VRT tables.</a:t>
            </a:r>
          </a:p>
          <a:p>
            <a:pPr lvl="1"/>
            <a:r>
              <a:rPr lang="en-US" dirty="0"/>
              <a:t>Provided additional clarity by including clarifications offered in IEEE 2800 requirements and or footnotes.</a:t>
            </a:r>
          </a:p>
        </p:txBody>
      </p:sp>
      <p:sp>
        <p:nvSpPr>
          <p:cNvPr id="4" name="Slide Number Placeholder 3">
            <a:extLst>
              <a:ext uri="{FF2B5EF4-FFF2-40B4-BE49-F238E27FC236}">
                <a16:creationId xmlns:a16="http://schemas.microsoft.com/office/drawing/2014/main" id="{EC7C4B6C-ACF2-4C73-B779-5BA2DBDB636B}"/>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2550746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pic>
        <p:nvPicPr>
          <p:cNvPr id="2" name="Picture 1">
            <a:extLst>
              <a:ext uri="{FF2B5EF4-FFF2-40B4-BE49-F238E27FC236}">
                <a16:creationId xmlns:a16="http://schemas.microsoft.com/office/drawing/2014/main" id="{A804437E-671C-452F-A947-34482B070CF4}"/>
              </a:ext>
            </a:extLst>
          </p:cNvPr>
          <p:cNvPicPr>
            <a:picLocks noChangeAspect="1"/>
          </p:cNvPicPr>
          <p:nvPr/>
        </p:nvPicPr>
        <p:blipFill>
          <a:blip r:embed="rId2"/>
          <a:stretch>
            <a:fillRect/>
          </a:stretch>
        </p:blipFill>
        <p:spPr>
          <a:xfrm>
            <a:off x="0" y="1013704"/>
            <a:ext cx="9144000" cy="4830592"/>
          </a:xfrm>
          <a:prstGeom prst="rect">
            <a:avLst/>
          </a:prstGeom>
        </p:spPr>
      </p:pic>
      <p:sp>
        <p:nvSpPr>
          <p:cNvPr id="6" name="TextBox 5">
            <a:extLst>
              <a:ext uri="{FF2B5EF4-FFF2-40B4-BE49-F238E27FC236}">
                <a16:creationId xmlns:a16="http://schemas.microsoft.com/office/drawing/2014/main" id="{89C2C42A-B0EA-49DF-AACF-621FB03C73AE}"/>
              </a:ext>
            </a:extLst>
          </p:cNvPr>
          <p:cNvSpPr txBox="1"/>
          <p:nvPr/>
        </p:nvSpPr>
        <p:spPr>
          <a:xfrm>
            <a:off x="381000" y="254196"/>
            <a:ext cx="8496300" cy="461665"/>
          </a:xfrm>
          <a:prstGeom prst="rect">
            <a:avLst/>
          </a:prstGeom>
          <a:noFill/>
        </p:spPr>
        <p:txBody>
          <a:bodyPr wrap="square">
            <a:spAutoFit/>
          </a:bodyPr>
          <a:lstStyle/>
          <a:p>
            <a:r>
              <a:rPr lang="en-US" sz="2400" b="1" dirty="0">
                <a:solidFill>
                  <a:schemeClr val="accent1"/>
                </a:solidFill>
                <a:latin typeface="+mj-lt"/>
                <a:ea typeface="+mj-ea"/>
                <a:cs typeface="+mj-cs"/>
              </a:rPr>
              <a:t>Current vs New IBR Frequency Ride-Through Curves</a:t>
            </a:r>
          </a:p>
        </p:txBody>
      </p:sp>
    </p:spTree>
    <p:extLst>
      <p:ext uri="{BB962C8B-B14F-4D97-AF65-F5344CB8AC3E}">
        <p14:creationId xmlns:p14="http://schemas.microsoft.com/office/powerpoint/2010/main" val="2813748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6" name="TextBox 5">
            <a:extLst>
              <a:ext uri="{FF2B5EF4-FFF2-40B4-BE49-F238E27FC236}">
                <a16:creationId xmlns:a16="http://schemas.microsoft.com/office/drawing/2014/main" id="{89C2C42A-B0EA-49DF-AACF-621FB03C73AE}"/>
              </a:ext>
            </a:extLst>
          </p:cNvPr>
          <p:cNvSpPr txBox="1"/>
          <p:nvPr/>
        </p:nvSpPr>
        <p:spPr>
          <a:xfrm>
            <a:off x="381000" y="254196"/>
            <a:ext cx="8496300" cy="461665"/>
          </a:xfrm>
          <a:prstGeom prst="rect">
            <a:avLst/>
          </a:prstGeom>
          <a:noFill/>
        </p:spPr>
        <p:txBody>
          <a:bodyPr wrap="square">
            <a:spAutoFit/>
          </a:bodyPr>
          <a:lstStyle/>
          <a:p>
            <a:r>
              <a:rPr lang="en-US" sz="2400" b="1" dirty="0">
                <a:solidFill>
                  <a:schemeClr val="accent1"/>
                </a:solidFill>
                <a:latin typeface="+mj-lt"/>
                <a:ea typeface="+mj-ea"/>
                <a:cs typeface="+mj-cs"/>
              </a:rPr>
              <a:t>Current vs New IBR Voltage Ride-Through Curves</a:t>
            </a:r>
          </a:p>
        </p:txBody>
      </p:sp>
      <p:pic>
        <p:nvPicPr>
          <p:cNvPr id="3" name="Picture 2">
            <a:extLst>
              <a:ext uri="{FF2B5EF4-FFF2-40B4-BE49-F238E27FC236}">
                <a16:creationId xmlns:a16="http://schemas.microsoft.com/office/drawing/2014/main" id="{A3072ED5-BB37-301E-A692-345883858783}"/>
              </a:ext>
            </a:extLst>
          </p:cNvPr>
          <p:cNvPicPr>
            <a:picLocks noChangeAspect="1"/>
          </p:cNvPicPr>
          <p:nvPr/>
        </p:nvPicPr>
        <p:blipFill>
          <a:blip r:embed="rId2"/>
          <a:stretch>
            <a:fillRect/>
          </a:stretch>
        </p:blipFill>
        <p:spPr>
          <a:xfrm>
            <a:off x="377245" y="838200"/>
            <a:ext cx="8157155" cy="5371042"/>
          </a:xfrm>
          <a:prstGeom prst="rect">
            <a:avLst/>
          </a:prstGeom>
        </p:spPr>
      </p:pic>
    </p:spTree>
    <p:extLst>
      <p:ext uri="{BB962C8B-B14F-4D97-AF65-F5344CB8AC3E}">
        <p14:creationId xmlns:p14="http://schemas.microsoft.com/office/powerpoint/2010/main" val="1645214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7F2FA-8765-47D7-AEE9-7A8DDB540C30}"/>
              </a:ext>
            </a:extLst>
          </p:cNvPr>
          <p:cNvSpPr>
            <a:spLocks noGrp="1"/>
          </p:cNvSpPr>
          <p:nvPr>
            <p:ph type="title"/>
          </p:nvPr>
        </p:nvSpPr>
        <p:spPr/>
        <p:txBody>
          <a:bodyPr/>
          <a:lstStyle/>
          <a:p>
            <a:r>
              <a:rPr lang="en-US" dirty="0"/>
              <a:t>Implementation</a:t>
            </a:r>
          </a:p>
        </p:txBody>
      </p:sp>
      <p:sp>
        <p:nvSpPr>
          <p:cNvPr id="3" name="Content Placeholder 2">
            <a:extLst>
              <a:ext uri="{FF2B5EF4-FFF2-40B4-BE49-F238E27FC236}">
                <a16:creationId xmlns:a16="http://schemas.microsoft.com/office/drawing/2014/main" id="{E6FCAF9B-6894-4651-BD39-8C5FFB76D431}"/>
              </a:ext>
            </a:extLst>
          </p:cNvPr>
          <p:cNvSpPr>
            <a:spLocks noGrp="1"/>
          </p:cNvSpPr>
          <p:nvPr>
            <p:ph idx="1"/>
          </p:nvPr>
        </p:nvSpPr>
        <p:spPr>
          <a:xfrm>
            <a:off x="304800" y="1066800"/>
            <a:ext cx="8763000" cy="5105400"/>
          </a:xfrm>
        </p:spPr>
        <p:txBody>
          <a:bodyPr>
            <a:normAutofit/>
          </a:bodyPr>
          <a:lstStyle/>
          <a:p>
            <a:r>
              <a:rPr lang="en-US" sz="1800" dirty="0"/>
              <a:t>All transmission connected IBRs must be compliant by December 31, 2024 .</a:t>
            </a:r>
          </a:p>
          <a:p>
            <a:pPr lvl="1"/>
            <a:r>
              <a:rPr lang="en-US" sz="1600" dirty="0"/>
              <a:t>By March 1, 2024, if the Resource Entity can demonstrate a valid reason for needing additional time (up to an additional 12 months) to implement changes to allow the IBR to be fully compliant, the RE must submit a request for a temporary exemption to ERCOT.  </a:t>
            </a:r>
          </a:p>
          <a:p>
            <a:pPr lvl="1"/>
            <a:r>
              <a:rPr lang="en-US" sz="1600" dirty="0"/>
              <a:t>ERCOT may approve an exemption for the minimum amount of time necessary to implement the changes.</a:t>
            </a:r>
            <a:endParaRPr lang="en-US" sz="900" dirty="0"/>
          </a:p>
          <a:p>
            <a:pPr lvl="1"/>
            <a:r>
              <a:rPr lang="en-US" sz="1600" dirty="0"/>
              <a:t>If an IBR receives an exemption, they still must implement any changes possible to get as close to the requirements as soon as practicable.</a:t>
            </a:r>
          </a:p>
          <a:p>
            <a:r>
              <a:rPr lang="en-US" sz="1800" dirty="0"/>
              <a:t>After December 31, 2025,  all transmission connected IBRs must be fully compliant, or they will only be allowed to operate when instructed on for reliability needs.</a:t>
            </a:r>
          </a:p>
          <a:p>
            <a:pPr lvl="1"/>
            <a:r>
              <a:rPr lang="en-US" sz="1600" dirty="0"/>
              <a:t>Table B of VRT requirements are only required for transmission connected IBRs with an SGIA executed on or after January 1, 2023.</a:t>
            </a:r>
          </a:p>
          <a:p>
            <a:pPr lvl="1"/>
            <a:r>
              <a:rPr lang="en-US" sz="1600" dirty="0"/>
              <a:t>Restrictions will be removed when the IBR mitigates all issues preventing them from being fully compliant.</a:t>
            </a:r>
          </a:p>
          <a:p>
            <a:r>
              <a:rPr lang="en-US" sz="1800" dirty="0"/>
              <a:t>New rules do not remove the obligation to meet current FRT/VRT requirements.</a:t>
            </a:r>
          </a:p>
          <a:p>
            <a:r>
              <a:rPr lang="en-US" sz="1800" dirty="0"/>
              <a:t>Models must be updated and approved for all entities making modifications.</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EC7C4B6C-ACF2-4C73-B779-5BA2DBDB636B}"/>
              </a:ext>
            </a:extLst>
          </p:cNvPr>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352130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7F2FA-8765-47D7-AEE9-7A8DDB540C30}"/>
              </a:ext>
            </a:extLst>
          </p:cNvPr>
          <p:cNvSpPr>
            <a:spLocks noGrp="1"/>
          </p:cNvSpPr>
          <p:nvPr>
            <p:ph type="title"/>
          </p:nvPr>
        </p:nvSpPr>
        <p:spPr/>
        <p:txBody>
          <a:bodyPr/>
          <a:lstStyle/>
          <a:p>
            <a:r>
              <a:rPr lang="en-US" dirty="0"/>
              <a:t>Other comments</a:t>
            </a:r>
          </a:p>
        </p:txBody>
      </p:sp>
      <p:sp>
        <p:nvSpPr>
          <p:cNvPr id="3" name="Content Placeholder 2">
            <a:extLst>
              <a:ext uri="{FF2B5EF4-FFF2-40B4-BE49-F238E27FC236}">
                <a16:creationId xmlns:a16="http://schemas.microsoft.com/office/drawing/2014/main" id="{E6FCAF9B-6894-4651-BD39-8C5FFB76D431}"/>
              </a:ext>
            </a:extLst>
          </p:cNvPr>
          <p:cNvSpPr>
            <a:spLocks noGrp="1"/>
          </p:cNvSpPr>
          <p:nvPr>
            <p:ph idx="1"/>
          </p:nvPr>
        </p:nvSpPr>
        <p:spPr>
          <a:xfrm>
            <a:off x="304800" y="1066800"/>
            <a:ext cx="8763000" cy="5105400"/>
          </a:xfrm>
        </p:spPr>
        <p:txBody>
          <a:bodyPr>
            <a:normAutofit/>
          </a:bodyPr>
          <a:lstStyle/>
          <a:p>
            <a:r>
              <a:rPr lang="en-US" sz="1800" dirty="0"/>
              <a:t>ERCOT has attempted to incorporate most of the technical feedback provided.</a:t>
            </a:r>
          </a:p>
          <a:p>
            <a:r>
              <a:rPr lang="en-US" sz="1800" dirty="0"/>
              <a:t>ERCOT has not incorporated IEEE 2800 requirements around negative sequence current during faults, Table 1 measurement accuracy, or Table 13 performance requirements at this time but may address in future NOGRR.  </a:t>
            </a:r>
          </a:p>
          <a:p>
            <a:r>
              <a:rPr lang="en-US" sz="1800" dirty="0"/>
              <a:t>ERCOT does not support good cause exceptions or exemptions as this retains performance ride through failure risk on the ERCOT system.  </a:t>
            </a:r>
          </a:p>
          <a:p>
            <a:r>
              <a:rPr lang="en-US" sz="1800" dirty="0"/>
              <a:t>ERCOT has responded to feedback that additional time is needed by providing an additional 12 months of implementation time.  ERCOT would not support any additional extensions and emphasizes that Resource Entities implement changes as soon as practicable.  </a:t>
            </a:r>
          </a:p>
          <a:p>
            <a:r>
              <a:rPr lang="en-US" sz="1800" dirty="0"/>
              <a:t>ERCOT will continue to consider any technical feedback to improve NOGRR 245 and its implementation.</a:t>
            </a:r>
          </a:p>
          <a:p>
            <a:r>
              <a:rPr lang="en-US" sz="1800"/>
              <a:t>ERCOT </a:t>
            </a:r>
            <a:r>
              <a:rPr lang="en-US" sz="1800" dirty="0"/>
              <a:t>would like ROS to consider approval of NOGRR 245 with ERCOT comments in the May ROS meeting.</a:t>
            </a:r>
          </a:p>
          <a:p>
            <a:pPr marL="0" indent="0">
              <a:buNone/>
            </a:pPr>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EC7C4B6C-ACF2-4C73-B779-5BA2DBDB636B}"/>
              </a:ext>
            </a:extLst>
          </p:cNvPr>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3451806442"/>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customXml/itemProps3.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5278</TotalTime>
  <Words>881</Words>
  <Application>Microsoft Office PowerPoint</Application>
  <PresentationFormat>On-screen Show (4:3)</PresentationFormat>
  <Paragraphs>65</Paragraphs>
  <Slides>10</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10</vt:i4>
      </vt:variant>
    </vt:vector>
  </HeadingPairs>
  <TitlesOfParts>
    <vt:vector size="14" baseType="lpstr">
      <vt:lpstr>Arial</vt:lpstr>
      <vt:lpstr>Calibri</vt:lpstr>
      <vt:lpstr>1_Custom Design</vt:lpstr>
      <vt:lpstr>Office Theme</vt:lpstr>
      <vt:lpstr>PowerPoint Presentation</vt:lpstr>
      <vt:lpstr>Overview</vt:lpstr>
      <vt:lpstr>Summary of ERCOT comments on NOGRR 245</vt:lpstr>
      <vt:lpstr>IBR – FRT and VRT requirements</vt:lpstr>
      <vt:lpstr>IBR – Voltage ride-through requirements </vt:lpstr>
      <vt:lpstr>PowerPoint Presentation</vt:lpstr>
      <vt:lpstr>PowerPoint Presentation</vt:lpstr>
      <vt:lpstr>Implementation</vt:lpstr>
      <vt:lpstr>Other comments</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Solis, Stephen</cp:lastModifiedBy>
  <cp:revision>166</cp:revision>
  <cp:lastPrinted>2016-01-21T20:53:15Z</cp:lastPrinted>
  <dcterms:created xsi:type="dcterms:W3CDTF">2016-01-21T15:20:31Z</dcterms:created>
  <dcterms:modified xsi:type="dcterms:W3CDTF">2023-04-14T14:25:01Z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