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338" r:id="rId6"/>
    <p:sldId id="339" r:id="rId7"/>
    <p:sldId id="340" r:id="rId8"/>
    <p:sldId id="341" r:id="rId9"/>
    <p:sldId id="343" r:id="rId10"/>
    <p:sldId id="349" r:id="rId11"/>
    <p:sldId id="30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84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South Wind Event: March 10</a:t>
            </a:r>
            <a:r>
              <a:rPr lang="en-US" sz="2800" b="1" baseline="30000" dirty="0">
                <a:solidFill>
                  <a:schemeClr val="tx2"/>
                </a:solidFill>
              </a:rPr>
              <a:t>th</a:t>
            </a:r>
            <a:r>
              <a:rPr lang="en-US" sz="2800" b="1" dirty="0">
                <a:solidFill>
                  <a:schemeClr val="tx2"/>
                </a:solidFill>
              </a:rPr>
              <a:t>,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April 14</a:t>
            </a:r>
            <a:r>
              <a:rPr lang="en-US" sz="2000" b="1" baseline="30000" dirty="0">
                <a:solidFill>
                  <a:schemeClr val="tx2"/>
                </a:solidFill>
              </a:rPr>
              <a:t>th</a:t>
            </a:r>
            <a:r>
              <a:rPr lang="en-US" sz="2000" b="1" dirty="0">
                <a:solidFill>
                  <a:schemeClr val="tx2"/>
                </a:solidFill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E6049-9703-4095-8838-0AEB8EEE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South Wind Event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B736-D922-4EE6-A7EF-0162AE962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81639"/>
            <a:ext cx="8686800" cy="5715000"/>
          </a:xfrm>
        </p:spPr>
        <p:txBody>
          <a:bodyPr/>
          <a:lstStyle/>
          <a:p>
            <a:r>
              <a:rPr lang="en-US" sz="2200" dirty="0"/>
              <a:t>On March 10, 2023, at 4:48 AM CDT, the high-side of a thermal Generator’s Main Power Transformer (MPT) in the West Valley area experienced a Phase-C to ground fault</a:t>
            </a:r>
          </a:p>
          <a:p>
            <a:r>
              <a:rPr lang="en-US" sz="2200" dirty="0"/>
              <a:t>One minute later, the high-side of another MPT at the same site experienced a Phase-C to ground fault</a:t>
            </a:r>
          </a:p>
          <a:p>
            <a:r>
              <a:rPr lang="en-US" sz="2200" dirty="0"/>
              <a:t>The event resulted in a loss of approximately 271 MW of IRR generation</a:t>
            </a:r>
          </a:p>
          <a:p>
            <a:r>
              <a:rPr lang="en-US" sz="2200" dirty="0"/>
              <a:t>All lost IRR generation was from Wind Generation Resources</a:t>
            </a:r>
          </a:p>
          <a:p>
            <a:r>
              <a:rPr lang="en-US" sz="2200" dirty="0"/>
              <a:t>The thermal site where the fault occurred was not generating at the time</a:t>
            </a:r>
          </a:p>
          <a:p>
            <a:r>
              <a:rPr lang="en-US" sz="2200" dirty="0"/>
              <a:t>System frequency dropped to 59.957 Hz and returned to 60 Hz within 37 seconds</a:t>
            </a:r>
          </a:p>
          <a:p>
            <a:r>
              <a:rPr lang="en-US" sz="2200" dirty="0"/>
              <a:t>Categorized as NERC Cat 1 event (unexpected outage, contrary to design, of three or more BES Facilities caused by a common disturbance)</a:t>
            </a:r>
          </a:p>
        </p:txBody>
      </p:sp>
    </p:spTree>
    <p:extLst>
      <p:ext uri="{BB962C8B-B14F-4D97-AF65-F5344CB8AC3E}">
        <p14:creationId xmlns:p14="http://schemas.microsoft.com/office/powerpoint/2010/main" val="166952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F7787-74C7-47BD-9FF3-5A4679B5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PMU Voltage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7280D-832D-42F1-99FD-1B39BD521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4717"/>
            <a:ext cx="4038600" cy="5399883"/>
          </a:xfrm>
        </p:spPr>
        <p:txBody>
          <a:bodyPr/>
          <a:lstStyle/>
          <a:p>
            <a:r>
              <a:rPr lang="en-US" sz="2200" dirty="0"/>
              <a:t>South Texas PMU recorded the lowest voltage of 0.64pu on a 345 kV line</a:t>
            </a:r>
          </a:p>
          <a:p>
            <a:r>
              <a:rPr lang="en-US" sz="2200" dirty="0"/>
              <a:t>Sub-synchronous oscillations observed in the Laredo area (due to the first fault isolating the circuit where the oscillations originated)</a:t>
            </a:r>
          </a:p>
          <a:p>
            <a:r>
              <a:rPr lang="en-US" sz="2200" dirty="0"/>
              <a:t>Contamination at the station was the cause of each fault</a:t>
            </a:r>
          </a:p>
          <a:p>
            <a:r>
              <a:rPr lang="en-US" sz="2200" dirty="0"/>
              <a:t>Both faults were cleared within approximately 3.5 cycles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F70CC-0156-411C-A47F-9F867B1AB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9C157A-8FA2-43DE-1C7C-F8A2C2414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924717"/>
            <a:ext cx="4478664" cy="506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39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F758F-D9B5-4380-882B-1EBF84A0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Time PMU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F5C27-9CA3-4FBE-B547-0F052548B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914400"/>
            <a:ext cx="4343400" cy="5334000"/>
          </a:xfrm>
        </p:spPr>
        <p:txBody>
          <a:bodyPr/>
          <a:lstStyle/>
          <a:p>
            <a:r>
              <a:rPr lang="en-US" sz="2200" dirty="0"/>
              <a:t>Single PMU near Laredo had lowest freq. of 59.13 Hz during fault/oscillation period </a:t>
            </a:r>
          </a:p>
          <a:p>
            <a:pPr lvl="1"/>
            <a:r>
              <a:rPr lang="en-US" sz="2000" dirty="0"/>
              <a:t>Oscillation occurred for approximately 1 second immediately following the fault clearing</a:t>
            </a:r>
          </a:p>
          <a:p>
            <a:r>
              <a:rPr lang="en-US" sz="2200" dirty="0"/>
              <a:t>System frequency never fell below 59.957 Hz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14D6B-4BC8-484B-8894-B27CFAC83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00E5A7-75C0-4756-98E3-3B645DD2E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4347" y="732559"/>
            <a:ext cx="4256773" cy="551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6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7008-AC81-4B06-8D7D-F281305C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0CAE-DF4B-492D-BAA9-022DB92CC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RFIs were sent out to 1 TDSP and the REs of 8 facilities (consisting of 12 units lost)</a:t>
            </a:r>
          </a:p>
          <a:p>
            <a:pPr lvl="1"/>
            <a:r>
              <a:rPr lang="en-US" dirty="0"/>
              <a:t>Does not include generation that came back within 2 sec of fault clearing</a:t>
            </a:r>
          </a:p>
          <a:p>
            <a:r>
              <a:rPr lang="en-US" dirty="0"/>
              <a:t>Responses have been received from 3 of the 8 facilities so far</a:t>
            </a:r>
          </a:p>
          <a:p>
            <a:pPr lvl="1"/>
            <a:r>
              <a:rPr lang="en-US" dirty="0"/>
              <a:t>Inconclusive information from RFI responses received thus far</a:t>
            </a:r>
          </a:p>
          <a:p>
            <a:pPr lvl="1"/>
            <a:r>
              <a:rPr lang="en-US" dirty="0"/>
              <a:t>Fault codes were included in RFI but also inconclusive</a:t>
            </a:r>
          </a:p>
          <a:p>
            <a:pPr lvl="1"/>
            <a:r>
              <a:rPr lang="en-US" dirty="0"/>
              <a:t>ERCOT will be following up with REs involved in event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31E3-2727-4360-BF61-9B4FF147D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53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571C0-8FA9-4777-B0A0-28C17727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4F67E-0D6D-4BE5-BB24-E77EA1777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Evaluation of RFI responses</a:t>
            </a:r>
          </a:p>
          <a:p>
            <a:pPr lvl="1">
              <a:lnSpc>
                <a:spcPct val="150000"/>
              </a:lnSpc>
            </a:pPr>
            <a:r>
              <a:rPr lang="en-US" sz="2200" dirty="0"/>
              <a:t>Reasons for turbine trips/MW reduction</a:t>
            </a:r>
          </a:p>
          <a:p>
            <a:pPr lvl="1">
              <a:lnSpc>
                <a:spcPct val="150000"/>
              </a:lnSpc>
            </a:pPr>
            <a:r>
              <a:rPr lang="en-US" sz="2200" dirty="0"/>
              <a:t>SSO protection and/or mitigation plans?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Evaluation of received PMU/DFR data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Possible follow-up calls with impacted Generators 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NERC Brief Report </a:t>
            </a:r>
          </a:p>
          <a:p>
            <a:pPr lvl="1">
              <a:lnSpc>
                <a:spcPct val="150000"/>
              </a:lnSpc>
            </a:pPr>
            <a:r>
              <a:rPr lang="en-US" sz="2200" dirty="0"/>
              <a:t>Due date is 4/28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B8359-4AE1-466F-83C3-90270C1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1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4095</TotalTime>
  <Words>366</Words>
  <Application>Microsoft Office PowerPoint</Application>
  <PresentationFormat>On-screen Show (4:3)</PresentationFormat>
  <Paragraphs>48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South Wind Event Summary</vt:lpstr>
      <vt:lpstr>Real Time PMU Voltage</vt:lpstr>
      <vt:lpstr>Real Time PMU Frequency</vt:lpstr>
      <vt:lpstr>Event Progress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Hariharan, Julia</cp:lastModifiedBy>
  <cp:revision>131</cp:revision>
  <cp:lastPrinted>2016-01-21T20:53:15Z</cp:lastPrinted>
  <dcterms:created xsi:type="dcterms:W3CDTF">2016-01-21T15:20:31Z</dcterms:created>
  <dcterms:modified xsi:type="dcterms:W3CDTF">2023-04-13T22:22:36Z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2023-04-13T19:37:36Z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afaca674-8e2c-4b45-af56-0a25f389bf02</vt:lpwstr>
  </property>
  <property fmtid="{D5CDD505-2E9C-101B-9397-08002B2CF9AE}" pid="9" name="MSIP_Label_7084cbda-52b8-46fb-a7b7-cb5bd465ed85_ContentBits">
    <vt:lpwstr>0</vt:lpwstr>
  </property>
</Properties>
</file>