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8"/>
  </p:notesMasterIdLst>
  <p:handoutMasterIdLst>
    <p:handoutMasterId r:id="rId9"/>
  </p:handoutMasterIdLst>
  <p:sldIdLst>
    <p:sldId id="267" r:id="rId6"/>
    <p:sldId id="268"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4" d="100"/>
          <a:sy n="64" d="100"/>
        </p:scale>
        <p:origin x="876" y="72"/>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lips, Cory" userId="6c597cff-5f3b-4912-8764-37cc172c8644" providerId="ADAL" clId="{5E29885F-FD40-4D54-AF60-6521254E8F31}"/>
    <pc:docChg chg="undo custSel modSld">
      <pc:chgData name="Phillips, Cory" userId="6c597cff-5f3b-4912-8764-37cc172c8644" providerId="ADAL" clId="{5E29885F-FD40-4D54-AF60-6521254E8F31}" dt="2023-03-07T16:03:03.028" v="43" actId="20577"/>
      <pc:docMkLst>
        <pc:docMk/>
      </pc:docMkLst>
      <pc:sldChg chg="modSp mod">
        <pc:chgData name="Phillips, Cory" userId="6c597cff-5f3b-4912-8764-37cc172c8644" providerId="ADAL" clId="{5E29885F-FD40-4D54-AF60-6521254E8F31}" dt="2023-03-06T19:56:26.215" v="6" actId="20577"/>
        <pc:sldMkLst>
          <pc:docMk/>
          <pc:sldMk cId="3190927396" sldId="267"/>
        </pc:sldMkLst>
        <pc:spChg chg="mod">
          <ac:chgData name="Phillips, Cory" userId="6c597cff-5f3b-4912-8764-37cc172c8644" providerId="ADAL" clId="{5E29885F-FD40-4D54-AF60-6521254E8F31}" dt="2023-03-06T19:56:26.215" v="6" actId="20577"/>
          <ac:spMkLst>
            <pc:docMk/>
            <pc:sldMk cId="3190927396" sldId="267"/>
            <ac:spMk id="5" creationId="{00000000-0000-0000-0000-000000000000}"/>
          </ac:spMkLst>
        </pc:spChg>
      </pc:sldChg>
      <pc:sldChg chg="modSp mod">
        <pc:chgData name="Phillips, Cory" userId="6c597cff-5f3b-4912-8764-37cc172c8644" providerId="ADAL" clId="{5E29885F-FD40-4D54-AF60-6521254E8F31}" dt="2023-03-07T16:03:03.028" v="43" actId="20577"/>
        <pc:sldMkLst>
          <pc:docMk/>
          <pc:sldMk cId="2216050230" sldId="268"/>
        </pc:sldMkLst>
        <pc:spChg chg="mod">
          <ac:chgData name="Phillips, Cory" userId="6c597cff-5f3b-4912-8764-37cc172c8644" providerId="ADAL" clId="{5E29885F-FD40-4D54-AF60-6521254E8F31}" dt="2023-03-06T19:56:30.990" v="13" actId="20577"/>
          <ac:spMkLst>
            <pc:docMk/>
            <pc:sldMk cId="2216050230" sldId="268"/>
            <ac:spMk id="5" creationId="{00000000-0000-0000-0000-000000000000}"/>
          </ac:spMkLst>
        </pc:spChg>
        <pc:spChg chg="mod">
          <ac:chgData name="Phillips, Cory" userId="6c597cff-5f3b-4912-8764-37cc172c8644" providerId="ADAL" clId="{5E29885F-FD40-4D54-AF60-6521254E8F31}" dt="2023-03-07T16:03:03.028" v="43" actId="20577"/>
          <ac:spMkLst>
            <pc:docMk/>
            <pc:sldMk cId="2216050230" sldId="268"/>
            <ac:spMk id="6" creationId="{00000000-0000-0000-0000-000000000000}"/>
          </ac:spMkLst>
        </pc:spChg>
      </pc:sldChg>
    </pc:docChg>
  </pc:docChgLst>
  <pc:docChgLst>
    <pc:chgData name="Phillips, Cory" userId="6c597cff-5f3b-4912-8764-37cc172c8644" providerId="ADAL" clId="{EEA691BE-BF05-4053-B536-C816F23A2BF2}"/>
    <pc:docChg chg="undo custSel modSld">
      <pc:chgData name="Phillips, Cory" userId="6c597cff-5f3b-4912-8764-37cc172c8644" providerId="ADAL" clId="{EEA691BE-BF05-4053-B536-C816F23A2BF2}" dt="2023-04-12T15:02:32.432" v="34" actId="113"/>
      <pc:docMkLst>
        <pc:docMk/>
      </pc:docMkLst>
      <pc:sldChg chg="modSp mod">
        <pc:chgData name="Phillips, Cory" userId="6c597cff-5f3b-4912-8764-37cc172c8644" providerId="ADAL" clId="{EEA691BE-BF05-4053-B536-C816F23A2BF2}" dt="2023-04-12T15:01:37.010" v="7" actId="20577"/>
        <pc:sldMkLst>
          <pc:docMk/>
          <pc:sldMk cId="3190927396" sldId="267"/>
        </pc:sldMkLst>
        <pc:spChg chg="mod">
          <ac:chgData name="Phillips, Cory" userId="6c597cff-5f3b-4912-8764-37cc172c8644" providerId="ADAL" clId="{EEA691BE-BF05-4053-B536-C816F23A2BF2}" dt="2023-04-12T15:01:37.010" v="7" actId="20577"/>
          <ac:spMkLst>
            <pc:docMk/>
            <pc:sldMk cId="3190927396" sldId="267"/>
            <ac:spMk id="5" creationId="{00000000-0000-0000-0000-000000000000}"/>
          </ac:spMkLst>
        </pc:spChg>
      </pc:sldChg>
      <pc:sldChg chg="modSp mod">
        <pc:chgData name="Phillips, Cory" userId="6c597cff-5f3b-4912-8764-37cc172c8644" providerId="ADAL" clId="{EEA691BE-BF05-4053-B536-C816F23A2BF2}" dt="2023-04-12T15:02:32.432" v="34" actId="113"/>
        <pc:sldMkLst>
          <pc:docMk/>
          <pc:sldMk cId="2216050230" sldId="268"/>
        </pc:sldMkLst>
        <pc:spChg chg="mod">
          <ac:chgData name="Phillips, Cory" userId="6c597cff-5f3b-4912-8764-37cc172c8644" providerId="ADAL" clId="{EEA691BE-BF05-4053-B536-C816F23A2BF2}" dt="2023-04-12T15:01:55.102" v="22" actId="20577"/>
          <ac:spMkLst>
            <pc:docMk/>
            <pc:sldMk cId="2216050230" sldId="268"/>
            <ac:spMk id="5" creationId="{00000000-0000-0000-0000-000000000000}"/>
          </ac:spMkLst>
        </pc:spChg>
        <pc:spChg chg="mod">
          <ac:chgData name="Phillips, Cory" userId="6c597cff-5f3b-4912-8764-37cc172c8644" providerId="ADAL" clId="{EEA691BE-BF05-4053-B536-C816F23A2BF2}" dt="2023-04-12T15:02:32.432" v="34" actId="113"/>
          <ac:spMkLst>
            <pc:docMk/>
            <pc:sldMk cId="2216050230" sldId="268"/>
            <ac:spMk id="6"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4/12/2023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4/12/2023</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25650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5" name="Title 4"/>
          <p:cNvSpPr>
            <a:spLocks noGrp="1"/>
          </p:cNvSpPr>
          <p:nvPr>
            <p:ph type="title"/>
          </p:nvPr>
        </p:nvSpPr>
        <p:spPr>
          <a:xfrm>
            <a:off x="406400" y="243682"/>
            <a:ext cx="11785600" cy="518318"/>
          </a:xfrm>
        </p:spPr>
        <p:txBody>
          <a:bodyPr/>
          <a:lstStyle/>
          <a:p>
            <a:r>
              <a:rPr lang="en-US" dirty="0"/>
              <a:t>PRS – April 13, 2023 - Proposed Combined Ballot Methodology</a:t>
            </a:r>
          </a:p>
        </p:txBody>
      </p:sp>
      <p:sp>
        <p:nvSpPr>
          <p:cNvPr id="6" name="Content Placeholder 5"/>
          <p:cNvSpPr>
            <a:spLocks noGrp="1"/>
          </p:cNvSpPr>
          <p:nvPr>
            <p:ph idx="1"/>
          </p:nvPr>
        </p:nvSpPr>
        <p:spPr>
          <a:xfrm>
            <a:off x="406400" y="914400"/>
            <a:ext cx="11379200" cy="5943600"/>
          </a:xfrm>
        </p:spPr>
        <p:txBody>
          <a:bodyPr/>
          <a:lstStyle/>
          <a:p>
            <a:pPr marL="0" indent="0">
              <a:buNone/>
            </a:pPr>
            <a:r>
              <a:rPr lang="en-US" sz="2000" dirty="0">
                <a:solidFill>
                  <a:schemeClr val="tx1"/>
                </a:solidFill>
              </a:rPr>
              <a:t>In an effort to minimize the number of roll-call votes, PRS Leadership and ERCOT Market Rules would like to propose a combined ballot for NPRRs/SCRs meeting one of the following criteria:</a:t>
            </a:r>
            <a:endParaRPr lang="en-US" sz="2000" strike="sngStrike" dirty="0">
              <a:solidFill>
                <a:schemeClr val="tx1"/>
              </a:solidFill>
            </a:endParaRPr>
          </a:p>
          <a:p>
            <a:r>
              <a:rPr lang="en-US" sz="2000" dirty="0">
                <a:solidFill>
                  <a:schemeClr val="tx1"/>
                </a:solidFill>
              </a:rPr>
              <a:t>Impact Analyses votes on SCRs/NPRRs with unopposed language votes at earlier PRS meetings</a:t>
            </a:r>
          </a:p>
          <a:p>
            <a:r>
              <a:rPr lang="en-US" sz="2000" dirty="0">
                <a:solidFill>
                  <a:schemeClr val="tx1"/>
                </a:solidFill>
              </a:rPr>
              <a:t>Language votes with endorsements from another subcommittee (ex: PRS tabled an NPRR and referred the issue to WMS, and WMS has now sent back an endorsement of some version of that NPRR)</a:t>
            </a: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r>
              <a:rPr lang="en-US" sz="2000" dirty="0">
                <a:solidFill>
                  <a:schemeClr val="tx1"/>
                </a:solidFill>
              </a:rPr>
              <a:t>For the NPRRs not listed on the combined ballot on the following slide, the sponsors will introduce them individually if they are up for initial language review at PRS; participants can discuss the NPRRs and provide input on desired motions, in the hopes of rolling those into the combined ballot.  Individual ballots should be expected for any remaining items that are not on the “Remain Tabled” list.  If comments have been submitted on an NPRR that is expected to remain tabled, those may also be discussed, if desired.</a:t>
            </a:r>
          </a:p>
        </p:txBody>
      </p:sp>
    </p:spTree>
    <p:extLst>
      <p:ext uri="{BB962C8B-B14F-4D97-AF65-F5344CB8AC3E}">
        <p14:creationId xmlns:p14="http://schemas.microsoft.com/office/powerpoint/2010/main" val="3190927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a:t>PRS – April 13, 2023 – Combined Ballot</a:t>
            </a:r>
          </a:p>
        </p:txBody>
      </p:sp>
      <p:sp>
        <p:nvSpPr>
          <p:cNvPr id="6" name="Content Placeholder 5"/>
          <p:cNvSpPr>
            <a:spLocks noGrp="1"/>
          </p:cNvSpPr>
          <p:nvPr>
            <p:ph idx="1"/>
          </p:nvPr>
        </p:nvSpPr>
        <p:spPr>
          <a:xfrm>
            <a:off x="228600" y="815178"/>
            <a:ext cx="11734800" cy="4976022"/>
          </a:xfrm>
        </p:spPr>
        <p:txBody>
          <a:bodyPr/>
          <a:lstStyle/>
          <a:p>
            <a:pPr lvl="0">
              <a:spcBef>
                <a:spcPts val="600"/>
              </a:spcBef>
              <a:spcAft>
                <a:spcPts val="600"/>
              </a:spcAft>
            </a:pPr>
            <a:r>
              <a:rPr lang="en-US" sz="2400" dirty="0">
                <a:solidFill>
                  <a:schemeClr val="tx1"/>
                </a:solidFill>
              </a:rPr>
              <a:t>To approve the March 8, 2023, PRS Meeting Minutes as presented</a:t>
            </a:r>
          </a:p>
          <a:p>
            <a:pPr lvl="0">
              <a:spcBef>
                <a:spcPts val="600"/>
              </a:spcBef>
              <a:spcAft>
                <a:spcPts val="600"/>
              </a:spcAft>
            </a:pPr>
            <a:r>
              <a:rPr lang="en-US" sz="2400" dirty="0">
                <a:solidFill>
                  <a:schemeClr val="tx1"/>
                </a:solidFill>
              </a:rPr>
              <a:t>To endorse and forward to TAC the 3/8/23 PRS Report and 2/7/23 Impact Analysis for </a:t>
            </a:r>
            <a:r>
              <a:rPr lang="en-US" sz="2400" b="1" dirty="0">
                <a:solidFill>
                  <a:schemeClr val="tx1"/>
                </a:solidFill>
              </a:rPr>
              <a:t>NPRR1161</a:t>
            </a:r>
          </a:p>
          <a:p>
            <a:pPr lvl="0">
              <a:spcBef>
                <a:spcPts val="600"/>
              </a:spcBef>
              <a:spcAft>
                <a:spcPts val="600"/>
              </a:spcAft>
            </a:pPr>
            <a:r>
              <a:rPr lang="en-US" sz="2400" dirty="0">
                <a:solidFill>
                  <a:schemeClr val="tx1"/>
                </a:solidFill>
              </a:rPr>
              <a:t>To recommend approval of </a:t>
            </a:r>
            <a:r>
              <a:rPr lang="en-US" sz="2400" b="1" dirty="0">
                <a:solidFill>
                  <a:schemeClr val="tx1"/>
                </a:solidFill>
              </a:rPr>
              <a:t>NPRR1163</a:t>
            </a:r>
            <a:r>
              <a:rPr lang="en-US" sz="2400" dirty="0">
                <a:solidFill>
                  <a:schemeClr val="tx1"/>
                </a:solidFill>
              </a:rPr>
              <a:t> as amended by the 3/28/23 ERCOT comments </a:t>
            </a:r>
            <a:endParaRPr lang="en-US" sz="2400" b="1" dirty="0">
              <a:solidFill>
                <a:schemeClr val="tx1"/>
              </a:solidFill>
            </a:endParaRPr>
          </a:p>
        </p:txBody>
      </p:sp>
    </p:spTree>
    <p:extLst>
      <p:ext uri="{BB962C8B-B14F-4D97-AF65-F5344CB8AC3E}">
        <p14:creationId xmlns:p14="http://schemas.microsoft.com/office/powerpoint/2010/main" val="2216050230"/>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purl.org/dc/elements/1.1/"/>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1012</TotalTime>
  <Words>249</Words>
  <Application>Microsoft Office PowerPoint</Application>
  <PresentationFormat>Widescreen</PresentationFormat>
  <Paragraphs>16</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1_Custom Design</vt:lpstr>
      <vt:lpstr>Office Theme</vt:lpstr>
      <vt:lpstr>PRS – April 13, 2023 - Proposed Combined Ballot Methodology</vt:lpstr>
      <vt:lpstr>PRS – April 13, 2023 – Combined Ballot</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 Phillips</cp:lastModifiedBy>
  <cp:revision>121</cp:revision>
  <cp:lastPrinted>2016-01-21T20:53:15Z</cp:lastPrinted>
  <dcterms:created xsi:type="dcterms:W3CDTF">2016-01-21T15:20:31Z</dcterms:created>
  <dcterms:modified xsi:type="dcterms:W3CDTF">2023-04-12T15:02:42Z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