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comments/comment1.xml" ContentType="application/vnd.openxmlformats-officedocument.presentationml.comments+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ppt/tags/tag36.xml" ContentType="application/vnd.openxmlformats-officedocument.presentationml.tags+xml"/>
  <Override PartName="/ppt/notesSlides/notesSlide35.xml" ContentType="application/vnd.openxmlformats-officedocument.presentationml.notesSlide+xml"/>
  <Override PartName="/ppt/tags/tag37.xml" ContentType="application/vnd.openxmlformats-officedocument.presentationml.tags+xml"/>
  <Override PartName="/ppt/notesSlides/notesSlide36.xml" ContentType="application/vnd.openxmlformats-officedocument.presentationml.notesSlide+xml"/>
  <Override PartName="/ppt/tags/tag38.xml" ContentType="application/vnd.openxmlformats-officedocument.presentationml.tags+xml"/>
  <Override PartName="/ppt/notesSlides/notesSlide37.xml" ContentType="application/vnd.openxmlformats-officedocument.presentationml.notesSlide+xml"/>
  <Override PartName="/ppt/tags/tag39.xml" ContentType="application/vnd.openxmlformats-officedocument.presentationml.tags+xml"/>
  <Override PartName="/ppt/notesSlides/notesSlide38.xml" ContentType="application/vnd.openxmlformats-officedocument.presentationml.notesSlide+xml"/>
  <Override PartName="/ppt/tags/tag40.xml" ContentType="application/vnd.openxmlformats-officedocument.presentationml.tags+xml"/>
  <Override PartName="/ppt/notesSlides/notesSlide39.xml" ContentType="application/vnd.openxmlformats-officedocument.presentationml.notesSlide+xml"/>
  <Override PartName="/ppt/tags/tag41.xml" ContentType="application/vnd.openxmlformats-officedocument.presentationml.tags+xml"/>
  <Override PartName="/ppt/notesSlides/notesSlide40.xml" ContentType="application/vnd.openxmlformats-officedocument.presentationml.notesSlide+xml"/>
  <Override PartName="/ppt/tags/tag42.xml" ContentType="application/vnd.openxmlformats-officedocument.presentationml.tags+xml"/>
  <Override PartName="/ppt/notesSlides/notesSlide41.xml" ContentType="application/vnd.openxmlformats-officedocument.presentationml.notesSlide+xml"/>
  <Override PartName="/ppt/tags/tag43.xml" ContentType="application/vnd.openxmlformats-officedocument.presentationml.tags+xml"/>
  <Override PartName="/ppt/notesSlides/notesSlide42.xml" ContentType="application/vnd.openxmlformats-officedocument.presentationml.notesSlide+xml"/>
  <Override PartName="/ppt/tags/tag44.xml" ContentType="application/vnd.openxmlformats-officedocument.presentationml.tags+xml"/>
  <Override PartName="/ppt/notesSlides/notesSlide43.xml" ContentType="application/vnd.openxmlformats-officedocument.presentationml.notesSlide+xml"/>
  <Override PartName="/ppt/tags/tag45.xml" ContentType="application/vnd.openxmlformats-officedocument.presentationml.tags+xml"/>
  <Override PartName="/ppt/notesSlides/notesSlide44.xml" ContentType="application/vnd.openxmlformats-officedocument.presentationml.notesSlide+xml"/>
  <Override PartName="/ppt/tags/tag46.xml" ContentType="application/vnd.openxmlformats-officedocument.presentationml.tags+xml"/>
  <Override PartName="/ppt/notesSlides/notesSlide45.xml" ContentType="application/vnd.openxmlformats-officedocument.presentationml.notesSlide+xml"/>
  <Override PartName="/ppt/tags/tag47.xml" ContentType="application/vnd.openxmlformats-officedocument.presentationml.tags+xml"/>
  <Override PartName="/ppt/notesSlides/notesSlide46.xml" ContentType="application/vnd.openxmlformats-officedocument.presentationml.notesSlide+xml"/>
  <Override PartName="/ppt/tags/tag48.xml" ContentType="application/vnd.openxmlformats-officedocument.presentationml.tags+xml"/>
  <Override PartName="/ppt/notesSlides/notesSlide47.xml" ContentType="application/vnd.openxmlformats-officedocument.presentationml.notesSlide+xml"/>
  <Override PartName="/ppt/tags/tag49.xml" ContentType="application/vnd.openxmlformats-officedocument.presentationml.tags+xml"/>
  <Override PartName="/ppt/notesSlides/notesSlide48.xml" ContentType="application/vnd.openxmlformats-officedocument.presentationml.notesSlide+xml"/>
  <Override PartName="/ppt/tags/tag50.xml" ContentType="application/vnd.openxmlformats-officedocument.presentationml.tags+xml"/>
  <Override PartName="/ppt/notesSlides/notesSlide49.xml" ContentType="application/vnd.openxmlformats-officedocument.presentationml.notesSlide+xml"/>
  <Override PartName="/ppt/tags/tag51.xml" ContentType="application/vnd.openxmlformats-officedocument.presentationml.tags+xml"/>
  <Override PartName="/ppt/notesSlides/notesSlide50.xml" ContentType="application/vnd.openxmlformats-officedocument.presentationml.notesSlide+xml"/>
  <Override PartName="/ppt/tags/tag52.xml" ContentType="application/vnd.openxmlformats-officedocument.presentationml.tags+xml"/>
  <Override PartName="/ppt/notesSlides/notesSlide51.xml" ContentType="application/vnd.openxmlformats-officedocument.presentationml.notesSlide+xml"/>
  <Override PartName="/ppt/tags/tag53.xml" ContentType="application/vnd.openxmlformats-officedocument.presentationml.tags+xml"/>
  <Override PartName="/ppt/notesSlides/notesSlide52.xml" ContentType="application/vnd.openxmlformats-officedocument.presentationml.notesSlide+xml"/>
  <Override PartName="/ppt/tags/tag54.xml" ContentType="application/vnd.openxmlformats-officedocument.presentationml.tags+xml"/>
  <Override PartName="/ppt/notesSlides/notesSlide53.xml" ContentType="application/vnd.openxmlformats-officedocument.presentationml.notesSlide+xml"/>
  <Override PartName="/ppt/tags/tag55.xml" ContentType="application/vnd.openxmlformats-officedocument.presentationml.tags+xml"/>
  <Override PartName="/ppt/notesSlides/notesSlide54.xml" ContentType="application/vnd.openxmlformats-officedocument.presentationml.notesSlide+xml"/>
  <Override PartName="/ppt/tags/tag56.xml" ContentType="application/vnd.openxmlformats-officedocument.presentationml.tags+xml"/>
  <Override PartName="/ppt/notesSlides/notesSlide55.xml" ContentType="application/vnd.openxmlformats-officedocument.presentationml.notesSlide+xml"/>
  <Override PartName="/ppt/tags/tag57.xml" ContentType="application/vnd.openxmlformats-officedocument.presentationml.tags+xml"/>
  <Override PartName="/ppt/notesSlides/notesSlide56.xml" ContentType="application/vnd.openxmlformats-officedocument.presentationml.notesSlide+xml"/>
  <Override PartName="/ppt/tags/tag58.xml" ContentType="application/vnd.openxmlformats-officedocument.presentationml.tags+xml"/>
  <Override PartName="/ppt/notesSlides/notesSlide57.xml" ContentType="application/vnd.openxmlformats-officedocument.presentationml.notesSlide+xml"/>
  <Override PartName="/ppt/tags/tag59.xml" ContentType="application/vnd.openxmlformats-officedocument.presentationml.tags+xml"/>
  <Override PartName="/ppt/notesSlides/notesSlide58.xml" ContentType="application/vnd.openxmlformats-officedocument.presentationml.notesSlide+xml"/>
  <Override PartName="/ppt/tags/tag60.xml" ContentType="application/vnd.openxmlformats-officedocument.presentationml.tags+xml"/>
  <Override PartName="/ppt/notesSlides/notesSlide59.xml" ContentType="application/vnd.openxmlformats-officedocument.presentationml.notesSlide+xml"/>
  <Override PartName="/ppt/tags/tag61.xml" ContentType="application/vnd.openxmlformats-officedocument.presentationml.tags+xml"/>
  <Override PartName="/ppt/notesSlides/notesSlide60.xml" ContentType="application/vnd.openxmlformats-officedocument.presentationml.notesSlide+xml"/>
  <Override PartName="/ppt/tags/tag62.xml" ContentType="application/vnd.openxmlformats-officedocument.presentationml.tags+xml"/>
  <Override PartName="/ppt/notesSlides/notesSlide61.xml" ContentType="application/vnd.openxmlformats-officedocument.presentationml.notesSlide+xml"/>
  <Override PartName="/ppt/tags/tag63.xml" ContentType="application/vnd.openxmlformats-officedocument.presentationml.tags+xml"/>
  <Override PartName="/ppt/notesSlides/notesSlide62.xml" ContentType="application/vnd.openxmlformats-officedocument.presentationml.notesSlide+xml"/>
  <Override PartName="/ppt/tags/tag64.xml" ContentType="application/vnd.openxmlformats-officedocument.presentationml.tags+xml"/>
  <Override PartName="/ppt/notesSlides/notesSlide63.xml" ContentType="application/vnd.openxmlformats-officedocument.presentationml.notesSlide+xml"/>
  <Override PartName="/ppt/tags/tag65.xml" ContentType="application/vnd.openxmlformats-officedocument.presentationml.tags+xml"/>
  <Override PartName="/ppt/notesSlides/notesSlide64.xml" ContentType="application/vnd.openxmlformats-officedocument.presentationml.notesSlide+xml"/>
  <Override PartName="/ppt/tags/tag66.xml" ContentType="application/vnd.openxmlformats-officedocument.presentationml.tags+xml"/>
  <Override PartName="/ppt/notesSlides/notesSlide65.xml" ContentType="application/vnd.openxmlformats-officedocument.presentationml.notesSlide+xml"/>
  <Override PartName="/ppt/tags/tag67.xml" ContentType="application/vnd.openxmlformats-officedocument.presentationml.tags+xml"/>
  <Override PartName="/ppt/notesSlides/notesSlide66.xml" ContentType="application/vnd.openxmlformats-officedocument.presentationml.notesSlide+xml"/>
  <Override PartName="/ppt/tags/tag68.xml" ContentType="application/vnd.openxmlformats-officedocument.presentationml.tags+xml"/>
  <Override PartName="/ppt/notesSlides/notesSlide67.xml" ContentType="application/vnd.openxmlformats-officedocument.presentationml.notesSlide+xml"/>
  <Override PartName="/ppt/tags/tag69.xml" ContentType="application/vnd.openxmlformats-officedocument.presentationml.tags+xml"/>
  <Override PartName="/ppt/notesSlides/notesSlide68.xml" ContentType="application/vnd.openxmlformats-officedocument.presentationml.notesSlide+xml"/>
  <Override PartName="/ppt/tags/tag70.xml" ContentType="application/vnd.openxmlformats-officedocument.presentationml.tags+xml"/>
  <Override PartName="/ppt/notesSlides/notesSlide69.xml" ContentType="application/vnd.openxmlformats-officedocument.presentationml.notesSlide+xml"/>
  <Override PartName="/ppt/tags/tag71.xml" ContentType="application/vnd.openxmlformats-officedocument.presentationml.tags+xml"/>
  <Override PartName="/ppt/notesSlides/notesSlide70.xml" ContentType="application/vnd.openxmlformats-officedocument.presentationml.notesSlide+xml"/>
  <Override PartName="/ppt/tags/tag72.xml" ContentType="application/vnd.openxmlformats-officedocument.presentationml.tags+xml"/>
  <Override PartName="/ppt/notesSlides/notesSlide71.xml" ContentType="application/vnd.openxmlformats-officedocument.presentationml.notesSlide+xml"/>
  <Override PartName="/ppt/tags/tag73.xml" ContentType="application/vnd.openxmlformats-officedocument.presentationml.tags+xml"/>
  <Override PartName="/ppt/notesSlides/notesSlide72.xml" ContentType="application/vnd.openxmlformats-officedocument.presentationml.notesSlide+xml"/>
  <Override PartName="/ppt/tags/tag74.xml" ContentType="application/vnd.openxmlformats-officedocument.presentationml.tags+xml"/>
  <Override PartName="/ppt/notesSlides/notesSlide73.xml" ContentType="application/vnd.openxmlformats-officedocument.presentationml.notesSlide+xml"/>
  <Override PartName="/ppt/tags/tag75.xml" ContentType="application/vnd.openxmlformats-officedocument.presentationml.tags+xml"/>
  <Override PartName="/ppt/notesSlides/notesSlide74.xml" ContentType="application/vnd.openxmlformats-officedocument.presentationml.notesSlide+xml"/>
  <Override PartName="/ppt/tags/tag76.xml" ContentType="application/vnd.openxmlformats-officedocument.presentationml.tags+xml"/>
  <Override PartName="/ppt/notesSlides/notesSlide75.xml" ContentType="application/vnd.openxmlformats-officedocument.presentationml.notesSlide+xml"/>
  <Override PartName="/ppt/tags/tag77.xml" ContentType="application/vnd.openxmlformats-officedocument.presentationml.tags+xml"/>
  <Override PartName="/ppt/notesSlides/notesSlide76.xml" ContentType="application/vnd.openxmlformats-officedocument.presentationml.notesSlide+xml"/>
  <Override PartName="/ppt/tags/tag78.xml" ContentType="application/vnd.openxmlformats-officedocument.presentationml.tags+xml"/>
  <Override PartName="/ppt/notesSlides/notesSlide77.xml" ContentType="application/vnd.openxmlformats-officedocument.presentationml.notesSlide+xml"/>
  <Override PartName="/ppt/tags/tag79.xml" ContentType="application/vnd.openxmlformats-officedocument.presentationml.tags+xml"/>
  <Override PartName="/ppt/notesSlides/notesSlide78.xml" ContentType="application/vnd.openxmlformats-officedocument.presentationml.notesSlide+xml"/>
  <Override PartName="/ppt/tags/tag80.xml" ContentType="application/vnd.openxmlformats-officedocument.presentationml.tags+xml"/>
  <Override PartName="/ppt/notesSlides/notesSlide79.xml" ContentType="application/vnd.openxmlformats-officedocument.presentationml.notesSlide+xml"/>
  <Override PartName="/ppt/tags/tag81.xml" ContentType="application/vnd.openxmlformats-officedocument.presentationml.tags+xml"/>
  <Override PartName="/ppt/notesSlides/notesSlide80.xml" ContentType="application/vnd.openxmlformats-officedocument.presentationml.notesSlide+xml"/>
  <Override PartName="/ppt/tags/tag82.xml" ContentType="application/vnd.openxmlformats-officedocument.presentationml.tags+xml"/>
  <Override PartName="/ppt/notesSlides/notesSlide8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83.xml" ContentType="application/vnd.openxmlformats-officedocument.presentationml.tags+xml"/>
  <Override PartName="/ppt/notesSlides/notesSlide82.xml" ContentType="application/vnd.openxmlformats-officedocument.presentationml.notesSlide+xml"/>
  <Override PartName="/ppt/tags/tag84.xml" ContentType="application/vnd.openxmlformats-officedocument.presentationml.tags+xml"/>
  <Override PartName="/ppt/notesSlides/notesSlide8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85.xml" ContentType="application/vnd.openxmlformats-officedocument.presentationml.tags+xml"/>
  <Override PartName="/ppt/notesSlides/notesSlide84.xml" ContentType="application/vnd.openxmlformats-officedocument.presentationml.notesSlide+xml"/>
  <Override PartName="/ppt/tags/tag86.xml" ContentType="application/vnd.openxmlformats-officedocument.presentationml.tags+xml"/>
  <Override PartName="/ppt/notesSlides/notesSlide85.xml" ContentType="application/vnd.openxmlformats-officedocument.presentationml.notesSlide+xml"/>
  <Override PartName="/ppt/tags/tag87.xml" ContentType="application/vnd.openxmlformats-officedocument.presentationml.tags+xml"/>
  <Override PartName="/ppt/notesSlides/notesSlide86.xml" ContentType="application/vnd.openxmlformats-officedocument.presentationml.notesSlide+xml"/>
  <Override PartName="/ppt/tags/tag88.xml" ContentType="application/vnd.openxmlformats-officedocument.presentationml.tags+xml"/>
  <Override PartName="/ppt/notesSlides/notesSlide87.xml" ContentType="application/vnd.openxmlformats-officedocument.presentationml.notesSlide+xml"/>
  <Override PartName="/ppt/tags/tag89.xml" ContentType="application/vnd.openxmlformats-officedocument.presentationml.tags+xml"/>
  <Override PartName="/ppt/notesSlides/notesSlide88.xml" ContentType="application/vnd.openxmlformats-officedocument.presentationml.notesSlide+xml"/>
  <Override PartName="/ppt/tags/tag90.xml" ContentType="application/vnd.openxmlformats-officedocument.presentationml.tags+xml"/>
  <Override PartName="/ppt/notesSlides/notesSlide89.xml" ContentType="application/vnd.openxmlformats-officedocument.presentationml.notesSlide+xml"/>
  <Override PartName="/ppt/tags/tag91.xml" ContentType="application/vnd.openxmlformats-officedocument.presentationml.tags+xml"/>
  <Override PartName="/ppt/notesSlides/notesSlide90.xml" ContentType="application/vnd.openxmlformats-officedocument.presentationml.notesSlide+xml"/>
  <Override PartName="/ppt/tags/tag92.xml" ContentType="application/vnd.openxmlformats-officedocument.presentationml.tags+xml"/>
  <Override PartName="/ppt/notesSlides/notesSlide91.xml" ContentType="application/vnd.openxmlformats-officedocument.presentationml.notesSlide+xml"/>
  <Override PartName="/ppt/tags/tag93.xml" ContentType="application/vnd.openxmlformats-officedocument.presentationml.tags+xml"/>
  <Override PartName="/ppt/notesSlides/notesSlide92.xml" ContentType="application/vnd.openxmlformats-officedocument.presentationml.notesSlide+xml"/>
  <Override PartName="/ppt/tags/tag94.xml" ContentType="application/vnd.openxmlformats-officedocument.presentationml.tags+xml"/>
  <Override PartName="/ppt/notesSlides/notesSlide93.xml" ContentType="application/vnd.openxmlformats-officedocument.presentationml.notesSlide+xml"/>
  <Override PartName="/ppt/tags/tag95.xml" ContentType="application/vnd.openxmlformats-officedocument.presentationml.tags+xml"/>
  <Override PartName="/ppt/notesSlides/notesSlide94.xml" ContentType="application/vnd.openxmlformats-officedocument.presentationml.notesSlide+xml"/>
  <Override PartName="/ppt/tags/tag96.xml" ContentType="application/vnd.openxmlformats-officedocument.presentationml.tags+xml"/>
  <Override PartName="/ppt/notesSlides/notesSlide95.xml" ContentType="application/vnd.openxmlformats-officedocument.presentationml.notesSlide+xml"/>
  <Override PartName="/ppt/tags/tag97.xml" ContentType="application/vnd.openxmlformats-officedocument.presentationml.tags+xml"/>
  <Override PartName="/ppt/notesSlides/notesSlide96.xml" ContentType="application/vnd.openxmlformats-officedocument.presentationml.notesSlide+xml"/>
  <Override PartName="/ppt/tags/tag98.xml" ContentType="application/vnd.openxmlformats-officedocument.presentationml.tags+xml"/>
  <Override PartName="/ppt/notesSlides/notesSlide97.xml" ContentType="application/vnd.openxmlformats-officedocument.presentationml.notesSlide+xml"/>
  <Override PartName="/ppt/tags/tag99.xml" ContentType="application/vnd.openxmlformats-officedocument.presentationml.tags+xml"/>
  <Override PartName="/ppt/notesSlides/notesSlide98.xml" ContentType="application/vnd.openxmlformats-officedocument.presentationml.notesSlide+xml"/>
  <Override PartName="/ppt/tags/tag100.xml" ContentType="application/vnd.openxmlformats-officedocument.presentationml.tags+xml"/>
  <Override PartName="/ppt/notesSlides/notesSlide99.xml" ContentType="application/vnd.openxmlformats-officedocument.presentationml.notesSlide+xml"/>
  <Override PartName="/ppt/tags/tag101.xml" ContentType="application/vnd.openxmlformats-officedocument.presentationml.tags+xml"/>
  <Override PartName="/ppt/notesSlides/notesSlide100.xml" ContentType="application/vnd.openxmlformats-officedocument.presentationml.notesSlide+xml"/>
  <Override PartName="/ppt/tags/tag102.xml" ContentType="application/vnd.openxmlformats-officedocument.presentationml.tags+xml"/>
  <Override PartName="/ppt/notesSlides/notesSlide101.xml" ContentType="application/vnd.openxmlformats-officedocument.presentationml.notesSlide+xml"/>
  <Override PartName="/ppt/tags/tag103.xml" ContentType="application/vnd.openxmlformats-officedocument.presentationml.tags+xml"/>
  <Override PartName="/ppt/notesSlides/notesSlide102.xml" ContentType="application/vnd.openxmlformats-officedocument.presentationml.notesSlide+xml"/>
  <Override PartName="/ppt/tags/tag104.xml" ContentType="application/vnd.openxmlformats-officedocument.presentationml.tags+xml"/>
  <Override PartName="/ppt/notesSlides/notesSlide103.xml" ContentType="application/vnd.openxmlformats-officedocument.presentationml.notesSlide+xml"/>
  <Override PartName="/ppt/tags/tag105.xml" ContentType="application/vnd.openxmlformats-officedocument.presentationml.tags+xml"/>
  <Override PartName="/ppt/notesSlides/notesSlide104.xml" ContentType="application/vnd.openxmlformats-officedocument.presentationml.notesSlide+xml"/>
  <Override PartName="/ppt/tags/tag106.xml" ContentType="application/vnd.openxmlformats-officedocument.presentationml.tags+xml"/>
  <Override PartName="/ppt/notesSlides/notesSlide105.xml" ContentType="application/vnd.openxmlformats-officedocument.presentationml.notesSlide+xml"/>
  <Override PartName="/ppt/tags/tag107.xml" ContentType="application/vnd.openxmlformats-officedocument.presentationml.tags+xml"/>
  <Override PartName="/ppt/notesSlides/notesSlide106.xml" ContentType="application/vnd.openxmlformats-officedocument.presentationml.notesSlide+xml"/>
  <Override PartName="/ppt/tags/tag108.xml" ContentType="application/vnd.openxmlformats-officedocument.presentationml.tags+xml"/>
  <Override PartName="/ppt/notesSlides/notesSlide107.xml" ContentType="application/vnd.openxmlformats-officedocument.presentationml.notesSlide+xml"/>
  <Override PartName="/ppt/tags/tag109.xml" ContentType="application/vnd.openxmlformats-officedocument.presentationml.tags+xml"/>
  <Override PartName="/ppt/notesSlides/notesSlide108.xml" ContentType="application/vnd.openxmlformats-officedocument.presentationml.notesSlide+xml"/>
  <Override PartName="/ppt/tags/tag110.xml" ContentType="application/vnd.openxmlformats-officedocument.presentationml.tags+xml"/>
  <Override PartName="/ppt/notesSlides/notesSlide109.xml" ContentType="application/vnd.openxmlformats-officedocument.presentationml.notesSlide+xml"/>
  <Override PartName="/ppt/tags/tag111.xml" ContentType="application/vnd.openxmlformats-officedocument.presentationml.tags+xml"/>
  <Override PartName="/ppt/notesSlides/notesSlide110.xml" ContentType="application/vnd.openxmlformats-officedocument.presentationml.notesSlide+xml"/>
  <Override PartName="/ppt/tags/tag112.xml" ContentType="application/vnd.openxmlformats-officedocument.presentationml.tags+xml"/>
  <Override PartName="/ppt/notesSlides/notesSlide111.xml" ContentType="application/vnd.openxmlformats-officedocument.presentationml.notesSlide+xml"/>
  <Override PartName="/ppt/tags/tag113.xml" ContentType="application/vnd.openxmlformats-officedocument.presentationml.tags+xml"/>
  <Override PartName="/ppt/notesSlides/notesSlide112.xml" ContentType="application/vnd.openxmlformats-officedocument.presentationml.notesSlide+xml"/>
  <Override PartName="/ppt/tags/tag114.xml" ContentType="application/vnd.openxmlformats-officedocument.presentationml.tags+xml"/>
  <Override PartName="/ppt/notesSlides/notesSlide113.xml" ContentType="application/vnd.openxmlformats-officedocument.presentationml.notesSlide+xml"/>
  <Override PartName="/ppt/comments/comment2.xml" ContentType="application/vnd.openxmlformats-officedocument.presentationml.comments+xml"/>
  <Override PartName="/ppt/tags/tag115.xml" ContentType="application/vnd.openxmlformats-officedocument.presentationml.tags+xml"/>
  <Override PartName="/ppt/notesSlides/notesSlide114.xml" ContentType="application/vnd.openxmlformats-officedocument.presentationml.notesSlide+xml"/>
  <Override PartName="/ppt/tags/tag116.xml" ContentType="application/vnd.openxmlformats-officedocument.presentationml.tags+xml"/>
  <Override PartName="/ppt/notesSlides/notesSlide115.xml" ContentType="application/vnd.openxmlformats-officedocument.presentationml.notesSlide+xml"/>
  <Override PartName="/ppt/tags/tag117.xml" ContentType="application/vnd.openxmlformats-officedocument.presentationml.tags+xml"/>
  <Override PartName="/ppt/notesSlides/notesSlide116.xml" ContentType="application/vnd.openxmlformats-officedocument.presentationml.notesSlide+xml"/>
  <Override PartName="/ppt/tags/tag118.xml" ContentType="application/vnd.openxmlformats-officedocument.presentationml.tags+xml"/>
  <Override PartName="/ppt/notesSlides/notesSlide117.xml" ContentType="application/vnd.openxmlformats-officedocument.presentationml.notesSlide+xml"/>
  <Override PartName="/ppt/tags/tag119.xml" ContentType="application/vnd.openxmlformats-officedocument.presentationml.tags+xml"/>
  <Override PartName="/ppt/notesSlides/notesSlide118.xml" ContentType="application/vnd.openxmlformats-officedocument.presentationml.notesSlide+xml"/>
  <Override PartName="/ppt/tags/tag120.xml" ContentType="application/vnd.openxmlformats-officedocument.presentationml.tags+xml"/>
  <Override PartName="/ppt/notesSlides/notesSlide119.xml" ContentType="application/vnd.openxmlformats-officedocument.presentationml.notesSlide+xml"/>
  <Override PartName="/ppt/tags/tag121.xml" ContentType="application/vnd.openxmlformats-officedocument.presentationml.tags+xml"/>
  <Override PartName="/ppt/notesSlides/notesSlide120.xml" ContentType="application/vnd.openxmlformats-officedocument.presentationml.notesSlide+xml"/>
  <Override PartName="/ppt/tags/tag122.xml" ContentType="application/vnd.openxmlformats-officedocument.presentationml.tags+xml"/>
  <Override PartName="/ppt/notesSlides/notesSlide121.xml" ContentType="application/vnd.openxmlformats-officedocument.presentationml.notesSlide+xml"/>
  <Override PartName="/ppt/tags/tag123.xml" ContentType="application/vnd.openxmlformats-officedocument.presentationml.tags+xml"/>
  <Override PartName="/ppt/notesSlides/notesSlide122.xml" ContentType="application/vnd.openxmlformats-officedocument.presentationml.notesSlide+xml"/>
  <Override PartName="/ppt/tags/tag124.xml" ContentType="application/vnd.openxmlformats-officedocument.presentationml.tags+xml"/>
  <Override PartName="/ppt/notesSlides/notesSlide123.xml" ContentType="application/vnd.openxmlformats-officedocument.presentationml.notesSlide+xml"/>
  <Override PartName="/ppt/tags/tag125.xml" ContentType="application/vnd.openxmlformats-officedocument.presentationml.tags+xml"/>
  <Override PartName="/ppt/notesSlides/notesSlide124.xml" ContentType="application/vnd.openxmlformats-officedocument.presentationml.notesSlide+xml"/>
  <Override PartName="/ppt/tags/tag126.xml" ContentType="application/vnd.openxmlformats-officedocument.presentationml.tags+xml"/>
  <Override PartName="/ppt/notesSlides/notesSlide125.xml" ContentType="application/vnd.openxmlformats-officedocument.presentationml.notesSlide+xml"/>
  <Override PartName="/ppt/tags/tag127.xml" ContentType="application/vnd.openxmlformats-officedocument.presentationml.tags+xml"/>
  <Override PartName="/ppt/notesSlides/notesSlide126.xml" ContentType="application/vnd.openxmlformats-officedocument.presentationml.notesSlide+xml"/>
  <Override PartName="/ppt/tags/tag128.xml" ContentType="application/vnd.openxmlformats-officedocument.presentationml.tags+xml"/>
  <Override PartName="/ppt/notesSlides/notesSlide127.xml" ContentType="application/vnd.openxmlformats-officedocument.presentationml.notesSlide+xml"/>
  <Override PartName="/ppt/tags/tag129.xml" ContentType="application/vnd.openxmlformats-officedocument.presentationml.tags+xml"/>
  <Override PartName="/ppt/notesSlides/notesSlide128.xml" ContentType="application/vnd.openxmlformats-officedocument.presentationml.notesSlide+xml"/>
  <Override PartName="/ppt/tags/tag130.xml" ContentType="application/vnd.openxmlformats-officedocument.presentationml.tags+xml"/>
  <Override PartName="/ppt/notesSlides/notesSlide129.xml" ContentType="application/vnd.openxmlformats-officedocument.presentationml.notesSlide+xml"/>
  <Override PartName="/ppt/tags/tag131.xml" ContentType="application/vnd.openxmlformats-officedocument.presentationml.tags+xml"/>
  <Override PartName="/ppt/notesSlides/notesSlide130.xml" ContentType="application/vnd.openxmlformats-officedocument.presentationml.notesSlide+xml"/>
  <Override PartName="/ppt/tags/tag132.xml" ContentType="application/vnd.openxmlformats-officedocument.presentationml.tags+xml"/>
  <Override PartName="/ppt/notesSlides/notesSlide1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41" r:id="rId6"/>
  </p:sldMasterIdLst>
  <p:notesMasterIdLst>
    <p:notesMasterId r:id="rId138"/>
  </p:notesMasterIdLst>
  <p:handoutMasterIdLst>
    <p:handoutMasterId r:id="rId139"/>
  </p:handoutMasterIdLst>
  <p:sldIdLst>
    <p:sldId id="306" r:id="rId7"/>
    <p:sldId id="501" r:id="rId8"/>
    <p:sldId id="356" r:id="rId9"/>
    <p:sldId id="475" r:id="rId10"/>
    <p:sldId id="430" r:id="rId11"/>
    <p:sldId id="493" r:id="rId12"/>
    <p:sldId id="355" r:id="rId13"/>
    <p:sldId id="313" r:id="rId14"/>
    <p:sldId id="308" r:id="rId15"/>
    <p:sldId id="311" r:id="rId16"/>
    <p:sldId id="310" r:id="rId17"/>
    <p:sldId id="309" r:id="rId18"/>
    <p:sldId id="466" r:id="rId19"/>
    <p:sldId id="467" r:id="rId20"/>
    <p:sldId id="314" r:id="rId21"/>
    <p:sldId id="312" r:id="rId22"/>
    <p:sldId id="316" r:id="rId23"/>
    <p:sldId id="315" r:id="rId24"/>
    <p:sldId id="322" r:id="rId25"/>
    <p:sldId id="321" r:id="rId26"/>
    <p:sldId id="323" r:id="rId27"/>
    <p:sldId id="325" r:id="rId28"/>
    <p:sldId id="327" r:id="rId29"/>
    <p:sldId id="328" r:id="rId30"/>
    <p:sldId id="330" r:id="rId31"/>
    <p:sldId id="442" r:id="rId32"/>
    <p:sldId id="524" r:id="rId33"/>
    <p:sldId id="335" r:id="rId34"/>
    <p:sldId id="336" r:id="rId35"/>
    <p:sldId id="339" r:id="rId36"/>
    <p:sldId id="433" r:id="rId37"/>
    <p:sldId id="441" r:id="rId38"/>
    <p:sldId id="434" r:id="rId39"/>
    <p:sldId id="527" r:id="rId40"/>
    <p:sldId id="528" r:id="rId41"/>
    <p:sldId id="529" r:id="rId42"/>
    <p:sldId id="359" r:id="rId43"/>
    <p:sldId id="425" r:id="rId44"/>
    <p:sldId id="417" r:id="rId45"/>
    <p:sldId id="424" r:id="rId46"/>
    <p:sldId id="435" r:id="rId47"/>
    <p:sldId id="317" r:id="rId48"/>
    <p:sldId id="366" r:id="rId49"/>
    <p:sldId id="364" r:id="rId50"/>
    <p:sldId id="365" r:id="rId51"/>
    <p:sldId id="432" r:id="rId52"/>
    <p:sldId id="497" r:id="rId53"/>
    <p:sldId id="502" r:id="rId54"/>
    <p:sldId id="503" r:id="rId55"/>
    <p:sldId id="499" r:id="rId56"/>
    <p:sldId id="500" r:id="rId57"/>
    <p:sldId id="504" r:id="rId58"/>
    <p:sldId id="510" r:id="rId59"/>
    <p:sldId id="505" r:id="rId60"/>
    <p:sldId id="490" r:id="rId61"/>
    <p:sldId id="492" r:id="rId62"/>
    <p:sldId id="412" r:id="rId63"/>
    <p:sldId id="357" r:id="rId64"/>
    <p:sldId id="381" r:id="rId65"/>
    <p:sldId id="427" r:id="rId66"/>
    <p:sldId id="383" r:id="rId67"/>
    <p:sldId id="428" r:id="rId68"/>
    <p:sldId id="477" r:id="rId69"/>
    <p:sldId id="476" r:id="rId70"/>
    <p:sldId id="487" r:id="rId71"/>
    <p:sldId id="372" r:id="rId72"/>
    <p:sldId id="426" r:id="rId73"/>
    <p:sldId id="374" r:id="rId74"/>
    <p:sldId id="377" r:id="rId75"/>
    <p:sldId id="436" r:id="rId76"/>
    <p:sldId id="379" r:id="rId77"/>
    <p:sldId id="488" r:id="rId78"/>
    <p:sldId id="380" r:id="rId79"/>
    <p:sldId id="390" r:id="rId80"/>
    <p:sldId id="429" r:id="rId81"/>
    <p:sldId id="396" r:id="rId82"/>
    <p:sldId id="486" r:id="rId83"/>
    <p:sldId id="512" r:id="rId84"/>
    <p:sldId id="511" r:id="rId85"/>
    <p:sldId id="508" r:id="rId86"/>
    <p:sldId id="392" r:id="rId87"/>
    <p:sldId id="509" r:id="rId88"/>
    <p:sldId id="393" r:id="rId89"/>
    <p:sldId id="389" r:id="rId90"/>
    <p:sldId id="397" r:id="rId91"/>
    <p:sldId id="398" r:id="rId92"/>
    <p:sldId id="399" r:id="rId93"/>
    <p:sldId id="402" r:id="rId94"/>
    <p:sldId id="404" r:id="rId95"/>
    <p:sldId id="483" r:id="rId96"/>
    <p:sldId id="406" r:id="rId97"/>
    <p:sldId id="437" r:id="rId98"/>
    <p:sldId id="408" r:id="rId99"/>
    <p:sldId id="515" r:id="rId100"/>
    <p:sldId id="525" r:id="rId101"/>
    <p:sldId id="358" r:id="rId102"/>
    <p:sldId id="446" r:id="rId103"/>
    <p:sldId id="479" r:id="rId104"/>
    <p:sldId id="468" r:id="rId105"/>
    <p:sldId id="469" r:id="rId106"/>
    <p:sldId id="480" r:id="rId107"/>
    <p:sldId id="470" r:id="rId108"/>
    <p:sldId id="471" r:id="rId109"/>
    <p:sldId id="472" r:id="rId110"/>
    <p:sldId id="473" r:id="rId111"/>
    <p:sldId id="478" r:id="rId112"/>
    <p:sldId id="481" r:id="rId113"/>
    <p:sldId id="482" r:id="rId114"/>
    <p:sldId id="513" r:id="rId115"/>
    <p:sldId id="410" r:id="rId116"/>
    <p:sldId id="411" r:id="rId117"/>
    <p:sldId id="409" r:id="rId118"/>
    <p:sldId id="516" r:id="rId119"/>
    <p:sldId id="517" r:id="rId120"/>
    <p:sldId id="519" r:id="rId121"/>
    <p:sldId id="518" r:id="rId122"/>
    <p:sldId id="520" r:id="rId123"/>
    <p:sldId id="523" r:id="rId124"/>
    <p:sldId id="431" r:id="rId125"/>
    <p:sldId id="494" r:id="rId126"/>
    <p:sldId id="496" r:id="rId127"/>
    <p:sldId id="438" r:id="rId128"/>
    <p:sldId id="341" r:id="rId129"/>
    <p:sldId id="342" r:id="rId130"/>
    <p:sldId id="343" r:id="rId131"/>
    <p:sldId id="344" r:id="rId132"/>
    <p:sldId id="345" r:id="rId133"/>
    <p:sldId id="346" r:id="rId134"/>
    <p:sldId id="350" r:id="rId135"/>
    <p:sldId id="352" r:id="rId136"/>
    <p:sldId id="354" r:id="rId137"/>
  </p:sldIdLst>
  <p:sldSz cx="9144000" cy="6858000" type="screen4x3"/>
  <p:notesSz cx="7010400" cy="9296400"/>
  <p:custDataLst>
    <p:tags r:id="rId1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064" userDrawn="1">
          <p15:clr>
            <a:srgbClr val="A4A3A4"/>
          </p15:clr>
        </p15:guide>
        <p15:guide id="4" pos="393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er, Art" initials="DA" lastIdx="1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CC"/>
    <a:srgbClr val="FDE5CD"/>
    <a:srgbClr val="F2ECE5"/>
    <a:srgbClr val="F3EDE6"/>
    <a:srgbClr val="FDF7F0"/>
    <a:srgbClr val="F7F1EA"/>
    <a:srgbClr val="B45F07"/>
    <a:srgbClr val="1B9558"/>
    <a:srgbClr val="FFFFFF"/>
    <a:srgbClr val="00AE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35" autoAdjust="0"/>
    <p:restoredTop sz="94434" autoAdjust="0"/>
  </p:normalViewPr>
  <p:slideViewPr>
    <p:cSldViewPr snapToGrid="0" showGuides="1">
      <p:cViewPr varScale="1">
        <p:scale>
          <a:sx n="71" d="100"/>
          <a:sy n="71" d="100"/>
        </p:scale>
        <p:origin x="1704" y="60"/>
      </p:cViewPr>
      <p:guideLst>
        <p:guide orient="horz" pos="2160"/>
        <p:guide pos="2880"/>
        <p:guide orient="horz" pos="2064"/>
        <p:guide pos="3936"/>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12582"/>
    </p:cViewPr>
  </p:sorterViewPr>
  <p:notesViewPr>
    <p:cSldViewPr snapToGrid="0" showGuides="1">
      <p:cViewPr varScale="1">
        <p:scale>
          <a:sx n="76" d="100"/>
          <a:sy n="76" d="100"/>
        </p:scale>
        <p:origin x="2052" y="102"/>
      </p:cViewPr>
      <p:guideLst/>
    </p:cSldViewPr>
  </p:notes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slide" Target="slides/slide106.xml"/><Relationship Id="rId133" Type="http://schemas.openxmlformats.org/officeDocument/2006/relationships/slide" Target="slides/slide127.xml"/><Relationship Id="rId138" Type="http://schemas.openxmlformats.org/officeDocument/2006/relationships/notesMaster" Target="notesMasters/notesMaster1.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slide" Target="slides/slide117.xml"/><Relationship Id="rId128" Type="http://schemas.openxmlformats.org/officeDocument/2006/relationships/slide" Target="slides/slide122.xml"/><Relationship Id="rId144" Type="http://schemas.openxmlformats.org/officeDocument/2006/relationships/theme" Target="theme/theme1.xml"/><Relationship Id="rId5" Type="http://schemas.openxmlformats.org/officeDocument/2006/relationships/customXml" Target="../customXml/item5.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113" Type="http://schemas.openxmlformats.org/officeDocument/2006/relationships/slide" Target="slides/slide107.xml"/><Relationship Id="rId118" Type="http://schemas.openxmlformats.org/officeDocument/2006/relationships/slide" Target="slides/slide112.xml"/><Relationship Id="rId134" Type="http://schemas.openxmlformats.org/officeDocument/2006/relationships/slide" Target="slides/slide128.xml"/><Relationship Id="rId139" Type="http://schemas.openxmlformats.org/officeDocument/2006/relationships/handoutMaster" Target="handoutMasters/handoutMaster1.xml"/><Relationship Id="rId80" Type="http://schemas.openxmlformats.org/officeDocument/2006/relationships/slide" Target="slides/slide74.xml"/><Relationship Id="rId85" Type="http://schemas.openxmlformats.org/officeDocument/2006/relationships/slide" Target="slides/slide79.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slide" Target="slides/slide97.xml"/><Relationship Id="rId108" Type="http://schemas.openxmlformats.org/officeDocument/2006/relationships/slide" Target="slides/slide102.xml"/><Relationship Id="rId116" Type="http://schemas.openxmlformats.org/officeDocument/2006/relationships/slide" Target="slides/slide110.xml"/><Relationship Id="rId124" Type="http://schemas.openxmlformats.org/officeDocument/2006/relationships/slide" Target="slides/slide118.xml"/><Relationship Id="rId129" Type="http://schemas.openxmlformats.org/officeDocument/2006/relationships/slide" Target="slides/slide123.xml"/><Relationship Id="rId137" Type="http://schemas.openxmlformats.org/officeDocument/2006/relationships/slide" Target="slides/slide13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11" Type="http://schemas.openxmlformats.org/officeDocument/2006/relationships/slide" Target="slides/slide105.xml"/><Relationship Id="rId132" Type="http://schemas.openxmlformats.org/officeDocument/2006/relationships/slide" Target="slides/slide126.xml"/><Relationship Id="rId140" Type="http://schemas.openxmlformats.org/officeDocument/2006/relationships/tags" Target="tags/tag1.xml"/><Relationship Id="rId14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slide" Target="slides/slide100.xml"/><Relationship Id="rId114" Type="http://schemas.openxmlformats.org/officeDocument/2006/relationships/slide" Target="slides/slide108.xml"/><Relationship Id="rId119" Type="http://schemas.openxmlformats.org/officeDocument/2006/relationships/slide" Target="slides/slide113.xml"/><Relationship Id="rId127" Type="http://schemas.openxmlformats.org/officeDocument/2006/relationships/slide" Target="slides/slide12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130" Type="http://schemas.openxmlformats.org/officeDocument/2006/relationships/slide" Target="slides/slide124.xml"/><Relationship Id="rId135" Type="http://schemas.openxmlformats.org/officeDocument/2006/relationships/slide" Target="slides/slide129.xml"/><Relationship Id="rId143"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slide" Target="slides/slide114.xml"/><Relationship Id="rId125" Type="http://schemas.openxmlformats.org/officeDocument/2006/relationships/slide" Target="slides/slide119.xml"/><Relationship Id="rId141" Type="http://schemas.openxmlformats.org/officeDocument/2006/relationships/commentAuthors" Target="commentAuthors.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131" Type="http://schemas.openxmlformats.org/officeDocument/2006/relationships/slide" Target="slides/slide125.xml"/><Relationship Id="rId136" Type="http://schemas.openxmlformats.org/officeDocument/2006/relationships/slide" Target="slides/slide130.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26" Type="http://schemas.openxmlformats.org/officeDocument/2006/relationships/slide" Target="slides/slide120.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slide" Target="slides/slide115.xml"/><Relationship Id="rId142"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8-08T12:56:05.598" idx="15">
    <p:pos x="10" y="10"/>
    <p:text>Box 7.7 and add a slide after with timing matrix</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08-08T12:51:21.309" idx="14">
    <p:pos x="10" y="10"/>
    <p:text>Duplicate slides with first set being blank and second set having answers.</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4C63FD-7798-4044-8E21-919719855E06}" type="doc">
      <dgm:prSet loTypeId="urn:microsoft.com/office/officeart/2005/8/layout/hierarchy2" loCatId="hierarchy" qsTypeId="urn:microsoft.com/office/officeart/2005/8/quickstyle/simple1" qsCatId="simple" csTypeId="urn:microsoft.com/office/officeart/2005/8/colors/accent1_4" csCatId="accent1" phldr="1"/>
      <dgm:spPr/>
      <dgm:t>
        <a:bodyPr/>
        <a:lstStyle/>
        <a:p>
          <a:endParaRPr lang="en-US"/>
        </a:p>
      </dgm:t>
    </dgm:pt>
    <dgm:pt modelId="{423D75CC-5DA4-44B2-86D1-F5DC120897D4}">
      <dgm:prSet phldrT="[Text]"/>
      <dgm:spPr>
        <a:solidFill>
          <a:schemeClr val="bg1">
            <a:lumMod val="50000"/>
          </a:schemeClr>
        </a:solidFill>
      </dgm:spPr>
      <dgm:t>
        <a:bodyPr/>
        <a:lstStyle/>
        <a:p>
          <a:r>
            <a:rPr lang="en-US" b="1" dirty="0"/>
            <a:t>LSE</a:t>
          </a:r>
          <a:r>
            <a:rPr lang="en-US" dirty="0"/>
            <a:t>         </a:t>
          </a:r>
        </a:p>
        <a:p>
          <a:r>
            <a:rPr lang="en-US" dirty="0"/>
            <a:t>Load Serving Entity</a:t>
          </a:r>
        </a:p>
      </dgm:t>
    </dgm:pt>
    <dgm:pt modelId="{2FDDBEE3-D9C2-45E8-B2BA-281B5F015C8F}" type="parTrans" cxnId="{49D2A338-A1A5-4289-960D-A6F6ACB78CEE}">
      <dgm:prSet/>
      <dgm:spPr/>
      <dgm:t>
        <a:bodyPr/>
        <a:lstStyle/>
        <a:p>
          <a:endParaRPr lang="en-US"/>
        </a:p>
      </dgm:t>
    </dgm:pt>
    <dgm:pt modelId="{39CF66C3-4D47-4606-B251-F7AA094C6D16}" type="sibTrans" cxnId="{49D2A338-A1A5-4289-960D-A6F6ACB78CEE}">
      <dgm:prSet/>
      <dgm:spPr/>
      <dgm:t>
        <a:bodyPr/>
        <a:lstStyle/>
        <a:p>
          <a:endParaRPr lang="en-US"/>
        </a:p>
      </dgm:t>
    </dgm:pt>
    <dgm:pt modelId="{0DD0A3A2-ABB7-4D43-8405-46A8C6D87CC0}">
      <dgm:prSet phldrT="[Text]"/>
      <dgm:spPr>
        <a:solidFill>
          <a:schemeClr val="accent1">
            <a:lumMod val="75000"/>
          </a:schemeClr>
        </a:solidFill>
      </dgm:spPr>
      <dgm:t>
        <a:bodyPr/>
        <a:lstStyle/>
        <a:p>
          <a:r>
            <a:rPr lang="en-US" b="1" dirty="0"/>
            <a:t>REP        </a:t>
          </a:r>
        </a:p>
        <a:p>
          <a:r>
            <a:rPr lang="en-US" b="0" dirty="0"/>
            <a:t>Retail Electric Provider</a:t>
          </a:r>
        </a:p>
      </dgm:t>
    </dgm:pt>
    <dgm:pt modelId="{933B04CA-4205-4516-8537-152EEBF6F7CD}" type="parTrans" cxnId="{51959D5F-00B4-452A-8B33-11183EFE6323}">
      <dgm:prSet/>
      <dgm:spPr>
        <a:ln w="31750">
          <a:solidFill>
            <a:schemeClr val="accent1">
              <a:lumMod val="75000"/>
            </a:schemeClr>
          </a:solidFill>
        </a:ln>
      </dgm:spPr>
      <dgm:t>
        <a:bodyPr/>
        <a:lstStyle/>
        <a:p>
          <a:endParaRPr lang="en-US" dirty="0"/>
        </a:p>
      </dgm:t>
    </dgm:pt>
    <dgm:pt modelId="{A64C1316-74D6-44E9-AE3A-B8C8E2C825F4}" type="sibTrans" cxnId="{51959D5F-00B4-452A-8B33-11183EFE6323}">
      <dgm:prSet/>
      <dgm:spPr/>
      <dgm:t>
        <a:bodyPr/>
        <a:lstStyle/>
        <a:p>
          <a:endParaRPr lang="en-US"/>
        </a:p>
      </dgm:t>
    </dgm:pt>
    <dgm:pt modelId="{A882146C-4645-433B-B6D2-09E9E48D2656}">
      <dgm:prSet phldrT="[Text]"/>
      <dgm:spPr>
        <a:solidFill>
          <a:schemeClr val="accent3">
            <a:lumMod val="75000"/>
          </a:schemeClr>
        </a:solidFill>
      </dgm:spPr>
      <dgm:t>
        <a:bodyPr/>
        <a:lstStyle/>
        <a:p>
          <a:r>
            <a:rPr lang="en-US" b="1" dirty="0"/>
            <a:t>ROR         </a:t>
          </a:r>
        </a:p>
        <a:p>
          <a:r>
            <a:rPr lang="en-US" b="1" dirty="0"/>
            <a:t> </a:t>
          </a:r>
          <a:r>
            <a:rPr lang="en-US" b="0" dirty="0"/>
            <a:t>REP of Record</a:t>
          </a:r>
        </a:p>
      </dgm:t>
    </dgm:pt>
    <dgm:pt modelId="{96456EF6-4420-40FE-B03E-161A6CABC360}" type="parTrans" cxnId="{2F9E511B-5AE4-4413-A173-BD2A92542D6C}">
      <dgm:prSet/>
      <dgm:spPr>
        <a:ln w="31750">
          <a:solidFill>
            <a:schemeClr val="accent1">
              <a:lumMod val="75000"/>
            </a:schemeClr>
          </a:solidFill>
        </a:ln>
      </dgm:spPr>
      <dgm:t>
        <a:bodyPr/>
        <a:lstStyle/>
        <a:p>
          <a:endParaRPr lang="en-US"/>
        </a:p>
      </dgm:t>
    </dgm:pt>
    <dgm:pt modelId="{69BAD194-F80B-46BF-BDBA-CFBFA1502F2E}" type="sibTrans" cxnId="{2F9E511B-5AE4-4413-A173-BD2A92542D6C}">
      <dgm:prSet/>
      <dgm:spPr/>
      <dgm:t>
        <a:bodyPr/>
        <a:lstStyle/>
        <a:p>
          <a:endParaRPr lang="en-US"/>
        </a:p>
      </dgm:t>
    </dgm:pt>
    <dgm:pt modelId="{DE4CAF39-123A-41F5-B6E2-4F6F487B983A}">
      <dgm:prSet phldrT="[Text]"/>
      <dgm:spPr>
        <a:solidFill>
          <a:schemeClr val="accent1">
            <a:lumMod val="75000"/>
          </a:schemeClr>
        </a:solidFill>
      </dgm:spPr>
      <dgm:t>
        <a:bodyPr/>
        <a:lstStyle/>
        <a:p>
          <a:r>
            <a:rPr lang="en-US" b="1" dirty="0"/>
            <a:t>CR      </a:t>
          </a:r>
          <a:r>
            <a:rPr lang="en-US" b="0" dirty="0"/>
            <a:t>Competitive Retailer </a:t>
          </a:r>
          <a:endParaRPr lang="en-US" b="1" dirty="0"/>
        </a:p>
      </dgm:t>
    </dgm:pt>
    <dgm:pt modelId="{F62D25E1-514B-436C-BB24-6879882B611D}" type="parTrans" cxnId="{3BE8CED2-BCA1-489B-9F47-FC9072726CE2}">
      <dgm:prSet/>
      <dgm:spPr>
        <a:ln w="31750">
          <a:solidFill>
            <a:schemeClr val="accent1">
              <a:lumMod val="75000"/>
            </a:schemeClr>
          </a:solidFill>
        </a:ln>
      </dgm:spPr>
      <dgm:t>
        <a:bodyPr/>
        <a:lstStyle/>
        <a:p>
          <a:endParaRPr lang="en-US"/>
        </a:p>
      </dgm:t>
    </dgm:pt>
    <dgm:pt modelId="{4F01C8E3-9856-410B-ACE6-2C14B40B60EA}" type="sibTrans" cxnId="{3BE8CED2-BCA1-489B-9F47-FC9072726CE2}">
      <dgm:prSet/>
      <dgm:spPr/>
      <dgm:t>
        <a:bodyPr/>
        <a:lstStyle/>
        <a:p>
          <a:endParaRPr lang="en-US"/>
        </a:p>
      </dgm:t>
    </dgm:pt>
    <dgm:pt modelId="{60376FD2-0867-42E7-A226-07A1215FB3E7}">
      <dgm:prSet phldrT="[Text]"/>
      <dgm:spPr>
        <a:solidFill>
          <a:schemeClr val="accent1">
            <a:lumMod val="75000"/>
          </a:schemeClr>
        </a:solidFill>
      </dgm:spPr>
      <dgm:t>
        <a:bodyPr/>
        <a:lstStyle/>
        <a:p>
          <a:r>
            <a:rPr lang="en-US" b="1" dirty="0"/>
            <a:t>MOU/EC</a:t>
          </a:r>
        </a:p>
        <a:p>
          <a:r>
            <a:rPr lang="en-US" b="0" dirty="0"/>
            <a:t>Municipal/Coop</a:t>
          </a:r>
        </a:p>
      </dgm:t>
    </dgm:pt>
    <dgm:pt modelId="{B4ED458E-9633-491D-81B6-77D5BDCEC58A}" type="parTrans" cxnId="{99813DFF-1913-4235-A183-BCF8681D714D}">
      <dgm:prSet/>
      <dgm:spPr/>
      <dgm:t>
        <a:bodyPr/>
        <a:lstStyle/>
        <a:p>
          <a:endParaRPr lang="en-US"/>
        </a:p>
      </dgm:t>
    </dgm:pt>
    <dgm:pt modelId="{D93A6F55-42F4-4208-87D8-54A0A906F6D6}" type="sibTrans" cxnId="{99813DFF-1913-4235-A183-BCF8681D714D}">
      <dgm:prSet/>
      <dgm:spPr/>
      <dgm:t>
        <a:bodyPr/>
        <a:lstStyle/>
        <a:p>
          <a:endParaRPr lang="en-US"/>
        </a:p>
      </dgm:t>
    </dgm:pt>
    <dgm:pt modelId="{0C7CBEC1-99C3-4B68-A37B-7C7DDBAB7AF0}" type="pres">
      <dgm:prSet presAssocID="{874C63FD-7798-4044-8E21-919719855E06}" presName="diagram" presStyleCnt="0">
        <dgm:presLayoutVars>
          <dgm:chPref val="1"/>
          <dgm:dir/>
          <dgm:animOne val="branch"/>
          <dgm:animLvl val="lvl"/>
          <dgm:resizeHandles val="exact"/>
        </dgm:presLayoutVars>
      </dgm:prSet>
      <dgm:spPr/>
    </dgm:pt>
    <dgm:pt modelId="{3C1202F4-21C9-4EB9-BECB-96BEB5E36F7E}" type="pres">
      <dgm:prSet presAssocID="{423D75CC-5DA4-44B2-86D1-F5DC120897D4}" presName="root1" presStyleCnt="0"/>
      <dgm:spPr/>
    </dgm:pt>
    <dgm:pt modelId="{73339AE9-068C-47DC-B773-1F37CFFA86A6}" type="pres">
      <dgm:prSet presAssocID="{423D75CC-5DA4-44B2-86D1-F5DC120897D4}" presName="LevelOneTextNode" presStyleLbl="node0" presStyleIdx="0" presStyleCnt="2" custScaleY="132599">
        <dgm:presLayoutVars>
          <dgm:chPref val="3"/>
        </dgm:presLayoutVars>
      </dgm:prSet>
      <dgm:spPr/>
    </dgm:pt>
    <dgm:pt modelId="{6096EB2C-A13A-47DD-AD41-A1DCF044CFE7}" type="pres">
      <dgm:prSet presAssocID="{423D75CC-5DA4-44B2-86D1-F5DC120897D4}" presName="level2hierChild" presStyleCnt="0"/>
      <dgm:spPr/>
    </dgm:pt>
    <dgm:pt modelId="{F7421479-1805-4326-B74D-F34EBCAA5BAA}" type="pres">
      <dgm:prSet presAssocID="{933B04CA-4205-4516-8537-152EEBF6F7CD}" presName="conn2-1" presStyleLbl="parChTrans1D2" presStyleIdx="0" presStyleCnt="2"/>
      <dgm:spPr/>
    </dgm:pt>
    <dgm:pt modelId="{BA3AF7D2-86BC-4C72-A30B-05A2D3A78BF4}" type="pres">
      <dgm:prSet presAssocID="{933B04CA-4205-4516-8537-152EEBF6F7CD}" presName="connTx" presStyleLbl="parChTrans1D2" presStyleIdx="0" presStyleCnt="2"/>
      <dgm:spPr/>
    </dgm:pt>
    <dgm:pt modelId="{EF0F53CF-B47C-498A-828F-A92877438715}" type="pres">
      <dgm:prSet presAssocID="{0DD0A3A2-ABB7-4D43-8405-46A8C6D87CC0}" presName="root2" presStyleCnt="0"/>
      <dgm:spPr/>
    </dgm:pt>
    <dgm:pt modelId="{006F1CCA-45F3-46DE-854B-A351AF85FC77}" type="pres">
      <dgm:prSet presAssocID="{0DD0A3A2-ABB7-4D43-8405-46A8C6D87CC0}" presName="LevelTwoTextNode" presStyleLbl="node2" presStyleIdx="0" presStyleCnt="2" custScaleY="115000" custLinFactNeighborX="0" custLinFactNeighborY="-52876">
        <dgm:presLayoutVars>
          <dgm:chPref val="3"/>
        </dgm:presLayoutVars>
      </dgm:prSet>
      <dgm:spPr/>
    </dgm:pt>
    <dgm:pt modelId="{4F935EBB-45D2-4EE0-AFE7-84E7B6CD14D9}" type="pres">
      <dgm:prSet presAssocID="{0DD0A3A2-ABB7-4D43-8405-46A8C6D87CC0}" presName="level3hierChild" presStyleCnt="0"/>
      <dgm:spPr/>
    </dgm:pt>
    <dgm:pt modelId="{CD894128-9586-426F-AB2B-D74576D11770}" type="pres">
      <dgm:prSet presAssocID="{96456EF6-4420-40FE-B03E-161A6CABC360}" presName="conn2-1" presStyleLbl="parChTrans1D3" presStyleIdx="0" presStyleCnt="1"/>
      <dgm:spPr/>
    </dgm:pt>
    <dgm:pt modelId="{1883B602-4369-47ED-AE96-D033B7F461FC}" type="pres">
      <dgm:prSet presAssocID="{96456EF6-4420-40FE-B03E-161A6CABC360}" presName="connTx" presStyleLbl="parChTrans1D3" presStyleIdx="0" presStyleCnt="1"/>
      <dgm:spPr/>
    </dgm:pt>
    <dgm:pt modelId="{0F9E5F79-BB4A-4734-87C8-87870D0CB7DC}" type="pres">
      <dgm:prSet presAssocID="{A882146C-4645-433B-B6D2-09E9E48D2656}" presName="root2" presStyleCnt="0"/>
      <dgm:spPr/>
    </dgm:pt>
    <dgm:pt modelId="{526049BE-E29F-484F-BA97-D801B6660E60}" type="pres">
      <dgm:prSet presAssocID="{A882146C-4645-433B-B6D2-09E9E48D2656}" presName="LevelTwoTextNode" presStyleLbl="node3" presStyleIdx="0" presStyleCnt="1" custScaleY="115000">
        <dgm:presLayoutVars>
          <dgm:chPref val="3"/>
        </dgm:presLayoutVars>
      </dgm:prSet>
      <dgm:spPr/>
    </dgm:pt>
    <dgm:pt modelId="{54D1DD1F-B09B-4A0B-91CC-D6869A80662C}" type="pres">
      <dgm:prSet presAssocID="{A882146C-4645-433B-B6D2-09E9E48D2656}" presName="level3hierChild" presStyleCnt="0"/>
      <dgm:spPr/>
    </dgm:pt>
    <dgm:pt modelId="{D50077AF-156F-44B5-A867-2A49B7E25E75}" type="pres">
      <dgm:prSet presAssocID="{F62D25E1-514B-436C-BB24-6879882B611D}" presName="conn2-1" presStyleLbl="parChTrans1D2" presStyleIdx="1" presStyleCnt="2"/>
      <dgm:spPr/>
    </dgm:pt>
    <dgm:pt modelId="{99B9F2BB-FCFC-4912-823D-4E32905FE89C}" type="pres">
      <dgm:prSet presAssocID="{F62D25E1-514B-436C-BB24-6879882B611D}" presName="connTx" presStyleLbl="parChTrans1D2" presStyleIdx="1" presStyleCnt="2"/>
      <dgm:spPr/>
    </dgm:pt>
    <dgm:pt modelId="{C9DB7430-6BC3-4143-B4F8-43F418F69D53}" type="pres">
      <dgm:prSet presAssocID="{DE4CAF39-123A-41F5-B6E2-4F6F487B983A}" presName="root2" presStyleCnt="0"/>
      <dgm:spPr/>
    </dgm:pt>
    <dgm:pt modelId="{BE8A6ABD-16E4-468F-9D97-41C8B1F4A7A3}" type="pres">
      <dgm:prSet presAssocID="{DE4CAF39-123A-41F5-B6E2-4F6F487B983A}" presName="LevelTwoTextNode" presStyleLbl="node2" presStyleIdx="1" presStyleCnt="2" custLinFactNeighborX="0" custLinFactNeighborY="-47125">
        <dgm:presLayoutVars>
          <dgm:chPref val="3"/>
        </dgm:presLayoutVars>
      </dgm:prSet>
      <dgm:spPr/>
    </dgm:pt>
    <dgm:pt modelId="{AACA5311-A183-4D0B-BDFA-9D55C9EE16B5}" type="pres">
      <dgm:prSet presAssocID="{DE4CAF39-123A-41F5-B6E2-4F6F487B983A}" presName="level3hierChild" presStyleCnt="0"/>
      <dgm:spPr/>
    </dgm:pt>
    <dgm:pt modelId="{9B36C2E1-1740-4202-A3BE-EAD69A030F61}" type="pres">
      <dgm:prSet presAssocID="{60376FD2-0867-42E7-A226-07A1215FB3E7}" presName="root1" presStyleCnt="0"/>
      <dgm:spPr/>
    </dgm:pt>
    <dgm:pt modelId="{66ADAAA1-0762-48E6-9444-5D5605EAB14A}" type="pres">
      <dgm:prSet presAssocID="{60376FD2-0867-42E7-A226-07A1215FB3E7}" presName="LevelOneTextNode" presStyleLbl="node0" presStyleIdx="1" presStyleCnt="2" custLinFactX="40000" custLinFactNeighborX="100000" custLinFactNeighborY="22322">
        <dgm:presLayoutVars>
          <dgm:chPref val="3"/>
        </dgm:presLayoutVars>
      </dgm:prSet>
      <dgm:spPr/>
    </dgm:pt>
    <dgm:pt modelId="{A2230991-CFA3-4A4E-9E4C-028CE877E989}" type="pres">
      <dgm:prSet presAssocID="{60376FD2-0867-42E7-A226-07A1215FB3E7}" presName="level2hierChild" presStyleCnt="0"/>
      <dgm:spPr/>
    </dgm:pt>
  </dgm:ptLst>
  <dgm:cxnLst>
    <dgm:cxn modelId="{ED785D15-BB6E-4528-AF3F-3F7B5D517DEA}" type="presOf" srcId="{933B04CA-4205-4516-8537-152EEBF6F7CD}" destId="{BA3AF7D2-86BC-4C72-A30B-05A2D3A78BF4}" srcOrd="1" destOrd="0" presId="urn:microsoft.com/office/officeart/2005/8/layout/hierarchy2"/>
    <dgm:cxn modelId="{6F95D816-8F42-40C6-96AA-D649788F84F8}" type="presOf" srcId="{423D75CC-5DA4-44B2-86D1-F5DC120897D4}" destId="{73339AE9-068C-47DC-B773-1F37CFFA86A6}" srcOrd="0" destOrd="0" presId="urn:microsoft.com/office/officeart/2005/8/layout/hierarchy2"/>
    <dgm:cxn modelId="{2F9E511B-5AE4-4413-A173-BD2A92542D6C}" srcId="{0DD0A3A2-ABB7-4D43-8405-46A8C6D87CC0}" destId="{A882146C-4645-433B-B6D2-09E9E48D2656}" srcOrd="0" destOrd="0" parTransId="{96456EF6-4420-40FE-B03E-161A6CABC360}" sibTransId="{69BAD194-F80B-46BF-BDBA-CFBFA1502F2E}"/>
    <dgm:cxn modelId="{341E7E26-0EB8-4480-8FD0-3B8C073E75F7}" type="presOf" srcId="{F62D25E1-514B-436C-BB24-6879882B611D}" destId="{99B9F2BB-FCFC-4912-823D-4E32905FE89C}" srcOrd="1" destOrd="0" presId="urn:microsoft.com/office/officeart/2005/8/layout/hierarchy2"/>
    <dgm:cxn modelId="{49D2A338-A1A5-4289-960D-A6F6ACB78CEE}" srcId="{874C63FD-7798-4044-8E21-919719855E06}" destId="{423D75CC-5DA4-44B2-86D1-F5DC120897D4}" srcOrd="0" destOrd="0" parTransId="{2FDDBEE3-D9C2-45E8-B2BA-281B5F015C8F}" sibTransId="{39CF66C3-4D47-4606-B251-F7AA094C6D16}"/>
    <dgm:cxn modelId="{51959D5F-00B4-452A-8B33-11183EFE6323}" srcId="{423D75CC-5DA4-44B2-86D1-F5DC120897D4}" destId="{0DD0A3A2-ABB7-4D43-8405-46A8C6D87CC0}" srcOrd="0" destOrd="0" parTransId="{933B04CA-4205-4516-8537-152EEBF6F7CD}" sibTransId="{A64C1316-74D6-44E9-AE3A-B8C8E2C825F4}"/>
    <dgm:cxn modelId="{5D2BDC5F-B3A7-425C-88ED-B1079AABFB36}" type="presOf" srcId="{874C63FD-7798-4044-8E21-919719855E06}" destId="{0C7CBEC1-99C3-4B68-A37B-7C7DDBAB7AF0}" srcOrd="0" destOrd="0" presId="urn:microsoft.com/office/officeart/2005/8/layout/hierarchy2"/>
    <dgm:cxn modelId="{89EB626B-BFC7-41C9-A8D0-4EAE8C7EAD65}" type="presOf" srcId="{96456EF6-4420-40FE-B03E-161A6CABC360}" destId="{CD894128-9586-426F-AB2B-D74576D11770}" srcOrd="0" destOrd="0" presId="urn:microsoft.com/office/officeart/2005/8/layout/hierarchy2"/>
    <dgm:cxn modelId="{024A116D-DE3E-45C6-99F2-1D0847B5C7CD}" type="presOf" srcId="{F62D25E1-514B-436C-BB24-6879882B611D}" destId="{D50077AF-156F-44B5-A867-2A49B7E25E75}" srcOrd="0" destOrd="0" presId="urn:microsoft.com/office/officeart/2005/8/layout/hierarchy2"/>
    <dgm:cxn modelId="{8C4E3682-2770-4557-9C8F-B50325DCF25F}" type="presOf" srcId="{933B04CA-4205-4516-8537-152EEBF6F7CD}" destId="{F7421479-1805-4326-B74D-F34EBCAA5BAA}" srcOrd="0" destOrd="0" presId="urn:microsoft.com/office/officeart/2005/8/layout/hierarchy2"/>
    <dgm:cxn modelId="{C30730B8-94FB-43EB-8405-F0DD5DC0C896}" type="presOf" srcId="{60376FD2-0867-42E7-A226-07A1215FB3E7}" destId="{66ADAAA1-0762-48E6-9444-5D5605EAB14A}" srcOrd="0" destOrd="0" presId="urn:microsoft.com/office/officeart/2005/8/layout/hierarchy2"/>
    <dgm:cxn modelId="{99E04FC2-A1A2-4EE0-94A5-E3114B55C98C}" type="presOf" srcId="{0DD0A3A2-ABB7-4D43-8405-46A8C6D87CC0}" destId="{006F1CCA-45F3-46DE-854B-A351AF85FC77}" srcOrd="0" destOrd="0" presId="urn:microsoft.com/office/officeart/2005/8/layout/hierarchy2"/>
    <dgm:cxn modelId="{3BE8CED2-BCA1-489B-9F47-FC9072726CE2}" srcId="{423D75CC-5DA4-44B2-86D1-F5DC120897D4}" destId="{DE4CAF39-123A-41F5-B6E2-4F6F487B983A}" srcOrd="1" destOrd="0" parTransId="{F62D25E1-514B-436C-BB24-6879882B611D}" sibTransId="{4F01C8E3-9856-410B-ACE6-2C14B40B60EA}"/>
    <dgm:cxn modelId="{69F545DB-4920-43EC-B883-9021B2ED8772}" type="presOf" srcId="{DE4CAF39-123A-41F5-B6E2-4F6F487B983A}" destId="{BE8A6ABD-16E4-468F-9D97-41C8B1F4A7A3}" srcOrd="0" destOrd="0" presId="urn:microsoft.com/office/officeart/2005/8/layout/hierarchy2"/>
    <dgm:cxn modelId="{0EE581F3-6A00-426B-85FD-252EE95D287B}" type="presOf" srcId="{A882146C-4645-433B-B6D2-09E9E48D2656}" destId="{526049BE-E29F-484F-BA97-D801B6660E60}" srcOrd="0" destOrd="0" presId="urn:microsoft.com/office/officeart/2005/8/layout/hierarchy2"/>
    <dgm:cxn modelId="{59EF52FA-70DE-450C-9ACF-2845F0348BA1}" type="presOf" srcId="{96456EF6-4420-40FE-B03E-161A6CABC360}" destId="{1883B602-4369-47ED-AE96-D033B7F461FC}" srcOrd="1" destOrd="0" presId="urn:microsoft.com/office/officeart/2005/8/layout/hierarchy2"/>
    <dgm:cxn modelId="{99813DFF-1913-4235-A183-BCF8681D714D}" srcId="{874C63FD-7798-4044-8E21-919719855E06}" destId="{60376FD2-0867-42E7-A226-07A1215FB3E7}" srcOrd="1" destOrd="0" parTransId="{B4ED458E-9633-491D-81B6-77D5BDCEC58A}" sibTransId="{D93A6F55-42F4-4208-87D8-54A0A906F6D6}"/>
    <dgm:cxn modelId="{E6387B61-E1EB-472F-BEFD-88A1F410ABA6}" type="presParOf" srcId="{0C7CBEC1-99C3-4B68-A37B-7C7DDBAB7AF0}" destId="{3C1202F4-21C9-4EB9-BECB-96BEB5E36F7E}" srcOrd="0" destOrd="0" presId="urn:microsoft.com/office/officeart/2005/8/layout/hierarchy2"/>
    <dgm:cxn modelId="{5D679FF5-D5ED-4000-BA83-4F468328C013}" type="presParOf" srcId="{3C1202F4-21C9-4EB9-BECB-96BEB5E36F7E}" destId="{73339AE9-068C-47DC-B773-1F37CFFA86A6}" srcOrd="0" destOrd="0" presId="urn:microsoft.com/office/officeart/2005/8/layout/hierarchy2"/>
    <dgm:cxn modelId="{BD45A2AA-158E-4DD0-A02C-70A7C469E43A}" type="presParOf" srcId="{3C1202F4-21C9-4EB9-BECB-96BEB5E36F7E}" destId="{6096EB2C-A13A-47DD-AD41-A1DCF044CFE7}" srcOrd="1" destOrd="0" presId="urn:microsoft.com/office/officeart/2005/8/layout/hierarchy2"/>
    <dgm:cxn modelId="{61CE2600-3C4D-480D-B40C-7FE5A833C62E}" type="presParOf" srcId="{6096EB2C-A13A-47DD-AD41-A1DCF044CFE7}" destId="{F7421479-1805-4326-B74D-F34EBCAA5BAA}" srcOrd="0" destOrd="0" presId="urn:microsoft.com/office/officeart/2005/8/layout/hierarchy2"/>
    <dgm:cxn modelId="{CA2A768F-ABE6-427E-A6E2-C87605BF1007}" type="presParOf" srcId="{F7421479-1805-4326-B74D-F34EBCAA5BAA}" destId="{BA3AF7D2-86BC-4C72-A30B-05A2D3A78BF4}" srcOrd="0" destOrd="0" presId="urn:microsoft.com/office/officeart/2005/8/layout/hierarchy2"/>
    <dgm:cxn modelId="{6170CDF5-0E22-455B-9034-659078098965}" type="presParOf" srcId="{6096EB2C-A13A-47DD-AD41-A1DCF044CFE7}" destId="{EF0F53CF-B47C-498A-828F-A92877438715}" srcOrd="1" destOrd="0" presId="urn:microsoft.com/office/officeart/2005/8/layout/hierarchy2"/>
    <dgm:cxn modelId="{8224EFBA-DA82-4E96-9A46-3AEAA6AF2114}" type="presParOf" srcId="{EF0F53CF-B47C-498A-828F-A92877438715}" destId="{006F1CCA-45F3-46DE-854B-A351AF85FC77}" srcOrd="0" destOrd="0" presId="urn:microsoft.com/office/officeart/2005/8/layout/hierarchy2"/>
    <dgm:cxn modelId="{62C8C446-F79F-4C15-9564-C3788BD8ED75}" type="presParOf" srcId="{EF0F53CF-B47C-498A-828F-A92877438715}" destId="{4F935EBB-45D2-4EE0-AFE7-84E7B6CD14D9}" srcOrd="1" destOrd="0" presId="urn:microsoft.com/office/officeart/2005/8/layout/hierarchy2"/>
    <dgm:cxn modelId="{AE074F91-3408-40BA-800E-0A1869C0E6E8}" type="presParOf" srcId="{4F935EBB-45D2-4EE0-AFE7-84E7B6CD14D9}" destId="{CD894128-9586-426F-AB2B-D74576D11770}" srcOrd="0" destOrd="0" presId="urn:microsoft.com/office/officeart/2005/8/layout/hierarchy2"/>
    <dgm:cxn modelId="{09F948A7-1B1C-4B8E-9B38-CADCBCCB5D89}" type="presParOf" srcId="{CD894128-9586-426F-AB2B-D74576D11770}" destId="{1883B602-4369-47ED-AE96-D033B7F461FC}" srcOrd="0" destOrd="0" presId="urn:microsoft.com/office/officeart/2005/8/layout/hierarchy2"/>
    <dgm:cxn modelId="{4B0081C6-3E76-4568-ACD9-C12939DBE286}" type="presParOf" srcId="{4F935EBB-45D2-4EE0-AFE7-84E7B6CD14D9}" destId="{0F9E5F79-BB4A-4734-87C8-87870D0CB7DC}" srcOrd="1" destOrd="0" presId="urn:microsoft.com/office/officeart/2005/8/layout/hierarchy2"/>
    <dgm:cxn modelId="{32DDC76E-5EDC-4586-B4E5-D5965BE966CE}" type="presParOf" srcId="{0F9E5F79-BB4A-4734-87C8-87870D0CB7DC}" destId="{526049BE-E29F-484F-BA97-D801B6660E60}" srcOrd="0" destOrd="0" presId="urn:microsoft.com/office/officeart/2005/8/layout/hierarchy2"/>
    <dgm:cxn modelId="{ED116CC7-6B58-4350-B413-C7B230416228}" type="presParOf" srcId="{0F9E5F79-BB4A-4734-87C8-87870D0CB7DC}" destId="{54D1DD1F-B09B-4A0B-91CC-D6869A80662C}" srcOrd="1" destOrd="0" presId="urn:microsoft.com/office/officeart/2005/8/layout/hierarchy2"/>
    <dgm:cxn modelId="{5423622D-BB52-4A8E-8282-BFDE245529D5}" type="presParOf" srcId="{6096EB2C-A13A-47DD-AD41-A1DCF044CFE7}" destId="{D50077AF-156F-44B5-A867-2A49B7E25E75}" srcOrd="2" destOrd="0" presId="urn:microsoft.com/office/officeart/2005/8/layout/hierarchy2"/>
    <dgm:cxn modelId="{DDA5E795-21BB-4A9F-BB9C-F07358163E8D}" type="presParOf" srcId="{D50077AF-156F-44B5-A867-2A49B7E25E75}" destId="{99B9F2BB-FCFC-4912-823D-4E32905FE89C}" srcOrd="0" destOrd="0" presId="urn:microsoft.com/office/officeart/2005/8/layout/hierarchy2"/>
    <dgm:cxn modelId="{E061AA4F-50F0-4621-B09E-67B84A12855C}" type="presParOf" srcId="{6096EB2C-A13A-47DD-AD41-A1DCF044CFE7}" destId="{C9DB7430-6BC3-4143-B4F8-43F418F69D53}" srcOrd="3" destOrd="0" presId="urn:microsoft.com/office/officeart/2005/8/layout/hierarchy2"/>
    <dgm:cxn modelId="{ACE54021-A0ED-4F4E-AD56-1551F28E1FF1}" type="presParOf" srcId="{C9DB7430-6BC3-4143-B4F8-43F418F69D53}" destId="{BE8A6ABD-16E4-468F-9D97-41C8B1F4A7A3}" srcOrd="0" destOrd="0" presId="urn:microsoft.com/office/officeart/2005/8/layout/hierarchy2"/>
    <dgm:cxn modelId="{E8D5FF22-961F-42C3-8332-CDD1872338E4}" type="presParOf" srcId="{C9DB7430-6BC3-4143-B4F8-43F418F69D53}" destId="{AACA5311-A183-4D0B-BDFA-9D55C9EE16B5}" srcOrd="1" destOrd="0" presId="urn:microsoft.com/office/officeart/2005/8/layout/hierarchy2"/>
    <dgm:cxn modelId="{EF34DD38-13C1-4224-A5CB-3A8468F1BF70}" type="presParOf" srcId="{0C7CBEC1-99C3-4B68-A37B-7C7DDBAB7AF0}" destId="{9B36C2E1-1740-4202-A3BE-EAD69A030F61}" srcOrd="1" destOrd="0" presId="urn:microsoft.com/office/officeart/2005/8/layout/hierarchy2"/>
    <dgm:cxn modelId="{2CED16E4-F6F0-4DE4-BF16-4B0F98ED709B}" type="presParOf" srcId="{9B36C2E1-1740-4202-A3BE-EAD69A030F61}" destId="{66ADAAA1-0762-48E6-9444-5D5605EAB14A}" srcOrd="0" destOrd="0" presId="urn:microsoft.com/office/officeart/2005/8/layout/hierarchy2"/>
    <dgm:cxn modelId="{C9C6F93B-B745-48BB-B7CC-72637B3E8EB8}" type="presParOf" srcId="{9B36C2E1-1740-4202-A3BE-EAD69A030F61}" destId="{A2230991-CFA3-4A4E-9E4C-028CE877E989}"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B5BC7F-15A8-4710-B653-BDD0E560225A}" type="doc">
      <dgm:prSet loTypeId="urn:microsoft.com/office/officeart/2005/8/layout/hierarchy2" loCatId="hierarchy" qsTypeId="urn:microsoft.com/office/officeart/2005/8/quickstyle/simple1" qsCatId="simple" csTypeId="urn:microsoft.com/office/officeart/2005/8/colors/accent1_1" csCatId="accent1" phldr="1"/>
      <dgm:spPr/>
      <dgm:t>
        <a:bodyPr/>
        <a:lstStyle/>
        <a:p>
          <a:endParaRPr lang="en-US"/>
        </a:p>
      </dgm:t>
    </dgm:pt>
    <dgm:pt modelId="{B0E946D7-8F9F-449D-88B1-D06AC71F067B}">
      <dgm:prSet phldrT="[Text]" custT="1"/>
      <dgm:spPr/>
      <dgm:t>
        <a:bodyPr/>
        <a:lstStyle/>
        <a:p>
          <a:r>
            <a:rPr lang="en-US" sz="1800" b="1" dirty="0">
              <a:solidFill>
                <a:schemeClr val="tx1">
                  <a:lumMod val="75000"/>
                  <a:lumOff val="25000"/>
                </a:schemeClr>
              </a:solidFill>
            </a:rPr>
            <a:t>TDSP </a:t>
          </a:r>
          <a:r>
            <a:rPr lang="en-US" sz="1500" b="1" dirty="0">
              <a:solidFill>
                <a:schemeClr val="tx1">
                  <a:lumMod val="75000"/>
                  <a:lumOff val="25000"/>
                </a:schemeClr>
              </a:solidFill>
            </a:rPr>
            <a:t>  </a:t>
          </a:r>
          <a:r>
            <a:rPr lang="en-US" sz="1500" b="0" dirty="0">
              <a:solidFill>
                <a:schemeClr val="tx1">
                  <a:lumMod val="75000"/>
                  <a:lumOff val="25000"/>
                </a:schemeClr>
              </a:solidFill>
            </a:rPr>
            <a:t>Transmission &amp; Distribution Service Provider</a:t>
          </a:r>
        </a:p>
      </dgm:t>
    </dgm:pt>
    <dgm:pt modelId="{2C18B240-29A2-4362-97F0-541B4A40BD2F}" type="parTrans" cxnId="{1BA92D04-9B89-4097-875C-E525B2F2D707}">
      <dgm:prSet/>
      <dgm:spPr/>
      <dgm:t>
        <a:bodyPr/>
        <a:lstStyle/>
        <a:p>
          <a:endParaRPr lang="en-US"/>
        </a:p>
      </dgm:t>
    </dgm:pt>
    <dgm:pt modelId="{ABF7E73D-F1D1-4EF4-A73A-41286AE297E6}" type="sibTrans" cxnId="{1BA92D04-9B89-4097-875C-E525B2F2D707}">
      <dgm:prSet/>
      <dgm:spPr/>
      <dgm:t>
        <a:bodyPr/>
        <a:lstStyle/>
        <a:p>
          <a:endParaRPr lang="en-US"/>
        </a:p>
      </dgm:t>
    </dgm:pt>
    <dgm:pt modelId="{0F7877A2-23E0-4BAF-862C-6E04277583A8}">
      <dgm:prSet phldrT="[Text]" custT="1"/>
      <dgm:spPr/>
      <dgm:t>
        <a:bodyPr/>
        <a:lstStyle/>
        <a:p>
          <a:r>
            <a:rPr lang="en-US" sz="1800" b="1" dirty="0">
              <a:solidFill>
                <a:schemeClr val="tx1">
                  <a:lumMod val="75000"/>
                  <a:lumOff val="25000"/>
                </a:schemeClr>
              </a:solidFill>
            </a:rPr>
            <a:t>TDU</a:t>
          </a:r>
          <a:r>
            <a:rPr lang="en-US" sz="1600" b="1" dirty="0">
              <a:solidFill>
                <a:schemeClr val="tx1">
                  <a:lumMod val="75000"/>
                  <a:lumOff val="25000"/>
                </a:schemeClr>
              </a:solidFill>
            </a:rPr>
            <a:t>   </a:t>
          </a:r>
          <a:r>
            <a:rPr lang="en-US" sz="1600" b="0" dirty="0">
              <a:solidFill>
                <a:schemeClr val="tx1">
                  <a:lumMod val="75000"/>
                  <a:lumOff val="25000"/>
                </a:schemeClr>
              </a:solidFill>
            </a:rPr>
            <a:t>Transmission &amp; Distribution Utility</a:t>
          </a:r>
        </a:p>
      </dgm:t>
    </dgm:pt>
    <dgm:pt modelId="{722F9C4B-A67D-4A1E-A780-E8E00DA37A80}" type="parTrans" cxnId="{BBE2EA7D-0393-4F4E-9A15-F657151698F2}">
      <dgm:prSet/>
      <dgm:spPr>
        <a:ln w="31750">
          <a:solidFill>
            <a:schemeClr val="accent1">
              <a:lumMod val="75000"/>
            </a:schemeClr>
          </a:solidFill>
        </a:ln>
      </dgm:spPr>
      <dgm:t>
        <a:bodyPr/>
        <a:lstStyle/>
        <a:p>
          <a:endParaRPr lang="en-US"/>
        </a:p>
      </dgm:t>
    </dgm:pt>
    <dgm:pt modelId="{0A6A6A6B-28F5-47BF-915F-EE6813ADD6F1}" type="sibTrans" cxnId="{BBE2EA7D-0393-4F4E-9A15-F657151698F2}">
      <dgm:prSet/>
      <dgm:spPr/>
      <dgm:t>
        <a:bodyPr/>
        <a:lstStyle/>
        <a:p>
          <a:endParaRPr lang="en-US"/>
        </a:p>
      </dgm:t>
    </dgm:pt>
    <dgm:pt modelId="{F4ABEB01-E567-457C-A2BC-B885F7ADE6DB}" type="pres">
      <dgm:prSet presAssocID="{C9B5BC7F-15A8-4710-B653-BDD0E560225A}" presName="diagram" presStyleCnt="0">
        <dgm:presLayoutVars>
          <dgm:chPref val="1"/>
          <dgm:dir/>
          <dgm:animOne val="branch"/>
          <dgm:animLvl val="lvl"/>
          <dgm:resizeHandles val="exact"/>
        </dgm:presLayoutVars>
      </dgm:prSet>
      <dgm:spPr/>
    </dgm:pt>
    <dgm:pt modelId="{87F840CA-CB58-4ABC-A563-74ED1EB71F87}" type="pres">
      <dgm:prSet presAssocID="{B0E946D7-8F9F-449D-88B1-D06AC71F067B}" presName="root1" presStyleCnt="0"/>
      <dgm:spPr/>
    </dgm:pt>
    <dgm:pt modelId="{B4ACE5B6-5442-4EE9-A750-F546BE7D63DC}" type="pres">
      <dgm:prSet presAssocID="{B0E946D7-8F9F-449D-88B1-D06AC71F067B}" presName="LevelOneTextNode" presStyleLbl="node0" presStyleIdx="0" presStyleCnt="1" custScaleX="36356" custScaleY="49042">
        <dgm:presLayoutVars>
          <dgm:chPref val="3"/>
        </dgm:presLayoutVars>
      </dgm:prSet>
      <dgm:spPr/>
    </dgm:pt>
    <dgm:pt modelId="{CF77208D-FDD5-41A9-9E46-BFC8388120BC}" type="pres">
      <dgm:prSet presAssocID="{B0E946D7-8F9F-449D-88B1-D06AC71F067B}" presName="level2hierChild" presStyleCnt="0"/>
      <dgm:spPr/>
    </dgm:pt>
    <dgm:pt modelId="{D8DFC7C7-FC4C-44DD-AA18-A26D0D19984E}" type="pres">
      <dgm:prSet presAssocID="{722F9C4B-A67D-4A1E-A780-E8E00DA37A80}" presName="conn2-1" presStyleLbl="parChTrans1D2" presStyleIdx="0" presStyleCnt="1"/>
      <dgm:spPr/>
    </dgm:pt>
    <dgm:pt modelId="{2A982306-6739-49A2-9D5F-34ECD27744C0}" type="pres">
      <dgm:prSet presAssocID="{722F9C4B-A67D-4A1E-A780-E8E00DA37A80}" presName="connTx" presStyleLbl="parChTrans1D2" presStyleIdx="0" presStyleCnt="1"/>
      <dgm:spPr/>
    </dgm:pt>
    <dgm:pt modelId="{24955889-C91C-43C7-986D-8316C59E83F9}" type="pres">
      <dgm:prSet presAssocID="{0F7877A2-23E0-4BAF-862C-6E04277583A8}" presName="root2" presStyleCnt="0"/>
      <dgm:spPr/>
    </dgm:pt>
    <dgm:pt modelId="{B3C552C6-9583-4737-B2D6-23FC51DFF657}" type="pres">
      <dgm:prSet presAssocID="{0F7877A2-23E0-4BAF-862C-6E04277583A8}" presName="LevelTwoTextNode" presStyleLbl="node2" presStyleIdx="0" presStyleCnt="1" custScaleX="30878" custScaleY="56048">
        <dgm:presLayoutVars>
          <dgm:chPref val="3"/>
        </dgm:presLayoutVars>
      </dgm:prSet>
      <dgm:spPr/>
    </dgm:pt>
    <dgm:pt modelId="{1DD4D473-C571-48D9-9B18-18636B0D19C1}" type="pres">
      <dgm:prSet presAssocID="{0F7877A2-23E0-4BAF-862C-6E04277583A8}" presName="level3hierChild" presStyleCnt="0"/>
      <dgm:spPr/>
    </dgm:pt>
  </dgm:ptLst>
  <dgm:cxnLst>
    <dgm:cxn modelId="{1BA92D04-9B89-4097-875C-E525B2F2D707}" srcId="{C9B5BC7F-15A8-4710-B653-BDD0E560225A}" destId="{B0E946D7-8F9F-449D-88B1-D06AC71F067B}" srcOrd="0" destOrd="0" parTransId="{2C18B240-29A2-4362-97F0-541B4A40BD2F}" sibTransId="{ABF7E73D-F1D1-4EF4-A73A-41286AE297E6}"/>
    <dgm:cxn modelId="{1AF21467-FA98-4FE8-81FA-AD349ED89B4A}" type="presOf" srcId="{B0E946D7-8F9F-449D-88B1-D06AC71F067B}" destId="{B4ACE5B6-5442-4EE9-A750-F546BE7D63DC}" srcOrd="0" destOrd="0" presId="urn:microsoft.com/office/officeart/2005/8/layout/hierarchy2"/>
    <dgm:cxn modelId="{BBE2EA7D-0393-4F4E-9A15-F657151698F2}" srcId="{B0E946D7-8F9F-449D-88B1-D06AC71F067B}" destId="{0F7877A2-23E0-4BAF-862C-6E04277583A8}" srcOrd="0" destOrd="0" parTransId="{722F9C4B-A67D-4A1E-A780-E8E00DA37A80}" sibTransId="{0A6A6A6B-28F5-47BF-915F-EE6813ADD6F1}"/>
    <dgm:cxn modelId="{28BF6686-B202-4215-A845-F775EBEEBA24}" type="presOf" srcId="{722F9C4B-A67D-4A1E-A780-E8E00DA37A80}" destId="{D8DFC7C7-FC4C-44DD-AA18-A26D0D19984E}" srcOrd="0" destOrd="0" presId="urn:microsoft.com/office/officeart/2005/8/layout/hierarchy2"/>
    <dgm:cxn modelId="{73395F87-6781-4AFF-B7E1-908CE702BB76}" type="presOf" srcId="{0F7877A2-23E0-4BAF-862C-6E04277583A8}" destId="{B3C552C6-9583-4737-B2D6-23FC51DFF657}" srcOrd="0" destOrd="0" presId="urn:microsoft.com/office/officeart/2005/8/layout/hierarchy2"/>
    <dgm:cxn modelId="{8A545EBD-F111-4C5F-993C-1432031A2FEA}" type="presOf" srcId="{C9B5BC7F-15A8-4710-B653-BDD0E560225A}" destId="{F4ABEB01-E567-457C-A2BC-B885F7ADE6DB}" srcOrd="0" destOrd="0" presId="urn:microsoft.com/office/officeart/2005/8/layout/hierarchy2"/>
    <dgm:cxn modelId="{A57640FF-DB56-4386-B4BA-250C502A77FC}" type="presOf" srcId="{722F9C4B-A67D-4A1E-A780-E8E00DA37A80}" destId="{2A982306-6739-49A2-9D5F-34ECD27744C0}" srcOrd="1" destOrd="0" presId="urn:microsoft.com/office/officeart/2005/8/layout/hierarchy2"/>
    <dgm:cxn modelId="{C5DFF315-53FE-49DF-8B45-FDB3485981C3}" type="presParOf" srcId="{F4ABEB01-E567-457C-A2BC-B885F7ADE6DB}" destId="{87F840CA-CB58-4ABC-A563-74ED1EB71F87}" srcOrd="0" destOrd="0" presId="urn:microsoft.com/office/officeart/2005/8/layout/hierarchy2"/>
    <dgm:cxn modelId="{55D1662C-476E-4E0B-93DF-16C1766AB0B7}" type="presParOf" srcId="{87F840CA-CB58-4ABC-A563-74ED1EB71F87}" destId="{B4ACE5B6-5442-4EE9-A750-F546BE7D63DC}" srcOrd="0" destOrd="0" presId="urn:microsoft.com/office/officeart/2005/8/layout/hierarchy2"/>
    <dgm:cxn modelId="{26A8E6C7-656D-488B-BC28-331BE5B42803}" type="presParOf" srcId="{87F840CA-CB58-4ABC-A563-74ED1EB71F87}" destId="{CF77208D-FDD5-41A9-9E46-BFC8388120BC}" srcOrd="1" destOrd="0" presId="urn:microsoft.com/office/officeart/2005/8/layout/hierarchy2"/>
    <dgm:cxn modelId="{566972AA-4DD4-4142-A5E7-DCE674637A82}" type="presParOf" srcId="{CF77208D-FDD5-41A9-9E46-BFC8388120BC}" destId="{D8DFC7C7-FC4C-44DD-AA18-A26D0D19984E}" srcOrd="0" destOrd="0" presId="urn:microsoft.com/office/officeart/2005/8/layout/hierarchy2"/>
    <dgm:cxn modelId="{C09994A4-DFCB-4289-AA31-0F8975E7D964}" type="presParOf" srcId="{D8DFC7C7-FC4C-44DD-AA18-A26D0D19984E}" destId="{2A982306-6739-49A2-9D5F-34ECD27744C0}" srcOrd="0" destOrd="0" presId="urn:microsoft.com/office/officeart/2005/8/layout/hierarchy2"/>
    <dgm:cxn modelId="{BF882EC5-334D-44F3-8760-106CF9CC8E98}" type="presParOf" srcId="{CF77208D-FDD5-41A9-9E46-BFC8388120BC}" destId="{24955889-C91C-43C7-986D-8316C59E83F9}" srcOrd="1" destOrd="0" presId="urn:microsoft.com/office/officeart/2005/8/layout/hierarchy2"/>
    <dgm:cxn modelId="{CEFF636A-C163-4B12-9737-F25111052961}" type="presParOf" srcId="{24955889-C91C-43C7-986D-8316C59E83F9}" destId="{B3C552C6-9583-4737-B2D6-23FC51DFF657}" srcOrd="0" destOrd="0" presId="urn:microsoft.com/office/officeart/2005/8/layout/hierarchy2"/>
    <dgm:cxn modelId="{C12F9D57-643C-480D-9FE8-568BF67466E6}" type="presParOf" srcId="{24955889-C91C-43C7-986D-8316C59E83F9}" destId="{1DD4D473-C571-48D9-9B18-18636B0D19C1}" srcOrd="1" destOrd="0" presId="urn:microsoft.com/office/officeart/2005/8/layout/hierarchy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72576F-1B2F-4F21-A416-6CC537C51540}" type="doc">
      <dgm:prSet loTypeId="urn:microsoft.com/office/officeart/2008/layout/CircleAccentTimeline" loCatId="process" qsTypeId="urn:microsoft.com/office/officeart/2005/8/quickstyle/simple1" qsCatId="simple" csTypeId="urn:microsoft.com/office/officeart/2005/8/colors/accent1_2" csCatId="accent1" phldr="1"/>
      <dgm:spPr/>
      <dgm:t>
        <a:bodyPr/>
        <a:lstStyle/>
        <a:p>
          <a:endParaRPr lang="en-US"/>
        </a:p>
      </dgm:t>
    </dgm:pt>
    <dgm:pt modelId="{67345CDA-10D7-456A-AF08-4129D9CBF11C}">
      <dgm:prSet phldrT="[Text]" custT="1"/>
      <dgm:spPr/>
      <dgm:t>
        <a:bodyPr/>
        <a:lstStyle/>
        <a:p>
          <a:pPr algn="ctr"/>
          <a:r>
            <a:rPr lang="en-US" sz="1600" dirty="0"/>
            <a:t>12/1 MVO </a:t>
          </a:r>
          <a:br>
            <a:rPr lang="en-US" sz="1600" dirty="0"/>
          </a:br>
          <a:r>
            <a:rPr lang="en-US" sz="1600" b="1" dirty="0"/>
            <a:t>OILERS ENERGY</a:t>
          </a:r>
        </a:p>
      </dgm:t>
    </dgm:pt>
    <dgm:pt modelId="{0CA525D0-05E6-45F3-A517-773EED9FACAC}" type="parTrans" cxnId="{7A0C8385-1494-4535-83E8-23685083A18B}">
      <dgm:prSet/>
      <dgm:spPr/>
      <dgm:t>
        <a:bodyPr/>
        <a:lstStyle/>
        <a:p>
          <a:endParaRPr lang="en-US"/>
        </a:p>
      </dgm:t>
    </dgm:pt>
    <dgm:pt modelId="{5CDE7D02-8035-4269-95C9-FF5866842EE3}" type="sibTrans" cxnId="{7A0C8385-1494-4535-83E8-23685083A18B}">
      <dgm:prSet/>
      <dgm:spPr/>
      <dgm:t>
        <a:bodyPr/>
        <a:lstStyle/>
        <a:p>
          <a:endParaRPr lang="en-US"/>
        </a:p>
      </dgm:t>
    </dgm:pt>
    <dgm:pt modelId="{E07BF86F-D32A-4B87-A21F-CE6DA8FE951A}">
      <dgm:prSet phldrT="[Text]" custT="1"/>
      <dgm:spPr/>
      <dgm:t>
        <a:bodyPr/>
        <a:lstStyle/>
        <a:p>
          <a:r>
            <a:rPr lang="en-US" sz="1600" dirty="0"/>
            <a:t>12/2</a:t>
          </a:r>
        </a:p>
      </dgm:t>
    </dgm:pt>
    <dgm:pt modelId="{5ECC3309-BD87-4159-BDCD-DC4CA67043BD}" type="parTrans" cxnId="{1A6E1842-8830-49B7-8C47-B91940F50F2D}">
      <dgm:prSet/>
      <dgm:spPr/>
      <dgm:t>
        <a:bodyPr/>
        <a:lstStyle/>
        <a:p>
          <a:endParaRPr lang="en-US"/>
        </a:p>
      </dgm:t>
    </dgm:pt>
    <dgm:pt modelId="{32E8E5A2-34BF-4229-AE08-FC2BEDC60A9A}" type="sibTrans" cxnId="{1A6E1842-8830-49B7-8C47-B91940F50F2D}">
      <dgm:prSet/>
      <dgm:spPr/>
      <dgm:t>
        <a:bodyPr/>
        <a:lstStyle/>
        <a:p>
          <a:endParaRPr lang="en-US"/>
        </a:p>
      </dgm:t>
    </dgm:pt>
    <dgm:pt modelId="{DA0A817B-15FD-4FEC-97B4-74B57E7360E4}">
      <dgm:prSet phldrT="[Text]" custT="1"/>
      <dgm:spPr/>
      <dgm:t>
        <a:bodyPr/>
        <a:lstStyle/>
        <a:p>
          <a:pPr algn="ctr"/>
          <a:r>
            <a:rPr lang="en-US" sz="1600" dirty="0"/>
            <a:t>12/4 SWI </a:t>
          </a:r>
          <a:r>
            <a:rPr lang="en-US" sz="1600" b="1" dirty="0"/>
            <a:t>COWBOYS ENERGY</a:t>
          </a:r>
        </a:p>
      </dgm:t>
    </dgm:pt>
    <dgm:pt modelId="{2F6DA4F7-5556-4DC8-941C-28FDD1779004}" type="parTrans" cxnId="{9631BDE6-C558-4E38-BEE0-E1A2F86F0B10}">
      <dgm:prSet/>
      <dgm:spPr/>
      <dgm:t>
        <a:bodyPr/>
        <a:lstStyle/>
        <a:p>
          <a:endParaRPr lang="en-US"/>
        </a:p>
      </dgm:t>
    </dgm:pt>
    <dgm:pt modelId="{F192E5ED-83D6-4025-98F0-21236C5A545B}" type="sibTrans" cxnId="{9631BDE6-C558-4E38-BEE0-E1A2F86F0B10}">
      <dgm:prSet/>
      <dgm:spPr/>
      <dgm:t>
        <a:bodyPr/>
        <a:lstStyle/>
        <a:p>
          <a:endParaRPr lang="en-US"/>
        </a:p>
      </dgm:t>
    </dgm:pt>
    <dgm:pt modelId="{EB873932-AF16-4AB2-979E-36A4AF448F80}">
      <dgm:prSet phldrT="[Text]" custT="1"/>
      <dgm:spPr/>
      <dgm:t>
        <a:bodyPr/>
        <a:lstStyle/>
        <a:p>
          <a:r>
            <a:rPr lang="en-US" sz="1600" dirty="0"/>
            <a:t>12/3</a:t>
          </a:r>
        </a:p>
      </dgm:t>
    </dgm:pt>
    <dgm:pt modelId="{DA8BEDA1-3B54-415A-B73E-D4C62FDF74B9}" type="parTrans" cxnId="{98389D7D-33B9-4C48-B717-6B326A4723B2}">
      <dgm:prSet/>
      <dgm:spPr/>
      <dgm:t>
        <a:bodyPr/>
        <a:lstStyle/>
        <a:p>
          <a:endParaRPr lang="en-US"/>
        </a:p>
      </dgm:t>
    </dgm:pt>
    <dgm:pt modelId="{6F973F12-4F9C-4B07-9685-88975A06DCF8}" type="sibTrans" cxnId="{98389D7D-33B9-4C48-B717-6B326A4723B2}">
      <dgm:prSet/>
      <dgm:spPr/>
      <dgm:t>
        <a:bodyPr/>
        <a:lstStyle/>
        <a:p>
          <a:endParaRPr lang="en-US"/>
        </a:p>
      </dgm:t>
    </dgm:pt>
    <dgm:pt modelId="{13AA1944-9640-43B3-81FC-74BE918943A4}" type="pres">
      <dgm:prSet presAssocID="{A872576F-1B2F-4F21-A416-6CC537C51540}" presName="Name0" presStyleCnt="0">
        <dgm:presLayoutVars>
          <dgm:dir/>
        </dgm:presLayoutVars>
      </dgm:prSet>
      <dgm:spPr/>
    </dgm:pt>
    <dgm:pt modelId="{C11D4211-A9DC-4632-BB62-3EB567F91E30}" type="pres">
      <dgm:prSet presAssocID="{67345CDA-10D7-456A-AF08-4129D9CBF11C}" presName="parComposite" presStyleCnt="0"/>
      <dgm:spPr/>
    </dgm:pt>
    <dgm:pt modelId="{BE77274A-D435-4930-BFA2-906C10CC85D0}" type="pres">
      <dgm:prSet presAssocID="{67345CDA-10D7-456A-AF08-4129D9CBF11C}" presName="parBigCircle" presStyleLbl="node0" presStyleIdx="0" presStyleCnt="2" custScaleX="117472" custScaleY="112576" custLinFactNeighborX="-22732"/>
      <dgm:spPr/>
    </dgm:pt>
    <dgm:pt modelId="{B1595C89-6C70-4D10-B5A0-39363024F3FF}" type="pres">
      <dgm:prSet presAssocID="{67345CDA-10D7-456A-AF08-4129D9CBF11C}" presName="parTx" presStyleLbl="revTx" presStyleIdx="0" presStyleCnt="6" custAng="3900000" custLinFactNeighborX="-68087" custLinFactNeighborY="75017"/>
      <dgm:spPr/>
    </dgm:pt>
    <dgm:pt modelId="{5CBA7FD9-E6D2-4FE0-AF39-7BFA0510BD0B}" type="pres">
      <dgm:prSet presAssocID="{67345CDA-10D7-456A-AF08-4129D9CBF11C}" presName="bSpace" presStyleCnt="0"/>
      <dgm:spPr/>
    </dgm:pt>
    <dgm:pt modelId="{C19B37F9-BB57-4B38-9EF7-4D8C3C3250EC}" type="pres">
      <dgm:prSet presAssocID="{67345CDA-10D7-456A-AF08-4129D9CBF11C}" presName="parBackupNorm" presStyleCnt="0"/>
      <dgm:spPr/>
    </dgm:pt>
    <dgm:pt modelId="{C2924C82-99EC-4116-8DEC-9D15E169BDB8}" type="pres">
      <dgm:prSet presAssocID="{5CDE7D02-8035-4269-95C9-FF5866842EE3}" presName="parSpace" presStyleCnt="0"/>
      <dgm:spPr/>
    </dgm:pt>
    <dgm:pt modelId="{6445EFC8-85D7-443C-AE8B-2B1CBD0B1BCF}" type="pres">
      <dgm:prSet presAssocID="{E07BF86F-D32A-4B87-A21F-CE6DA8FE951A}" presName="desBackupLeftNorm" presStyleCnt="0"/>
      <dgm:spPr/>
    </dgm:pt>
    <dgm:pt modelId="{588BB062-1E79-4D2F-AF9B-2D5A62B3FCEE}" type="pres">
      <dgm:prSet presAssocID="{E07BF86F-D32A-4B87-A21F-CE6DA8FE951A}" presName="desComposite" presStyleCnt="0"/>
      <dgm:spPr/>
    </dgm:pt>
    <dgm:pt modelId="{3B7A594E-2A83-4142-B2B0-08FB37A3F279}" type="pres">
      <dgm:prSet presAssocID="{E07BF86F-D32A-4B87-A21F-CE6DA8FE951A}" presName="desCircle" presStyleLbl="node1" presStyleIdx="0" presStyleCnt="2" custLinFactNeighborX="-7944"/>
      <dgm:spPr/>
    </dgm:pt>
    <dgm:pt modelId="{08F8DF20-D885-4F64-82B7-0E30D970B8F0}" type="pres">
      <dgm:prSet presAssocID="{E07BF86F-D32A-4B87-A21F-CE6DA8FE951A}" presName="chTx" presStyleLbl="revTx" presStyleIdx="1" presStyleCnt="6" custLinFactNeighborX="16166" custLinFactNeighborY="-30088"/>
      <dgm:spPr/>
    </dgm:pt>
    <dgm:pt modelId="{FE8C0D2E-E576-491A-8B29-5599D5B1BF7C}" type="pres">
      <dgm:prSet presAssocID="{E07BF86F-D32A-4B87-A21F-CE6DA8FE951A}" presName="desTx" presStyleLbl="revTx" presStyleIdx="2" presStyleCnt="6">
        <dgm:presLayoutVars>
          <dgm:bulletEnabled val="1"/>
        </dgm:presLayoutVars>
      </dgm:prSet>
      <dgm:spPr/>
    </dgm:pt>
    <dgm:pt modelId="{69543E49-9AF9-4926-BEAC-9AEF0020C641}" type="pres">
      <dgm:prSet presAssocID="{E07BF86F-D32A-4B87-A21F-CE6DA8FE951A}" presName="desBackupRightNorm" presStyleCnt="0"/>
      <dgm:spPr/>
    </dgm:pt>
    <dgm:pt modelId="{4A3EC799-690F-4E1B-ACB4-540474CDBCCC}" type="pres">
      <dgm:prSet presAssocID="{32E8E5A2-34BF-4229-AE08-FC2BEDC60A9A}" presName="desSpace" presStyleCnt="0"/>
      <dgm:spPr/>
    </dgm:pt>
    <dgm:pt modelId="{BE6363DF-6779-47A3-975D-F2BD3043326D}" type="pres">
      <dgm:prSet presAssocID="{EB873932-AF16-4AB2-979E-36A4AF448F80}" presName="desBackupLeftNorm" presStyleCnt="0"/>
      <dgm:spPr/>
    </dgm:pt>
    <dgm:pt modelId="{D1771CDC-835B-404F-BBD2-D951EB9DC413}" type="pres">
      <dgm:prSet presAssocID="{EB873932-AF16-4AB2-979E-36A4AF448F80}" presName="desComposite" presStyleCnt="0"/>
      <dgm:spPr/>
    </dgm:pt>
    <dgm:pt modelId="{B59BBDC4-3171-4B8E-9C69-D41F2C4B1DA4}" type="pres">
      <dgm:prSet presAssocID="{EB873932-AF16-4AB2-979E-36A4AF448F80}" presName="desCircle" presStyleLbl="node1" presStyleIdx="1" presStyleCnt="2"/>
      <dgm:spPr/>
    </dgm:pt>
    <dgm:pt modelId="{51651734-70F0-4000-BFA6-C030166B1B43}" type="pres">
      <dgm:prSet presAssocID="{EB873932-AF16-4AB2-979E-36A4AF448F80}" presName="chTx" presStyleLbl="revTx" presStyleIdx="3" presStyleCnt="6" custLinFactNeighborX="20093" custLinFactNeighborY="-30088"/>
      <dgm:spPr/>
    </dgm:pt>
    <dgm:pt modelId="{FDFB3B0C-E7E3-45A0-9B03-9DCE23370B64}" type="pres">
      <dgm:prSet presAssocID="{EB873932-AF16-4AB2-979E-36A4AF448F80}" presName="desTx" presStyleLbl="revTx" presStyleIdx="4" presStyleCnt="6">
        <dgm:presLayoutVars>
          <dgm:bulletEnabled val="1"/>
        </dgm:presLayoutVars>
      </dgm:prSet>
      <dgm:spPr/>
    </dgm:pt>
    <dgm:pt modelId="{E8773113-ACED-4392-B775-B00E91CCCA4D}" type="pres">
      <dgm:prSet presAssocID="{EB873932-AF16-4AB2-979E-36A4AF448F80}" presName="desBackupRightNorm" presStyleCnt="0"/>
      <dgm:spPr/>
    </dgm:pt>
    <dgm:pt modelId="{47ADF9FE-3BE2-48C6-BE76-A5D11AF42E4D}" type="pres">
      <dgm:prSet presAssocID="{6F973F12-4F9C-4B07-9685-88975A06DCF8}" presName="desSpace" presStyleCnt="0"/>
      <dgm:spPr/>
    </dgm:pt>
    <dgm:pt modelId="{5B195C9D-62FA-4929-B6D5-3A6C98C69609}" type="pres">
      <dgm:prSet presAssocID="{DA0A817B-15FD-4FEC-97B4-74B57E7360E4}" presName="parComposite" presStyleCnt="0"/>
      <dgm:spPr/>
    </dgm:pt>
    <dgm:pt modelId="{EBC0D29B-8FB1-4789-BC99-DB53DA69CA68}" type="pres">
      <dgm:prSet presAssocID="{DA0A817B-15FD-4FEC-97B4-74B57E7360E4}" presName="parBigCircle" presStyleLbl="node0" presStyleIdx="1" presStyleCnt="2" custScaleX="121368" custScaleY="101234"/>
      <dgm:spPr/>
    </dgm:pt>
    <dgm:pt modelId="{8FB09AA0-DD70-4A31-9B7C-73F398FC64B3}" type="pres">
      <dgm:prSet presAssocID="{DA0A817B-15FD-4FEC-97B4-74B57E7360E4}" presName="parTx" presStyleLbl="revTx" presStyleIdx="5" presStyleCnt="6" custAng="3900000" custLinFactNeighborX="-45738" custLinFactNeighborY="22822"/>
      <dgm:spPr/>
    </dgm:pt>
    <dgm:pt modelId="{C370CDCC-A084-4B18-9AB3-07F5991443C1}" type="pres">
      <dgm:prSet presAssocID="{DA0A817B-15FD-4FEC-97B4-74B57E7360E4}" presName="bSpace" presStyleCnt="0"/>
      <dgm:spPr/>
    </dgm:pt>
    <dgm:pt modelId="{6FFC6763-6BC0-4011-A203-4E8C91B5954B}" type="pres">
      <dgm:prSet presAssocID="{DA0A817B-15FD-4FEC-97B4-74B57E7360E4}" presName="parBackupNorm" presStyleCnt="0"/>
      <dgm:spPr/>
    </dgm:pt>
    <dgm:pt modelId="{B8B5D625-F9B8-439F-8A0A-D69F5209E02C}" type="pres">
      <dgm:prSet presAssocID="{F192E5ED-83D6-4025-98F0-21236C5A545B}" presName="parSpace" presStyleCnt="0"/>
      <dgm:spPr/>
    </dgm:pt>
  </dgm:ptLst>
  <dgm:cxnLst>
    <dgm:cxn modelId="{616B3861-8661-4B36-A0AC-9C250DE2B75B}" type="presOf" srcId="{E07BF86F-D32A-4B87-A21F-CE6DA8FE951A}" destId="{08F8DF20-D885-4F64-82B7-0E30D970B8F0}" srcOrd="0" destOrd="0" presId="urn:microsoft.com/office/officeart/2008/layout/CircleAccentTimeline"/>
    <dgm:cxn modelId="{1A6E1842-8830-49B7-8C47-B91940F50F2D}" srcId="{67345CDA-10D7-456A-AF08-4129D9CBF11C}" destId="{E07BF86F-D32A-4B87-A21F-CE6DA8FE951A}" srcOrd="0" destOrd="0" parTransId="{5ECC3309-BD87-4159-BDCD-DC4CA67043BD}" sibTransId="{32E8E5A2-34BF-4229-AE08-FC2BEDC60A9A}"/>
    <dgm:cxn modelId="{A3FD3E55-394F-44CE-8748-87EBA9F28422}" type="presOf" srcId="{67345CDA-10D7-456A-AF08-4129D9CBF11C}" destId="{B1595C89-6C70-4D10-B5A0-39363024F3FF}" srcOrd="0" destOrd="0" presId="urn:microsoft.com/office/officeart/2008/layout/CircleAccentTimeline"/>
    <dgm:cxn modelId="{98389D7D-33B9-4C48-B717-6B326A4723B2}" srcId="{67345CDA-10D7-456A-AF08-4129D9CBF11C}" destId="{EB873932-AF16-4AB2-979E-36A4AF448F80}" srcOrd="1" destOrd="0" parTransId="{DA8BEDA1-3B54-415A-B73E-D4C62FDF74B9}" sibTransId="{6F973F12-4F9C-4B07-9685-88975A06DCF8}"/>
    <dgm:cxn modelId="{7A0C8385-1494-4535-83E8-23685083A18B}" srcId="{A872576F-1B2F-4F21-A416-6CC537C51540}" destId="{67345CDA-10D7-456A-AF08-4129D9CBF11C}" srcOrd="0" destOrd="0" parTransId="{0CA525D0-05E6-45F3-A517-773EED9FACAC}" sibTransId="{5CDE7D02-8035-4269-95C9-FF5866842EE3}"/>
    <dgm:cxn modelId="{810D118B-AE79-4CBB-9B47-A5702FCCB339}" type="presOf" srcId="{EB873932-AF16-4AB2-979E-36A4AF448F80}" destId="{51651734-70F0-4000-BFA6-C030166B1B43}" srcOrd="0" destOrd="0" presId="urn:microsoft.com/office/officeart/2008/layout/CircleAccentTimeline"/>
    <dgm:cxn modelId="{1FD321AC-42A4-42BE-AAC6-9A18E21F1EFA}" type="presOf" srcId="{A872576F-1B2F-4F21-A416-6CC537C51540}" destId="{13AA1944-9640-43B3-81FC-74BE918943A4}" srcOrd="0" destOrd="0" presId="urn:microsoft.com/office/officeart/2008/layout/CircleAccentTimeline"/>
    <dgm:cxn modelId="{BAF713C6-C023-46B2-BC6A-3FBD84C7D9FE}" type="presOf" srcId="{DA0A817B-15FD-4FEC-97B4-74B57E7360E4}" destId="{8FB09AA0-DD70-4A31-9B7C-73F398FC64B3}" srcOrd="0" destOrd="0" presId="urn:microsoft.com/office/officeart/2008/layout/CircleAccentTimeline"/>
    <dgm:cxn modelId="{9631BDE6-C558-4E38-BEE0-E1A2F86F0B10}" srcId="{A872576F-1B2F-4F21-A416-6CC537C51540}" destId="{DA0A817B-15FD-4FEC-97B4-74B57E7360E4}" srcOrd="1" destOrd="0" parTransId="{2F6DA4F7-5556-4DC8-941C-28FDD1779004}" sibTransId="{F192E5ED-83D6-4025-98F0-21236C5A545B}"/>
    <dgm:cxn modelId="{0D2715E3-008D-4711-8DD3-AE97F7E9326E}" type="presParOf" srcId="{13AA1944-9640-43B3-81FC-74BE918943A4}" destId="{C11D4211-A9DC-4632-BB62-3EB567F91E30}" srcOrd="0" destOrd="0" presId="urn:microsoft.com/office/officeart/2008/layout/CircleAccentTimeline"/>
    <dgm:cxn modelId="{606255B3-EF48-4DC2-A02A-C8AF87EC50B2}" type="presParOf" srcId="{C11D4211-A9DC-4632-BB62-3EB567F91E30}" destId="{BE77274A-D435-4930-BFA2-906C10CC85D0}" srcOrd="0" destOrd="0" presId="urn:microsoft.com/office/officeart/2008/layout/CircleAccentTimeline"/>
    <dgm:cxn modelId="{47198E99-86B9-422A-A304-2E7933963CE5}" type="presParOf" srcId="{C11D4211-A9DC-4632-BB62-3EB567F91E30}" destId="{B1595C89-6C70-4D10-B5A0-39363024F3FF}" srcOrd="1" destOrd="0" presId="urn:microsoft.com/office/officeart/2008/layout/CircleAccentTimeline"/>
    <dgm:cxn modelId="{ED968111-0068-4288-B052-DCF8D605D1B7}" type="presParOf" srcId="{C11D4211-A9DC-4632-BB62-3EB567F91E30}" destId="{5CBA7FD9-E6D2-4FE0-AF39-7BFA0510BD0B}" srcOrd="2" destOrd="0" presId="urn:microsoft.com/office/officeart/2008/layout/CircleAccentTimeline"/>
    <dgm:cxn modelId="{C33B34C0-B07D-4A22-B792-6D59F966F165}" type="presParOf" srcId="{13AA1944-9640-43B3-81FC-74BE918943A4}" destId="{C19B37F9-BB57-4B38-9EF7-4D8C3C3250EC}" srcOrd="1" destOrd="0" presId="urn:microsoft.com/office/officeart/2008/layout/CircleAccentTimeline"/>
    <dgm:cxn modelId="{5C0EDFEE-2AAE-472D-B85F-1C511E0008E4}" type="presParOf" srcId="{13AA1944-9640-43B3-81FC-74BE918943A4}" destId="{C2924C82-99EC-4116-8DEC-9D15E169BDB8}" srcOrd="2" destOrd="0" presId="urn:microsoft.com/office/officeart/2008/layout/CircleAccentTimeline"/>
    <dgm:cxn modelId="{80D53CAB-DE0F-4D7A-B200-9EA5337E6957}" type="presParOf" srcId="{13AA1944-9640-43B3-81FC-74BE918943A4}" destId="{6445EFC8-85D7-443C-AE8B-2B1CBD0B1BCF}" srcOrd="3" destOrd="0" presId="urn:microsoft.com/office/officeart/2008/layout/CircleAccentTimeline"/>
    <dgm:cxn modelId="{CA0DF363-9FB5-47C4-A0D6-4685072A569C}" type="presParOf" srcId="{13AA1944-9640-43B3-81FC-74BE918943A4}" destId="{588BB062-1E79-4D2F-AF9B-2D5A62B3FCEE}" srcOrd="4" destOrd="0" presId="urn:microsoft.com/office/officeart/2008/layout/CircleAccentTimeline"/>
    <dgm:cxn modelId="{CB40E4F8-77F6-4FC2-AD35-7219D57561AA}" type="presParOf" srcId="{588BB062-1E79-4D2F-AF9B-2D5A62B3FCEE}" destId="{3B7A594E-2A83-4142-B2B0-08FB37A3F279}" srcOrd="0" destOrd="0" presId="urn:microsoft.com/office/officeart/2008/layout/CircleAccentTimeline"/>
    <dgm:cxn modelId="{3BC21288-CE69-4066-9AA2-C4DD19AD4466}" type="presParOf" srcId="{588BB062-1E79-4D2F-AF9B-2D5A62B3FCEE}" destId="{08F8DF20-D885-4F64-82B7-0E30D970B8F0}" srcOrd="1" destOrd="0" presId="urn:microsoft.com/office/officeart/2008/layout/CircleAccentTimeline"/>
    <dgm:cxn modelId="{BEDDFACD-B560-4DF7-8913-CE2100BDE73D}" type="presParOf" srcId="{588BB062-1E79-4D2F-AF9B-2D5A62B3FCEE}" destId="{FE8C0D2E-E576-491A-8B29-5599D5B1BF7C}" srcOrd="2" destOrd="0" presId="urn:microsoft.com/office/officeart/2008/layout/CircleAccentTimeline"/>
    <dgm:cxn modelId="{0F3E31F4-4B01-453B-A2B5-2905A762D594}" type="presParOf" srcId="{13AA1944-9640-43B3-81FC-74BE918943A4}" destId="{69543E49-9AF9-4926-BEAC-9AEF0020C641}" srcOrd="5" destOrd="0" presId="urn:microsoft.com/office/officeart/2008/layout/CircleAccentTimeline"/>
    <dgm:cxn modelId="{E3DA3A69-2FA7-4FBE-A424-AFAE900DF5F7}" type="presParOf" srcId="{13AA1944-9640-43B3-81FC-74BE918943A4}" destId="{4A3EC799-690F-4E1B-ACB4-540474CDBCCC}" srcOrd="6" destOrd="0" presId="urn:microsoft.com/office/officeart/2008/layout/CircleAccentTimeline"/>
    <dgm:cxn modelId="{3373655E-DA71-4AE4-80DD-7F3CF88BA187}" type="presParOf" srcId="{13AA1944-9640-43B3-81FC-74BE918943A4}" destId="{BE6363DF-6779-47A3-975D-F2BD3043326D}" srcOrd="7" destOrd="0" presId="urn:microsoft.com/office/officeart/2008/layout/CircleAccentTimeline"/>
    <dgm:cxn modelId="{2589E48A-D4D7-44EE-A61E-27F38B3A3FDA}" type="presParOf" srcId="{13AA1944-9640-43B3-81FC-74BE918943A4}" destId="{D1771CDC-835B-404F-BBD2-D951EB9DC413}" srcOrd="8" destOrd="0" presId="urn:microsoft.com/office/officeart/2008/layout/CircleAccentTimeline"/>
    <dgm:cxn modelId="{7994090D-17BB-4F9B-B9FF-560306AFEF94}" type="presParOf" srcId="{D1771CDC-835B-404F-BBD2-D951EB9DC413}" destId="{B59BBDC4-3171-4B8E-9C69-D41F2C4B1DA4}" srcOrd="0" destOrd="0" presId="urn:microsoft.com/office/officeart/2008/layout/CircleAccentTimeline"/>
    <dgm:cxn modelId="{216F2986-584A-4D06-996A-7D314508822D}" type="presParOf" srcId="{D1771CDC-835B-404F-BBD2-D951EB9DC413}" destId="{51651734-70F0-4000-BFA6-C030166B1B43}" srcOrd="1" destOrd="0" presId="urn:microsoft.com/office/officeart/2008/layout/CircleAccentTimeline"/>
    <dgm:cxn modelId="{CE4E2376-569C-437C-B309-AF068384380F}" type="presParOf" srcId="{D1771CDC-835B-404F-BBD2-D951EB9DC413}" destId="{FDFB3B0C-E7E3-45A0-9B03-9DCE23370B64}" srcOrd="2" destOrd="0" presId="urn:microsoft.com/office/officeart/2008/layout/CircleAccentTimeline"/>
    <dgm:cxn modelId="{181E99E2-1B29-4688-9768-BE65F04CDB9D}" type="presParOf" srcId="{13AA1944-9640-43B3-81FC-74BE918943A4}" destId="{E8773113-ACED-4392-B775-B00E91CCCA4D}" srcOrd="9" destOrd="0" presId="urn:microsoft.com/office/officeart/2008/layout/CircleAccentTimeline"/>
    <dgm:cxn modelId="{9ADD26BC-F5C4-4E6E-9C93-D350E727E99F}" type="presParOf" srcId="{13AA1944-9640-43B3-81FC-74BE918943A4}" destId="{47ADF9FE-3BE2-48C6-BE76-A5D11AF42E4D}" srcOrd="10" destOrd="0" presId="urn:microsoft.com/office/officeart/2008/layout/CircleAccentTimeline"/>
    <dgm:cxn modelId="{71863FF3-5B26-4764-AC11-36E19150071B}" type="presParOf" srcId="{13AA1944-9640-43B3-81FC-74BE918943A4}" destId="{5B195C9D-62FA-4929-B6D5-3A6C98C69609}" srcOrd="11" destOrd="0" presId="urn:microsoft.com/office/officeart/2008/layout/CircleAccentTimeline"/>
    <dgm:cxn modelId="{16906587-06BC-44F0-A114-D892CFD0F604}" type="presParOf" srcId="{5B195C9D-62FA-4929-B6D5-3A6C98C69609}" destId="{EBC0D29B-8FB1-4789-BC99-DB53DA69CA68}" srcOrd="0" destOrd="0" presId="urn:microsoft.com/office/officeart/2008/layout/CircleAccentTimeline"/>
    <dgm:cxn modelId="{4286501D-F170-4C95-9F2A-DDED8A0AB462}" type="presParOf" srcId="{5B195C9D-62FA-4929-B6D5-3A6C98C69609}" destId="{8FB09AA0-DD70-4A31-9B7C-73F398FC64B3}" srcOrd="1" destOrd="0" presId="urn:microsoft.com/office/officeart/2008/layout/CircleAccentTimeline"/>
    <dgm:cxn modelId="{B8737F34-0CAA-43D9-90B4-223EE3C07D7A}" type="presParOf" srcId="{5B195C9D-62FA-4929-B6D5-3A6C98C69609}" destId="{C370CDCC-A084-4B18-9AB3-07F5991443C1}" srcOrd="2" destOrd="0" presId="urn:microsoft.com/office/officeart/2008/layout/CircleAccentTimeline"/>
    <dgm:cxn modelId="{EF4A1F9A-4EEA-47B6-B985-3EB60670BD2B}" type="presParOf" srcId="{13AA1944-9640-43B3-81FC-74BE918943A4}" destId="{6FFC6763-6BC0-4011-A203-4E8C91B5954B}" srcOrd="12" destOrd="0" presId="urn:microsoft.com/office/officeart/2008/layout/CircleAccentTimeline"/>
    <dgm:cxn modelId="{A9D0C395-5AD5-4519-B8EF-47C1722B60A0}" type="presParOf" srcId="{13AA1944-9640-43B3-81FC-74BE918943A4}" destId="{B8B5D625-F9B8-439F-8A0A-D69F5209E02C}" srcOrd="13" destOrd="0" presId="urn:microsoft.com/office/officeart/2008/layout/CircleAccentTimeline"/>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8657D44-3329-465A-840A-E88D05B1EF3B}" type="doc">
      <dgm:prSet loTypeId="urn:microsoft.com/office/officeart/2008/layout/CircleAccentTimeline" loCatId="process" qsTypeId="urn:microsoft.com/office/officeart/2005/8/quickstyle/simple1" qsCatId="simple" csTypeId="urn:microsoft.com/office/officeart/2005/8/colors/accent1_2" csCatId="accent1" phldr="1"/>
      <dgm:spPr/>
      <dgm:t>
        <a:bodyPr/>
        <a:lstStyle/>
        <a:p>
          <a:endParaRPr lang="en-US"/>
        </a:p>
      </dgm:t>
    </dgm:pt>
    <dgm:pt modelId="{30C3846B-F87D-45E1-BCE0-FC3AD796FDE6}">
      <dgm:prSet phldrT="[Text]" custT="1"/>
      <dgm:spPr/>
      <dgm:t>
        <a:bodyPr/>
        <a:lstStyle/>
        <a:p>
          <a:pPr algn="ctr"/>
          <a:r>
            <a:rPr lang="en-US" sz="1100" dirty="0"/>
            <a:t> 10/5  </a:t>
          </a:r>
          <a:r>
            <a:rPr lang="en-US" sz="1100" dirty="0">
              <a:highlight>
                <a:srgbClr val="FFFF00"/>
              </a:highlight>
            </a:rPr>
            <a:t>MVI </a:t>
          </a:r>
          <a:r>
            <a:rPr lang="en-US" sz="1100" dirty="0"/>
            <a:t> </a:t>
          </a:r>
          <a:br>
            <a:rPr lang="en-US" sz="1100" dirty="0"/>
          </a:br>
          <a:r>
            <a:rPr lang="en-US" sz="1100" dirty="0"/>
            <a:t>New Customer</a:t>
          </a:r>
        </a:p>
      </dgm:t>
    </dgm:pt>
    <dgm:pt modelId="{D9B4C905-12C8-414F-A4B1-241D3BB0DD3C}" type="parTrans" cxnId="{0D3ECA89-CF32-4399-BF8F-121CAD1FAEBF}">
      <dgm:prSet/>
      <dgm:spPr/>
      <dgm:t>
        <a:bodyPr/>
        <a:lstStyle/>
        <a:p>
          <a:endParaRPr lang="en-US"/>
        </a:p>
      </dgm:t>
    </dgm:pt>
    <dgm:pt modelId="{8D252370-4423-432D-AA66-1377BC7556FB}" type="sibTrans" cxnId="{0D3ECA89-CF32-4399-BF8F-121CAD1FAEBF}">
      <dgm:prSet/>
      <dgm:spPr/>
      <dgm:t>
        <a:bodyPr/>
        <a:lstStyle/>
        <a:p>
          <a:endParaRPr lang="en-US"/>
        </a:p>
      </dgm:t>
    </dgm:pt>
    <dgm:pt modelId="{6BDF153C-9CD1-4394-9295-9AB774AC5802}">
      <dgm:prSet phldrT="[Text]" custT="1"/>
      <dgm:spPr/>
      <dgm:t>
        <a:bodyPr/>
        <a:lstStyle/>
        <a:p>
          <a:pPr algn="ctr"/>
          <a:r>
            <a:rPr lang="en-US" sz="1100" dirty="0"/>
            <a:t> 10/9 </a:t>
          </a:r>
          <a:r>
            <a:rPr lang="en-US" sz="1100" dirty="0">
              <a:highlight>
                <a:srgbClr val="FFFF00"/>
              </a:highlight>
            </a:rPr>
            <a:t>MVO Existing </a:t>
          </a:r>
          <a:r>
            <a:rPr lang="en-US" sz="1100" dirty="0"/>
            <a:t>  Customer</a:t>
          </a:r>
        </a:p>
      </dgm:t>
    </dgm:pt>
    <dgm:pt modelId="{DA331538-42F7-44BC-8AB3-BAF0D2388BDD}" type="parTrans" cxnId="{6163012F-4868-4A5F-9535-9D1D613BD28D}">
      <dgm:prSet/>
      <dgm:spPr/>
      <dgm:t>
        <a:bodyPr/>
        <a:lstStyle/>
        <a:p>
          <a:endParaRPr lang="en-US"/>
        </a:p>
      </dgm:t>
    </dgm:pt>
    <dgm:pt modelId="{8BC1D0D6-EF8D-497F-8DDF-8F04F29A060B}" type="sibTrans" cxnId="{6163012F-4868-4A5F-9535-9D1D613BD28D}">
      <dgm:prSet/>
      <dgm:spPr/>
      <dgm:t>
        <a:bodyPr/>
        <a:lstStyle/>
        <a:p>
          <a:endParaRPr lang="en-US"/>
        </a:p>
      </dgm:t>
    </dgm:pt>
    <dgm:pt modelId="{42CB925A-7A97-49CF-B009-033728EB8D8C}">
      <dgm:prSet phldrT="[Text]" custT="1"/>
      <dgm:spPr/>
      <dgm:t>
        <a:bodyPr/>
        <a:lstStyle/>
        <a:p>
          <a:r>
            <a:rPr lang="en-US" sz="3600" dirty="0"/>
            <a:t> </a:t>
          </a:r>
          <a:r>
            <a:rPr lang="en-US" sz="1400" dirty="0"/>
            <a:t>10/8</a:t>
          </a:r>
          <a:endParaRPr lang="en-US" sz="3600" dirty="0"/>
        </a:p>
      </dgm:t>
    </dgm:pt>
    <dgm:pt modelId="{EB4D3283-CD42-40A8-91A2-3C5DE42FC3A1}" type="sibTrans" cxnId="{C4EF2DFF-452F-4619-AC89-A1E54822EF55}">
      <dgm:prSet/>
      <dgm:spPr/>
      <dgm:t>
        <a:bodyPr/>
        <a:lstStyle/>
        <a:p>
          <a:endParaRPr lang="en-US"/>
        </a:p>
      </dgm:t>
    </dgm:pt>
    <dgm:pt modelId="{67E61D7F-9A2C-4D3F-8AF9-A15D39144E97}" type="parTrans" cxnId="{C4EF2DFF-452F-4619-AC89-A1E54822EF55}">
      <dgm:prSet/>
      <dgm:spPr/>
      <dgm:t>
        <a:bodyPr/>
        <a:lstStyle/>
        <a:p>
          <a:endParaRPr lang="en-US"/>
        </a:p>
      </dgm:t>
    </dgm:pt>
    <dgm:pt modelId="{DE7B9D5E-0569-4263-963D-ADA1738B6E37}">
      <dgm:prSet phldrT="[Text]" custT="1"/>
      <dgm:spPr/>
      <dgm:t>
        <a:bodyPr/>
        <a:lstStyle/>
        <a:p>
          <a:r>
            <a:rPr lang="en-US" sz="1400" dirty="0"/>
            <a:t>10/7</a:t>
          </a:r>
          <a:endParaRPr lang="en-US" sz="3600" dirty="0"/>
        </a:p>
      </dgm:t>
    </dgm:pt>
    <dgm:pt modelId="{B9DE419A-BF23-4DF5-A420-2EF302162E9D}" type="sibTrans" cxnId="{46EF6F7F-414D-4AEC-853D-7D78027F6E1D}">
      <dgm:prSet/>
      <dgm:spPr/>
      <dgm:t>
        <a:bodyPr/>
        <a:lstStyle/>
        <a:p>
          <a:endParaRPr lang="en-US"/>
        </a:p>
      </dgm:t>
    </dgm:pt>
    <dgm:pt modelId="{608E7CB5-5BAA-4A28-974C-52059090073A}" type="parTrans" cxnId="{46EF6F7F-414D-4AEC-853D-7D78027F6E1D}">
      <dgm:prSet/>
      <dgm:spPr/>
      <dgm:t>
        <a:bodyPr/>
        <a:lstStyle/>
        <a:p>
          <a:endParaRPr lang="en-US"/>
        </a:p>
      </dgm:t>
    </dgm:pt>
    <dgm:pt modelId="{76EB6A9B-1428-4114-80A8-A5017A814A59}">
      <dgm:prSet phldrT="[Text]" custT="1"/>
      <dgm:spPr/>
      <dgm:t>
        <a:bodyPr/>
        <a:lstStyle/>
        <a:p>
          <a:r>
            <a:rPr lang="en-US" sz="3400" dirty="0"/>
            <a:t>    </a:t>
          </a:r>
          <a:r>
            <a:rPr lang="en-US" sz="1400" dirty="0"/>
            <a:t>10/6</a:t>
          </a:r>
          <a:endParaRPr lang="en-US" sz="3400" dirty="0"/>
        </a:p>
      </dgm:t>
    </dgm:pt>
    <dgm:pt modelId="{DA7022AC-69C8-4395-8F72-5529955C6B12}" type="sibTrans" cxnId="{41E6F5AF-2AA4-4041-9384-D52B55AD85CD}">
      <dgm:prSet/>
      <dgm:spPr/>
      <dgm:t>
        <a:bodyPr/>
        <a:lstStyle/>
        <a:p>
          <a:endParaRPr lang="en-US"/>
        </a:p>
      </dgm:t>
    </dgm:pt>
    <dgm:pt modelId="{A60B2AFB-F64C-45B1-A198-F47683C1097F}" type="parTrans" cxnId="{41E6F5AF-2AA4-4041-9384-D52B55AD85CD}">
      <dgm:prSet/>
      <dgm:spPr/>
      <dgm:t>
        <a:bodyPr/>
        <a:lstStyle/>
        <a:p>
          <a:endParaRPr lang="en-US"/>
        </a:p>
      </dgm:t>
    </dgm:pt>
    <dgm:pt modelId="{8C2A82F9-E296-41A8-9DF4-CF28E63E771B}" type="pres">
      <dgm:prSet presAssocID="{A8657D44-3329-465A-840A-E88D05B1EF3B}" presName="Name0" presStyleCnt="0">
        <dgm:presLayoutVars>
          <dgm:dir/>
        </dgm:presLayoutVars>
      </dgm:prSet>
      <dgm:spPr/>
    </dgm:pt>
    <dgm:pt modelId="{537BC808-BBC0-475D-A8A1-D7AC847527C0}" type="pres">
      <dgm:prSet presAssocID="{30C3846B-F87D-45E1-BCE0-FC3AD796FDE6}" presName="parComposite" presStyleCnt="0"/>
      <dgm:spPr/>
    </dgm:pt>
    <dgm:pt modelId="{0908E00B-A6BC-450F-A304-EB307A6EE7F5}" type="pres">
      <dgm:prSet presAssocID="{30C3846B-F87D-45E1-BCE0-FC3AD796FDE6}" presName="parBigCircle" presStyleLbl="node0" presStyleIdx="0" presStyleCnt="2" custScaleX="125970" custScaleY="124700" custLinFactNeighborX="-10958" custLinFactNeighborY="-8167"/>
      <dgm:spPr/>
    </dgm:pt>
    <dgm:pt modelId="{DBB414CB-FA8B-4C5E-A210-DA83C709A32D}" type="pres">
      <dgm:prSet presAssocID="{30C3846B-F87D-45E1-BCE0-FC3AD796FDE6}" presName="parTx" presStyleLbl="revTx" presStyleIdx="0" presStyleCnt="8" custAng="3900000" custScaleX="64073" custLinFactNeighborX="-55925" custLinFactNeighborY="64905"/>
      <dgm:spPr/>
    </dgm:pt>
    <dgm:pt modelId="{024AD75B-3BCB-4A3F-B97F-B89B89EBA9BD}" type="pres">
      <dgm:prSet presAssocID="{30C3846B-F87D-45E1-BCE0-FC3AD796FDE6}" presName="bSpace" presStyleCnt="0"/>
      <dgm:spPr/>
    </dgm:pt>
    <dgm:pt modelId="{8F4083DC-BCE3-4BFD-8FF0-0F2C823FF707}" type="pres">
      <dgm:prSet presAssocID="{30C3846B-F87D-45E1-BCE0-FC3AD796FDE6}" presName="parBackupNorm" presStyleCnt="0"/>
      <dgm:spPr/>
    </dgm:pt>
    <dgm:pt modelId="{A7326B40-746C-4483-BDB6-2947F9FE5F02}" type="pres">
      <dgm:prSet presAssocID="{8D252370-4423-432D-AA66-1377BC7556FB}" presName="parSpace" presStyleCnt="0"/>
      <dgm:spPr/>
    </dgm:pt>
    <dgm:pt modelId="{3B4AB2D4-2C43-4A07-B9AC-1AE6C50C2479}" type="pres">
      <dgm:prSet presAssocID="{76EB6A9B-1428-4114-80A8-A5017A814A59}" presName="desBackupLeftNorm" presStyleCnt="0"/>
      <dgm:spPr/>
    </dgm:pt>
    <dgm:pt modelId="{B298D878-0DC4-4D2C-B83B-7AD801DFC92F}" type="pres">
      <dgm:prSet presAssocID="{76EB6A9B-1428-4114-80A8-A5017A814A59}" presName="desComposite" presStyleCnt="0"/>
      <dgm:spPr/>
    </dgm:pt>
    <dgm:pt modelId="{9E1956AF-376C-4763-90EB-21C48367BDD1}" type="pres">
      <dgm:prSet presAssocID="{76EB6A9B-1428-4114-80A8-A5017A814A59}" presName="desCircle" presStyleLbl="node1" presStyleIdx="0" presStyleCnt="3" custLinFactNeighborX="28245" custLinFactNeighborY="-18194"/>
      <dgm:spPr/>
    </dgm:pt>
    <dgm:pt modelId="{E7E9126C-E354-465A-875E-8468743A3431}" type="pres">
      <dgm:prSet presAssocID="{76EB6A9B-1428-4114-80A8-A5017A814A59}" presName="chTx" presStyleLbl="revTx" presStyleIdx="1" presStyleCnt="8" custLinFactNeighborX="33191" custLinFactNeighborY="-41355"/>
      <dgm:spPr/>
    </dgm:pt>
    <dgm:pt modelId="{E8524687-CFEE-4BF4-9C3E-BC49E4BBFF12}" type="pres">
      <dgm:prSet presAssocID="{76EB6A9B-1428-4114-80A8-A5017A814A59}" presName="desTx" presStyleLbl="revTx" presStyleIdx="2" presStyleCnt="8">
        <dgm:presLayoutVars>
          <dgm:bulletEnabled val="1"/>
        </dgm:presLayoutVars>
      </dgm:prSet>
      <dgm:spPr/>
    </dgm:pt>
    <dgm:pt modelId="{AB1503FE-C37E-43B3-9B06-FFDB696E14B3}" type="pres">
      <dgm:prSet presAssocID="{76EB6A9B-1428-4114-80A8-A5017A814A59}" presName="desBackupRightNorm" presStyleCnt="0"/>
      <dgm:spPr/>
    </dgm:pt>
    <dgm:pt modelId="{ADBA1281-5C3F-4E00-9BFB-83A96E003346}" type="pres">
      <dgm:prSet presAssocID="{DA7022AC-69C8-4395-8F72-5529955C6B12}" presName="desSpace" presStyleCnt="0"/>
      <dgm:spPr/>
    </dgm:pt>
    <dgm:pt modelId="{AB69B5D9-E000-4F99-BEB4-9037F8A68C62}" type="pres">
      <dgm:prSet presAssocID="{DE7B9D5E-0569-4263-963D-ADA1738B6E37}" presName="desBackupLeftNorm" presStyleCnt="0"/>
      <dgm:spPr/>
    </dgm:pt>
    <dgm:pt modelId="{E65BDE7F-46F6-4656-A04F-9B3DCA331DB1}" type="pres">
      <dgm:prSet presAssocID="{DE7B9D5E-0569-4263-963D-ADA1738B6E37}" presName="desComposite" presStyleCnt="0"/>
      <dgm:spPr/>
    </dgm:pt>
    <dgm:pt modelId="{BA3E8567-6960-495B-8B59-E887390DCF03}" type="pres">
      <dgm:prSet presAssocID="{DE7B9D5E-0569-4263-963D-ADA1738B6E37}" presName="desCircle" presStyleLbl="node1" presStyleIdx="1" presStyleCnt="3" custLinFactNeighborX="24690" custLinFactNeighborY="-13875"/>
      <dgm:spPr/>
    </dgm:pt>
    <dgm:pt modelId="{EBAE871F-7E58-4BCB-B55D-718AD2841769}" type="pres">
      <dgm:prSet presAssocID="{DE7B9D5E-0569-4263-963D-ADA1738B6E37}" presName="chTx" presStyleLbl="revTx" presStyleIdx="3" presStyleCnt="8" custLinFactNeighborX="36384" custLinFactNeighborY="-36604"/>
      <dgm:spPr/>
    </dgm:pt>
    <dgm:pt modelId="{463A0FAB-E107-45BA-B2D9-214E28B31392}" type="pres">
      <dgm:prSet presAssocID="{DE7B9D5E-0569-4263-963D-ADA1738B6E37}" presName="desTx" presStyleLbl="revTx" presStyleIdx="4" presStyleCnt="8">
        <dgm:presLayoutVars>
          <dgm:bulletEnabled val="1"/>
        </dgm:presLayoutVars>
      </dgm:prSet>
      <dgm:spPr/>
    </dgm:pt>
    <dgm:pt modelId="{C25119F6-A948-4C6F-B2A4-4F4E95774A21}" type="pres">
      <dgm:prSet presAssocID="{DE7B9D5E-0569-4263-963D-ADA1738B6E37}" presName="desBackupRightNorm" presStyleCnt="0"/>
      <dgm:spPr/>
    </dgm:pt>
    <dgm:pt modelId="{7D2E6D6C-7430-4A2A-B9F5-E73D498FB6C0}" type="pres">
      <dgm:prSet presAssocID="{B9DE419A-BF23-4DF5-A420-2EF302162E9D}" presName="desSpace" presStyleCnt="0"/>
      <dgm:spPr/>
    </dgm:pt>
    <dgm:pt modelId="{3CD4BCA2-6591-40DC-BD3A-6E9C6C2AA200}" type="pres">
      <dgm:prSet presAssocID="{42CB925A-7A97-49CF-B009-033728EB8D8C}" presName="desBackupLeftNorm" presStyleCnt="0"/>
      <dgm:spPr/>
    </dgm:pt>
    <dgm:pt modelId="{B0693FAD-1697-49A8-8437-99ECA00BC6B3}" type="pres">
      <dgm:prSet presAssocID="{42CB925A-7A97-49CF-B009-033728EB8D8C}" presName="desComposite" presStyleCnt="0"/>
      <dgm:spPr/>
    </dgm:pt>
    <dgm:pt modelId="{C9FC1C1F-D20C-4503-BB1C-020714BF587C}" type="pres">
      <dgm:prSet presAssocID="{42CB925A-7A97-49CF-B009-033728EB8D8C}" presName="desCircle" presStyleLbl="node1" presStyleIdx="2" presStyleCnt="3" custLinFactNeighborX="22823" custLinFactNeighborY="-14988"/>
      <dgm:spPr/>
    </dgm:pt>
    <dgm:pt modelId="{9C0FCFD8-D58D-46D9-88D1-CD89E717C5AB}" type="pres">
      <dgm:prSet presAssocID="{42CB925A-7A97-49CF-B009-033728EB8D8C}" presName="chTx" presStyleLbl="revTx" presStyleIdx="5" presStyleCnt="8" custLinFactNeighborX="27307" custLinFactNeighborY="-41355"/>
      <dgm:spPr/>
    </dgm:pt>
    <dgm:pt modelId="{F4C8B33E-4682-4311-99A1-34EEE560B234}" type="pres">
      <dgm:prSet presAssocID="{42CB925A-7A97-49CF-B009-033728EB8D8C}" presName="desTx" presStyleLbl="revTx" presStyleIdx="6" presStyleCnt="8">
        <dgm:presLayoutVars>
          <dgm:bulletEnabled val="1"/>
        </dgm:presLayoutVars>
      </dgm:prSet>
      <dgm:spPr/>
    </dgm:pt>
    <dgm:pt modelId="{E3D29D88-A989-408A-8D65-5CF9862A7855}" type="pres">
      <dgm:prSet presAssocID="{42CB925A-7A97-49CF-B009-033728EB8D8C}" presName="desBackupRightNorm" presStyleCnt="0"/>
      <dgm:spPr/>
    </dgm:pt>
    <dgm:pt modelId="{DFE2E342-643B-4F9F-8387-FE717A04E251}" type="pres">
      <dgm:prSet presAssocID="{EB4D3283-CD42-40A8-91A2-3C5DE42FC3A1}" presName="desSpace" presStyleCnt="0"/>
      <dgm:spPr/>
    </dgm:pt>
    <dgm:pt modelId="{6F0B1185-7A3E-4E4C-A354-D38C710C05F2}" type="pres">
      <dgm:prSet presAssocID="{6BDF153C-9CD1-4394-9295-9AB774AC5802}" presName="parComposite" presStyleCnt="0"/>
      <dgm:spPr/>
    </dgm:pt>
    <dgm:pt modelId="{7D93B637-D799-4D1A-9CF1-679E8CADD5DE}" type="pres">
      <dgm:prSet presAssocID="{6BDF153C-9CD1-4394-9295-9AB774AC5802}" presName="parBigCircle" presStyleLbl="node0" presStyleIdx="1" presStyleCnt="2" custScaleX="124744" custScaleY="114269" custLinFactNeighborX="10006" custLinFactNeighborY="-7776"/>
      <dgm:spPr/>
    </dgm:pt>
    <dgm:pt modelId="{5B48F84E-A31E-4155-8BD6-00D317C40A45}" type="pres">
      <dgm:prSet presAssocID="{6BDF153C-9CD1-4394-9295-9AB774AC5802}" presName="parTx" presStyleLbl="revTx" presStyleIdx="7" presStyleCnt="8" custAng="3900000" custScaleX="68731" custLinFactNeighborX="-38503" custLinFactNeighborY="67684"/>
      <dgm:spPr/>
    </dgm:pt>
    <dgm:pt modelId="{A800F90E-09BC-4EAF-BC07-354084C62A0F}" type="pres">
      <dgm:prSet presAssocID="{6BDF153C-9CD1-4394-9295-9AB774AC5802}" presName="bSpace" presStyleCnt="0"/>
      <dgm:spPr/>
    </dgm:pt>
    <dgm:pt modelId="{63E88F46-D5F7-4ABE-8FDA-2A749872216D}" type="pres">
      <dgm:prSet presAssocID="{6BDF153C-9CD1-4394-9295-9AB774AC5802}" presName="parBackupNorm" presStyleCnt="0"/>
      <dgm:spPr/>
    </dgm:pt>
    <dgm:pt modelId="{AE93B40A-DE3B-47D5-A64B-26EE9ED02E24}" type="pres">
      <dgm:prSet presAssocID="{8BC1D0D6-EF8D-497F-8DDF-8F04F29A060B}" presName="parSpace" presStyleCnt="0"/>
      <dgm:spPr/>
    </dgm:pt>
  </dgm:ptLst>
  <dgm:cxnLst>
    <dgm:cxn modelId="{6163012F-4868-4A5F-9535-9D1D613BD28D}" srcId="{A8657D44-3329-465A-840A-E88D05B1EF3B}" destId="{6BDF153C-9CD1-4394-9295-9AB774AC5802}" srcOrd="1" destOrd="0" parTransId="{DA331538-42F7-44BC-8AB3-BAF0D2388BDD}" sibTransId="{8BC1D0D6-EF8D-497F-8DDF-8F04F29A060B}"/>
    <dgm:cxn modelId="{B671F961-DF13-4CA0-8368-7214602EE280}" type="presOf" srcId="{A8657D44-3329-465A-840A-E88D05B1EF3B}" destId="{8C2A82F9-E296-41A8-9DF4-CF28E63E771B}" srcOrd="0" destOrd="0" presId="urn:microsoft.com/office/officeart/2008/layout/CircleAccentTimeline"/>
    <dgm:cxn modelId="{95E6E64D-3579-42F8-BBAF-E573ECB86455}" type="presOf" srcId="{DE7B9D5E-0569-4263-963D-ADA1738B6E37}" destId="{EBAE871F-7E58-4BCB-B55D-718AD2841769}" srcOrd="0" destOrd="0" presId="urn:microsoft.com/office/officeart/2008/layout/CircleAccentTimeline"/>
    <dgm:cxn modelId="{46EF6F7F-414D-4AEC-853D-7D78027F6E1D}" srcId="{30C3846B-F87D-45E1-BCE0-FC3AD796FDE6}" destId="{DE7B9D5E-0569-4263-963D-ADA1738B6E37}" srcOrd="1" destOrd="0" parTransId="{608E7CB5-5BAA-4A28-974C-52059090073A}" sibTransId="{B9DE419A-BF23-4DF5-A420-2EF302162E9D}"/>
    <dgm:cxn modelId="{0D3ECA89-CF32-4399-BF8F-121CAD1FAEBF}" srcId="{A8657D44-3329-465A-840A-E88D05B1EF3B}" destId="{30C3846B-F87D-45E1-BCE0-FC3AD796FDE6}" srcOrd="0" destOrd="0" parTransId="{D9B4C905-12C8-414F-A4B1-241D3BB0DD3C}" sibTransId="{8D252370-4423-432D-AA66-1377BC7556FB}"/>
    <dgm:cxn modelId="{44E24F97-71DE-4682-B5C0-AAAA14C1B10F}" type="presOf" srcId="{76EB6A9B-1428-4114-80A8-A5017A814A59}" destId="{E7E9126C-E354-465A-875E-8468743A3431}" srcOrd="0" destOrd="0" presId="urn:microsoft.com/office/officeart/2008/layout/CircleAccentTimeline"/>
    <dgm:cxn modelId="{41E6F5AF-2AA4-4041-9384-D52B55AD85CD}" srcId="{30C3846B-F87D-45E1-BCE0-FC3AD796FDE6}" destId="{76EB6A9B-1428-4114-80A8-A5017A814A59}" srcOrd="0" destOrd="0" parTransId="{A60B2AFB-F64C-45B1-A198-F47683C1097F}" sibTransId="{DA7022AC-69C8-4395-8F72-5529955C6B12}"/>
    <dgm:cxn modelId="{2C7D5ABF-65A5-4FE9-9C32-05D3127D34EF}" type="presOf" srcId="{42CB925A-7A97-49CF-B009-033728EB8D8C}" destId="{9C0FCFD8-D58D-46D9-88D1-CD89E717C5AB}" srcOrd="0" destOrd="0" presId="urn:microsoft.com/office/officeart/2008/layout/CircleAccentTimeline"/>
    <dgm:cxn modelId="{A8356DDA-960D-4991-B1B9-79C396A23095}" type="presOf" srcId="{30C3846B-F87D-45E1-BCE0-FC3AD796FDE6}" destId="{DBB414CB-FA8B-4C5E-A210-DA83C709A32D}" srcOrd="0" destOrd="0" presId="urn:microsoft.com/office/officeart/2008/layout/CircleAccentTimeline"/>
    <dgm:cxn modelId="{8B0D97FE-7CB8-4B73-AACE-B2259B80100B}" type="presOf" srcId="{6BDF153C-9CD1-4394-9295-9AB774AC5802}" destId="{5B48F84E-A31E-4155-8BD6-00D317C40A45}" srcOrd="0" destOrd="0" presId="urn:microsoft.com/office/officeart/2008/layout/CircleAccentTimeline"/>
    <dgm:cxn modelId="{C4EF2DFF-452F-4619-AC89-A1E54822EF55}" srcId="{30C3846B-F87D-45E1-BCE0-FC3AD796FDE6}" destId="{42CB925A-7A97-49CF-B009-033728EB8D8C}" srcOrd="2" destOrd="0" parTransId="{67E61D7F-9A2C-4D3F-8AF9-A15D39144E97}" sibTransId="{EB4D3283-CD42-40A8-91A2-3C5DE42FC3A1}"/>
    <dgm:cxn modelId="{A0CADB83-D6F0-41C3-9025-8A3B02889D68}" type="presParOf" srcId="{8C2A82F9-E296-41A8-9DF4-CF28E63E771B}" destId="{537BC808-BBC0-475D-A8A1-D7AC847527C0}" srcOrd="0" destOrd="0" presId="urn:microsoft.com/office/officeart/2008/layout/CircleAccentTimeline"/>
    <dgm:cxn modelId="{B3FD1D42-213D-4B99-A7E7-B647F611BE95}" type="presParOf" srcId="{537BC808-BBC0-475D-A8A1-D7AC847527C0}" destId="{0908E00B-A6BC-450F-A304-EB307A6EE7F5}" srcOrd="0" destOrd="0" presId="urn:microsoft.com/office/officeart/2008/layout/CircleAccentTimeline"/>
    <dgm:cxn modelId="{2BBFADC0-E8DF-46B8-983B-346B7E204F17}" type="presParOf" srcId="{537BC808-BBC0-475D-A8A1-D7AC847527C0}" destId="{DBB414CB-FA8B-4C5E-A210-DA83C709A32D}" srcOrd="1" destOrd="0" presId="urn:microsoft.com/office/officeart/2008/layout/CircleAccentTimeline"/>
    <dgm:cxn modelId="{ADD6BEEB-D2F7-42DC-9CBC-83CFEEE62BE3}" type="presParOf" srcId="{537BC808-BBC0-475D-A8A1-D7AC847527C0}" destId="{024AD75B-3BCB-4A3F-B97F-B89B89EBA9BD}" srcOrd="2" destOrd="0" presId="urn:microsoft.com/office/officeart/2008/layout/CircleAccentTimeline"/>
    <dgm:cxn modelId="{053E5435-5E30-4939-943F-A3D42001320A}" type="presParOf" srcId="{8C2A82F9-E296-41A8-9DF4-CF28E63E771B}" destId="{8F4083DC-BCE3-4BFD-8FF0-0F2C823FF707}" srcOrd="1" destOrd="0" presId="urn:microsoft.com/office/officeart/2008/layout/CircleAccentTimeline"/>
    <dgm:cxn modelId="{A7817D2E-44A7-40B4-A310-31849FAC4260}" type="presParOf" srcId="{8C2A82F9-E296-41A8-9DF4-CF28E63E771B}" destId="{A7326B40-746C-4483-BDB6-2947F9FE5F02}" srcOrd="2" destOrd="0" presId="urn:microsoft.com/office/officeart/2008/layout/CircleAccentTimeline"/>
    <dgm:cxn modelId="{2BD211E5-F6EF-4CA9-9DC4-56B4ED837E40}" type="presParOf" srcId="{8C2A82F9-E296-41A8-9DF4-CF28E63E771B}" destId="{3B4AB2D4-2C43-4A07-B9AC-1AE6C50C2479}" srcOrd="3" destOrd="0" presId="urn:microsoft.com/office/officeart/2008/layout/CircleAccentTimeline"/>
    <dgm:cxn modelId="{23AC47F1-07CE-4350-9B1A-DD5BDB4E7773}" type="presParOf" srcId="{8C2A82F9-E296-41A8-9DF4-CF28E63E771B}" destId="{B298D878-0DC4-4D2C-B83B-7AD801DFC92F}" srcOrd="4" destOrd="0" presId="urn:microsoft.com/office/officeart/2008/layout/CircleAccentTimeline"/>
    <dgm:cxn modelId="{D4094DC8-FEDE-4833-8766-751BEA11EF0F}" type="presParOf" srcId="{B298D878-0DC4-4D2C-B83B-7AD801DFC92F}" destId="{9E1956AF-376C-4763-90EB-21C48367BDD1}" srcOrd="0" destOrd="0" presId="urn:microsoft.com/office/officeart/2008/layout/CircleAccentTimeline"/>
    <dgm:cxn modelId="{49291059-D458-4E4B-AD8D-0B21C1A4DE63}" type="presParOf" srcId="{B298D878-0DC4-4D2C-B83B-7AD801DFC92F}" destId="{E7E9126C-E354-465A-875E-8468743A3431}" srcOrd="1" destOrd="0" presId="urn:microsoft.com/office/officeart/2008/layout/CircleAccentTimeline"/>
    <dgm:cxn modelId="{5229A86D-39C2-4E8C-9271-C1EFE1C656E2}" type="presParOf" srcId="{B298D878-0DC4-4D2C-B83B-7AD801DFC92F}" destId="{E8524687-CFEE-4BF4-9C3E-BC49E4BBFF12}" srcOrd="2" destOrd="0" presId="urn:microsoft.com/office/officeart/2008/layout/CircleAccentTimeline"/>
    <dgm:cxn modelId="{0E1247B8-CC5E-44E0-B38C-9DACFA59608A}" type="presParOf" srcId="{8C2A82F9-E296-41A8-9DF4-CF28E63E771B}" destId="{AB1503FE-C37E-43B3-9B06-FFDB696E14B3}" srcOrd="5" destOrd="0" presId="urn:microsoft.com/office/officeart/2008/layout/CircleAccentTimeline"/>
    <dgm:cxn modelId="{B201C86F-48DC-4800-AFCB-BD159BE62566}" type="presParOf" srcId="{8C2A82F9-E296-41A8-9DF4-CF28E63E771B}" destId="{ADBA1281-5C3F-4E00-9BFB-83A96E003346}" srcOrd="6" destOrd="0" presId="urn:microsoft.com/office/officeart/2008/layout/CircleAccentTimeline"/>
    <dgm:cxn modelId="{B9B02FA7-89B1-4873-9A5A-D2302213F03E}" type="presParOf" srcId="{8C2A82F9-E296-41A8-9DF4-CF28E63E771B}" destId="{AB69B5D9-E000-4F99-BEB4-9037F8A68C62}" srcOrd="7" destOrd="0" presId="urn:microsoft.com/office/officeart/2008/layout/CircleAccentTimeline"/>
    <dgm:cxn modelId="{2D1DBD12-B7AA-4171-892E-78EB1A4BC387}" type="presParOf" srcId="{8C2A82F9-E296-41A8-9DF4-CF28E63E771B}" destId="{E65BDE7F-46F6-4656-A04F-9B3DCA331DB1}" srcOrd="8" destOrd="0" presId="urn:microsoft.com/office/officeart/2008/layout/CircleAccentTimeline"/>
    <dgm:cxn modelId="{5CE0D30B-047A-4927-8B01-C8927EAE618F}" type="presParOf" srcId="{E65BDE7F-46F6-4656-A04F-9B3DCA331DB1}" destId="{BA3E8567-6960-495B-8B59-E887390DCF03}" srcOrd="0" destOrd="0" presId="urn:microsoft.com/office/officeart/2008/layout/CircleAccentTimeline"/>
    <dgm:cxn modelId="{CEDC7EB9-756D-4496-9CB6-9FA25CE0094E}" type="presParOf" srcId="{E65BDE7F-46F6-4656-A04F-9B3DCA331DB1}" destId="{EBAE871F-7E58-4BCB-B55D-718AD2841769}" srcOrd="1" destOrd="0" presId="urn:microsoft.com/office/officeart/2008/layout/CircleAccentTimeline"/>
    <dgm:cxn modelId="{FFB73081-9827-4981-B101-262199C6EAF3}" type="presParOf" srcId="{E65BDE7F-46F6-4656-A04F-9B3DCA331DB1}" destId="{463A0FAB-E107-45BA-B2D9-214E28B31392}" srcOrd="2" destOrd="0" presId="urn:microsoft.com/office/officeart/2008/layout/CircleAccentTimeline"/>
    <dgm:cxn modelId="{86BB0072-6443-4BEE-90C8-887BCA735F1B}" type="presParOf" srcId="{8C2A82F9-E296-41A8-9DF4-CF28E63E771B}" destId="{C25119F6-A948-4C6F-B2A4-4F4E95774A21}" srcOrd="9" destOrd="0" presId="urn:microsoft.com/office/officeart/2008/layout/CircleAccentTimeline"/>
    <dgm:cxn modelId="{B2442B94-BCB9-4355-ADB5-D6FB71D1A2E2}" type="presParOf" srcId="{8C2A82F9-E296-41A8-9DF4-CF28E63E771B}" destId="{7D2E6D6C-7430-4A2A-B9F5-E73D498FB6C0}" srcOrd="10" destOrd="0" presId="urn:microsoft.com/office/officeart/2008/layout/CircleAccentTimeline"/>
    <dgm:cxn modelId="{2913C91B-21E4-4178-834F-8135074D1ECB}" type="presParOf" srcId="{8C2A82F9-E296-41A8-9DF4-CF28E63E771B}" destId="{3CD4BCA2-6591-40DC-BD3A-6E9C6C2AA200}" srcOrd="11" destOrd="0" presId="urn:microsoft.com/office/officeart/2008/layout/CircleAccentTimeline"/>
    <dgm:cxn modelId="{422621AD-F72F-4738-9C20-FB794272B927}" type="presParOf" srcId="{8C2A82F9-E296-41A8-9DF4-CF28E63E771B}" destId="{B0693FAD-1697-49A8-8437-99ECA00BC6B3}" srcOrd="12" destOrd="0" presId="urn:microsoft.com/office/officeart/2008/layout/CircleAccentTimeline"/>
    <dgm:cxn modelId="{BE520B6D-6576-46CA-B5E3-634B3CF34388}" type="presParOf" srcId="{B0693FAD-1697-49A8-8437-99ECA00BC6B3}" destId="{C9FC1C1F-D20C-4503-BB1C-020714BF587C}" srcOrd="0" destOrd="0" presId="urn:microsoft.com/office/officeart/2008/layout/CircleAccentTimeline"/>
    <dgm:cxn modelId="{3FE90891-E115-4388-B393-91B4B5C3E12A}" type="presParOf" srcId="{B0693FAD-1697-49A8-8437-99ECA00BC6B3}" destId="{9C0FCFD8-D58D-46D9-88D1-CD89E717C5AB}" srcOrd="1" destOrd="0" presId="urn:microsoft.com/office/officeart/2008/layout/CircleAccentTimeline"/>
    <dgm:cxn modelId="{FB8196D8-EE55-4BE0-A2D6-A50C00032E6F}" type="presParOf" srcId="{B0693FAD-1697-49A8-8437-99ECA00BC6B3}" destId="{F4C8B33E-4682-4311-99A1-34EEE560B234}" srcOrd="2" destOrd="0" presId="urn:microsoft.com/office/officeart/2008/layout/CircleAccentTimeline"/>
    <dgm:cxn modelId="{DEDCE408-25B6-48DF-81EE-E90433200AD0}" type="presParOf" srcId="{8C2A82F9-E296-41A8-9DF4-CF28E63E771B}" destId="{E3D29D88-A989-408A-8D65-5CF9862A7855}" srcOrd="13" destOrd="0" presId="urn:microsoft.com/office/officeart/2008/layout/CircleAccentTimeline"/>
    <dgm:cxn modelId="{F22EFD7B-528A-4C12-BF5E-13ABA41EAEBE}" type="presParOf" srcId="{8C2A82F9-E296-41A8-9DF4-CF28E63E771B}" destId="{DFE2E342-643B-4F9F-8387-FE717A04E251}" srcOrd="14" destOrd="0" presId="urn:microsoft.com/office/officeart/2008/layout/CircleAccentTimeline"/>
    <dgm:cxn modelId="{09362316-04BB-4129-8978-1AD09DCC4826}" type="presParOf" srcId="{8C2A82F9-E296-41A8-9DF4-CF28E63E771B}" destId="{6F0B1185-7A3E-4E4C-A354-D38C710C05F2}" srcOrd="15" destOrd="0" presId="urn:microsoft.com/office/officeart/2008/layout/CircleAccentTimeline"/>
    <dgm:cxn modelId="{6FA3E000-CEB7-49B0-BD04-F8B19D9B062F}" type="presParOf" srcId="{6F0B1185-7A3E-4E4C-A354-D38C710C05F2}" destId="{7D93B637-D799-4D1A-9CF1-679E8CADD5DE}" srcOrd="0" destOrd="0" presId="urn:microsoft.com/office/officeart/2008/layout/CircleAccentTimeline"/>
    <dgm:cxn modelId="{3FF2656F-D71A-4034-B727-160EF35D5D0D}" type="presParOf" srcId="{6F0B1185-7A3E-4E4C-A354-D38C710C05F2}" destId="{5B48F84E-A31E-4155-8BD6-00D317C40A45}" srcOrd="1" destOrd="0" presId="urn:microsoft.com/office/officeart/2008/layout/CircleAccentTimeline"/>
    <dgm:cxn modelId="{47CC97C5-81AF-48D6-BF77-3B7A9BDA981C}" type="presParOf" srcId="{6F0B1185-7A3E-4E4C-A354-D38C710C05F2}" destId="{A800F90E-09BC-4EAF-BC07-354084C62A0F}" srcOrd="2" destOrd="0" presId="urn:microsoft.com/office/officeart/2008/layout/CircleAccentTimeline"/>
    <dgm:cxn modelId="{CD3BF6D5-4A15-4734-A938-0A202FD16A68}" type="presParOf" srcId="{8C2A82F9-E296-41A8-9DF4-CF28E63E771B}" destId="{63E88F46-D5F7-4ABE-8FDA-2A749872216D}" srcOrd="16" destOrd="0" presId="urn:microsoft.com/office/officeart/2008/layout/CircleAccentTimeline"/>
    <dgm:cxn modelId="{949C8B00-CF68-489B-B8C0-F290DD75B987}" type="presParOf" srcId="{8C2A82F9-E296-41A8-9DF4-CF28E63E771B}" destId="{AE93B40A-DE3B-47D5-A64B-26EE9ED02E24}" srcOrd="17" destOrd="0" presId="urn:microsoft.com/office/officeart/2008/layout/CircleAccentTimeline"/>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339AE9-068C-47DC-B773-1F37CFFA86A6}">
      <dsp:nvSpPr>
        <dsp:cNvPr id="0" name=""/>
        <dsp:cNvSpPr/>
      </dsp:nvSpPr>
      <dsp:spPr>
        <a:xfrm>
          <a:off x="2435" y="1209549"/>
          <a:ext cx="1602928" cy="1062733"/>
        </a:xfrm>
        <a:prstGeom prst="roundRect">
          <a:avLst>
            <a:gd name="adj" fmla="val 10000"/>
          </a:avLst>
        </a:prstGeom>
        <a:solidFill>
          <a:schemeClr val="bg1">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LSE</a:t>
          </a:r>
          <a:r>
            <a:rPr lang="en-US" sz="1600" kern="1200" dirty="0"/>
            <a:t>         </a:t>
          </a:r>
        </a:p>
        <a:p>
          <a:pPr marL="0" lvl="0" indent="0" algn="ctr" defTabSz="711200">
            <a:lnSpc>
              <a:spcPct val="90000"/>
            </a:lnSpc>
            <a:spcBef>
              <a:spcPct val="0"/>
            </a:spcBef>
            <a:spcAft>
              <a:spcPct val="35000"/>
            </a:spcAft>
            <a:buNone/>
          </a:pPr>
          <a:r>
            <a:rPr lang="en-US" sz="1600" kern="1200" dirty="0"/>
            <a:t>Load Serving Entity</a:t>
          </a:r>
        </a:p>
      </dsp:txBody>
      <dsp:txXfrm>
        <a:off x="33561" y="1240675"/>
        <a:ext cx="1540676" cy="1000481"/>
      </dsp:txXfrm>
    </dsp:sp>
    <dsp:sp modelId="{F7421479-1805-4326-B74D-F34EBCAA5BAA}">
      <dsp:nvSpPr>
        <dsp:cNvPr id="0" name=""/>
        <dsp:cNvSpPr/>
      </dsp:nvSpPr>
      <dsp:spPr>
        <a:xfrm rot="18356065">
          <a:off x="1379676" y="1280630"/>
          <a:ext cx="1092547" cy="35947"/>
        </a:xfrm>
        <a:custGeom>
          <a:avLst/>
          <a:gdLst/>
          <a:ahLst/>
          <a:cxnLst/>
          <a:rect l="0" t="0" r="0" b="0"/>
          <a:pathLst>
            <a:path>
              <a:moveTo>
                <a:pt x="0" y="17973"/>
              </a:moveTo>
              <a:lnTo>
                <a:pt x="1092547" y="17973"/>
              </a:lnTo>
            </a:path>
          </a:pathLst>
        </a:custGeom>
        <a:noFill/>
        <a:ln w="31750" cap="flat" cmpd="sng" algn="ctr">
          <a:solidFill>
            <a:schemeClr val="accent1">
              <a:lumMod val="7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1898636" y="1271290"/>
        <a:ext cx="54627" cy="54627"/>
      </dsp:txXfrm>
    </dsp:sp>
    <dsp:sp modelId="{006F1CCA-45F3-46DE-854B-A351AF85FC77}">
      <dsp:nvSpPr>
        <dsp:cNvPr id="0" name=""/>
        <dsp:cNvSpPr/>
      </dsp:nvSpPr>
      <dsp:spPr>
        <a:xfrm>
          <a:off x="2246535" y="395450"/>
          <a:ext cx="1602928" cy="921683"/>
        </a:xfrm>
        <a:prstGeom prst="roundRect">
          <a:avLst>
            <a:gd name="adj" fmla="val 10000"/>
          </a:avLst>
        </a:prstGeom>
        <a:solidFill>
          <a:schemeClr val="accent1">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REP        </a:t>
          </a:r>
        </a:p>
        <a:p>
          <a:pPr marL="0" lvl="0" indent="0" algn="ctr" defTabSz="711200">
            <a:lnSpc>
              <a:spcPct val="90000"/>
            </a:lnSpc>
            <a:spcBef>
              <a:spcPct val="0"/>
            </a:spcBef>
            <a:spcAft>
              <a:spcPct val="35000"/>
            </a:spcAft>
            <a:buNone/>
          </a:pPr>
          <a:r>
            <a:rPr lang="en-US" sz="1600" b="0" kern="1200" dirty="0"/>
            <a:t>Retail Electric Provider</a:t>
          </a:r>
        </a:p>
      </dsp:txBody>
      <dsp:txXfrm>
        <a:off x="2273530" y="422445"/>
        <a:ext cx="1548938" cy="867693"/>
      </dsp:txXfrm>
    </dsp:sp>
    <dsp:sp modelId="{CD894128-9586-426F-AB2B-D74576D11770}">
      <dsp:nvSpPr>
        <dsp:cNvPr id="0" name=""/>
        <dsp:cNvSpPr/>
      </dsp:nvSpPr>
      <dsp:spPr>
        <a:xfrm rot="2007763">
          <a:off x="3785767" y="1050209"/>
          <a:ext cx="768565" cy="35947"/>
        </a:xfrm>
        <a:custGeom>
          <a:avLst/>
          <a:gdLst/>
          <a:ahLst/>
          <a:cxnLst/>
          <a:rect l="0" t="0" r="0" b="0"/>
          <a:pathLst>
            <a:path>
              <a:moveTo>
                <a:pt x="0" y="17973"/>
              </a:moveTo>
              <a:lnTo>
                <a:pt x="768565" y="17973"/>
              </a:lnTo>
            </a:path>
          </a:pathLst>
        </a:custGeom>
        <a:noFill/>
        <a:ln w="31750" cap="flat" cmpd="sng" algn="ctr">
          <a:solidFill>
            <a:schemeClr val="accent1">
              <a:lumMod val="7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50835" y="1048969"/>
        <a:ext cx="38428" cy="38428"/>
      </dsp:txXfrm>
    </dsp:sp>
    <dsp:sp modelId="{526049BE-E29F-484F-BA97-D801B6660E60}">
      <dsp:nvSpPr>
        <dsp:cNvPr id="0" name=""/>
        <dsp:cNvSpPr/>
      </dsp:nvSpPr>
      <dsp:spPr>
        <a:xfrm>
          <a:off x="4490635" y="819232"/>
          <a:ext cx="1602928" cy="921683"/>
        </a:xfrm>
        <a:prstGeom prst="roundRect">
          <a:avLst>
            <a:gd name="adj" fmla="val 10000"/>
          </a:avLst>
        </a:prstGeom>
        <a:solidFill>
          <a:schemeClr val="accent3">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ROR         </a:t>
          </a:r>
        </a:p>
        <a:p>
          <a:pPr marL="0" lvl="0" indent="0" algn="ctr" defTabSz="711200">
            <a:lnSpc>
              <a:spcPct val="90000"/>
            </a:lnSpc>
            <a:spcBef>
              <a:spcPct val="0"/>
            </a:spcBef>
            <a:spcAft>
              <a:spcPct val="35000"/>
            </a:spcAft>
            <a:buNone/>
          </a:pPr>
          <a:r>
            <a:rPr lang="en-US" sz="1600" b="1" kern="1200" dirty="0"/>
            <a:t> </a:t>
          </a:r>
          <a:r>
            <a:rPr lang="en-US" sz="1600" b="0" kern="1200" dirty="0"/>
            <a:t>REP of Record</a:t>
          </a:r>
        </a:p>
      </dsp:txBody>
      <dsp:txXfrm>
        <a:off x="4517630" y="846227"/>
        <a:ext cx="1548938" cy="867693"/>
      </dsp:txXfrm>
    </dsp:sp>
    <dsp:sp modelId="{D50077AF-156F-44B5-A867-2A49B7E25E75}">
      <dsp:nvSpPr>
        <dsp:cNvPr id="0" name=""/>
        <dsp:cNvSpPr/>
      </dsp:nvSpPr>
      <dsp:spPr>
        <a:xfrm rot="755709">
          <a:off x="1597459" y="1794573"/>
          <a:ext cx="656981" cy="35947"/>
        </a:xfrm>
        <a:custGeom>
          <a:avLst/>
          <a:gdLst/>
          <a:ahLst/>
          <a:cxnLst/>
          <a:rect l="0" t="0" r="0" b="0"/>
          <a:pathLst>
            <a:path>
              <a:moveTo>
                <a:pt x="0" y="17973"/>
              </a:moveTo>
              <a:lnTo>
                <a:pt x="656981" y="17973"/>
              </a:lnTo>
            </a:path>
          </a:pathLst>
        </a:custGeom>
        <a:noFill/>
        <a:ln w="31750" cap="flat" cmpd="sng" algn="ctr">
          <a:solidFill>
            <a:schemeClr val="accent1">
              <a:lumMod val="7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09525" y="1796122"/>
        <a:ext cx="32849" cy="32849"/>
      </dsp:txXfrm>
    </dsp:sp>
    <dsp:sp modelId="{BE8A6ABD-16E4-468F-9D97-41C8B1F4A7A3}">
      <dsp:nvSpPr>
        <dsp:cNvPr id="0" name=""/>
        <dsp:cNvSpPr/>
      </dsp:nvSpPr>
      <dsp:spPr>
        <a:xfrm>
          <a:off x="2246535" y="1483446"/>
          <a:ext cx="1602928" cy="801464"/>
        </a:xfrm>
        <a:prstGeom prst="roundRect">
          <a:avLst>
            <a:gd name="adj" fmla="val 10000"/>
          </a:avLst>
        </a:prstGeom>
        <a:solidFill>
          <a:schemeClr val="accent1">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CR      </a:t>
          </a:r>
          <a:r>
            <a:rPr lang="en-US" sz="1600" b="0" kern="1200" dirty="0"/>
            <a:t>Competitive Retailer </a:t>
          </a:r>
          <a:endParaRPr lang="en-US" sz="1600" b="1" kern="1200" dirty="0"/>
        </a:p>
      </dsp:txBody>
      <dsp:txXfrm>
        <a:off x="2270009" y="1506920"/>
        <a:ext cx="1555980" cy="754516"/>
      </dsp:txXfrm>
    </dsp:sp>
    <dsp:sp modelId="{66ADAAA1-0762-48E6-9444-5D5605EAB14A}">
      <dsp:nvSpPr>
        <dsp:cNvPr id="0" name=""/>
        <dsp:cNvSpPr/>
      </dsp:nvSpPr>
      <dsp:spPr>
        <a:xfrm>
          <a:off x="2246535" y="2571405"/>
          <a:ext cx="1602928" cy="801464"/>
        </a:xfrm>
        <a:prstGeom prst="roundRect">
          <a:avLst>
            <a:gd name="adj" fmla="val 10000"/>
          </a:avLst>
        </a:prstGeom>
        <a:solidFill>
          <a:schemeClr val="accent1">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MOU/EC</a:t>
          </a:r>
        </a:p>
        <a:p>
          <a:pPr marL="0" lvl="0" indent="0" algn="ctr" defTabSz="711200">
            <a:lnSpc>
              <a:spcPct val="90000"/>
            </a:lnSpc>
            <a:spcBef>
              <a:spcPct val="0"/>
            </a:spcBef>
            <a:spcAft>
              <a:spcPct val="35000"/>
            </a:spcAft>
            <a:buNone/>
          </a:pPr>
          <a:r>
            <a:rPr lang="en-US" sz="1600" b="0" kern="1200" dirty="0"/>
            <a:t>Municipal/Coop</a:t>
          </a:r>
        </a:p>
      </dsp:txBody>
      <dsp:txXfrm>
        <a:off x="2270009" y="2594879"/>
        <a:ext cx="1555980" cy="7545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ACE5B6-5442-4EE9-A750-F546BE7D63DC}">
      <dsp:nvSpPr>
        <dsp:cNvPr id="0" name=""/>
        <dsp:cNvSpPr/>
      </dsp:nvSpPr>
      <dsp:spPr>
        <a:xfrm>
          <a:off x="1956" y="957436"/>
          <a:ext cx="1535821" cy="1035863"/>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lumMod val="75000"/>
                  <a:lumOff val="25000"/>
                </a:schemeClr>
              </a:solidFill>
            </a:rPr>
            <a:t>TDSP </a:t>
          </a:r>
          <a:r>
            <a:rPr lang="en-US" sz="1500" b="1" kern="1200" dirty="0">
              <a:solidFill>
                <a:schemeClr val="tx1">
                  <a:lumMod val="75000"/>
                  <a:lumOff val="25000"/>
                </a:schemeClr>
              </a:solidFill>
            </a:rPr>
            <a:t>  </a:t>
          </a:r>
          <a:r>
            <a:rPr lang="en-US" sz="1500" b="0" kern="1200" dirty="0">
              <a:solidFill>
                <a:schemeClr val="tx1">
                  <a:lumMod val="75000"/>
                  <a:lumOff val="25000"/>
                </a:schemeClr>
              </a:solidFill>
            </a:rPr>
            <a:t>Transmission &amp; Distribution Service Provider</a:t>
          </a:r>
        </a:p>
      </dsp:txBody>
      <dsp:txXfrm>
        <a:off x="32295" y="987775"/>
        <a:ext cx="1475143" cy="975185"/>
      </dsp:txXfrm>
    </dsp:sp>
    <dsp:sp modelId="{D8DFC7C7-FC4C-44DD-AA18-A26D0D19984E}">
      <dsp:nvSpPr>
        <dsp:cNvPr id="0" name=""/>
        <dsp:cNvSpPr/>
      </dsp:nvSpPr>
      <dsp:spPr>
        <a:xfrm>
          <a:off x="1537777" y="1410944"/>
          <a:ext cx="1689757" cy="128847"/>
        </a:xfrm>
        <a:custGeom>
          <a:avLst/>
          <a:gdLst/>
          <a:ahLst/>
          <a:cxnLst/>
          <a:rect l="0" t="0" r="0" b="0"/>
          <a:pathLst>
            <a:path>
              <a:moveTo>
                <a:pt x="0" y="64423"/>
              </a:moveTo>
              <a:lnTo>
                <a:pt x="1689757" y="64423"/>
              </a:lnTo>
            </a:path>
          </a:pathLst>
        </a:custGeom>
        <a:noFill/>
        <a:ln w="31750" cap="flat" cmpd="sng" algn="ctr">
          <a:solidFill>
            <a:schemeClr val="accent1">
              <a:lumMod val="7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2340412" y="1433124"/>
        <a:ext cx="84487" cy="84487"/>
      </dsp:txXfrm>
    </dsp:sp>
    <dsp:sp modelId="{B3C552C6-9583-4737-B2D6-23FC51DFF657}">
      <dsp:nvSpPr>
        <dsp:cNvPr id="0" name=""/>
        <dsp:cNvSpPr/>
      </dsp:nvSpPr>
      <dsp:spPr>
        <a:xfrm>
          <a:off x="3227535" y="883446"/>
          <a:ext cx="1304408" cy="1183844"/>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lumMod val="75000"/>
                  <a:lumOff val="25000"/>
                </a:schemeClr>
              </a:solidFill>
            </a:rPr>
            <a:t>TDU</a:t>
          </a:r>
          <a:r>
            <a:rPr lang="en-US" sz="1600" b="1" kern="1200" dirty="0">
              <a:solidFill>
                <a:schemeClr val="tx1">
                  <a:lumMod val="75000"/>
                  <a:lumOff val="25000"/>
                </a:schemeClr>
              </a:solidFill>
            </a:rPr>
            <a:t>   </a:t>
          </a:r>
          <a:r>
            <a:rPr lang="en-US" sz="1600" b="0" kern="1200" dirty="0">
              <a:solidFill>
                <a:schemeClr val="tx1">
                  <a:lumMod val="75000"/>
                  <a:lumOff val="25000"/>
                </a:schemeClr>
              </a:solidFill>
            </a:rPr>
            <a:t>Transmission &amp; Distribution Utility</a:t>
          </a:r>
        </a:p>
      </dsp:txBody>
      <dsp:txXfrm>
        <a:off x="3262209" y="918120"/>
        <a:ext cx="1235060" cy="11144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77274A-D435-4930-BFA2-906C10CC85D0}">
      <dsp:nvSpPr>
        <dsp:cNvPr id="0" name=""/>
        <dsp:cNvSpPr/>
      </dsp:nvSpPr>
      <dsp:spPr>
        <a:xfrm>
          <a:off x="77919" y="1535377"/>
          <a:ext cx="1578408" cy="1512623"/>
        </a:xfrm>
        <a:prstGeom prst="donut">
          <a:avLst>
            <a:gd name="adj" fmla="val 2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595C89-6C70-4D10-B5A0-39363024F3FF}">
      <dsp:nvSpPr>
        <dsp:cNvPr id="0" name=""/>
        <dsp:cNvSpPr/>
      </dsp:nvSpPr>
      <dsp:spPr>
        <a:xfrm>
          <a:off x="-3168" y="1915332"/>
          <a:ext cx="1670301" cy="804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0" rIns="0" bIns="0" numCol="1" spcCol="1270" anchor="ctr" anchorCtr="0">
          <a:noAutofit/>
        </a:bodyPr>
        <a:lstStyle/>
        <a:p>
          <a:pPr marL="0" lvl="0" indent="0" algn="ctr" defTabSz="711200">
            <a:lnSpc>
              <a:spcPct val="90000"/>
            </a:lnSpc>
            <a:spcBef>
              <a:spcPct val="0"/>
            </a:spcBef>
            <a:spcAft>
              <a:spcPct val="35000"/>
            </a:spcAft>
            <a:buNone/>
          </a:pPr>
          <a:r>
            <a:rPr lang="en-US" sz="1600" kern="1200" dirty="0"/>
            <a:t>12/1 MVO </a:t>
          </a:r>
          <a:br>
            <a:rPr lang="en-US" sz="1600" kern="1200" dirty="0"/>
          </a:br>
          <a:r>
            <a:rPr lang="en-US" sz="1600" b="1" kern="1200" dirty="0"/>
            <a:t>OILERS ENERGY</a:t>
          </a:r>
        </a:p>
      </dsp:txBody>
      <dsp:txXfrm>
        <a:off x="-3168" y="1915332"/>
        <a:ext cx="1670301" cy="804956"/>
      </dsp:txXfrm>
    </dsp:sp>
    <dsp:sp modelId="{3B7A594E-2A83-4142-B2B0-08FB37A3F279}">
      <dsp:nvSpPr>
        <dsp:cNvPr id="0" name=""/>
        <dsp:cNvSpPr/>
      </dsp:nvSpPr>
      <dsp:spPr>
        <a:xfrm>
          <a:off x="1890188" y="1942970"/>
          <a:ext cx="697437" cy="69743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F8DF20-D885-4F64-82B7-0E30D970B8F0}">
      <dsp:nvSpPr>
        <dsp:cNvPr id="0" name=""/>
        <dsp:cNvSpPr/>
      </dsp:nvSpPr>
      <dsp:spPr>
        <a:xfrm rot="17700000">
          <a:off x="1320360" y="2431099"/>
          <a:ext cx="1444889" cy="696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640" bIns="0" numCol="1" spcCol="1270" anchor="ctr" anchorCtr="0">
          <a:noAutofit/>
        </a:bodyPr>
        <a:lstStyle/>
        <a:p>
          <a:pPr marL="0" lvl="0" indent="0" algn="r" defTabSz="711200">
            <a:lnSpc>
              <a:spcPct val="90000"/>
            </a:lnSpc>
            <a:spcBef>
              <a:spcPct val="0"/>
            </a:spcBef>
            <a:spcAft>
              <a:spcPct val="35000"/>
            </a:spcAft>
            <a:buNone/>
          </a:pPr>
          <a:r>
            <a:rPr lang="en-US" sz="1600" kern="1200" dirty="0"/>
            <a:t>12/2</a:t>
          </a:r>
        </a:p>
      </dsp:txBody>
      <dsp:txXfrm>
        <a:off x="1320360" y="2431099"/>
        <a:ext cx="1444889" cy="696671"/>
      </dsp:txXfrm>
    </dsp:sp>
    <dsp:sp modelId="{FE8C0D2E-E576-491A-8B29-5599D5B1BF7C}">
      <dsp:nvSpPr>
        <dsp:cNvPr id="0" name=""/>
        <dsp:cNvSpPr/>
      </dsp:nvSpPr>
      <dsp:spPr>
        <a:xfrm rot="17700000">
          <a:off x="2024160" y="973013"/>
          <a:ext cx="1444889" cy="696671"/>
        </a:xfrm>
        <a:prstGeom prst="rect">
          <a:avLst/>
        </a:prstGeom>
        <a:noFill/>
        <a:ln>
          <a:noFill/>
        </a:ln>
        <a:effectLst/>
      </dsp:spPr>
      <dsp:style>
        <a:lnRef idx="0">
          <a:scrgbClr r="0" g="0" b="0"/>
        </a:lnRef>
        <a:fillRef idx="0">
          <a:scrgbClr r="0" g="0" b="0"/>
        </a:fillRef>
        <a:effectRef idx="0">
          <a:scrgbClr r="0" g="0" b="0"/>
        </a:effectRef>
        <a:fontRef idx="minor"/>
      </dsp:style>
    </dsp:sp>
    <dsp:sp modelId="{B59BBDC4-3171-4B8E-9C69-D41F2C4B1DA4}">
      <dsp:nvSpPr>
        <dsp:cNvPr id="0" name=""/>
        <dsp:cNvSpPr/>
      </dsp:nvSpPr>
      <dsp:spPr>
        <a:xfrm>
          <a:off x="2744131" y="1942970"/>
          <a:ext cx="697437" cy="69743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651734-70F0-4000-BFA6-C030166B1B43}">
      <dsp:nvSpPr>
        <dsp:cNvPr id="0" name=""/>
        <dsp:cNvSpPr/>
      </dsp:nvSpPr>
      <dsp:spPr>
        <a:xfrm rot="17700000">
          <a:off x="2167674" y="2431099"/>
          <a:ext cx="1444889" cy="696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640" bIns="0" numCol="1" spcCol="1270" anchor="ctr" anchorCtr="0">
          <a:noAutofit/>
        </a:bodyPr>
        <a:lstStyle/>
        <a:p>
          <a:pPr marL="0" lvl="0" indent="0" algn="r" defTabSz="711200">
            <a:lnSpc>
              <a:spcPct val="90000"/>
            </a:lnSpc>
            <a:spcBef>
              <a:spcPct val="0"/>
            </a:spcBef>
            <a:spcAft>
              <a:spcPct val="35000"/>
            </a:spcAft>
            <a:buNone/>
          </a:pPr>
          <a:r>
            <a:rPr lang="en-US" sz="1600" kern="1200" dirty="0"/>
            <a:t>12/3</a:t>
          </a:r>
        </a:p>
      </dsp:txBody>
      <dsp:txXfrm>
        <a:off x="2167674" y="2431099"/>
        <a:ext cx="1444889" cy="696671"/>
      </dsp:txXfrm>
    </dsp:sp>
    <dsp:sp modelId="{FDFB3B0C-E7E3-45A0-9B03-9DCE23370B64}">
      <dsp:nvSpPr>
        <dsp:cNvPr id="0" name=""/>
        <dsp:cNvSpPr/>
      </dsp:nvSpPr>
      <dsp:spPr>
        <a:xfrm rot="17700000">
          <a:off x="2822698" y="973013"/>
          <a:ext cx="1444889" cy="696671"/>
        </a:xfrm>
        <a:prstGeom prst="rect">
          <a:avLst/>
        </a:prstGeom>
        <a:noFill/>
        <a:ln>
          <a:noFill/>
        </a:ln>
        <a:effectLst/>
      </dsp:spPr>
      <dsp:style>
        <a:lnRef idx="0">
          <a:scrgbClr r="0" g="0" b="0"/>
        </a:lnRef>
        <a:fillRef idx="0">
          <a:scrgbClr r="0" g="0" b="0"/>
        </a:fillRef>
        <a:effectRef idx="0">
          <a:scrgbClr r="0" g="0" b="0"/>
        </a:effectRef>
        <a:fontRef idx="minor"/>
      </dsp:style>
    </dsp:sp>
    <dsp:sp modelId="{EBC0D29B-8FB1-4789-BC99-DB53DA69CA68}">
      <dsp:nvSpPr>
        <dsp:cNvPr id="0" name=""/>
        <dsp:cNvSpPr/>
      </dsp:nvSpPr>
      <dsp:spPr>
        <a:xfrm>
          <a:off x="3542777" y="1611576"/>
          <a:ext cx="1630756" cy="1360227"/>
        </a:xfrm>
        <a:prstGeom prst="donut">
          <a:avLst>
            <a:gd name="adj" fmla="val 2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B09AA0-DD70-4A31-9B7C-73F398FC64B3}">
      <dsp:nvSpPr>
        <dsp:cNvPr id="0" name=""/>
        <dsp:cNvSpPr/>
      </dsp:nvSpPr>
      <dsp:spPr>
        <a:xfrm>
          <a:off x="3503231" y="947639"/>
          <a:ext cx="1670301" cy="804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0" rIns="0" bIns="0" numCol="1" spcCol="1270" anchor="ctr" anchorCtr="0">
          <a:noAutofit/>
        </a:bodyPr>
        <a:lstStyle/>
        <a:p>
          <a:pPr marL="0" lvl="0" indent="0" algn="ctr" defTabSz="711200">
            <a:lnSpc>
              <a:spcPct val="90000"/>
            </a:lnSpc>
            <a:spcBef>
              <a:spcPct val="0"/>
            </a:spcBef>
            <a:spcAft>
              <a:spcPct val="35000"/>
            </a:spcAft>
            <a:buNone/>
          </a:pPr>
          <a:r>
            <a:rPr lang="en-US" sz="1600" kern="1200" dirty="0"/>
            <a:t>12/4 SWI </a:t>
          </a:r>
          <a:r>
            <a:rPr lang="en-US" sz="1600" b="1" kern="1200" dirty="0"/>
            <a:t>COWBOYS ENERGY</a:t>
          </a:r>
        </a:p>
      </dsp:txBody>
      <dsp:txXfrm>
        <a:off x="3503231" y="947639"/>
        <a:ext cx="1670301" cy="8049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08E00B-A6BC-450F-A304-EB307A6EE7F5}">
      <dsp:nvSpPr>
        <dsp:cNvPr id="0" name=""/>
        <dsp:cNvSpPr/>
      </dsp:nvSpPr>
      <dsp:spPr>
        <a:xfrm>
          <a:off x="38104" y="1344190"/>
          <a:ext cx="1692591" cy="1675527"/>
        </a:xfrm>
        <a:prstGeom prst="donut">
          <a:avLst>
            <a:gd name="adj" fmla="val 2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B414CB-FA8B-4C5E-A210-DA83C709A32D}">
      <dsp:nvSpPr>
        <dsp:cNvPr id="0" name=""/>
        <dsp:cNvSpPr/>
      </dsp:nvSpPr>
      <dsp:spPr>
        <a:xfrm>
          <a:off x="321570" y="1876633"/>
          <a:ext cx="1088131" cy="507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0" rIns="0" bIns="0" numCol="1" spcCol="1270" anchor="ctr" anchorCtr="0">
          <a:noAutofit/>
        </a:bodyPr>
        <a:lstStyle/>
        <a:p>
          <a:pPr marL="0" lvl="0" indent="0" algn="ctr" defTabSz="488950">
            <a:lnSpc>
              <a:spcPct val="90000"/>
            </a:lnSpc>
            <a:spcBef>
              <a:spcPct val="0"/>
            </a:spcBef>
            <a:spcAft>
              <a:spcPct val="35000"/>
            </a:spcAft>
            <a:buNone/>
          </a:pPr>
          <a:r>
            <a:rPr lang="en-US" sz="1100" kern="1200" dirty="0"/>
            <a:t> 10/5  </a:t>
          </a:r>
          <a:r>
            <a:rPr lang="en-US" sz="1100" kern="1200" dirty="0">
              <a:highlight>
                <a:srgbClr val="FFFF00"/>
              </a:highlight>
            </a:rPr>
            <a:t>MVI </a:t>
          </a:r>
          <a:r>
            <a:rPr lang="en-US" sz="1100" kern="1200" dirty="0"/>
            <a:t> </a:t>
          </a:r>
          <a:br>
            <a:rPr lang="en-US" sz="1100" kern="1200" dirty="0"/>
          </a:br>
          <a:r>
            <a:rPr lang="en-US" sz="1100" kern="1200" dirty="0"/>
            <a:t>New Customer</a:t>
          </a:r>
        </a:p>
      </dsp:txBody>
      <dsp:txXfrm>
        <a:off x="321570" y="1876633"/>
        <a:ext cx="1088131" cy="507403"/>
      </dsp:txXfrm>
    </dsp:sp>
    <dsp:sp modelId="{9E1956AF-376C-4763-90EB-21C48367BDD1}">
      <dsp:nvSpPr>
        <dsp:cNvPr id="0" name=""/>
        <dsp:cNvSpPr/>
      </dsp:nvSpPr>
      <dsp:spPr>
        <a:xfrm>
          <a:off x="1743804" y="1816079"/>
          <a:ext cx="697437" cy="69743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E9126C-E354-465A-875E-8468743A3431}">
      <dsp:nvSpPr>
        <dsp:cNvPr id="0" name=""/>
        <dsp:cNvSpPr/>
      </dsp:nvSpPr>
      <dsp:spPr>
        <a:xfrm rot="17700000">
          <a:off x="1133038" y="2250383"/>
          <a:ext cx="1444889" cy="696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6360" bIns="0" numCol="1" spcCol="1270" anchor="ctr" anchorCtr="0">
          <a:noAutofit/>
        </a:bodyPr>
        <a:lstStyle/>
        <a:p>
          <a:pPr marL="0" lvl="0" indent="0" algn="r" defTabSz="1511300">
            <a:lnSpc>
              <a:spcPct val="90000"/>
            </a:lnSpc>
            <a:spcBef>
              <a:spcPct val="0"/>
            </a:spcBef>
            <a:spcAft>
              <a:spcPct val="35000"/>
            </a:spcAft>
            <a:buNone/>
          </a:pPr>
          <a:r>
            <a:rPr lang="en-US" sz="3400" kern="1200" dirty="0"/>
            <a:t>    </a:t>
          </a:r>
          <a:r>
            <a:rPr lang="en-US" sz="1400" kern="1200" dirty="0"/>
            <a:t>10/6</a:t>
          </a:r>
          <a:endParaRPr lang="en-US" sz="3400" kern="1200" dirty="0"/>
        </a:p>
      </dsp:txBody>
      <dsp:txXfrm>
        <a:off x="1133038" y="2250383"/>
        <a:ext cx="1444889" cy="696671"/>
      </dsp:txXfrm>
    </dsp:sp>
    <dsp:sp modelId="{E8524687-CFEE-4BF4-9C3E-BC49E4BBFF12}">
      <dsp:nvSpPr>
        <dsp:cNvPr id="0" name=""/>
        <dsp:cNvSpPr/>
      </dsp:nvSpPr>
      <dsp:spPr>
        <a:xfrm rot="17700000">
          <a:off x="1625380" y="973013"/>
          <a:ext cx="1444889" cy="696671"/>
        </a:xfrm>
        <a:prstGeom prst="rect">
          <a:avLst/>
        </a:prstGeom>
        <a:noFill/>
        <a:ln>
          <a:noFill/>
        </a:ln>
        <a:effectLst/>
      </dsp:spPr>
      <dsp:style>
        <a:lnRef idx="0">
          <a:scrgbClr r="0" g="0" b="0"/>
        </a:lnRef>
        <a:fillRef idx="0">
          <a:scrgbClr r="0" g="0" b="0"/>
        </a:fillRef>
        <a:effectRef idx="0">
          <a:scrgbClr r="0" g="0" b="0"/>
        </a:effectRef>
        <a:fontRef idx="minor"/>
      </dsp:style>
    </dsp:sp>
    <dsp:sp modelId="{BA3E8567-6960-495B-8B59-E887390DCF03}">
      <dsp:nvSpPr>
        <dsp:cNvPr id="0" name=""/>
        <dsp:cNvSpPr/>
      </dsp:nvSpPr>
      <dsp:spPr>
        <a:xfrm>
          <a:off x="2517549" y="1846201"/>
          <a:ext cx="697437" cy="69743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AE871F-7E58-4BCB-B55D-718AD2841769}">
      <dsp:nvSpPr>
        <dsp:cNvPr id="0" name=""/>
        <dsp:cNvSpPr/>
      </dsp:nvSpPr>
      <dsp:spPr>
        <a:xfrm rot="17700000">
          <a:off x="1971234" y="2326587"/>
          <a:ext cx="1444889" cy="696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5560" bIns="0" numCol="1" spcCol="1270" anchor="ctr" anchorCtr="0">
          <a:noAutofit/>
        </a:bodyPr>
        <a:lstStyle/>
        <a:p>
          <a:pPr marL="0" lvl="0" indent="0" algn="r" defTabSz="622300">
            <a:lnSpc>
              <a:spcPct val="90000"/>
            </a:lnSpc>
            <a:spcBef>
              <a:spcPct val="0"/>
            </a:spcBef>
            <a:spcAft>
              <a:spcPct val="35000"/>
            </a:spcAft>
            <a:buNone/>
          </a:pPr>
          <a:r>
            <a:rPr lang="en-US" sz="1400" kern="1200" dirty="0"/>
            <a:t>10/7</a:t>
          </a:r>
          <a:endParaRPr lang="en-US" sz="3600" kern="1200" dirty="0"/>
        </a:p>
      </dsp:txBody>
      <dsp:txXfrm>
        <a:off x="1971234" y="2326587"/>
        <a:ext cx="1444889" cy="696671"/>
      </dsp:txXfrm>
    </dsp:sp>
    <dsp:sp modelId="{463A0FAB-E107-45BA-B2D9-214E28B31392}">
      <dsp:nvSpPr>
        <dsp:cNvPr id="0" name=""/>
        <dsp:cNvSpPr/>
      </dsp:nvSpPr>
      <dsp:spPr>
        <a:xfrm rot="17700000">
          <a:off x="2423919" y="973013"/>
          <a:ext cx="1444889" cy="696671"/>
        </a:xfrm>
        <a:prstGeom prst="rect">
          <a:avLst/>
        </a:prstGeom>
        <a:noFill/>
        <a:ln>
          <a:noFill/>
        </a:ln>
        <a:effectLst/>
      </dsp:spPr>
      <dsp:style>
        <a:lnRef idx="0">
          <a:scrgbClr r="0" g="0" b="0"/>
        </a:lnRef>
        <a:fillRef idx="0">
          <a:scrgbClr r="0" g="0" b="0"/>
        </a:fillRef>
        <a:effectRef idx="0">
          <a:scrgbClr r="0" g="0" b="0"/>
        </a:effectRef>
        <a:fontRef idx="minor"/>
      </dsp:style>
    </dsp:sp>
    <dsp:sp modelId="{C9FC1C1F-D20C-4503-BB1C-020714BF587C}">
      <dsp:nvSpPr>
        <dsp:cNvPr id="0" name=""/>
        <dsp:cNvSpPr/>
      </dsp:nvSpPr>
      <dsp:spPr>
        <a:xfrm>
          <a:off x="3303066" y="1838438"/>
          <a:ext cx="697437" cy="69743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0FCFD8-D58D-46D9-88D1-CD89E717C5AB}">
      <dsp:nvSpPr>
        <dsp:cNvPr id="0" name=""/>
        <dsp:cNvSpPr/>
      </dsp:nvSpPr>
      <dsp:spPr>
        <a:xfrm rot="17700000">
          <a:off x="2657033" y="2250383"/>
          <a:ext cx="1444889" cy="696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1440" bIns="0" numCol="1" spcCol="1270" anchor="ctr" anchorCtr="0">
          <a:noAutofit/>
        </a:bodyPr>
        <a:lstStyle/>
        <a:p>
          <a:pPr marL="0" lvl="0" indent="0" algn="r" defTabSz="1600200">
            <a:lnSpc>
              <a:spcPct val="90000"/>
            </a:lnSpc>
            <a:spcBef>
              <a:spcPct val="0"/>
            </a:spcBef>
            <a:spcAft>
              <a:spcPct val="35000"/>
            </a:spcAft>
            <a:buNone/>
          </a:pPr>
          <a:r>
            <a:rPr lang="en-US" sz="3600" kern="1200" dirty="0"/>
            <a:t> </a:t>
          </a:r>
          <a:r>
            <a:rPr lang="en-US" sz="1400" kern="1200" dirty="0"/>
            <a:t>10/8</a:t>
          </a:r>
          <a:endParaRPr lang="en-US" sz="3600" kern="1200" dirty="0"/>
        </a:p>
      </dsp:txBody>
      <dsp:txXfrm>
        <a:off x="2657033" y="2250383"/>
        <a:ext cx="1444889" cy="696671"/>
      </dsp:txXfrm>
    </dsp:sp>
    <dsp:sp modelId="{F4C8B33E-4682-4311-99A1-34EEE560B234}">
      <dsp:nvSpPr>
        <dsp:cNvPr id="0" name=""/>
        <dsp:cNvSpPr/>
      </dsp:nvSpPr>
      <dsp:spPr>
        <a:xfrm rot="17700000">
          <a:off x="3222457" y="973013"/>
          <a:ext cx="1444889" cy="696671"/>
        </a:xfrm>
        <a:prstGeom prst="rect">
          <a:avLst/>
        </a:prstGeom>
        <a:noFill/>
        <a:ln>
          <a:noFill/>
        </a:ln>
        <a:effectLst/>
      </dsp:spPr>
      <dsp:style>
        <a:lnRef idx="0">
          <a:scrgbClr r="0" g="0" b="0"/>
        </a:lnRef>
        <a:fillRef idx="0">
          <a:scrgbClr r="0" g="0" b="0"/>
        </a:fillRef>
        <a:effectRef idx="0">
          <a:scrgbClr r="0" g="0" b="0"/>
        </a:effectRef>
        <a:fontRef idx="minor"/>
      </dsp:style>
    </dsp:sp>
    <dsp:sp modelId="{7D93B637-D799-4D1A-9CF1-679E8CADD5DE}">
      <dsp:nvSpPr>
        <dsp:cNvPr id="0" name=""/>
        <dsp:cNvSpPr/>
      </dsp:nvSpPr>
      <dsp:spPr>
        <a:xfrm>
          <a:off x="4076981" y="1419521"/>
          <a:ext cx="1676118" cy="1535371"/>
        </a:xfrm>
        <a:prstGeom prst="donut">
          <a:avLst>
            <a:gd name="adj" fmla="val 2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48F84E-A31E-4155-8BD6-00D317C40A45}">
      <dsp:nvSpPr>
        <dsp:cNvPr id="0" name=""/>
        <dsp:cNvSpPr/>
      </dsp:nvSpPr>
      <dsp:spPr>
        <a:xfrm>
          <a:off x="4281058" y="1909711"/>
          <a:ext cx="1167236" cy="544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0" rIns="0" bIns="0" numCol="1" spcCol="1270" anchor="ctr" anchorCtr="0">
          <a:noAutofit/>
        </a:bodyPr>
        <a:lstStyle/>
        <a:p>
          <a:pPr marL="0" lvl="0" indent="0" algn="ctr" defTabSz="488950">
            <a:lnSpc>
              <a:spcPct val="90000"/>
            </a:lnSpc>
            <a:spcBef>
              <a:spcPct val="0"/>
            </a:spcBef>
            <a:spcAft>
              <a:spcPct val="35000"/>
            </a:spcAft>
            <a:buNone/>
          </a:pPr>
          <a:r>
            <a:rPr lang="en-US" sz="1100" kern="1200" dirty="0"/>
            <a:t> 10/9 </a:t>
          </a:r>
          <a:r>
            <a:rPr lang="en-US" sz="1100" kern="1200" dirty="0">
              <a:highlight>
                <a:srgbClr val="FFFF00"/>
              </a:highlight>
            </a:rPr>
            <a:t>MVO Existing </a:t>
          </a:r>
          <a:r>
            <a:rPr lang="en-US" sz="1100" kern="1200" dirty="0"/>
            <a:t>  Customer</a:t>
          </a:r>
        </a:p>
      </dsp:txBody>
      <dsp:txXfrm>
        <a:off x="4281058" y="1909711"/>
        <a:ext cx="1167236" cy="54429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pPr/>
              <a:t>4/6/2023</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pPr/>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pPr/>
              <a:t>4/6/2023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pPr/>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62AC51D-6DAA-4455-8EA7-D54B64909A85}" type="slidenum">
              <a:rPr lang="en-US" smtClean="0"/>
              <a:pPr/>
              <a:t>1</a:t>
            </a:fld>
            <a:endParaRPr lang="en-US"/>
          </a:p>
        </p:txBody>
      </p:sp>
    </p:spTree>
    <p:extLst>
      <p:ext uri="{BB962C8B-B14F-4D97-AF65-F5344CB8AC3E}">
        <p14:creationId xmlns:p14="http://schemas.microsoft.com/office/powerpoint/2010/main" val="4228681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TX SET transactions should be used when needing to execute a Retail Market </a:t>
            </a:r>
          </a:p>
          <a:p>
            <a:r>
              <a:rPr lang="en-US" dirty="0"/>
              <a:t>Process supported by TX SET EDI. </a:t>
            </a:r>
          </a:p>
          <a:p>
            <a:endParaRPr lang="en-US" dirty="0"/>
          </a:p>
          <a:p>
            <a:r>
              <a:rPr lang="en-US" dirty="0"/>
              <a:t>In the event a process cannot be supported by TX SET EDI transactions, the </a:t>
            </a:r>
          </a:p>
          <a:p>
            <a:r>
              <a:rPr lang="en-US" dirty="0"/>
              <a:t>Market standard method should be used. Please consult the ERCOT Retail Market Guide. </a:t>
            </a:r>
          </a:p>
          <a:p>
            <a:endParaRPr lang="en-US" dirty="0"/>
          </a:p>
          <a:p>
            <a:r>
              <a:rPr lang="en-US" dirty="0"/>
              <a:t>Some of these processes include:</a:t>
            </a:r>
          </a:p>
          <a:p>
            <a:pPr marL="285750" indent="-285750">
              <a:buFont typeface="Arial" pitchFamily="34" charset="0"/>
              <a:buChar char="•"/>
            </a:pPr>
            <a:r>
              <a:rPr lang="en-US" dirty="0"/>
              <a:t>The Safety Net Spreadsheet</a:t>
            </a:r>
          </a:p>
          <a:p>
            <a:pPr marL="285750" indent="-285750">
              <a:buFont typeface="Arial" pitchFamily="34" charset="0"/>
              <a:buChar char="•"/>
            </a:pPr>
            <a:r>
              <a:rPr lang="en-US" dirty="0" err="1"/>
              <a:t>MarkeTrak</a:t>
            </a:r>
            <a:r>
              <a:rPr lang="en-US" dirty="0"/>
              <a:t>  </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10</a:t>
            </a:fld>
            <a:endParaRPr lang="en-US"/>
          </a:p>
        </p:txBody>
      </p:sp>
    </p:spTree>
    <p:extLst>
      <p:ext uri="{BB962C8B-B14F-4D97-AF65-F5344CB8AC3E}">
        <p14:creationId xmlns:p14="http://schemas.microsoft.com/office/powerpoint/2010/main" val="41356896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pPr/>
              <a:t>100</a:t>
            </a:fld>
            <a:endParaRPr lang="en-US"/>
          </a:p>
        </p:txBody>
      </p:sp>
    </p:spTree>
    <p:extLst>
      <p:ext uri="{BB962C8B-B14F-4D97-AF65-F5344CB8AC3E}">
        <p14:creationId xmlns:p14="http://schemas.microsoft.com/office/powerpoint/2010/main" val="128383186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62AC51D-6DAA-4455-8EA7-D54B64909A85}" type="slidenum">
              <a:rPr lang="en-US" smtClean="0"/>
              <a:pPr/>
              <a:t>101</a:t>
            </a:fld>
            <a:endParaRPr lang="en-US"/>
          </a:p>
        </p:txBody>
      </p:sp>
    </p:spTree>
    <p:extLst>
      <p:ext uri="{BB962C8B-B14F-4D97-AF65-F5344CB8AC3E}">
        <p14:creationId xmlns:p14="http://schemas.microsoft.com/office/powerpoint/2010/main" val="145892126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pPr/>
              <a:t>102</a:t>
            </a:fld>
            <a:endParaRPr lang="en-US"/>
          </a:p>
        </p:txBody>
      </p:sp>
    </p:spTree>
    <p:extLst>
      <p:ext uri="{BB962C8B-B14F-4D97-AF65-F5344CB8AC3E}">
        <p14:creationId xmlns:p14="http://schemas.microsoft.com/office/powerpoint/2010/main" val="357632754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pPr/>
              <a:t>103</a:t>
            </a:fld>
            <a:endParaRPr lang="en-US"/>
          </a:p>
        </p:txBody>
      </p:sp>
    </p:spTree>
    <p:extLst>
      <p:ext uri="{BB962C8B-B14F-4D97-AF65-F5344CB8AC3E}">
        <p14:creationId xmlns:p14="http://schemas.microsoft.com/office/powerpoint/2010/main" val="126957264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pPr/>
              <a:t>104</a:t>
            </a:fld>
            <a:endParaRPr lang="en-US"/>
          </a:p>
        </p:txBody>
      </p:sp>
    </p:spTree>
    <p:extLst>
      <p:ext uri="{BB962C8B-B14F-4D97-AF65-F5344CB8AC3E}">
        <p14:creationId xmlns:p14="http://schemas.microsoft.com/office/powerpoint/2010/main" val="261995928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pPr/>
              <a:t>105</a:t>
            </a:fld>
            <a:endParaRPr lang="en-US"/>
          </a:p>
        </p:txBody>
      </p:sp>
    </p:spTree>
    <p:extLst>
      <p:ext uri="{BB962C8B-B14F-4D97-AF65-F5344CB8AC3E}">
        <p14:creationId xmlns:p14="http://schemas.microsoft.com/office/powerpoint/2010/main" val="215857210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62AC51D-6DAA-4455-8EA7-D54B64909A85}" type="slidenum">
              <a:rPr lang="en-US" smtClean="0"/>
              <a:pPr/>
              <a:t>106</a:t>
            </a:fld>
            <a:endParaRPr lang="en-US"/>
          </a:p>
        </p:txBody>
      </p:sp>
    </p:spTree>
    <p:extLst>
      <p:ext uri="{BB962C8B-B14F-4D97-AF65-F5344CB8AC3E}">
        <p14:creationId xmlns:p14="http://schemas.microsoft.com/office/powerpoint/2010/main" val="82706876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62AC51D-6DAA-4455-8EA7-D54B64909A85}" type="slidenum">
              <a:rPr lang="en-US" smtClean="0"/>
              <a:pPr/>
              <a:t>107</a:t>
            </a:fld>
            <a:endParaRPr lang="en-US"/>
          </a:p>
        </p:txBody>
      </p:sp>
    </p:spTree>
    <p:extLst>
      <p:ext uri="{BB962C8B-B14F-4D97-AF65-F5344CB8AC3E}">
        <p14:creationId xmlns:p14="http://schemas.microsoft.com/office/powerpoint/2010/main" val="172686233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62AC51D-6DAA-4455-8EA7-D54B64909A85}" type="slidenum">
              <a:rPr lang="en-US" smtClean="0"/>
              <a:pPr/>
              <a:t>108</a:t>
            </a:fld>
            <a:endParaRPr lang="en-US"/>
          </a:p>
        </p:txBody>
      </p:sp>
    </p:spTree>
    <p:extLst>
      <p:ext uri="{BB962C8B-B14F-4D97-AF65-F5344CB8AC3E}">
        <p14:creationId xmlns:p14="http://schemas.microsoft.com/office/powerpoint/2010/main" val="4129124727"/>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62AC51D-6DAA-4455-8EA7-D54B64909A85}" type="slidenum">
              <a:rPr lang="en-US" smtClean="0"/>
              <a:pPr/>
              <a:t>109</a:t>
            </a:fld>
            <a:endParaRPr lang="en-US"/>
          </a:p>
        </p:txBody>
      </p:sp>
    </p:spTree>
    <p:extLst>
      <p:ext uri="{BB962C8B-B14F-4D97-AF65-F5344CB8AC3E}">
        <p14:creationId xmlns:p14="http://schemas.microsoft.com/office/powerpoint/2010/main" val="4049096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TX SET EDI Transactions are securely transmitted through </a:t>
            </a:r>
          </a:p>
          <a:p>
            <a:r>
              <a:rPr lang="en-US" dirty="0"/>
              <a:t>servers from sender to receiver with the NAESB EDM (Electronic Delivery Mechanism) v1.6 Protocol installed on each server. </a:t>
            </a:r>
          </a:p>
          <a:p>
            <a:endParaRPr lang="en-US" dirty="0"/>
          </a:p>
          <a:p>
            <a:r>
              <a:rPr lang="en-US" dirty="0"/>
              <a:t>This is a protocol with specialized technical enhancements modified to fit the ERCOT retail market. </a:t>
            </a:r>
          </a:p>
          <a:p>
            <a:endParaRPr lang="en-US" dirty="0"/>
          </a:p>
          <a:p>
            <a:r>
              <a:rPr lang="en-US" dirty="0"/>
              <a:t>The NAESB EDM v1.6 is a National Standard maintained by the North American Energy Standards Board. </a:t>
            </a:r>
          </a:p>
          <a:p>
            <a:endParaRPr lang="en-US" dirty="0"/>
          </a:p>
          <a:p>
            <a:r>
              <a:rPr lang="en-US" dirty="0"/>
              <a:t>The ERCOT NAESB EDM v1.6 guideline is managed by the ERCOT Working Group TDTMS (Texas Data Transport and </a:t>
            </a:r>
            <a:r>
              <a:rPr lang="en-US" dirty="0" err="1"/>
              <a:t>MarkeTrak</a:t>
            </a:r>
            <a:r>
              <a:rPr lang="en-US" dirty="0"/>
              <a:t> System). </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11</a:t>
            </a:fld>
            <a:endParaRPr lang="en-US"/>
          </a:p>
        </p:txBody>
      </p:sp>
    </p:spTree>
    <p:extLst>
      <p:ext uri="{BB962C8B-B14F-4D97-AF65-F5344CB8AC3E}">
        <p14:creationId xmlns:p14="http://schemas.microsoft.com/office/powerpoint/2010/main" val="2273420511"/>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62AC51D-6DAA-4455-8EA7-D54B64909A85}" type="slidenum">
              <a:rPr lang="en-US" smtClean="0"/>
              <a:pPr/>
              <a:t>110</a:t>
            </a:fld>
            <a:endParaRPr lang="en-US"/>
          </a:p>
        </p:txBody>
      </p:sp>
    </p:spTree>
    <p:extLst>
      <p:ext uri="{BB962C8B-B14F-4D97-AF65-F5344CB8AC3E}">
        <p14:creationId xmlns:p14="http://schemas.microsoft.com/office/powerpoint/2010/main" val="536660501"/>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62AC51D-6DAA-4455-8EA7-D54B64909A85}" type="slidenum">
              <a:rPr lang="en-US" smtClean="0"/>
              <a:pPr/>
              <a:t>111</a:t>
            </a:fld>
            <a:endParaRPr lang="en-US"/>
          </a:p>
        </p:txBody>
      </p:sp>
    </p:spTree>
    <p:extLst>
      <p:ext uri="{BB962C8B-B14F-4D97-AF65-F5344CB8AC3E}">
        <p14:creationId xmlns:p14="http://schemas.microsoft.com/office/powerpoint/2010/main" val="418497107"/>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62AC51D-6DAA-4455-8EA7-D54B64909A85}" type="slidenum">
              <a:rPr lang="en-US" smtClean="0"/>
              <a:pPr/>
              <a:t>112</a:t>
            </a:fld>
            <a:endParaRPr lang="en-US"/>
          </a:p>
        </p:txBody>
      </p:sp>
    </p:spTree>
    <p:extLst>
      <p:ext uri="{BB962C8B-B14F-4D97-AF65-F5344CB8AC3E}">
        <p14:creationId xmlns:p14="http://schemas.microsoft.com/office/powerpoint/2010/main" val="3172644950"/>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62AC51D-6DAA-4455-8EA7-D54B64909A85}" type="slidenum">
              <a:rPr lang="en-US" smtClean="0"/>
              <a:pPr/>
              <a:t>113</a:t>
            </a:fld>
            <a:endParaRPr lang="en-US"/>
          </a:p>
        </p:txBody>
      </p:sp>
    </p:spTree>
    <p:extLst>
      <p:ext uri="{BB962C8B-B14F-4D97-AF65-F5344CB8AC3E}">
        <p14:creationId xmlns:p14="http://schemas.microsoft.com/office/powerpoint/2010/main" val="4229865425"/>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62AC51D-6DAA-4455-8EA7-D54B64909A85}" type="slidenum">
              <a:rPr lang="en-US" smtClean="0"/>
              <a:pPr/>
              <a:t>114</a:t>
            </a:fld>
            <a:endParaRPr lang="en-US"/>
          </a:p>
        </p:txBody>
      </p:sp>
    </p:spTree>
    <p:extLst>
      <p:ext uri="{BB962C8B-B14F-4D97-AF65-F5344CB8AC3E}">
        <p14:creationId xmlns:p14="http://schemas.microsoft.com/office/powerpoint/2010/main" val="495447041"/>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115</a:t>
            </a:fld>
            <a:endParaRPr lang="en-US"/>
          </a:p>
        </p:txBody>
      </p:sp>
    </p:spTree>
    <p:extLst>
      <p:ext uri="{BB962C8B-B14F-4D97-AF65-F5344CB8AC3E}">
        <p14:creationId xmlns:p14="http://schemas.microsoft.com/office/powerpoint/2010/main" val="2709358846"/>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62AC51D-6DAA-4455-8EA7-D54B64909A85}" type="slidenum">
              <a:rPr lang="en-US" smtClean="0"/>
              <a:pPr/>
              <a:t>116</a:t>
            </a:fld>
            <a:endParaRPr lang="en-US"/>
          </a:p>
        </p:txBody>
      </p:sp>
    </p:spTree>
    <p:extLst>
      <p:ext uri="{BB962C8B-B14F-4D97-AF65-F5344CB8AC3E}">
        <p14:creationId xmlns:p14="http://schemas.microsoft.com/office/powerpoint/2010/main" val="186392130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117</a:t>
            </a:fld>
            <a:endParaRPr lang="en-US"/>
          </a:p>
        </p:txBody>
      </p:sp>
    </p:spTree>
    <p:extLst>
      <p:ext uri="{BB962C8B-B14F-4D97-AF65-F5344CB8AC3E}">
        <p14:creationId xmlns:p14="http://schemas.microsoft.com/office/powerpoint/2010/main" val="1699795180"/>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62AC51D-6DAA-4455-8EA7-D54B64909A85}" type="slidenum">
              <a:rPr lang="en-US" smtClean="0"/>
              <a:pPr/>
              <a:t>118</a:t>
            </a:fld>
            <a:endParaRPr lang="en-US"/>
          </a:p>
        </p:txBody>
      </p:sp>
    </p:spTree>
    <p:extLst>
      <p:ext uri="{BB962C8B-B14F-4D97-AF65-F5344CB8AC3E}">
        <p14:creationId xmlns:p14="http://schemas.microsoft.com/office/powerpoint/2010/main" val="4275376532"/>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62AC51D-6DAA-4455-8EA7-D54B64909A85}" type="slidenum">
              <a:rPr lang="en-US" smtClean="0"/>
              <a:pPr/>
              <a:t>119</a:t>
            </a:fld>
            <a:endParaRPr lang="en-US"/>
          </a:p>
        </p:txBody>
      </p:sp>
    </p:spTree>
    <p:extLst>
      <p:ext uri="{BB962C8B-B14F-4D97-AF65-F5344CB8AC3E}">
        <p14:creationId xmlns:p14="http://schemas.microsoft.com/office/powerpoint/2010/main" val="6957026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TX SET Transactions could potentially follow two paths. </a:t>
            </a:r>
          </a:p>
          <a:p>
            <a:pPr marL="285750" indent="-285750">
              <a:buFont typeface="Arial" pitchFamily="34" charset="0"/>
              <a:buChar char="•"/>
            </a:pPr>
            <a:r>
              <a:rPr lang="en-US" dirty="0"/>
              <a:t>Point to point (REP – TDSP)</a:t>
            </a:r>
          </a:p>
          <a:p>
            <a:pPr marL="285750" indent="-285750">
              <a:buFont typeface="Arial" pitchFamily="34" charset="0"/>
              <a:buChar char="•"/>
            </a:pPr>
            <a:r>
              <a:rPr lang="en-US" dirty="0"/>
              <a:t>Flow through ERCOT</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12</a:t>
            </a:fld>
            <a:endParaRPr lang="en-US"/>
          </a:p>
        </p:txBody>
      </p:sp>
    </p:spTree>
    <p:extLst>
      <p:ext uri="{BB962C8B-B14F-4D97-AF65-F5344CB8AC3E}">
        <p14:creationId xmlns:p14="http://schemas.microsoft.com/office/powerpoint/2010/main" val="1630061008"/>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62AC51D-6DAA-4455-8EA7-D54B64909A85}" type="slidenum">
              <a:rPr lang="en-US" smtClean="0"/>
              <a:pPr/>
              <a:t>120</a:t>
            </a:fld>
            <a:endParaRPr lang="en-US"/>
          </a:p>
        </p:txBody>
      </p:sp>
    </p:spTree>
    <p:extLst>
      <p:ext uri="{BB962C8B-B14F-4D97-AF65-F5344CB8AC3E}">
        <p14:creationId xmlns:p14="http://schemas.microsoft.com/office/powerpoint/2010/main" val="743723046"/>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62AC51D-6DAA-4455-8EA7-D54B64909A85}" type="slidenum">
              <a:rPr lang="en-US" smtClean="0"/>
              <a:pPr/>
              <a:t>121</a:t>
            </a:fld>
            <a:endParaRPr lang="en-US"/>
          </a:p>
        </p:txBody>
      </p:sp>
    </p:spTree>
    <p:extLst>
      <p:ext uri="{BB962C8B-B14F-4D97-AF65-F5344CB8AC3E}">
        <p14:creationId xmlns:p14="http://schemas.microsoft.com/office/powerpoint/2010/main" val="3081039728"/>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62AC51D-6DAA-4455-8EA7-D54B64909A85}" type="slidenum">
              <a:rPr lang="en-US" smtClean="0"/>
              <a:pPr/>
              <a:t>122</a:t>
            </a:fld>
            <a:endParaRPr lang="en-US"/>
          </a:p>
        </p:txBody>
      </p:sp>
    </p:spTree>
    <p:extLst>
      <p:ext uri="{BB962C8B-B14F-4D97-AF65-F5344CB8AC3E}">
        <p14:creationId xmlns:p14="http://schemas.microsoft.com/office/powerpoint/2010/main" val="1830890717"/>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62AC51D-6DAA-4455-8EA7-D54B64909A85}" type="slidenum">
              <a:rPr lang="en-US" smtClean="0"/>
              <a:pPr/>
              <a:t>123</a:t>
            </a:fld>
            <a:endParaRPr lang="en-US"/>
          </a:p>
        </p:txBody>
      </p:sp>
    </p:spTree>
    <p:extLst>
      <p:ext uri="{BB962C8B-B14F-4D97-AF65-F5344CB8AC3E}">
        <p14:creationId xmlns:p14="http://schemas.microsoft.com/office/powerpoint/2010/main" val="2274421405"/>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62AC51D-6DAA-4455-8EA7-D54B64909A85}" type="slidenum">
              <a:rPr lang="en-US" smtClean="0"/>
              <a:pPr/>
              <a:t>124</a:t>
            </a:fld>
            <a:endParaRPr lang="en-US"/>
          </a:p>
        </p:txBody>
      </p:sp>
    </p:spTree>
    <p:extLst>
      <p:ext uri="{BB962C8B-B14F-4D97-AF65-F5344CB8AC3E}">
        <p14:creationId xmlns:p14="http://schemas.microsoft.com/office/powerpoint/2010/main" val="4226877258"/>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62AC51D-6DAA-4455-8EA7-D54B64909A85}" type="slidenum">
              <a:rPr lang="en-US" smtClean="0"/>
              <a:pPr/>
              <a:t>125</a:t>
            </a:fld>
            <a:endParaRPr lang="en-US"/>
          </a:p>
        </p:txBody>
      </p:sp>
    </p:spTree>
    <p:extLst>
      <p:ext uri="{BB962C8B-B14F-4D97-AF65-F5344CB8AC3E}">
        <p14:creationId xmlns:p14="http://schemas.microsoft.com/office/powerpoint/2010/main" val="2454179423"/>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62AC51D-6DAA-4455-8EA7-D54B64909A85}" type="slidenum">
              <a:rPr lang="en-US" smtClean="0"/>
              <a:pPr/>
              <a:t>126</a:t>
            </a:fld>
            <a:endParaRPr lang="en-US"/>
          </a:p>
        </p:txBody>
      </p:sp>
    </p:spTree>
    <p:extLst>
      <p:ext uri="{BB962C8B-B14F-4D97-AF65-F5344CB8AC3E}">
        <p14:creationId xmlns:p14="http://schemas.microsoft.com/office/powerpoint/2010/main" val="1375881355"/>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62AC51D-6DAA-4455-8EA7-D54B64909A85}" type="slidenum">
              <a:rPr lang="en-US" smtClean="0"/>
              <a:pPr/>
              <a:t>127</a:t>
            </a:fld>
            <a:endParaRPr lang="en-US"/>
          </a:p>
        </p:txBody>
      </p:sp>
    </p:spTree>
    <p:extLst>
      <p:ext uri="{BB962C8B-B14F-4D97-AF65-F5344CB8AC3E}">
        <p14:creationId xmlns:p14="http://schemas.microsoft.com/office/powerpoint/2010/main" val="841027840"/>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62AC51D-6DAA-4455-8EA7-D54B64909A85}" type="slidenum">
              <a:rPr lang="en-US" smtClean="0"/>
              <a:pPr/>
              <a:t>128</a:t>
            </a:fld>
            <a:endParaRPr lang="en-US"/>
          </a:p>
        </p:txBody>
      </p:sp>
    </p:spTree>
    <p:extLst>
      <p:ext uri="{BB962C8B-B14F-4D97-AF65-F5344CB8AC3E}">
        <p14:creationId xmlns:p14="http://schemas.microsoft.com/office/powerpoint/2010/main" val="2347748051"/>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62AC51D-6DAA-4455-8EA7-D54B64909A85}" type="slidenum">
              <a:rPr lang="en-US" smtClean="0"/>
              <a:pPr/>
              <a:t>129</a:t>
            </a:fld>
            <a:endParaRPr lang="en-US"/>
          </a:p>
        </p:txBody>
      </p:sp>
    </p:spTree>
    <p:extLst>
      <p:ext uri="{BB962C8B-B14F-4D97-AF65-F5344CB8AC3E}">
        <p14:creationId xmlns:p14="http://schemas.microsoft.com/office/powerpoint/2010/main" val="25582388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13</a:t>
            </a:fld>
            <a:endParaRPr lang="en-US"/>
          </a:p>
        </p:txBody>
      </p:sp>
    </p:spTree>
    <p:extLst>
      <p:ext uri="{BB962C8B-B14F-4D97-AF65-F5344CB8AC3E}">
        <p14:creationId xmlns:p14="http://schemas.microsoft.com/office/powerpoint/2010/main" val="3794743376"/>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62AC51D-6DAA-4455-8EA7-D54B64909A85}" type="slidenum">
              <a:rPr lang="en-US" smtClean="0"/>
              <a:pPr/>
              <a:t>130</a:t>
            </a:fld>
            <a:endParaRPr lang="en-US"/>
          </a:p>
        </p:txBody>
      </p:sp>
    </p:spTree>
    <p:extLst>
      <p:ext uri="{BB962C8B-B14F-4D97-AF65-F5344CB8AC3E}">
        <p14:creationId xmlns:p14="http://schemas.microsoft.com/office/powerpoint/2010/main" val="4654527"/>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62AC51D-6DAA-4455-8EA7-D54B64909A85}" type="slidenum">
              <a:rPr lang="en-US" smtClean="0"/>
              <a:pPr/>
              <a:t>131</a:t>
            </a:fld>
            <a:endParaRPr lang="en-US"/>
          </a:p>
        </p:txBody>
      </p:sp>
    </p:spTree>
    <p:extLst>
      <p:ext uri="{BB962C8B-B14F-4D97-AF65-F5344CB8AC3E}">
        <p14:creationId xmlns:p14="http://schemas.microsoft.com/office/powerpoint/2010/main" val="4291046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62AC51D-6DAA-4455-8EA7-D54B64909A85}" type="slidenum">
              <a:rPr lang="en-US" smtClean="0"/>
              <a:pPr/>
              <a:t>14</a:t>
            </a:fld>
            <a:endParaRPr lang="en-US"/>
          </a:p>
        </p:txBody>
      </p:sp>
    </p:spTree>
    <p:extLst>
      <p:ext uri="{BB962C8B-B14F-4D97-AF65-F5344CB8AC3E}">
        <p14:creationId xmlns:p14="http://schemas.microsoft.com/office/powerpoint/2010/main" val="7454605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62AC51D-6DAA-4455-8EA7-D54B64909A85}" type="slidenum">
              <a:rPr lang="en-US" smtClean="0"/>
              <a:pPr/>
              <a:t>15</a:t>
            </a:fld>
            <a:endParaRPr lang="en-US"/>
          </a:p>
        </p:txBody>
      </p:sp>
    </p:spTree>
    <p:extLst>
      <p:ext uri="{BB962C8B-B14F-4D97-AF65-F5344CB8AC3E}">
        <p14:creationId xmlns:p14="http://schemas.microsoft.com/office/powerpoint/2010/main" val="14326664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62AC51D-6DAA-4455-8EA7-D54B64909A85}" type="slidenum">
              <a:rPr lang="en-US" smtClean="0"/>
              <a:pPr/>
              <a:t>16</a:t>
            </a:fld>
            <a:endParaRPr lang="en-US"/>
          </a:p>
        </p:txBody>
      </p:sp>
    </p:spTree>
    <p:extLst>
      <p:ext uri="{BB962C8B-B14F-4D97-AF65-F5344CB8AC3E}">
        <p14:creationId xmlns:p14="http://schemas.microsoft.com/office/powerpoint/2010/main" val="3003695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lumMod val="85000"/>
                    <a:lumOff val="15000"/>
                  </a:schemeClr>
                </a:solidFill>
              </a:rPr>
              <a:t>The Electric Reliability Council of Texas (ERCOT) Protocols, created through the collaborative efforts of representatives of all segments of Market Participants, as amended from time to time, that contains the scheduling, operating, planning, reliability, and Settlement (including Customer registration) policies, rules, guidelines, procedures, standards, and criteria of ERCOT. </a:t>
            </a:r>
          </a:p>
          <a:p>
            <a:r>
              <a:rPr lang="en-US" dirty="0">
                <a:solidFill>
                  <a:schemeClr val="tx1">
                    <a:lumMod val="85000"/>
                    <a:lumOff val="15000"/>
                  </a:schemeClr>
                </a:solidFill>
              </a:rPr>
              <a:t>These Protocols outline the procedures and processes used by ERCOT and Market Participants for the orderly functioning of the ERCOT system and nodal market. </a:t>
            </a:r>
          </a:p>
          <a:p>
            <a:r>
              <a:rPr lang="x-none" b="0" dirty="0">
                <a:solidFill>
                  <a:schemeClr val="tx1">
                    <a:lumMod val="85000"/>
                    <a:lumOff val="15000"/>
                  </a:schemeClr>
                </a:solidFill>
              </a:rPr>
              <a:t>Market Participants, the Independent Market Monitor (IMM), and ERCOT </a:t>
            </a:r>
            <a:r>
              <a:rPr lang="x-none" b="0" u="none" dirty="0">
                <a:solidFill>
                  <a:schemeClr val="tx1">
                    <a:lumMod val="85000"/>
                    <a:lumOff val="15000"/>
                  </a:schemeClr>
                </a:solidFill>
              </a:rPr>
              <a:t>shall</a:t>
            </a:r>
            <a:r>
              <a:rPr lang="x-none" b="0" dirty="0">
                <a:solidFill>
                  <a:schemeClr val="tx1">
                    <a:lumMod val="85000"/>
                    <a:lumOff val="15000"/>
                  </a:schemeClr>
                </a:solidFill>
              </a:rPr>
              <a:t> abide by these Protocols. </a:t>
            </a:r>
            <a:endParaRPr lang="en-US" b="0" dirty="0">
              <a:solidFill>
                <a:schemeClr val="tx1">
                  <a:lumMod val="85000"/>
                  <a:lumOff val="15000"/>
                </a:schemeClr>
              </a:solidFill>
            </a:endParaRP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17</a:t>
            </a:fld>
            <a:endParaRPr lang="en-US"/>
          </a:p>
        </p:txBody>
      </p:sp>
    </p:spTree>
    <p:extLst>
      <p:ext uri="{BB962C8B-B14F-4D97-AF65-F5344CB8AC3E}">
        <p14:creationId xmlns:p14="http://schemas.microsoft.com/office/powerpoint/2010/main" val="42254388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62AC51D-6DAA-4455-8EA7-D54B64909A85}" type="slidenum">
              <a:rPr lang="en-US" smtClean="0"/>
              <a:pPr/>
              <a:t>18</a:t>
            </a:fld>
            <a:endParaRPr lang="en-US"/>
          </a:p>
        </p:txBody>
      </p:sp>
    </p:spTree>
    <p:extLst>
      <p:ext uri="{BB962C8B-B14F-4D97-AF65-F5344CB8AC3E}">
        <p14:creationId xmlns:p14="http://schemas.microsoft.com/office/powerpoint/2010/main" val="20246722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19</a:t>
            </a:fld>
            <a:endParaRPr lang="en-US"/>
          </a:p>
        </p:txBody>
      </p:sp>
    </p:spTree>
    <p:extLst>
      <p:ext uri="{BB962C8B-B14F-4D97-AF65-F5344CB8AC3E}">
        <p14:creationId xmlns:p14="http://schemas.microsoft.com/office/powerpoint/2010/main" val="2805992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62AC51D-6DAA-4455-8EA7-D54B64909A85}" type="slidenum">
              <a:rPr lang="en-US" smtClean="0"/>
              <a:pPr/>
              <a:t>2</a:t>
            </a:fld>
            <a:endParaRPr lang="en-US"/>
          </a:p>
        </p:txBody>
      </p:sp>
    </p:spTree>
    <p:extLst>
      <p:ext uri="{BB962C8B-B14F-4D97-AF65-F5344CB8AC3E}">
        <p14:creationId xmlns:p14="http://schemas.microsoft.com/office/powerpoint/2010/main" val="26978303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a:solidFill>
                  <a:schemeClr val="tx1">
                    <a:lumMod val="85000"/>
                    <a:lumOff val="15000"/>
                  </a:schemeClr>
                </a:solidFill>
              </a:rPr>
              <a:t>This section provides Market Participants and ERCOT with the market rules and transactional timing when operating in ERCOT’s Retail Electric Market and providing Customer Choice, for example:   </a:t>
            </a:r>
          </a:p>
          <a:p>
            <a:pPr lvl="1"/>
            <a:r>
              <a:rPr lang="en-US" sz="2000" dirty="0">
                <a:solidFill>
                  <a:schemeClr val="tx1">
                    <a:lumMod val="85000"/>
                    <a:lumOff val="15000"/>
                  </a:schemeClr>
                </a:solidFill>
              </a:rPr>
              <a:t>ERCOT </a:t>
            </a:r>
            <a:r>
              <a:rPr lang="en-US" sz="2000" b="0" u="none" dirty="0">
                <a:solidFill>
                  <a:schemeClr val="tx1">
                    <a:lumMod val="85000"/>
                    <a:lumOff val="15000"/>
                  </a:schemeClr>
                </a:solidFill>
              </a:rPr>
              <a:t>shall</a:t>
            </a:r>
            <a:r>
              <a:rPr lang="en-US" sz="2000" dirty="0">
                <a:solidFill>
                  <a:schemeClr val="tx1">
                    <a:lumMod val="85000"/>
                    <a:lumOff val="15000"/>
                  </a:schemeClr>
                </a:solidFill>
              </a:rPr>
              <a:t> maintain a registration database of all metered and unmetered Electric Service Identifiers (ESI IDs) in Texas for Customer Choice.</a:t>
            </a:r>
          </a:p>
          <a:p>
            <a:pPr lvl="1"/>
            <a:r>
              <a:rPr lang="en-US" sz="2000" dirty="0">
                <a:solidFill>
                  <a:schemeClr val="tx1">
                    <a:lumMod val="85000"/>
                    <a:lumOff val="15000"/>
                  </a:schemeClr>
                </a:solidFill>
              </a:rPr>
              <a:t> All Customer registration processes will be conducted using the appropriate Texas Standard Electronic Transactions (TX SETs).  Definitions of all TX SET codes referenced in this Section can be found in Section 19, Texas Standard Electronic Transaction. </a:t>
            </a:r>
          </a:p>
          <a:p>
            <a:pPr lvl="1"/>
            <a:r>
              <a:rPr lang="en-US" sz="2000" dirty="0">
                <a:solidFill>
                  <a:schemeClr val="tx1">
                    <a:lumMod val="85000"/>
                    <a:lumOff val="15000"/>
                  </a:schemeClr>
                </a:solidFill>
              </a:rPr>
              <a:t>All CRs with Customers in Texas, whether operating inside the ERCOT Region or not, </a:t>
            </a:r>
            <a:r>
              <a:rPr lang="en-US" sz="2000" b="0" u="none" dirty="0">
                <a:solidFill>
                  <a:schemeClr val="tx1">
                    <a:lumMod val="85000"/>
                    <a:lumOff val="15000"/>
                  </a:schemeClr>
                </a:solidFill>
              </a:rPr>
              <a:t>shall</a:t>
            </a:r>
            <a:r>
              <a:rPr lang="en-US" sz="2000" dirty="0">
                <a:solidFill>
                  <a:schemeClr val="tx1">
                    <a:lumMod val="85000"/>
                    <a:lumOff val="15000"/>
                  </a:schemeClr>
                </a:solidFill>
              </a:rPr>
              <a:t> be required to register their Customers in accordance with this Section. </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20</a:t>
            </a:fld>
            <a:endParaRPr lang="en-US"/>
          </a:p>
        </p:txBody>
      </p:sp>
    </p:spTree>
    <p:extLst>
      <p:ext uri="{BB962C8B-B14F-4D97-AF65-F5344CB8AC3E}">
        <p14:creationId xmlns:p14="http://schemas.microsoft.com/office/powerpoint/2010/main" val="31850023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Provides the mechanism that enables and facilitates the retail business processes in the deregulated Texas electric market.  The Texas SET Implementation Guides </a:t>
            </a:r>
            <a:r>
              <a:rPr lang="en-US" b="0" dirty="0">
                <a:solidFill>
                  <a:srgbClr val="0070C0"/>
                </a:solidFill>
              </a:rPr>
              <a:t>shall</a:t>
            </a:r>
            <a:r>
              <a:rPr lang="en-US" dirty="0"/>
              <a:t> serve as the standard for the applicable TX SETs among all Market Participants and ERCOT.</a:t>
            </a:r>
          </a:p>
          <a:p>
            <a:r>
              <a:rPr lang="en-US" dirty="0"/>
              <a:t>This Section shall cover:</a:t>
            </a:r>
          </a:p>
          <a:p>
            <a:pPr lvl="1"/>
            <a:r>
              <a:rPr lang="en-US" sz="2000" dirty="0"/>
              <a:t>Transactions between Transmission and/or Distribution Service Providers (TDSPs) (refers to all TDSPs unless otherwise specified), Competitive Retailers (CRs) and ERCOT;</a:t>
            </a:r>
          </a:p>
          <a:p>
            <a:pPr lvl="1"/>
            <a:r>
              <a:rPr lang="en-US" sz="2000" dirty="0"/>
              <a:t>Technical Advisory Committee (TAC) subcommittee and ERCOT responsibilities; and</a:t>
            </a:r>
          </a:p>
          <a:p>
            <a:pPr lvl="1"/>
            <a:r>
              <a:rPr lang="en-US" sz="2000" dirty="0"/>
              <a:t>Texas SET Change Control process.</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21</a:t>
            </a:fld>
            <a:endParaRPr lang="en-US"/>
          </a:p>
        </p:txBody>
      </p:sp>
    </p:spTree>
    <p:extLst>
      <p:ext uri="{BB962C8B-B14F-4D97-AF65-F5344CB8AC3E}">
        <p14:creationId xmlns:p14="http://schemas.microsoft.com/office/powerpoint/2010/main" val="38293197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Point to point communications include transactions flowing directly between Competitive Retailers (CRs), and Transmission and/or Distribution Service Providers (TDSPs) and </a:t>
            </a:r>
            <a:r>
              <a:rPr lang="en-US" b="1" i="1" dirty="0">
                <a:solidFill>
                  <a:schemeClr val="accent1"/>
                </a:solidFill>
              </a:rPr>
              <a:t>do not flow through ERCOT</a:t>
            </a:r>
            <a:r>
              <a:rPr lang="en-US" dirty="0"/>
              <a:t>.  These point to point transactions may be Customer requested service orders and CR/TDSP invoicing and remittance advise transactions.   </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22</a:t>
            </a:fld>
            <a:endParaRPr lang="en-US"/>
          </a:p>
        </p:txBody>
      </p:sp>
    </p:spTree>
    <p:extLst>
      <p:ext uri="{BB962C8B-B14F-4D97-AF65-F5344CB8AC3E}">
        <p14:creationId xmlns:p14="http://schemas.microsoft.com/office/powerpoint/2010/main" val="27191730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23</a:t>
            </a:fld>
            <a:endParaRPr lang="en-US"/>
          </a:p>
        </p:txBody>
      </p:sp>
    </p:spTree>
    <p:extLst>
      <p:ext uri="{BB962C8B-B14F-4D97-AF65-F5344CB8AC3E}">
        <p14:creationId xmlns:p14="http://schemas.microsoft.com/office/powerpoint/2010/main" val="7494563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62AC51D-6DAA-4455-8EA7-D54B64909A85}" type="slidenum">
              <a:rPr lang="en-US" smtClean="0"/>
              <a:pPr/>
              <a:t>24</a:t>
            </a:fld>
            <a:endParaRPr lang="en-US"/>
          </a:p>
        </p:txBody>
      </p:sp>
    </p:spTree>
    <p:extLst>
      <p:ext uri="{BB962C8B-B14F-4D97-AF65-F5344CB8AC3E}">
        <p14:creationId xmlns:p14="http://schemas.microsoft.com/office/powerpoint/2010/main" val="36246586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62AC51D-6DAA-4455-8EA7-D54B64909A85}" type="slidenum">
              <a:rPr lang="en-US" smtClean="0"/>
              <a:pPr/>
              <a:t>25</a:t>
            </a:fld>
            <a:endParaRPr lang="en-US"/>
          </a:p>
        </p:txBody>
      </p:sp>
    </p:spTree>
    <p:extLst>
      <p:ext uri="{BB962C8B-B14F-4D97-AF65-F5344CB8AC3E}">
        <p14:creationId xmlns:p14="http://schemas.microsoft.com/office/powerpoint/2010/main" val="31662897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62AC51D-6DAA-4455-8EA7-D54B64909A85}" type="slidenum">
              <a:rPr lang="en-US" smtClean="0"/>
              <a:pPr/>
              <a:t>26</a:t>
            </a:fld>
            <a:endParaRPr lang="en-US"/>
          </a:p>
        </p:txBody>
      </p:sp>
    </p:spTree>
    <p:extLst>
      <p:ext uri="{BB962C8B-B14F-4D97-AF65-F5344CB8AC3E}">
        <p14:creationId xmlns:p14="http://schemas.microsoft.com/office/powerpoint/2010/main" val="18919830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62AC51D-6DAA-4455-8EA7-D54B64909A85}" type="slidenum">
              <a:rPr lang="en-US" smtClean="0"/>
              <a:pPr/>
              <a:t>27</a:t>
            </a:fld>
            <a:endParaRPr lang="en-US"/>
          </a:p>
        </p:txBody>
      </p:sp>
    </p:spTree>
    <p:extLst>
      <p:ext uri="{BB962C8B-B14F-4D97-AF65-F5344CB8AC3E}">
        <p14:creationId xmlns:p14="http://schemas.microsoft.com/office/powerpoint/2010/main" val="2484945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a:t>
            </a:r>
            <a:r>
              <a:rPr lang="en-US" dirty="0" err="1"/>
              <a:t>protocals</a:t>
            </a:r>
            <a:r>
              <a:rPr lang="en-US" baseline="0" dirty="0"/>
              <a:t> section 15</a:t>
            </a: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28</a:t>
            </a:fld>
            <a:endParaRPr lang="en-US"/>
          </a:p>
        </p:txBody>
      </p:sp>
    </p:spTree>
    <p:extLst>
      <p:ext uri="{BB962C8B-B14F-4D97-AF65-F5344CB8AC3E}">
        <p14:creationId xmlns:p14="http://schemas.microsoft.com/office/powerpoint/2010/main" val="15030164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2000" dirty="0"/>
              <a:t>Section 11.1 - </a:t>
            </a:r>
            <a:r>
              <a:rPr lang="en-US" sz="2000" i="1" dirty="0">
                <a:solidFill>
                  <a:schemeClr val="dk1"/>
                </a:solidFill>
              </a:rPr>
              <a:t>Overview of Solution to Stacking </a:t>
            </a:r>
          </a:p>
          <a:p>
            <a:pPr lvl="2"/>
            <a:r>
              <a:rPr lang="en-US" dirty="0">
                <a:solidFill>
                  <a:schemeClr val="dk1"/>
                </a:solidFill>
              </a:rPr>
              <a:t>This Section 11, Solution to Stacking, provides the processes and guidelines for Market Participants operating in the Texas retail market to handle multiple non-sequential Texas Standard Electronic Transactions (TX SETs) on a single Electric Service Identifier (ESI ID).</a:t>
            </a:r>
          </a:p>
          <a:p>
            <a:pPr lvl="1"/>
            <a:endParaRPr lang="en-US" sz="2000" dirty="0"/>
          </a:p>
          <a:p>
            <a:pPr lvl="1"/>
            <a:r>
              <a:rPr lang="en-US" sz="2000" dirty="0"/>
              <a:t>Section 11.2 - </a:t>
            </a:r>
            <a:r>
              <a:rPr lang="en-US" sz="2000" i="1" dirty="0">
                <a:solidFill>
                  <a:schemeClr val="dk1"/>
                </a:solidFill>
              </a:rPr>
              <a:t>ERCOT Operating Rules</a:t>
            </a:r>
            <a:r>
              <a:rPr lang="en-US" sz="2000" dirty="0">
                <a:solidFill>
                  <a:schemeClr val="dk1"/>
                </a:solidFill>
              </a:rPr>
              <a:t> </a:t>
            </a:r>
          </a:p>
          <a:p>
            <a:pPr lvl="2"/>
            <a:r>
              <a:rPr lang="en-US" dirty="0">
                <a:solidFill>
                  <a:schemeClr val="dk1"/>
                </a:solidFill>
              </a:rPr>
              <a:t>The ERCOT Operating Rules describe the process and guidelines utilized by ERCOT to process multiple, non-sequential transactions concurrently on a single Electric Service Identifier (ESI ID).</a:t>
            </a:r>
          </a:p>
          <a:p>
            <a:endParaRPr lang="en-US" sz="2000" dirty="0"/>
          </a:p>
          <a:p>
            <a:pPr lvl="1"/>
            <a:r>
              <a:rPr lang="en-US" sz="2000" dirty="0"/>
              <a:t>Section 11.2.2 - </a:t>
            </a:r>
            <a:r>
              <a:rPr lang="en-US" sz="2000" i="1" dirty="0">
                <a:solidFill>
                  <a:schemeClr val="dk1"/>
                </a:solidFill>
              </a:rPr>
              <a:t>Cancellation Rules</a:t>
            </a:r>
          </a:p>
          <a:p>
            <a:pPr lvl="2"/>
            <a:r>
              <a:rPr lang="en-US" dirty="0">
                <a:solidFill>
                  <a:schemeClr val="dk1"/>
                </a:solidFill>
              </a:rPr>
              <a:t>These rules detail the circumstances under which ERCOT will cancel existing orders.</a:t>
            </a:r>
          </a:p>
          <a:p>
            <a:pPr lvl="1"/>
            <a:endParaRPr lang="en-US" dirty="0">
              <a:solidFill>
                <a:schemeClr val="dk1"/>
              </a:solidFill>
            </a:endParaRPr>
          </a:p>
          <a:p>
            <a:pPr lvl="1"/>
            <a:r>
              <a:rPr lang="en-US" sz="2000" dirty="0"/>
              <a:t>Section 11.2.3 - </a:t>
            </a:r>
            <a:r>
              <a:rPr lang="en-US" sz="2000" i="1" dirty="0">
                <a:solidFill>
                  <a:schemeClr val="dk1"/>
                </a:solidFill>
              </a:rPr>
              <a:t>Concurrent Processing Rules</a:t>
            </a:r>
            <a:r>
              <a:rPr lang="en-US" sz="2400" i="1" dirty="0">
                <a:solidFill>
                  <a:schemeClr val="dk1"/>
                </a:solidFill>
              </a:rPr>
              <a:t> </a:t>
            </a:r>
          </a:p>
          <a:p>
            <a:pPr lvl="2"/>
            <a:r>
              <a:rPr lang="en-US" dirty="0">
                <a:solidFill>
                  <a:schemeClr val="dk1"/>
                </a:solidFill>
              </a:rPr>
              <a:t>The concurrent processing rules detail the circumstances in which transactions are allowed to complete after being processed concurrently.</a:t>
            </a:r>
          </a:p>
          <a:p>
            <a:pPr lvl="2"/>
            <a:endParaRPr lang="en-US" dirty="0">
              <a:solidFill>
                <a:schemeClr val="dk1"/>
              </a:solidFill>
            </a:endParaRPr>
          </a:p>
          <a:p>
            <a:r>
              <a:rPr lang="en-US" sz="2000" dirty="0"/>
              <a:t>Section 11.2.4 - </a:t>
            </a:r>
            <a:r>
              <a:rPr lang="en-US" sz="2000" i="1" dirty="0">
                <a:solidFill>
                  <a:schemeClr val="dk1"/>
                </a:solidFill>
              </a:rPr>
              <a:t>Pending Transaction Rules</a:t>
            </a:r>
            <a:r>
              <a:rPr lang="en-US" i="1" dirty="0">
                <a:solidFill>
                  <a:schemeClr val="dk1"/>
                </a:solidFill>
              </a:rPr>
              <a:t> </a:t>
            </a:r>
          </a:p>
          <a:p>
            <a:pPr lvl="1"/>
            <a:r>
              <a:rPr lang="en-US" dirty="0">
                <a:solidFill>
                  <a:schemeClr val="dk1"/>
                </a:solidFill>
              </a:rPr>
              <a:t>These rules detail the methods used for Pending REP Notification Transactions.  These rules were developed to ensure that these transactions are sent only when the appropriate recipient can be positively identified.</a:t>
            </a:r>
          </a:p>
          <a:p>
            <a:endParaRPr lang="en-US" dirty="0"/>
          </a:p>
          <a:p>
            <a:r>
              <a:rPr lang="en-US" sz="2000" dirty="0"/>
              <a:t>Section 11.3 - </a:t>
            </a:r>
            <a:r>
              <a:rPr lang="en-US" sz="2000" i="1" dirty="0">
                <a:solidFill>
                  <a:schemeClr val="dk1"/>
                </a:solidFill>
              </a:rPr>
              <a:t>Transmission and/or Distribution Service Provider </a:t>
            </a:r>
          </a:p>
          <a:p>
            <a:r>
              <a:rPr lang="en-US" sz="2000" i="1" dirty="0">
                <a:solidFill>
                  <a:schemeClr val="dk1"/>
                </a:solidFill>
              </a:rPr>
              <a:t>Operating Rules</a:t>
            </a:r>
          </a:p>
          <a:p>
            <a:pPr lvl="1">
              <a:defRPr/>
            </a:pPr>
            <a:r>
              <a:rPr lang="en-US" dirty="0">
                <a:solidFill>
                  <a:schemeClr val="dk1"/>
                </a:solidFill>
              </a:rPr>
              <a:t>The business rules Transmission and/or Distribution Service Providers (TDSPs) will follow in order to process multiple, non-sequential transactions concurrently on a single Electric Service Identifier (ESI ID).</a:t>
            </a:r>
          </a:p>
          <a:p>
            <a:endParaRPr lang="en-US" dirty="0"/>
          </a:p>
          <a:p>
            <a:r>
              <a:rPr lang="en-US" sz="2000" dirty="0"/>
              <a:t>Section 11.4 - </a:t>
            </a:r>
            <a:r>
              <a:rPr lang="en-US" sz="2000" i="1" dirty="0">
                <a:solidFill>
                  <a:schemeClr val="dk1"/>
                </a:solidFill>
              </a:rPr>
              <a:t>Retail Electric Provider Operating Rules</a:t>
            </a:r>
          </a:p>
          <a:p>
            <a:pPr lvl="1"/>
            <a:r>
              <a:rPr lang="en-US" dirty="0">
                <a:solidFill>
                  <a:schemeClr val="dk1"/>
                </a:solidFill>
              </a:rPr>
              <a:t>Retail Electric Providers (REPs), like the Transmission and/or Distribution Service Providers (TDSPs) and ERCOT, will be required to handle multiple, non-sequential transactions on an Electric Service Identifier (ESI ID).</a:t>
            </a:r>
            <a:endParaRPr lang="en-US" dirty="0"/>
          </a:p>
          <a:p>
            <a:pPr lvl="2"/>
            <a:endParaRPr lang="en-US" dirty="0">
              <a:solidFill>
                <a:schemeClr val="dk1"/>
              </a:solidFill>
            </a:endParaRP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29</a:t>
            </a:fld>
            <a:endParaRPr lang="en-US"/>
          </a:p>
        </p:txBody>
      </p:sp>
    </p:spTree>
    <p:extLst>
      <p:ext uri="{BB962C8B-B14F-4D97-AF65-F5344CB8AC3E}">
        <p14:creationId xmlns:p14="http://schemas.microsoft.com/office/powerpoint/2010/main" val="3039918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62AC51D-6DAA-4455-8EA7-D54B64909A85}" type="slidenum">
              <a:rPr lang="en-US" smtClean="0"/>
              <a:pPr/>
              <a:t>3</a:t>
            </a:fld>
            <a:endParaRPr lang="en-US"/>
          </a:p>
        </p:txBody>
      </p:sp>
    </p:spTree>
    <p:extLst>
      <p:ext uri="{BB962C8B-B14F-4D97-AF65-F5344CB8AC3E}">
        <p14:creationId xmlns:p14="http://schemas.microsoft.com/office/powerpoint/2010/main" val="36057406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But for quick reference,</a:t>
            </a:r>
            <a:r>
              <a:rPr lang="en-US" baseline="0" dirty="0"/>
              <a:t> there is also a Transaction Name Inventory posted on ERCOT.com, complete with a handy pocket card.  We printed and laminated pocket cards to give you here today.  We hope that you will find them as useful as we do.  We also hope that you will use them in the upcoming class scenarios!</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AC51D-6DAA-4455-8EA7-D54B64909A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252058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62AC51D-6DAA-4455-8EA7-D54B64909A85}" type="slidenum">
              <a:rPr lang="en-US" smtClean="0"/>
              <a:pPr/>
              <a:t>31</a:t>
            </a:fld>
            <a:endParaRPr lang="en-US"/>
          </a:p>
        </p:txBody>
      </p:sp>
    </p:spTree>
    <p:extLst>
      <p:ext uri="{BB962C8B-B14F-4D97-AF65-F5344CB8AC3E}">
        <p14:creationId xmlns:p14="http://schemas.microsoft.com/office/powerpoint/2010/main" val="8547728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62AC51D-6DAA-4455-8EA7-D54B64909A85}" type="slidenum">
              <a:rPr lang="en-US" smtClean="0"/>
              <a:pPr/>
              <a:t>32</a:t>
            </a:fld>
            <a:endParaRPr lang="en-US"/>
          </a:p>
        </p:txBody>
      </p:sp>
    </p:spTree>
    <p:extLst>
      <p:ext uri="{BB962C8B-B14F-4D97-AF65-F5344CB8AC3E}">
        <p14:creationId xmlns:p14="http://schemas.microsoft.com/office/powerpoint/2010/main" val="35055532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62AC51D-6DAA-4455-8EA7-D54B64909A85}" type="slidenum">
              <a:rPr lang="en-US" smtClean="0"/>
              <a:pPr/>
              <a:t>33</a:t>
            </a:fld>
            <a:endParaRPr lang="en-US"/>
          </a:p>
        </p:txBody>
      </p:sp>
    </p:spTree>
    <p:extLst>
      <p:ext uri="{BB962C8B-B14F-4D97-AF65-F5344CB8AC3E}">
        <p14:creationId xmlns:p14="http://schemas.microsoft.com/office/powerpoint/2010/main" val="563239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62AC51D-6DAA-4455-8EA7-D54B64909A85}" type="slidenum">
              <a:rPr lang="en-US" smtClean="0"/>
              <a:pPr/>
              <a:t>34</a:t>
            </a:fld>
            <a:endParaRPr lang="en-US"/>
          </a:p>
        </p:txBody>
      </p:sp>
    </p:spTree>
    <p:extLst>
      <p:ext uri="{BB962C8B-B14F-4D97-AF65-F5344CB8AC3E}">
        <p14:creationId xmlns:p14="http://schemas.microsoft.com/office/powerpoint/2010/main" val="21111434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62AC51D-6DAA-4455-8EA7-D54B64909A85}" type="slidenum">
              <a:rPr lang="en-US" smtClean="0"/>
              <a:pPr/>
              <a:t>35</a:t>
            </a:fld>
            <a:endParaRPr lang="en-US"/>
          </a:p>
        </p:txBody>
      </p:sp>
    </p:spTree>
    <p:extLst>
      <p:ext uri="{BB962C8B-B14F-4D97-AF65-F5344CB8AC3E}">
        <p14:creationId xmlns:p14="http://schemas.microsoft.com/office/powerpoint/2010/main" val="36486913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62AC51D-6DAA-4455-8EA7-D54B64909A85}" type="slidenum">
              <a:rPr lang="en-US" smtClean="0"/>
              <a:pPr/>
              <a:t>36</a:t>
            </a:fld>
            <a:endParaRPr lang="en-US"/>
          </a:p>
        </p:txBody>
      </p:sp>
    </p:spTree>
    <p:extLst>
      <p:ext uri="{BB962C8B-B14F-4D97-AF65-F5344CB8AC3E}">
        <p14:creationId xmlns:p14="http://schemas.microsoft.com/office/powerpoint/2010/main" val="6317366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62AC51D-6DAA-4455-8EA7-D54B64909A85}" type="slidenum">
              <a:rPr lang="en-US" smtClean="0"/>
              <a:pPr/>
              <a:t>37</a:t>
            </a:fld>
            <a:endParaRPr lang="en-US"/>
          </a:p>
        </p:txBody>
      </p:sp>
    </p:spTree>
    <p:extLst>
      <p:ext uri="{BB962C8B-B14F-4D97-AF65-F5344CB8AC3E}">
        <p14:creationId xmlns:p14="http://schemas.microsoft.com/office/powerpoint/2010/main" val="20928680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62AC51D-6DAA-4455-8EA7-D54B64909A85}" type="slidenum">
              <a:rPr lang="en-US" smtClean="0"/>
              <a:pPr/>
              <a:t>38</a:t>
            </a:fld>
            <a:endParaRPr lang="en-US"/>
          </a:p>
        </p:txBody>
      </p:sp>
    </p:spTree>
    <p:extLst>
      <p:ext uri="{BB962C8B-B14F-4D97-AF65-F5344CB8AC3E}">
        <p14:creationId xmlns:p14="http://schemas.microsoft.com/office/powerpoint/2010/main" val="32462106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This process provides Market Participants with a formal way to communicate transactional or market processing issues that should be reviewed and discussed by the Texas SET Working Group for a recommendation and/or resolution.  </a:t>
            </a:r>
          </a:p>
          <a:p>
            <a:pPr marL="0" indent="0">
              <a:buNone/>
            </a:pPr>
            <a:r>
              <a:rPr lang="en-US" dirty="0"/>
              <a:t>Issues brought forth through this process may be used by the Texas SET Working Group representatives to develop a Change Control(s) that may be implemented with a future TX SET version.  </a:t>
            </a:r>
          </a:p>
          <a:p>
            <a:pPr marL="0" indent="0">
              <a:buNone/>
            </a:pPr>
            <a:r>
              <a:rPr lang="en-US" dirty="0"/>
              <a:t>Market Participants submitting issues to be considered by the Texas SET Working Group should use the Texas SET Issue Form at this link:</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39</a:t>
            </a:fld>
            <a:endParaRPr lang="en-US"/>
          </a:p>
        </p:txBody>
      </p:sp>
    </p:spTree>
    <p:extLst>
      <p:ext uri="{BB962C8B-B14F-4D97-AF65-F5344CB8AC3E}">
        <p14:creationId xmlns:p14="http://schemas.microsoft.com/office/powerpoint/2010/main" val="277605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62AC51D-6DAA-4455-8EA7-D54B64909A85}" type="slidenum">
              <a:rPr lang="en-US" smtClean="0"/>
              <a:pPr/>
              <a:t>4</a:t>
            </a:fld>
            <a:endParaRPr lang="en-US"/>
          </a:p>
        </p:txBody>
      </p:sp>
    </p:spTree>
    <p:extLst>
      <p:ext uri="{BB962C8B-B14F-4D97-AF65-F5344CB8AC3E}">
        <p14:creationId xmlns:p14="http://schemas.microsoft.com/office/powerpoint/2010/main" val="35149990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dk1"/>
                </a:solidFill>
                <a:effectLst/>
                <a:latin typeface="+mn-lt"/>
                <a:ea typeface="+mn-ea"/>
                <a:cs typeface="+mn-cs"/>
              </a:rPr>
              <a:t>The Texas Market Test Plan (TMTP) applies to Market Participants doing business in the Texas Electric Choice Market. </a:t>
            </a:r>
          </a:p>
          <a:p>
            <a:pPr lvl="0"/>
            <a:endParaRPr lang="en-US" sz="1200" kern="1200" dirty="0">
              <a:solidFill>
                <a:schemeClr val="dk1"/>
              </a:solidFill>
              <a:effectLst/>
              <a:latin typeface="+mn-lt"/>
              <a:ea typeface="+mn-ea"/>
              <a:cs typeface="+mn-cs"/>
            </a:endParaRPr>
          </a:p>
          <a:p>
            <a:pPr lvl="0"/>
            <a:r>
              <a:rPr lang="en-US" sz="1200" kern="1200" dirty="0">
                <a:solidFill>
                  <a:schemeClr val="dk1"/>
                </a:solidFill>
                <a:effectLst/>
                <a:latin typeface="+mn-lt"/>
                <a:ea typeface="+mn-ea"/>
                <a:cs typeface="+mn-cs"/>
              </a:rPr>
              <a:t>The purpose of this document is to define the market plan for testing commercial operations systems and business processes to support the Texas Electric Choice Market.  </a:t>
            </a:r>
          </a:p>
          <a:p>
            <a:pPr lvl="0"/>
            <a:endParaRPr lang="en-US" sz="1200" kern="1200" dirty="0">
              <a:solidFill>
                <a:schemeClr val="dk1"/>
              </a:solidFill>
              <a:effectLst/>
              <a:latin typeface="+mn-lt"/>
              <a:ea typeface="+mn-ea"/>
              <a:cs typeface="+mn-cs"/>
            </a:endParaRPr>
          </a:p>
          <a:p>
            <a:pPr lvl="0"/>
            <a:r>
              <a:rPr lang="en-US" sz="1200" kern="1200" dirty="0">
                <a:solidFill>
                  <a:schemeClr val="dk1"/>
                </a:solidFill>
                <a:effectLst/>
                <a:latin typeface="+mn-lt"/>
                <a:ea typeface="+mn-ea"/>
                <a:cs typeface="+mn-cs"/>
              </a:rPr>
              <a:t>This document covers all testing requirements and procedures between ERCOT and the Market Participants and Point-to-Point testing between Market Participants.  </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40</a:t>
            </a:fld>
            <a:endParaRPr lang="en-US"/>
          </a:p>
        </p:txBody>
      </p:sp>
    </p:spTree>
    <p:extLst>
      <p:ext uri="{BB962C8B-B14F-4D97-AF65-F5344CB8AC3E}">
        <p14:creationId xmlns:p14="http://schemas.microsoft.com/office/powerpoint/2010/main" val="14189779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62AC51D-6DAA-4455-8EA7-D54B64909A85}" type="slidenum">
              <a:rPr lang="en-US" smtClean="0"/>
              <a:pPr/>
              <a:t>41</a:t>
            </a:fld>
            <a:endParaRPr lang="en-US"/>
          </a:p>
        </p:txBody>
      </p:sp>
    </p:spTree>
    <p:extLst>
      <p:ext uri="{BB962C8B-B14F-4D97-AF65-F5344CB8AC3E}">
        <p14:creationId xmlns:p14="http://schemas.microsoft.com/office/powerpoint/2010/main" val="35149290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62AC51D-6DAA-4455-8EA7-D54B64909A85}" type="slidenum">
              <a:rPr lang="en-US" smtClean="0"/>
              <a:pPr/>
              <a:t>42</a:t>
            </a:fld>
            <a:endParaRPr lang="en-US"/>
          </a:p>
        </p:txBody>
      </p:sp>
    </p:spTree>
    <p:extLst>
      <p:ext uri="{BB962C8B-B14F-4D97-AF65-F5344CB8AC3E}">
        <p14:creationId xmlns:p14="http://schemas.microsoft.com/office/powerpoint/2010/main" val="20571248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Moved up two slides</a:t>
            </a:r>
          </a:p>
        </p:txBody>
      </p:sp>
      <p:sp>
        <p:nvSpPr>
          <p:cNvPr id="4" name="Slide Number Placeholder 3"/>
          <p:cNvSpPr>
            <a:spLocks noGrp="1"/>
          </p:cNvSpPr>
          <p:nvPr>
            <p:ph type="sldNum" sz="quarter" idx="10"/>
          </p:nvPr>
        </p:nvSpPr>
        <p:spPr/>
        <p:txBody>
          <a:bodyPr/>
          <a:lstStyle/>
          <a:p>
            <a:fld id="{F62AC51D-6DAA-4455-8EA7-D54B64909A85}" type="slidenum">
              <a:rPr lang="en-US" smtClean="0"/>
              <a:pPr/>
              <a:t>43</a:t>
            </a:fld>
            <a:endParaRPr lang="en-US"/>
          </a:p>
        </p:txBody>
      </p:sp>
    </p:spTree>
    <p:extLst>
      <p:ext uri="{BB962C8B-B14F-4D97-AF65-F5344CB8AC3E}">
        <p14:creationId xmlns:p14="http://schemas.microsoft.com/office/powerpoint/2010/main" val="1186374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62AC51D-6DAA-4455-8EA7-D54B64909A85}" type="slidenum">
              <a:rPr lang="en-US" smtClean="0"/>
              <a:pPr/>
              <a:t>44</a:t>
            </a:fld>
            <a:endParaRPr lang="en-US"/>
          </a:p>
        </p:txBody>
      </p:sp>
    </p:spTree>
    <p:extLst>
      <p:ext uri="{BB962C8B-B14F-4D97-AF65-F5344CB8AC3E}">
        <p14:creationId xmlns:p14="http://schemas.microsoft.com/office/powerpoint/2010/main" val="1356325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62AC51D-6DAA-4455-8EA7-D54B64909A85}" type="slidenum">
              <a:rPr lang="en-US" smtClean="0"/>
              <a:pPr/>
              <a:t>45</a:t>
            </a:fld>
            <a:endParaRPr lang="en-US"/>
          </a:p>
        </p:txBody>
      </p:sp>
    </p:spTree>
    <p:extLst>
      <p:ext uri="{BB962C8B-B14F-4D97-AF65-F5344CB8AC3E}">
        <p14:creationId xmlns:p14="http://schemas.microsoft.com/office/powerpoint/2010/main" val="8111262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62AC51D-6DAA-4455-8EA7-D54B64909A85}" type="slidenum">
              <a:rPr lang="en-US" smtClean="0"/>
              <a:pPr/>
              <a:t>46</a:t>
            </a:fld>
            <a:endParaRPr lang="en-US"/>
          </a:p>
        </p:txBody>
      </p:sp>
    </p:spTree>
    <p:extLst>
      <p:ext uri="{BB962C8B-B14F-4D97-AF65-F5344CB8AC3E}">
        <p14:creationId xmlns:p14="http://schemas.microsoft.com/office/powerpoint/2010/main" val="22861684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62AC51D-6DAA-4455-8EA7-D54B64909A85}" type="slidenum">
              <a:rPr lang="en-US" smtClean="0"/>
              <a:pPr/>
              <a:t>47</a:t>
            </a:fld>
            <a:endParaRPr lang="en-US"/>
          </a:p>
        </p:txBody>
      </p:sp>
    </p:spTree>
    <p:extLst>
      <p:ext uri="{BB962C8B-B14F-4D97-AF65-F5344CB8AC3E}">
        <p14:creationId xmlns:p14="http://schemas.microsoft.com/office/powerpoint/2010/main" val="248513063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62AC51D-6DAA-4455-8EA7-D54B64909A85}" type="slidenum">
              <a:rPr lang="en-US" smtClean="0"/>
              <a:pPr/>
              <a:t>48</a:t>
            </a:fld>
            <a:endParaRPr lang="en-US"/>
          </a:p>
        </p:txBody>
      </p:sp>
    </p:spTree>
    <p:extLst>
      <p:ext uri="{BB962C8B-B14F-4D97-AF65-F5344CB8AC3E}">
        <p14:creationId xmlns:p14="http://schemas.microsoft.com/office/powerpoint/2010/main" val="1864105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CF3525-E746-49D9-B709-F10877FAD6D5}" type="slidenum">
              <a:rPr lang="en-US" smtClean="0"/>
              <a:t>49</a:t>
            </a:fld>
            <a:endParaRPr lang="en-US"/>
          </a:p>
        </p:txBody>
      </p:sp>
    </p:spTree>
    <p:extLst>
      <p:ext uri="{BB962C8B-B14F-4D97-AF65-F5344CB8AC3E}">
        <p14:creationId xmlns:p14="http://schemas.microsoft.com/office/powerpoint/2010/main" val="3870980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term Texas SET can</a:t>
            </a:r>
            <a:r>
              <a:rPr lang="en-US" baseline="0" dirty="0"/>
              <a:t> refer to two different things.</a:t>
            </a:r>
            <a:endParaRPr lang="en-US" dirty="0"/>
          </a:p>
          <a:p>
            <a:endParaRPr lang="en-US" dirty="0"/>
          </a:p>
          <a:p>
            <a:r>
              <a:rPr lang="en-US" dirty="0"/>
              <a:t>TX SET (Standard Electronic Transactions) are a set of ANSI EDI transaction guidelines customized  by the TX SET Working Group for the ERCOT Retail Market. </a:t>
            </a:r>
          </a:p>
          <a:p>
            <a:endParaRPr lang="en-US" dirty="0"/>
          </a:p>
          <a:p>
            <a:r>
              <a:rPr lang="en-US" dirty="0"/>
              <a:t>These  standardized transactions support retail processes  as documented in the various ERCOT Market rules. </a:t>
            </a:r>
          </a:p>
          <a:p>
            <a:endParaRPr lang="en-US" dirty="0"/>
          </a:p>
          <a:p>
            <a:r>
              <a:rPr lang="en-US" dirty="0"/>
              <a:t>TX SET is an ERCOT Working group comprised of stakeholders participating in the development and maintenance of TX SET EDI transactions . </a:t>
            </a:r>
          </a:p>
          <a:p>
            <a:endParaRPr lang="en-US" dirty="0"/>
          </a:p>
          <a:p>
            <a:r>
              <a:rPr lang="en-US" dirty="0"/>
              <a:t>The Working Group reports to the Retail Market Subcommittee (RMS) and analyzes the need for new electronic transactions or modifications to existing electronic transactions based upon changes that occur within the retail electric market that affect EDI (electronic data interchange) transaction processing.</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5</a:t>
            </a:fld>
            <a:endParaRPr lang="en-US"/>
          </a:p>
        </p:txBody>
      </p:sp>
    </p:spTree>
    <p:extLst>
      <p:ext uri="{BB962C8B-B14F-4D97-AF65-F5344CB8AC3E}">
        <p14:creationId xmlns:p14="http://schemas.microsoft.com/office/powerpoint/2010/main" val="253891973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62AC51D-6DAA-4455-8EA7-D54B64909A85}" type="slidenum">
              <a:rPr lang="en-US" smtClean="0"/>
              <a:pPr/>
              <a:t>50</a:t>
            </a:fld>
            <a:endParaRPr lang="en-US"/>
          </a:p>
        </p:txBody>
      </p:sp>
    </p:spTree>
    <p:extLst>
      <p:ext uri="{BB962C8B-B14F-4D97-AF65-F5344CB8AC3E}">
        <p14:creationId xmlns:p14="http://schemas.microsoft.com/office/powerpoint/2010/main" val="111111717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62AC51D-6DAA-4455-8EA7-D54B64909A85}" type="slidenum">
              <a:rPr lang="en-US" smtClean="0"/>
              <a:pPr/>
              <a:t>51</a:t>
            </a:fld>
            <a:endParaRPr lang="en-US"/>
          </a:p>
        </p:txBody>
      </p:sp>
    </p:spTree>
    <p:extLst>
      <p:ext uri="{BB962C8B-B14F-4D97-AF65-F5344CB8AC3E}">
        <p14:creationId xmlns:p14="http://schemas.microsoft.com/office/powerpoint/2010/main" val="55857253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62AC51D-6DAA-4455-8EA7-D54B64909A85}" type="slidenum">
              <a:rPr lang="en-US" smtClean="0"/>
              <a:pPr/>
              <a:t>52</a:t>
            </a:fld>
            <a:endParaRPr lang="en-US"/>
          </a:p>
        </p:txBody>
      </p:sp>
    </p:spTree>
    <p:extLst>
      <p:ext uri="{BB962C8B-B14F-4D97-AF65-F5344CB8AC3E}">
        <p14:creationId xmlns:p14="http://schemas.microsoft.com/office/powerpoint/2010/main" val="10259835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62AC51D-6DAA-4455-8EA7-D54B64909A85}" type="slidenum">
              <a:rPr lang="en-US" smtClean="0"/>
              <a:pPr/>
              <a:t>53</a:t>
            </a:fld>
            <a:endParaRPr lang="en-US"/>
          </a:p>
        </p:txBody>
      </p:sp>
    </p:spTree>
    <p:extLst>
      <p:ext uri="{BB962C8B-B14F-4D97-AF65-F5344CB8AC3E}">
        <p14:creationId xmlns:p14="http://schemas.microsoft.com/office/powerpoint/2010/main" val="380267651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62AC51D-6DAA-4455-8EA7-D54B64909A85}" type="slidenum">
              <a:rPr lang="en-US" smtClean="0"/>
              <a:pPr/>
              <a:t>54</a:t>
            </a:fld>
            <a:endParaRPr lang="en-US"/>
          </a:p>
        </p:txBody>
      </p:sp>
    </p:spTree>
    <p:extLst>
      <p:ext uri="{BB962C8B-B14F-4D97-AF65-F5344CB8AC3E}">
        <p14:creationId xmlns:p14="http://schemas.microsoft.com/office/powerpoint/2010/main" val="9933935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62AC51D-6DAA-4455-8EA7-D54B64909A85}" type="slidenum">
              <a:rPr lang="en-US" smtClean="0"/>
              <a:pPr/>
              <a:t>55</a:t>
            </a:fld>
            <a:endParaRPr lang="en-US"/>
          </a:p>
        </p:txBody>
      </p:sp>
    </p:spTree>
    <p:extLst>
      <p:ext uri="{BB962C8B-B14F-4D97-AF65-F5344CB8AC3E}">
        <p14:creationId xmlns:p14="http://schemas.microsoft.com/office/powerpoint/2010/main" val="97903576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62AC51D-6DAA-4455-8EA7-D54B64909A85}" type="slidenum">
              <a:rPr lang="en-US" smtClean="0"/>
              <a:pPr/>
              <a:t>56</a:t>
            </a:fld>
            <a:endParaRPr lang="en-US"/>
          </a:p>
        </p:txBody>
      </p:sp>
    </p:spTree>
    <p:extLst>
      <p:ext uri="{BB962C8B-B14F-4D97-AF65-F5344CB8AC3E}">
        <p14:creationId xmlns:p14="http://schemas.microsoft.com/office/powerpoint/2010/main" val="64741342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62AC51D-6DAA-4455-8EA7-D54B64909A85}" type="slidenum">
              <a:rPr lang="en-US" smtClean="0"/>
              <a:pPr/>
              <a:t>57</a:t>
            </a:fld>
            <a:endParaRPr lang="en-US"/>
          </a:p>
        </p:txBody>
      </p:sp>
    </p:spTree>
    <p:extLst>
      <p:ext uri="{BB962C8B-B14F-4D97-AF65-F5344CB8AC3E}">
        <p14:creationId xmlns:p14="http://schemas.microsoft.com/office/powerpoint/2010/main" val="422331449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62AC51D-6DAA-4455-8EA7-D54B64909A85}" type="slidenum">
              <a:rPr lang="en-US" smtClean="0"/>
              <a:pPr/>
              <a:t>58</a:t>
            </a:fld>
            <a:endParaRPr lang="en-US"/>
          </a:p>
        </p:txBody>
      </p:sp>
    </p:spTree>
    <p:extLst>
      <p:ext uri="{BB962C8B-B14F-4D97-AF65-F5344CB8AC3E}">
        <p14:creationId xmlns:p14="http://schemas.microsoft.com/office/powerpoint/2010/main" val="333632933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62AC51D-6DAA-4455-8EA7-D54B64909A85}" type="slidenum">
              <a:rPr lang="en-US" smtClean="0"/>
              <a:pPr/>
              <a:t>59</a:t>
            </a:fld>
            <a:endParaRPr lang="en-US"/>
          </a:p>
        </p:txBody>
      </p:sp>
    </p:spTree>
    <p:extLst>
      <p:ext uri="{BB962C8B-B14F-4D97-AF65-F5344CB8AC3E}">
        <p14:creationId xmlns:p14="http://schemas.microsoft.com/office/powerpoint/2010/main" val="1199317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62AC51D-6DAA-4455-8EA7-D54B64909A85}" type="slidenum">
              <a:rPr lang="en-US" smtClean="0"/>
              <a:pPr/>
              <a:t>6</a:t>
            </a:fld>
            <a:endParaRPr lang="en-US"/>
          </a:p>
        </p:txBody>
      </p:sp>
    </p:spTree>
    <p:extLst>
      <p:ext uri="{BB962C8B-B14F-4D97-AF65-F5344CB8AC3E}">
        <p14:creationId xmlns:p14="http://schemas.microsoft.com/office/powerpoint/2010/main" val="390303817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62AC51D-6DAA-4455-8EA7-D54B64909A85}" type="slidenum">
              <a:rPr lang="en-US" smtClean="0"/>
              <a:pPr/>
              <a:t>60</a:t>
            </a:fld>
            <a:endParaRPr lang="en-US"/>
          </a:p>
        </p:txBody>
      </p:sp>
    </p:spTree>
    <p:extLst>
      <p:ext uri="{BB962C8B-B14F-4D97-AF65-F5344CB8AC3E}">
        <p14:creationId xmlns:p14="http://schemas.microsoft.com/office/powerpoint/2010/main" val="374011090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62AC51D-6DAA-4455-8EA7-D54B64909A85}" type="slidenum">
              <a:rPr lang="en-US" smtClean="0"/>
              <a:pPr/>
              <a:t>61</a:t>
            </a:fld>
            <a:endParaRPr lang="en-US"/>
          </a:p>
        </p:txBody>
      </p:sp>
    </p:spTree>
    <p:extLst>
      <p:ext uri="{BB962C8B-B14F-4D97-AF65-F5344CB8AC3E}">
        <p14:creationId xmlns:p14="http://schemas.microsoft.com/office/powerpoint/2010/main" val="376297981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62AC51D-6DAA-4455-8EA7-D54B64909A85}" type="slidenum">
              <a:rPr lang="en-US" smtClean="0"/>
              <a:pPr/>
              <a:t>62</a:t>
            </a:fld>
            <a:endParaRPr lang="en-US"/>
          </a:p>
        </p:txBody>
      </p:sp>
    </p:spTree>
    <p:extLst>
      <p:ext uri="{BB962C8B-B14F-4D97-AF65-F5344CB8AC3E}">
        <p14:creationId xmlns:p14="http://schemas.microsoft.com/office/powerpoint/2010/main" val="350858258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62AC51D-6DAA-4455-8EA7-D54B64909A85}" type="slidenum">
              <a:rPr lang="en-US" smtClean="0"/>
              <a:pPr/>
              <a:t>63</a:t>
            </a:fld>
            <a:endParaRPr lang="en-US"/>
          </a:p>
        </p:txBody>
      </p:sp>
    </p:spTree>
    <p:extLst>
      <p:ext uri="{BB962C8B-B14F-4D97-AF65-F5344CB8AC3E}">
        <p14:creationId xmlns:p14="http://schemas.microsoft.com/office/powerpoint/2010/main" val="300301920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62AC51D-6DAA-4455-8EA7-D54B64909A85}" type="slidenum">
              <a:rPr lang="en-US" smtClean="0"/>
              <a:pPr/>
              <a:t>64</a:t>
            </a:fld>
            <a:endParaRPr lang="en-US"/>
          </a:p>
        </p:txBody>
      </p:sp>
    </p:spTree>
    <p:extLst>
      <p:ext uri="{BB962C8B-B14F-4D97-AF65-F5344CB8AC3E}">
        <p14:creationId xmlns:p14="http://schemas.microsoft.com/office/powerpoint/2010/main" val="176329154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65</a:t>
            </a:fld>
            <a:endParaRPr lang="en-US"/>
          </a:p>
        </p:txBody>
      </p:sp>
    </p:spTree>
    <p:extLst>
      <p:ext uri="{BB962C8B-B14F-4D97-AF65-F5344CB8AC3E}">
        <p14:creationId xmlns:p14="http://schemas.microsoft.com/office/powerpoint/2010/main" val="198446998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62AC51D-6DAA-4455-8EA7-D54B64909A85}" type="slidenum">
              <a:rPr lang="en-US" smtClean="0"/>
              <a:pPr/>
              <a:t>66</a:t>
            </a:fld>
            <a:endParaRPr lang="en-US"/>
          </a:p>
        </p:txBody>
      </p:sp>
    </p:spTree>
    <p:extLst>
      <p:ext uri="{BB962C8B-B14F-4D97-AF65-F5344CB8AC3E}">
        <p14:creationId xmlns:p14="http://schemas.microsoft.com/office/powerpoint/2010/main" val="368869357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62AC51D-6DAA-4455-8EA7-D54B64909A85}" type="slidenum">
              <a:rPr lang="en-US" smtClean="0"/>
              <a:pPr/>
              <a:t>67</a:t>
            </a:fld>
            <a:endParaRPr lang="en-US"/>
          </a:p>
        </p:txBody>
      </p:sp>
    </p:spTree>
    <p:extLst>
      <p:ext uri="{BB962C8B-B14F-4D97-AF65-F5344CB8AC3E}">
        <p14:creationId xmlns:p14="http://schemas.microsoft.com/office/powerpoint/2010/main" val="403601148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68</a:t>
            </a:fld>
            <a:endParaRPr lang="en-US"/>
          </a:p>
        </p:txBody>
      </p:sp>
    </p:spTree>
    <p:extLst>
      <p:ext uri="{BB962C8B-B14F-4D97-AF65-F5344CB8AC3E}">
        <p14:creationId xmlns:p14="http://schemas.microsoft.com/office/powerpoint/2010/main" val="409520705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62AC51D-6DAA-4455-8EA7-D54B64909A85}" type="slidenum">
              <a:rPr lang="en-US" smtClean="0"/>
              <a:pPr/>
              <a:t>69</a:t>
            </a:fld>
            <a:endParaRPr lang="en-US"/>
          </a:p>
        </p:txBody>
      </p:sp>
    </p:spTree>
    <p:extLst>
      <p:ext uri="{BB962C8B-B14F-4D97-AF65-F5344CB8AC3E}">
        <p14:creationId xmlns:p14="http://schemas.microsoft.com/office/powerpoint/2010/main" val="3869277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62AC51D-6DAA-4455-8EA7-D54B64909A85}" type="slidenum">
              <a:rPr lang="en-US" smtClean="0"/>
              <a:pPr/>
              <a:t>7</a:t>
            </a:fld>
            <a:endParaRPr lang="en-US"/>
          </a:p>
        </p:txBody>
      </p:sp>
    </p:spTree>
    <p:extLst>
      <p:ext uri="{BB962C8B-B14F-4D97-AF65-F5344CB8AC3E}">
        <p14:creationId xmlns:p14="http://schemas.microsoft.com/office/powerpoint/2010/main" val="420480665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70</a:t>
            </a:fld>
            <a:endParaRPr lang="en-US"/>
          </a:p>
        </p:txBody>
      </p:sp>
    </p:spTree>
    <p:extLst>
      <p:ext uri="{BB962C8B-B14F-4D97-AF65-F5344CB8AC3E}">
        <p14:creationId xmlns:p14="http://schemas.microsoft.com/office/powerpoint/2010/main" val="295018980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62AC51D-6DAA-4455-8EA7-D54B64909A85}" type="slidenum">
              <a:rPr lang="en-US" smtClean="0"/>
              <a:pPr/>
              <a:t>71</a:t>
            </a:fld>
            <a:endParaRPr lang="en-US"/>
          </a:p>
        </p:txBody>
      </p:sp>
    </p:spTree>
    <p:extLst>
      <p:ext uri="{BB962C8B-B14F-4D97-AF65-F5344CB8AC3E}">
        <p14:creationId xmlns:p14="http://schemas.microsoft.com/office/powerpoint/2010/main" val="109306525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62AC51D-6DAA-4455-8EA7-D54B64909A85}" type="slidenum">
              <a:rPr lang="en-US" smtClean="0"/>
              <a:pPr/>
              <a:t>72</a:t>
            </a:fld>
            <a:endParaRPr lang="en-US"/>
          </a:p>
        </p:txBody>
      </p:sp>
    </p:spTree>
    <p:extLst>
      <p:ext uri="{BB962C8B-B14F-4D97-AF65-F5344CB8AC3E}">
        <p14:creationId xmlns:p14="http://schemas.microsoft.com/office/powerpoint/2010/main" val="244103064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62AC51D-6DAA-4455-8EA7-D54B64909A85}" type="slidenum">
              <a:rPr lang="en-US" smtClean="0"/>
              <a:pPr/>
              <a:t>73</a:t>
            </a:fld>
            <a:endParaRPr lang="en-US"/>
          </a:p>
        </p:txBody>
      </p:sp>
    </p:spTree>
    <p:extLst>
      <p:ext uri="{BB962C8B-B14F-4D97-AF65-F5344CB8AC3E}">
        <p14:creationId xmlns:p14="http://schemas.microsoft.com/office/powerpoint/2010/main" val="29658875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62AC51D-6DAA-4455-8EA7-D54B64909A85}" type="slidenum">
              <a:rPr lang="en-US" smtClean="0"/>
              <a:pPr/>
              <a:t>74</a:t>
            </a:fld>
            <a:endParaRPr lang="en-US"/>
          </a:p>
        </p:txBody>
      </p:sp>
    </p:spTree>
    <p:extLst>
      <p:ext uri="{BB962C8B-B14F-4D97-AF65-F5344CB8AC3E}">
        <p14:creationId xmlns:p14="http://schemas.microsoft.com/office/powerpoint/2010/main" val="365864887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62AC51D-6DAA-4455-8EA7-D54B64909A85}" type="slidenum">
              <a:rPr lang="en-US" smtClean="0"/>
              <a:pPr/>
              <a:t>75</a:t>
            </a:fld>
            <a:endParaRPr lang="en-US"/>
          </a:p>
        </p:txBody>
      </p:sp>
    </p:spTree>
    <p:extLst>
      <p:ext uri="{BB962C8B-B14F-4D97-AF65-F5344CB8AC3E}">
        <p14:creationId xmlns:p14="http://schemas.microsoft.com/office/powerpoint/2010/main" val="357026804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62AC51D-6DAA-4455-8EA7-D54B64909A85}" type="slidenum">
              <a:rPr lang="en-US" smtClean="0"/>
              <a:pPr/>
              <a:t>76</a:t>
            </a:fld>
            <a:endParaRPr lang="en-US"/>
          </a:p>
        </p:txBody>
      </p:sp>
    </p:spTree>
    <p:extLst>
      <p:ext uri="{BB962C8B-B14F-4D97-AF65-F5344CB8AC3E}">
        <p14:creationId xmlns:p14="http://schemas.microsoft.com/office/powerpoint/2010/main" val="37043617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62AC51D-6DAA-4455-8EA7-D54B64909A85}" type="slidenum">
              <a:rPr lang="en-US" smtClean="0"/>
              <a:pPr/>
              <a:t>77</a:t>
            </a:fld>
            <a:endParaRPr lang="en-US"/>
          </a:p>
        </p:txBody>
      </p:sp>
    </p:spTree>
    <p:extLst>
      <p:ext uri="{BB962C8B-B14F-4D97-AF65-F5344CB8AC3E}">
        <p14:creationId xmlns:p14="http://schemas.microsoft.com/office/powerpoint/2010/main" val="351751700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62AC51D-6DAA-4455-8EA7-D54B64909A85}" type="slidenum">
              <a:rPr lang="en-US" smtClean="0"/>
              <a:pPr/>
              <a:t>78</a:t>
            </a:fld>
            <a:endParaRPr lang="en-US"/>
          </a:p>
        </p:txBody>
      </p:sp>
    </p:spTree>
    <p:extLst>
      <p:ext uri="{BB962C8B-B14F-4D97-AF65-F5344CB8AC3E}">
        <p14:creationId xmlns:p14="http://schemas.microsoft.com/office/powerpoint/2010/main" val="231232498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62AC51D-6DAA-4455-8EA7-D54B64909A85}" type="slidenum">
              <a:rPr lang="en-US" smtClean="0"/>
              <a:pPr/>
              <a:t>79</a:t>
            </a:fld>
            <a:endParaRPr lang="en-US"/>
          </a:p>
        </p:txBody>
      </p:sp>
    </p:spTree>
    <p:extLst>
      <p:ext uri="{BB962C8B-B14F-4D97-AF65-F5344CB8AC3E}">
        <p14:creationId xmlns:p14="http://schemas.microsoft.com/office/powerpoint/2010/main" val="3822132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term Texas SET can</a:t>
            </a:r>
            <a:r>
              <a:rPr lang="en-US" baseline="0" dirty="0"/>
              <a:t> refer to two different things.</a:t>
            </a:r>
            <a:endParaRPr lang="en-US" dirty="0"/>
          </a:p>
          <a:p>
            <a:endParaRPr lang="en-US" dirty="0"/>
          </a:p>
          <a:p>
            <a:r>
              <a:rPr lang="en-US" dirty="0"/>
              <a:t>TX SET (Standard Electronic Transactions) are a set of ANSI EDI transaction guidelines customized  by the TX SET Working Group for the ERCOT Retail Market. </a:t>
            </a:r>
          </a:p>
          <a:p>
            <a:endParaRPr lang="en-US" dirty="0"/>
          </a:p>
          <a:p>
            <a:r>
              <a:rPr lang="en-US" dirty="0"/>
              <a:t>These  standardized transactions support retail processes  as documented in the various ERCOT Market rules. </a:t>
            </a:r>
          </a:p>
          <a:p>
            <a:endParaRPr lang="en-US" dirty="0"/>
          </a:p>
          <a:p>
            <a:r>
              <a:rPr lang="en-US" dirty="0"/>
              <a:t>TX SET is an ERCOT Working group comprised of stakeholders participating in the development and maintenance of TX SET EDI transactions . </a:t>
            </a:r>
          </a:p>
          <a:p>
            <a:endParaRPr lang="en-US" dirty="0"/>
          </a:p>
          <a:p>
            <a:r>
              <a:rPr lang="en-US" dirty="0"/>
              <a:t>The Working Group reports to the Retail Market Subcommittee (RMS) and analyzes the need for new electronic transactions or modifications to existing electronic transactions based upon changes that occur within the retail electric market that affect EDI (electronic data interchange) transaction processing.</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8</a:t>
            </a:fld>
            <a:endParaRPr lang="en-US"/>
          </a:p>
        </p:txBody>
      </p:sp>
    </p:spTree>
    <p:extLst>
      <p:ext uri="{BB962C8B-B14F-4D97-AF65-F5344CB8AC3E}">
        <p14:creationId xmlns:p14="http://schemas.microsoft.com/office/powerpoint/2010/main" val="55027994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62AC51D-6DAA-4455-8EA7-D54B64909A85}" type="slidenum">
              <a:rPr lang="en-US" smtClean="0"/>
              <a:pPr/>
              <a:t>80</a:t>
            </a:fld>
            <a:endParaRPr lang="en-US"/>
          </a:p>
        </p:txBody>
      </p:sp>
    </p:spTree>
    <p:extLst>
      <p:ext uri="{BB962C8B-B14F-4D97-AF65-F5344CB8AC3E}">
        <p14:creationId xmlns:p14="http://schemas.microsoft.com/office/powerpoint/2010/main" val="19213672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62AC51D-6DAA-4455-8EA7-D54B64909A85}" type="slidenum">
              <a:rPr lang="en-US" smtClean="0"/>
              <a:pPr/>
              <a:t>81</a:t>
            </a:fld>
            <a:endParaRPr lang="en-US"/>
          </a:p>
        </p:txBody>
      </p:sp>
    </p:spTree>
    <p:extLst>
      <p:ext uri="{BB962C8B-B14F-4D97-AF65-F5344CB8AC3E}">
        <p14:creationId xmlns:p14="http://schemas.microsoft.com/office/powerpoint/2010/main" val="388336911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62AC51D-6DAA-4455-8EA7-D54B64909A85}" type="slidenum">
              <a:rPr lang="en-US" smtClean="0"/>
              <a:pPr/>
              <a:t>82</a:t>
            </a:fld>
            <a:endParaRPr lang="en-US"/>
          </a:p>
        </p:txBody>
      </p:sp>
    </p:spTree>
    <p:extLst>
      <p:ext uri="{BB962C8B-B14F-4D97-AF65-F5344CB8AC3E}">
        <p14:creationId xmlns:p14="http://schemas.microsoft.com/office/powerpoint/2010/main" val="22453897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83</a:t>
            </a:fld>
            <a:endParaRPr lang="en-US"/>
          </a:p>
        </p:txBody>
      </p:sp>
    </p:spTree>
    <p:extLst>
      <p:ext uri="{BB962C8B-B14F-4D97-AF65-F5344CB8AC3E}">
        <p14:creationId xmlns:p14="http://schemas.microsoft.com/office/powerpoint/2010/main" val="200596635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62AC51D-6DAA-4455-8EA7-D54B64909A85}" type="slidenum">
              <a:rPr lang="en-US" smtClean="0"/>
              <a:pPr/>
              <a:t>84</a:t>
            </a:fld>
            <a:endParaRPr lang="en-US"/>
          </a:p>
        </p:txBody>
      </p:sp>
    </p:spTree>
    <p:extLst>
      <p:ext uri="{BB962C8B-B14F-4D97-AF65-F5344CB8AC3E}">
        <p14:creationId xmlns:p14="http://schemas.microsoft.com/office/powerpoint/2010/main" val="382996090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62AC51D-6DAA-4455-8EA7-D54B64909A85}" type="slidenum">
              <a:rPr lang="en-US" smtClean="0"/>
              <a:pPr/>
              <a:t>85</a:t>
            </a:fld>
            <a:endParaRPr lang="en-US"/>
          </a:p>
        </p:txBody>
      </p:sp>
    </p:spTree>
    <p:extLst>
      <p:ext uri="{BB962C8B-B14F-4D97-AF65-F5344CB8AC3E}">
        <p14:creationId xmlns:p14="http://schemas.microsoft.com/office/powerpoint/2010/main" val="327934353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62AC51D-6DAA-4455-8EA7-D54B64909A85}" type="slidenum">
              <a:rPr lang="en-US" smtClean="0"/>
              <a:pPr/>
              <a:t>86</a:t>
            </a:fld>
            <a:endParaRPr lang="en-US"/>
          </a:p>
        </p:txBody>
      </p:sp>
    </p:spTree>
    <p:extLst>
      <p:ext uri="{BB962C8B-B14F-4D97-AF65-F5344CB8AC3E}">
        <p14:creationId xmlns:p14="http://schemas.microsoft.com/office/powerpoint/2010/main" val="285734771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62AC51D-6DAA-4455-8EA7-D54B64909A85}" type="slidenum">
              <a:rPr lang="en-US" smtClean="0"/>
              <a:pPr/>
              <a:t>87</a:t>
            </a:fld>
            <a:endParaRPr lang="en-US"/>
          </a:p>
        </p:txBody>
      </p:sp>
    </p:spTree>
    <p:extLst>
      <p:ext uri="{BB962C8B-B14F-4D97-AF65-F5344CB8AC3E}">
        <p14:creationId xmlns:p14="http://schemas.microsoft.com/office/powerpoint/2010/main" val="167286143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62AC51D-6DAA-4455-8EA7-D54B64909A85}" type="slidenum">
              <a:rPr lang="en-US" smtClean="0"/>
              <a:pPr/>
              <a:t>88</a:t>
            </a:fld>
            <a:endParaRPr lang="en-US"/>
          </a:p>
        </p:txBody>
      </p:sp>
    </p:spTree>
    <p:extLst>
      <p:ext uri="{BB962C8B-B14F-4D97-AF65-F5344CB8AC3E}">
        <p14:creationId xmlns:p14="http://schemas.microsoft.com/office/powerpoint/2010/main" val="338305637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62AC51D-6DAA-4455-8EA7-D54B64909A85}" type="slidenum">
              <a:rPr lang="en-US" smtClean="0"/>
              <a:pPr/>
              <a:t>89</a:t>
            </a:fld>
            <a:endParaRPr lang="en-US"/>
          </a:p>
        </p:txBody>
      </p:sp>
    </p:spTree>
    <p:extLst>
      <p:ext uri="{BB962C8B-B14F-4D97-AF65-F5344CB8AC3E}">
        <p14:creationId xmlns:p14="http://schemas.microsoft.com/office/powerpoint/2010/main" val="2634549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0" dirty="0"/>
              <a:t>Why do we have it?</a:t>
            </a:r>
          </a:p>
          <a:p>
            <a:pPr lvl="1"/>
            <a:r>
              <a:rPr lang="en-US" dirty="0"/>
              <a:t>Can you imagine the volumes of transactions per day? (Average daily volume for ERCOT, inbound and outbound, is in excess of 150,000)</a:t>
            </a:r>
            <a:endParaRPr lang="en-US" i="1" dirty="0"/>
          </a:p>
          <a:p>
            <a:r>
              <a:rPr lang="en-US" dirty="0"/>
              <a:t> 	Standardization is key!</a:t>
            </a:r>
          </a:p>
          <a:p>
            <a:endParaRPr lang="en-US" dirty="0"/>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9</a:t>
            </a:fld>
            <a:endParaRPr lang="en-US"/>
          </a:p>
        </p:txBody>
      </p:sp>
    </p:spTree>
    <p:extLst>
      <p:ext uri="{BB962C8B-B14F-4D97-AF65-F5344CB8AC3E}">
        <p14:creationId xmlns:p14="http://schemas.microsoft.com/office/powerpoint/2010/main" val="139789532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62AC51D-6DAA-4455-8EA7-D54B64909A85}" type="slidenum">
              <a:rPr lang="en-US" smtClean="0"/>
              <a:pPr/>
              <a:t>90</a:t>
            </a:fld>
            <a:endParaRPr lang="en-US"/>
          </a:p>
        </p:txBody>
      </p:sp>
    </p:spTree>
    <p:extLst>
      <p:ext uri="{BB962C8B-B14F-4D97-AF65-F5344CB8AC3E}">
        <p14:creationId xmlns:p14="http://schemas.microsoft.com/office/powerpoint/2010/main" val="175883482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62AC51D-6DAA-4455-8EA7-D54B64909A85}" type="slidenum">
              <a:rPr lang="en-US" smtClean="0"/>
              <a:pPr/>
              <a:t>91</a:t>
            </a:fld>
            <a:endParaRPr lang="en-US"/>
          </a:p>
        </p:txBody>
      </p:sp>
    </p:spTree>
    <p:extLst>
      <p:ext uri="{BB962C8B-B14F-4D97-AF65-F5344CB8AC3E}">
        <p14:creationId xmlns:p14="http://schemas.microsoft.com/office/powerpoint/2010/main" val="128178442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92</a:t>
            </a:fld>
            <a:endParaRPr lang="en-US"/>
          </a:p>
        </p:txBody>
      </p:sp>
    </p:spTree>
    <p:extLst>
      <p:ext uri="{BB962C8B-B14F-4D97-AF65-F5344CB8AC3E}">
        <p14:creationId xmlns:p14="http://schemas.microsoft.com/office/powerpoint/2010/main" val="332799690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62AC51D-6DAA-4455-8EA7-D54B64909A85}" type="slidenum">
              <a:rPr lang="en-US" smtClean="0"/>
              <a:pPr/>
              <a:t>93</a:t>
            </a:fld>
            <a:endParaRPr lang="en-US"/>
          </a:p>
        </p:txBody>
      </p:sp>
    </p:spTree>
    <p:extLst>
      <p:ext uri="{BB962C8B-B14F-4D97-AF65-F5344CB8AC3E}">
        <p14:creationId xmlns:p14="http://schemas.microsoft.com/office/powerpoint/2010/main" val="422941049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lumMod val="75000"/>
                    <a:lumOff val="25000"/>
                  </a:prstClr>
                </a:solidFill>
                <a:latin typeface="Arial" panose="020B0604020202020204"/>
              </a:rPr>
              <a:t>The following </a:t>
            </a:r>
            <a:r>
              <a:rPr lang="en-US" sz="1200" b="1" dirty="0">
                <a:solidFill>
                  <a:prstClr val="black">
                    <a:lumMod val="75000"/>
                    <a:lumOff val="25000"/>
                  </a:prstClr>
                </a:solidFill>
                <a:latin typeface="Arial" panose="020B0604020202020204"/>
              </a:rPr>
              <a:t>example</a:t>
            </a:r>
            <a:r>
              <a:rPr lang="en-US" sz="1200" dirty="0">
                <a:solidFill>
                  <a:prstClr val="black">
                    <a:lumMod val="75000"/>
                    <a:lumOff val="25000"/>
                  </a:prstClr>
                </a:solidFill>
                <a:latin typeface="Arial" panose="020B0604020202020204"/>
              </a:rPr>
              <a:t> will focus on the transition of ESI IDs from a Defaulting CR to either a VREP (Volunteer REP) or a designation POLR REP (Provider of Last Resort)…</a:t>
            </a:r>
            <a:endParaRPr lang="en-US" dirty="0">
              <a:solidFill>
                <a:prstClr val="black">
                  <a:lumMod val="75000"/>
                  <a:lumOff val="25000"/>
                </a:prstClr>
              </a:solidFill>
              <a:latin typeface="Arial" panose="020B0604020202020204"/>
            </a:endParaRPr>
          </a:p>
          <a:p>
            <a:endParaRPr lang="en-US" dirty="0"/>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94</a:t>
            </a:fld>
            <a:endParaRPr lang="en-US"/>
          </a:p>
        </p:txBody>
      </p:sp>
    </p:spTree>
    <p:extLst>
      <p:ext uri="{BB962C8B-B14F-4D97-AF65-F5344CB8AC3E}">
        <p14:creationId xmlns:p14="http://schemas.microsoft.com/office/powerpoint/2010/main" val="334879246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AC51D-6DAA-4455-8EA7-D54B64909A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7862054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62AC51D-6DAA-4455-8EA7-D54B64909A85}" type="slidenum">
              <a:rPr lang="en-US" smtClean="0"/>
              <a:pPr/>
              <a:t>96</a:t>
            </a:fld>
            <a:endParaRPr lang="en-US"/>
          </a:p>
        </p:txBody>
      </p:sp>
    </p:spTree>
    <p:extLst>
      <p:ext uri="{BB962C8B-B14F-4D97-AF65-F5344CB8AC3E}">
        <p14:creationId xmlns:p14="http://schemas.microsoft.com/office/powerpoint/2010/main" val="368924095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62AC51D-6DAA-4455-8EA7-D54B64909A85}" type="slidenum">
              <a:rPr lang="en-US" smtClean="0"/>
              <a:pPr/>
              <a:t>97</a:t>
            </a:fld>
            <a:endParaRPr lang="en-US"/>
          </a:p>
        </p:txBody>
      </p:sp>
    </p:spTree>
    <p:extLst>
      <p:ext uri="{BB962C8B-B14F-4D97-AF65-F5344CB8AC3E}">
        <p14:creationId xmlns:p14="http://schemas.microsoft.com/office/powerpoint/2010/main" val="422712996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F62AC51D-6DAA-4455-8EA7-D54B64909A85}" type="slidenum">
              <a:rPr lang="en-US" smtClean="0"/>
              <a:pPr/>
              <a:t>98</a:t>
            </a:fld>
            <a:endParaRPr lang="en-US"/>
          </a:p>
        </p:txBody>
      </p:sp>
    </p:spTree>
    <p:extLst>
      <p:ext uri="{BB962C8B-B14F-4D97-AF65-F5344CB8AC3E}">
        <p14:creationId xmlns:p14="http://schemas.microsoft.com/office/powerpoint/2010/main" val="212394332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pPr/>
              <a:t>99</a:t>
            </a:fld>
            <a:endParaRPr lang="en-US"/>
          </a:p>
        </p:txBody>
      </p:sp>
    </p:spTree>
    <p:extLst>
      <p:ext uri="{BB962C8B-B14F-4D97-AF65-F5344CB8AC3E}">
        <p14:creationId xmlns:p14="http://schemas.microsoft.com/office/powerpoint/2010/main" val="3178189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83FBA-11D0-4627-8081-9E47F20A04F4}" type="datetime1">
              <a:rPr lang="en-US" smtClean="0"/>
              <a:t>4/6/2023</a:t>
            </a:fld>
            <a:endParaRPr lang="en-US" dirty="0"/>
          </a:p>
        </p:txBody>
      </p:sp>
      <p:sp>
        <p:nvSpPr>
          <p:cNvPr id="5" name="Footer Placeholder 4"/>
          <p:cNvSpPr>
            <a:spLocks noGrp="1"/>
          </p:cNvSpPr>
          <p:nvPr>
            <p:ph type="ftr" sz="quarter" idx="11"/>
          </p:nvPr>
        </p:nvSpPr>
        <p:spPr/>
        <p:txBody>
          <a:bodyPr/>
          <a:lstStyle/>
          <a:p>
            <a:r>
              <a:rPr lang="en-US"/>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1234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ody Slide">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lvl1pPr>
              <a:defRPr>
                <a:solidFill>
                  <a:schemeClr val="accent1">
                    <a:lumMod val="50000"/>
                  </a:schemeClr>
                </a:solidFill>
              </a:defRPr>
            </a:lvl1pPr>
          </a:lstStyle>
          <a:p>
            <a:fld id="{17EAC447-3327-4999-A9BE-AA2D53A9E4E7}" type="datetime1">
              <a:rPr lang="en-US" smtClean="0"/>
              <a:t>4/6/2023</a:t>
            </a:fld>
            <a:endParaRPr lang="en-US" dirty="0"/>
          </a:p>
        </p:txBody>
      </p:sp>
      <p:sp>
        <p:nvSpPr>
          <p:cNvPr id="8" name="Footer Placeholder 7"/>
          <p:cNvSpPr>
            <a:spLocks noGrp="1"/>
          </p:cNvSpPr>
          <p:nvPr>
            <p:ph type="ftr" sz="quarter" idx="11"/>
          </p:nvPr>
        </p:nvSpPr>
        <p:spPr/>
        <p:txBody>
          <a:bodyPr/>
          <a:lstStyle>
            <a:lvl1pPr>
              <a:defRPr>
                <a:solidFill>
                  <a:schemeClr val="accent1">
                    <a:lumMod val="50000"/>
                  </a:schemeClr>
                </a:solidFill>
              </a:defRPr>
            </a:lvl1pPr>
          </a:lstStyle>
          <a:p>
            <a:r>
              <a:rPr lang="en-US" dirty="0" err="1"/>
              <a:t>TxSET</a:t>
            </a:r>
            <a:endParaRPr lang="en-US" dirty="0"/>
          </a:p>
        </p:txBody>
      </p:sp>
      <p:sp>
        <p:nvSpPr>
          <p:cNvPr id="9" name="Slide Number Placeholder 8"/>
          <p:cNvSpPr>
            <a:spLocks noGrp="1"/>
          </p:cNvSpPr>
          <p:nvPr>
            <p:ph type="sldNum" sz="quarter" idx="12"/>
          </p:nvPr>
        </p:nvSpPr>
        <p:spPr/>
        <p:txBody>
          <a:bodyPr/>
          <a:lstStyle>
            <a:lvl1pPr>
              <a:defRPr>
                <a:solidFill>
                  <a:schemeClr val="accent1">
                    <a:lumMod val="50000"/>
                  </a:schemeClr>
                </a:solidFill>
              </a:defRPr>
            </a:lvl1pPr>
          </a:lstStyle>
          <a:p>
            <a:fld id="{D57F1E4F-1CFF-5643-939E-02111984F565}" type="slidenum">
              <a:rPr lang="en-US" smtClean="0"/>
              <a:pPr/>
              <a:t>‹#›</a:t>
            </a:fld>
            <a:endParaRPr lang="en-US" dirty="0"/>
          </a:p>
        </p:txBody>
      </p:sp>
      <p:sp>
        <p:nvSpPr>
          <p:cNvPr id="10" name="Title 1"/>
          <p:cNvSpPr>
            <a:spLocks noGrp="1"/>
          </p:cNvSpPr>
          <p:nvPr>
            <p:ph type="title"/>
          </p:nvPr>
        </p:nvSpPr>
        <p:spPr>
          <a:xfrm>
            <a:off x="228600" y="228600"/>
            <a:ext cx="7543800" cy="627796"/>
          </a:xfrm>
        </p:spPr>
        <p:txBody>
          <a:bodyPr>
            <a:normAutofit/>
          </a:bodyPr>
          <a:lstStyle>
            <a:lvl1pPr>
              <a:defRPr sz="2800" baseline="0"/>
            </a:lvl1pPr>
          </a:lstStyle>
          <a:p>
            <a:r>
              <a:rPr lang="en-US" dirty="0"/>
              <a:t>Click to edit Master title style</a:t>
            </a:r>
          </a:p>
        </p:txBody>
      </p:sp>
      <p:cxnSp>
        <p:nvCxnSpPr>
          <p:cNvPr id="4" name="Straight Connector 3"/>
          <p:cNvCxnSpPr/>
          <p:nvPr userDrawn="1"/>
        </p:nvCxnSpPr>
        <p:spPr>
          <a:xfrm>
            <a:off x="228600" y="915382"/>
            <a:ext cx="86868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4933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Quiz">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lvl1pPr>
              <a:defRPr>
                <a:solidFill>
                  <a:schemeClr val="accent1">
                    <a:lumMod val="50000"/>
                  </a:schemeClr>
                </a:solidFill>
              </a:defRPr>
            </a:lvl1pPr>
          </a:lstStyle>
          <a:p>
            <a:fld id="{17EAC447-3327-4999-A9BE-AA2D53A9E4E7}" type="datetime1">
              <a:rPr lang="en-US" smtClean="0"/>
              <a:t>4/6/2023</a:t>
            </a:fld>
            <a:endParaRPr lang="en-US" dirty="0"/>
          </a:p>
        </p:txBody>
      </p:sp>
      <p:sp>
        <p:nvSpPr>
          <p:cNvPr id="8" name="Footer Placeholder 7"/>
          <p:cNvSpPr>
            <a:spLocks noGrp="1"/>
          </p:cNvSpPr>
          <p:nvPr>
            <p:ph type="ftr" sz="quarter" idx="11"/>
          </p:nvPr>
        </p:nvSpPr>
        <p:spPr/>
        <p:txBody>
          <a:bodyPr/>
          <a:lstStyle>
            <a:lvl1pPr>
              <a:defRPr>
                <a:solidFill>
                  <a:schemeClr val="accent1">
                    <a:lumMod val="50000"/>
                  </a:schemeClr>
                </a:solidFill>
              </a:defRPr>
            </a:lvl1pPr>
          </a:lstStyle>
          <a:p>
            <a:r>
              <a:rPr lang="en-US" dirty="0" err="1"/>
              <a:t>TxSET</a:t>
            </a:r>
            <a:endParaRPr lang="en-US" dirty="0"/>
          </a:p>
        </p:txBody>
      </p:sp>
      <p:sp>
        <p:nvSpPr>
          <p:cNvPr id="9" name="Slide Number Placeholder 8"/>
          <p:cNvSpPr>
            <a:spLocks noGrp="1"/>
          </p:cNvSpPr>
          <p:nvPr>
            <p:ph type="sldNum" sz="quarter" idx="12"/>
          </p:nvPr>
        </p:nvSpPr>
        <p:spPr/>
        <p:txBody>
          <a:bodyPr/>
          <a:lstStyle>
            <a:lvl1pPr>
              <a:defRPr>
                <a:solidFill>
                  <a:schemeClr val="accent1">
                    <a:lumMod val="50000"/>
                  </a:schemeClr>
                </a:solidFill>
              </a:defRPr>
            </a:lvl1pPr>
          </a:lstStyle>
          <a:p>
            <a:fld id="{D57F1E4F-1CFF-5643-939E-02111984F565}" type="slidenum">
              <a:rPr lang="en-US" smtClean="0"/>
              <a:pPr/>
              <a:t>‹#›</a:t>
            </a:fld>
            <a:endParaRPr lang="en-US" dirty="0"/>
          </a:p>
        </p:txBody>
      </p:sp>
      <p:sp>
        <p:nvSpPr>
          <p:cNvPr id="10" name="Title 1"/>
          <p:cNvSpPr>
            <a:spLocks noGrp="1"/>
          </p:cNvSpPr>
          <p:nvPr>
            <p:ph type="title"/>
          </p:nvPr>
        </p:nvSpPr>
        <p:spPr>
          <a:xfrm>
            <a:off x="228600" y="228600"/>
            <a:ext cx="7543800" cy="627796"/>
          </a:xfrm>
        </p:spPr>
        <p:txBody>
          <a:bodyPr>
            <a:normAutofit/>
          </a:bodyPr>
          <a:lstStyle>
            <a:lvl1pPr>
              <a:defRPr sz="2800" baseline="0"/>
            </a:lvl1pPr>
          </a:lstStyle>
          <a:p>
            <a:r>
              <a:rPr lang="en-US" dirty="0"/>
              <a:t>Click to edit Master title style</a:t>
            </a:r>
          </a:p>
        </p:txBody>
      </p:sp>
      <p:cxnSp>
        <p:nvCxnSpPr>
          <p:cNvPr id="4" name="Straight Connector 3"/>
          <p:cNvCxnSpPr/>
          <p:nvPr userDrawn="1"/>
        </p:nvCxnSpPr>
        <p:spPr>
          <a:xfrm>
            <a:off x="228600" y="915382"/>
            <a:ext cx="86868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990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5563" y="2209800"/>
            <a:ext cx="7543800" cy="1450757"/>
          </a:xfrm>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solidFill>
                  <a:schemeClr val="accent1">
                    <a:lumMod val="75000"/>
                  </a:schemeClr>
                </a:solidFill>
              </a:defRPr>
            </a:lvl1pPr>
          </a:lstStyle>
          <a:p>
            <a:fld id="{D44CC2C8-5408-449A-B6ED-552E7ABA89E7}" type="datetime1">
              <a:rPr lang="en-US" smtClean="0"/>
              <a:pPr/>
              <a:t>4/6/2023</a:t>
            </a:fld>
            <a:endParaRPr lang="en-US" dirty="0"/>
          </a:p>
        </p:txBody>
      </p:sp>
      <p:sp>
        <p:nvSpPr>
          <p:cNvPr id="4" name="Footer Placeholder 3"/>
          <p:cNvSpPr>
            <a:spLocks noGrp="1"/>
          </p:cNvSpPr>
          <p:nvPr>
            <p:ph type="ftr" sz="quarter" idx="11"/>
          </p:nvPr>
        </p:nvSpPr>
        <p:spPr/>
        <p:txBody>
          <a:bodyPr/>
          <a:lstStyle>
            <a:lvl1pPr>
              <a:defRPr>
                <a:solidFill>
                  <a:schemeClr val="accent1">
                    <a:lumMod val="75000"/>
                  </a:schemeClr>
                </a:solidFill>
              </a:defRPr>
            </a:lvl1pPr>
          </a:lstStyle>
          <a:p>
            <a:r>
              <a:rPr lang="en-US"/>
              <a:t>TxSET</a:t>
            </a:r>
            <a:endParaRPr lang="en-US" dirty="0"/>
          </a:p>
        </p:txBody>
      </p:sp>
      <p:sp>
        <p:nvSpPr>
          <p:cNvPr id="5" name="Slide Number Placeholder 4"/>
          <p:cNvSpPr>
            <a:spLocks noGrp="1"/>
          </p:cNvSpPr>
          <p:nvPr>
            <p:ph type="sldNum" sz="quarter" idx="12"/>
          </p:nvPr>
        </p:nvSpPr>
        <p:spPr/>
        <p:txBody>
          <a:bodyPr/>
          <a:lstStyle>
            <a:lvl1pPr>
              <a:defRPr>
                <a:solidFill>
                  <a:schemeClr val="accent1">
                    <a:lumMod val="75000"/>
                  </a:schemeClr>
                </a:solidFill>
              </a:defRPr>
            </a:lvl1p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3091302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Grey">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04800" y="1395246"/>
            <a:ext cx="8540496" cy="4929354"/>
          </a:xfrm>
          <a:prstGeom prst="rect">
            <a:avLst/>
          </a:prstGeom>
        </p:spPr>
        <p:txBody>
          <a:bodyPr/>
          <a:lstStyle>
            <a:lvl1pPr marL="228600" indent="-228600">
              <a:lnSpc>
                <a:spcPct val="100000"/>
              </a:lnSpc>
              <a:spcBef>
                <a:spcPts val="1800"/>
              </a:spcBef>
              <a:buFont typeface="Arial" panose="020B0604020202020204" pitchFamily="34" charset="0"/>
              <a:buChar char="•"/>
              <a:defRPr sz="2400">
                <a:solidFill>
                  <a:srgbClr val="5B6770"/>
                </a:solidFill>
                <a:latin typeface="Arial" panose="020B0604020202020204" pitchFamily="34" charset="0"/>
                <a:cs typeface="Arial" panose="020B0604020202020204" pitchFamily="34" charset="0"/>
              </a:defRPr>
            </a:lvl1pPr>
            <a:lvl2pPr marL="685800" indent="-228600">
              <a:lnSpc>
                <a:spcPct val="100000"/>
              </a:lnSpc>
              <a:spcBef>
                <a:spcPts val="1800"/>
              </a:spcBef>
              <a:buFont typeface="Arial" panose="020B0604020202020204" pitchFamily="34" charset="0"/>
              <a:buChar char="•"/>
              <a:defRPr sz="2400">
                <a:solidFill>
                  <a:srgbClr val="5B6770"/>
                </a:solidFill>
                <a:latin typeface="Arial" panose="020B0604020202020204" pitchFamily="34" charset="0"/>
                <a:cs typeface="Arial" panose="020B0604020202020204" pitchFamily="34" charset="0"/>
              </a:defRPr>
            </a:lvl2pPr>
            <a:lvl3pPr>
              <a:lnSpc>
                <a:spcPct val="100000"/>
              </a:lnSpc>
              <a:spcBef>
                <a:spcPts val="1800"/>
              </a:spcBef>
              <a:defRPr sz="2000">
                <a:solidFill>
                  <a:srgbClr val="5B6770"/>
                </a:solidFill>
                <a:latin typeface="Arial" panose="020B0604020202020204" pitchFamily="34" charset="0"/>
                <a:cs typeface="Arial" panose="020B0604020202020204" pitchFamily="34" charset="0"/>
              </a:defRPr>
            </a:lvl3pPr>
            <a:lvl4pPr>
              <a:lnSpc>
                <a:spcPct val="100000"/>
              </a:lnSpc>
              <a:spcBef>
                <a:spcPts val="1800"/>
              </a:spcBef>
              <a:defRPr sz="2000">
                <a:solidFill>
                  <a:srgbClr val="5B6770"/>
                </a:solidFill>
                <a:latin typeface="Arial" panose="020B0604020202020204" pitchFamily="34" charset="0"/>
                <a:cs typeface="Arial" panose="020B0604020202020204" pitchFamily="34" charset="0"/>
              </a:defRPr>
            </a:lvl4pPr>
            <a:lvl5pPr>
              <a:lnSpc>
                <a:spcPct val="100000"/>
              </a:lnSpc>
              <a:spcBef>
                <a:spcPts val="1800"/>
              </a:spcBef>
              <a:defRPr sz="2000">
                <a:solidFill>
                  <a:srgbClr val="5B677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2"/>
          </p:nvPr>
        </p:nvSpPr>
        <p:spPr>
          <a:xfrm>
            <a:off x="304800" y="731520"/>
            <a:ext cx="8540496" cy="461665"/>
          </a:xfrm>
          <a:prstGeom prst="rect">
            <a:avLst/>
          </a:prstGeom>
        </p:spPr>
        <p:txBody>
          <a:bodyPr tIns="45720" bIns="45720" anchor="t">
            <a:spAutoFit/>
          </a:bodyPr>
          <a:lstStyle>
            <a:lvl1pPr marL="0" indent="0">
              <a:lnSpc>
                <a:spcPct val="100000"/>
              </a:lnSpc>
              <a:spcBef>
                <a:spcPts val="0"/>
              </a:spcBef>
              <a:buNone/>
              <a:defRPr sz="2400" b="1">
                <a:solidFill>
                  <a:srgbClr val="00AEC7"/>
                </a:solidFill>
                <a:latin typeface="Arial" panose="020B0604020202020204" pitchFamily="34" charset="0"/>
                <a:cs typeface="Arial" panose="020B0604020202020204" pitchFamily="34" charset="0"/>
              </a:defRPr>
            </a:lvl1pPr>
          </a:lstStyle>
          <a:p>
            <a:pPr lvl="0"/>
            <a:endParaRPr lang="en-US" dirty="0"/>
          </a:p>
        </p:txBody>
      </p:sp>
      <p:sp>
        <p:nvSpPr>
          <p:cNvPr id="5" name="Text Placeholder 4"/>
          <p:cNvSpPr>
            <a:spLocks noGrp="1"/>
          </p:cNvSpPr>
          <p:nvPr>
            <p:ph type="body" sz="quarter" idx="13" hasCustomPrompt="1"/>
          </p:nvPr>
        </p:nvSpPr>
        <p:spPr>
          <a:xfrm>
            <a:off x="303276" y="0"/>
            <a:ext cx="7680960" cy="530352"/>
          </a:xfrm>
          <a:prstGeom prst="rect">
            <a:avLst/>
          </a:prstGeom>
          <a:noFill/>
          <a:ln>
            <a:noFill/>
          </a:ln>
        </p:spPr>
        <p:txBody>
          <a:bodyPr lIns="91440" anchor="ctr"/>
          <a:lstStyle>
            <a:lvl1pPr marL="0" indent="0">
              <a:lnSpc>
                <a:spcPct val="100000"/>
              </a:lnSpc>
              <a:spcBef>
                <a:spcPts val="0"/>
              </a:spcBef>
              <a:buNone/>
              <a:defRPr sz="2000" b="1">
                <a:solidFill>
                  <a:schemeClr val="bg1"/>
                </a:solidFill>
                <a:latin typeface="+mj-lt"/>
              </a:defRPr>
            </a:lvl1pPr>
          </a:lstStyle>
          <a:p>
            <a:pPr lvl="0"/>
            <a:r>
              <a:rPr lang="en-US" dirty="0"/>
              <a:t>Edit Header</a:t>
            </a:r>
          </a:p>
        </p:txBody>
      </p:sp>
      <p:sp>
        <p:nvSpPr>
          <p:cNvPr id="2" name="Date Placeholder 1"/>
          <p:cNvSpPr>
            <a:spLocks noGrp="1"/>
          </p:cNvSpPr>
          <p:nvPr>
            <p:ph type="dt" sz="half" idx="14"/>
          </p:nvPr>
        </p:nvSpPr>
        <p:spPr/>
        <p:txBody>
          <a:bodyPr/>
          <a:lstStyle/>
          <a:p>
            <a:fld id="{898358C1-8DC9-43A9-8061-A6ACA52D4190}" type="datetime1">
              <a:rPr lang="en-US" smtClean="0"/>
              <a:t>4/6/2023</a:t>
            </a:fld>
            <a:endParaRPr lang="en-US" dirty="0"/>
          </a:p>
        </p:txBody>
      </p:sp>
      <p:sp>
        <p:nvSpPr>
          <p:cNvPr id="3" name="Footer Placeholder 2"/>
          <p:cNvSpPr>
            <a:spLocks noGrp="1"/>
          </p:cNvSpPr>
          <p:nvPr>
            <p:ph type="ftr" sz="quarter" idx="15"/>
          </p:nvPr>
        </p:nvSpPr>
        <p:spPr/>
        <p:txBody>
          <a:bodyPr/>
          <a:lstStyle/>
          <a:p>
            <a:r>
              <a:rPr lang="en-US"/>
              <a:t>TxSET</a:t>
            </a:r>
            <a:endParaRPr lang="en-US" dirty="0"/>
          </a:p>
        </p:txBody>
      </p:sp>
      <p:sp>
        <p:nvSpPr>
          <p:cNvPr id="6" name="Slide Number Placeholder 5"/>
          <p:cNvSpPr>
            <a:spLocks noGrp="1"/>
          </p:cNvSpPr>
          <p:nvPr>
            <p:ph type="sldNum" sz="quarter" idx="16"/>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743587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Grey No Sub Head">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304800" y="822960"/>
            <a:ext cx="8535924" cy="5577840"/>
          </a:xfrm>
          <a:prstGeom prst="rect">
            <a:avLst/>
          </a:prstGeom>
        </p:spPr>
        <p:txBody>
          <a:bodyPr/>
          <a:lstStyle>
            <a:lvl1pPr marL="228600" indent="-228600">
              <a:lnSpc>
                <a:spcPct val="100000"/>
              </a:lnSpc>
              <a:spcBef>
                <a:spcPts val="1800"/>
              </a:spcBef>
              <a:buFont typeface="Arial" panose="020B0604020202020204" pitchFamily="34" charset="0"/>
              <a:buChar char="•"/>
              <a:defRPr sz="2400">
                <a:solidFill>
                  <a:srgbClr val="5B6770"/>
                </a:solidFill>
                <a:latin typeface="Arial" panose="020B0604020202020204" pitchFamily="34" charset="0"/>
                <a:cs typeface="Arial" panose="020B0604020202020204" pitchFamily="34" charset="0"/>
              </a:defRPr>
            </a:lvl1pPr>
            <a:lvl2pPr marL="685800" indent="-228600">
              <a:lnSpc>
                <a:spcPct val="100000"/>
              </a:lnSpc>
              <a:spcBef>
                <a:spcPts val="1800"/>
              </a:spcBef>
              <a:buFont typeface="Arial" panose="020B0604020202020204" pitchFamily="34" charset="0"/>
              <a:buChar char="•"/>
              <a:defRPr sz="2400">
                <a:solidFill>
                  <a:srgbClr val="5B6770"/>
                </a:solidFill>
                <a:latin typeface="Arial" panose="020B0604020202020204" pitchFamily="34" charset="0"/>
                <a:cs typeface="Arial" panose="020B0604020202020204" pitchFamily="34" charset="0"/>
              </a:defRPr>
            </a:lvl2pPr>
            <a:lvl3pPr>
              <a:lnSpc>
                <a:spcPct val="100000"/>
              </a:lnSpc>
              <a:spcBef>
                <a:spcPts val="1800"/>
              </a:spcBef>
              <a:defRPr sz="2000">
                <a:solidFill>
                  <a:srgbClr val="5B6770"/>
                </a:solidFill>
                <a:latin typeface="Arial" panose="020B0604020202020204" pitchFamily="34" charset="0"/>
                <a:cs typeface="Arial" panose="020B0604020202020204" pitchFamily="34" charset="0"/>
              </a:defRPr>
            </a:lvl3pPr>
            <a:lvl4pPr>
              <a:lnSpc>
                <a:spcPct val="100000"/>
              </a:lnSpc>
              <a:spcBef>
                <a:spcPts val="1800"/>
              </a:spcBef>
              <a:defRPr sz="2000">
                <a:solidFill>
                  <a:srgbClr val="5B6770"/>
                </a:solidFill>
                <a:latin typeface="Arial" panose="020B0604020202020204" pitchFamily="34" charset="0"/>
                <a:cs typeface="Arial" panose="020B0604020202020204" pitchFamily="34" charset="0"/>
              </a:defRPr>
            </a:lvl4pPr>
            <a:lvl5pPr>
              <a:lnSpc>
                <a:spcPct val="100000"/>
              </a:lnSpc>
              <a:spcBef>
                <a:spcPts val="1800"/>
              </a:spcBef>
              <a:defRPr sz="2000">
                <a:solidFill>
                  <a:srgbClr val="5B677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4"/>
          <p:cNvSpPr>
            <a:spLocks noGrp="1"/>
          </p:cNvSpPr>
          <p:nvPr>
            <p:ph type="body" sz="quarter" idx="13" hasCustomPrompt="1"/>
          </p:nvPr>
        </p:nvSpPr>
        <p:spPr>
          <a:xfrm>
            <a:off x="303276" y="0"/>
            <a:ext cx="7680960" cy="530352"/>
          </a:xfrm>
          <a:prstGeom prst="rect">
            <a:avLst/>
          </a:prstGeom>
          <a:noFill/>
          <a:ln>
            <a:noFill/>
          </a:ln>
        </p:spPr>
        <p:txBody>
          <a:bodyPr lIns="91440" anchor="ctr"/>
          <a:lstStyle>
            <a:lvl1pPr marL="0" indent="0">
              <a:lnSpc>
                <a:spcPct val="100000"/>
              </a:lnSpc>
              <a:spcBef>
                <a:spcPts val="0"/>
              </a:spcBef>
              <a:buNone/>
              <a:defRPr sz="2000" b="1">
                <a:solidFill>
                  <a:schemeClr val="bg1"/>
                </a:solidFill>
                <a:latin typeface="+mj-lt"/>
              </a:defRPr>
            </a:lvl1pPr>
          </a:lstStyle>
          <a:p>
            <a:pPr lvl="0"/>
            <a:r>
              <a:rPr lang="en-US" dirty="0"/>
              <a:t>Edit Header</a:t>
            </a:r>
          </a:p>
        </p:txBody>
      </p:sp>
      <p:sp>
        <p:nvSpPr>
          <p:cNvPr id="2" name="Date Placeholder 1"/>
          <p:cNvSpPr>
            <a:spLocks noGrp="1"/>
          </p:cNvSpPr>
          <p:nvPr>
            <p:ph type="dt" sz="half" idx="14"/>
          </p:nvPr>
        </p:nvSpPr>
        <p:spPr/>
        <p:txBody>
          <a:bodyPr/>
          <a:lstStyle/>
          <a:p>
            <a:fld id="{A815C697-FADE-4294-82D6-EF3C1FACDC68}" type="datetime1">
              <a:rPr lang="en-US" smtClean="0"/>
              <a:t>4/6/2023</a:t>
            </a:fld>
            <a:endParaRPr lang="en-US" dirty="0"/>
          </a:p>
        </p:txBody>
      </p:sp>
      <p:sp>
        <p:nvSpPr>
          <p:cNvPr id="3" name="Footer Placeholder 2"/>
          <p:cNvSpPr>
            <a:spLocks noGrp="1"/>
          </p:cNvSpPr>
          <p:nvPr>
            <p:ph type="ftr" sz="quarter" idx="15"/>
          </p:nvPr>
        </p:nvSpPr>
        <p:spPr/>
        <p:txBody>
          <a:bodyPr/>
          <a:lstStyle/>
          <a:p>
            <a:r>
              <a:rPr lang="en-US"/>
              <a:t>TxSET</a:t>
            </a:r>
            <a:endParaRPr lang="en-US" dirty="0"/>
          </a:p>
        </p:txBody>
      </p:sp>
      <p:sp>
        <p:nvSpPr>
          <p:cNvPr id="5" name="Slide Number Placeholder 4"/>
          <p:cNvSpPr>
            <a:spLocks noGrp="1"/>
          </p:cNvSpPr>
          <p:nvPr>
            <p:ph type="sldNum" sz="quarter" idx="16"/>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03408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No Sub Heading">
    <p:spTree>
      <p:nvGrpSpPr>
        <p:cNvPr id="1" name=""/>
        <p:cNvGrpSpPr/>
        <p:nvPr/>
      </p:nvGrpSpPr>
      <p:grpSpPr>
        <a:xfrm>
          <a:off x="0" y="0"/>
          <a:ext cx="0" cy="0"/>
          <a:chOff x="0" y="0"/>
          <a:chExt cx="0" cy="0"/>
        </a:xfrm>
      </p:grpSpPr>
      <p:sp>
        <p:nvSpPr>
          <p:cNvPr id="7" name="Text Placeholder 2"/>
          <p:cNvSpPr>
            <a:spLocks noGrp="1"/>
          </p:cNvSpPr>
          <p:nvPr>
            <p:ph type="body" sz="quarter" idx="11" hasCustomPrompt="1"/>
          </p:nvPr>
        </p:nvSpPr>
        <p:spPr>
          <a:xfrm>
            <a:off x="301752" y="0"/>
            <a:ext cx="7616952" cy="530352"/>
          </a:xfrm>
          <a:prstGeom prst="rect">
            <a:avLst/>
          </a:prstGeom>
        </p:spPr>
        <p:txBody>
          <a:bodyPr anchor="ctr"/>
          <a:lstStyle>
            <a:lvl1pPr marL="0" indent="0">
              <a:lnSpc>
                <a:spcPct val="100000"/>
              </a:lnSpc>
              <a:spcBef>
                <a:spcPts val="0"/>
              </a:spcBef>
              <a:buNone/>
              <a:defRPr sz="2000" b="1">
                <a:solidFill>
                  <a:schemeClr val="bg1"/>
                </a:solidFill>
                <a:latin typeface="Arial" panose="020B0604020202020204" pitchFamily="34" charset="0"/>
                <a:cs typeface="Arial" panose="020B0604020202020204" pitchFamily="34" charset="0"/>
              </a:defRPr>
            </a:lvl1pPr>
          </a:lstStyle>
          <a:p>
            <a:pPr lvl="0"/>
            <a:r>
              <a:rPr lang="en-US" dirty="0"/>
              <a:t>Heading</a:t>
            </a:r>
          </a:p>
        </p:txBody>
      </p:sp>
      <p:sp>
        <p:nvSpPr>
          <p:cNvPr id="6" name="Content Placeholder 3"/>
          <p:cNvSpPr>
            <a:spLocks noGrp="1"/>
          </p:cNvSpPr>
          <p:nvPr>
            <p:ph sz="quarter" idx="10"/>
          </p:nvPr>
        </p:nvSpPr>
        <p:spPr>
          <a:xfrm>
            <a:off x="304800" y="822960"/>
            <a:ext cx="8535924" cy="5577840"/>
          </a:xfrm>
          <a:prstGeom prst="rect">
            <a:avLst/>
          </a:prstGeom>
        </p:spPr>
        <p:txBody>
          <a:bodyPr/>
          <a:lstStyle>
            <a:lvl1pPr marL="228600" indent="-228600">
              <a:spcBef>
                <a:spcPts val="2400"/>
              </a:spcBef>
              <a:buFont typeface="Wingdings" panose="05000000000000000000" pitchFamily="2" charset="2"/>
              <a:buChar char="§"/>
              <a:defRPr sz="2400">
                <a:solidFill>
                  <a:srgbClr val="5B6770"/>
                </a:solidFill>
                <a:latin typeface="Arial" panose="020B0604020202020204" pitchFamily="34" charset="0"/>
                <a:cs typeface="Arial" panose="020B0604020202020204" pitchFamily="34" charset="0"/>
              </a:defRPr>
            </a:lvl1pPr>
            <a:lvl2pPr marL="685800" indent="-228600">
              <a:spcBef>
                <a:spcPts val="2400"/>
              </a:spcBef>
              <a:buFont typeface="Arial" panose="020B0604020202020204" pitchFamily="34" charset="0"/>
              <a:buChar char="•"/>
              <a:defRPr sz="2000">
                <a:solidFill>
                  <a:srgbClr val="5B6770"/>
                </a:solidFill>
                <a:latin typeface="Arial" panose="020B0604020202020204" pitchFamily="34" charset="0"/>
                <a:cs typeface="Arial" panose="020B0604020202020204" pitchFamily="34" charset="0"/>
              </a:defRPr>
            </a:lvl2pPr>
            <a:lvl3pPr>
              <a:spcBef>
                <a:spcPts val="2400"/>
              </a:spcBef>
              <a:defRPr>
                <a:solidFill>
                  <a:srgbClr val="5B6770"/>
                </a:solidFill>
                <a:latin typeface="Arial" panose="020B0604020202020204" pitchFamily="34" charset="0"/>
                <a:cs typeface="Arial" panose="020B0604020202020204" pitchFamily="34" charset="0"/>
              </a:defRPr>
            </a:lvl3pPr>
            <a:lvl4pPr>
              <a:spcBef>
                <a:spcPts val="2400"/>
              </a:spcBef>
              <a:defRPr>
                <a:solidFill>
                  <a:srgbClr val="5B6770"/>
                </a:solidFill>
                <a:latin typeface="Arial" panose="020B0604020202020204" pitchFamily="34" charset="0"/>
                <a:cs typeface="Arial" panose="020B0604020202020204" pitchFamily="34" charset="0"/>
              </a:defRPr>
            </a:lvl4pPr>
            <a:lvl5pPr>
              <a:spcBef>
                <a:spcPts val="2400"/>
              </a:spcBef>
              <a:defRPr>
                <a:solidFill>
                  <a:srgbClr val="5B677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p:cNvSpPr>
            <a:spLocks noGrp="1"/>
          </p:cNvSpPr>
          <p:nvPr>
            <p:ph type="dt" sz="half" idx="12"/>
          </p:nvPr>
        </p:nvSpPr>
        <p:spPr/>
        <p:txBody>
          <a:bodyPr/>
          <a:lstStyle/>
          <a:p>
            <a:fld id="{0FB55661-D0E1-4D62-9E5A-EBD01DB8ECCA}" type="datetime1">
              <a:rPr lang="en-US" smtClean="0"/>
              <a:t>4/6/2023</a:t>
            </a:fld>
            <a:endParaRPr lang="en-US" dirty="0"/>
          </a:p>
        </p:txBody>
      </p:sp>
      <p:sp>
        <p:nvSpPr>
          <p:cNvPr id="3" name="Footer Placeholder 2"/>
          <p:cNvSpPr>
            <a:spLocks noGrp="1"/>
          </p:cNvSpPr>
          <p:nvPr>
            <p:ph type="ftr" sz="quarter" idx="13"/>
          </p:nvPr>
        </p:nvSpPr>
        <p:spPr/>
        <p:txBody>
          <a:bodyPr/>
          <a:lstStyle/>
          <a:p>
            <a:r>
              <a:rPr lang="en-US"/>
              <a:t>TxSET</a:t>
            </a:r>
            <a:endParaRPr lang="en-US" dirty="0"/>
          </a:p>
        </p:txBody>
      </p:sp>
      <p:sp>
        <p:nvSpPr>
          <p:cNvPr id="4" name="Slide Number Placeholder 3"/>
          <p:cNvSpPr>
            <a:spLocks noGrp="1"/>
          </p:cNvSpPr>
          <p:nvPr>
            <p:ph type="sldNum" sz="quarter" idx="14"/>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65724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7" name="Text Placeholder 2"/>
          <p:cNvSpPr>
            <a:spLocks noGrp="1"/>
          </p:cNvSpPr>
          <p:nvPr>
            <p:ph type="body" sz="quarter" idx="11" hasCustomPrompt="1"/>
          </p:nvPr>
        </p:nvSpPr>
        <p:spPr>
          <a:xfrm>
            <a:off x="301752" y="0"/>
            <a:ext cx="7616952" cy="530352"/>
          </a:xfrm>
          <a:prstGeom prst="rect">
            <a:avLst/>
          </a:prstGeom>
        </p:spPr>
        <p:txBody>
          <a:bodyPr anchor="ctr"/>
          <a:lstStyle>
            <a:lvl1pPr marL="0" indent="0">
              <a:lnSpc>
                <a:spcPct val="100000"/>
              </a:lnSpc>
              <a:spcBef>
                <a:spcPts val="0"/>
              </a:spcBef>
              <a:buNone/>
              <a:defRPr sz="2000" b="1">
                <a:solidFill>
                  <a:schemeClr val="bg1"/>
                </a:solidFill>
                <a:latin typeface="Arial" panose="020B0604020202020204" pitchFamily="34" charset="0"/>
                <a:cs typeface="Arial" panose="020B0604020202020204" pitchFamily="34" charset="0"/>
              </a:defRPr>
            </a:lvl1pPr>
          </a:lstStyle>
          <a:p>
            <a:pPr lvl="0"/>
            <a:r>
              <a:rPr lang="en-US" dirty="0"/>
              <a:t>Heading</a:t>
            </a:r>
          </a:p>
        </p:txBody>
      </p:sp>
      <p:sp>
        <p:nvSpPr>
          <p:cNvPr id="2" name="Date Placeholder 1"/>
          <p:cNvSpPr>
            <a:spLocks noGrp="1"/>
          </p:cNvSpPr>
          <p:nvPr>
            <p:ph type="dt" sz="half" idx="12"/>
          </p:nvPr>
        </p:nvSpPr>
        <p:spPr/>
        <p:txBody>
          <a:bodyPr/>
          <a:lstStyle/>
          <a:p>
            <a:fld id="{B87DFC7E-2C52-4247-8E09-1C6B049D7D90}" type="datetime1">
              <a:rPr lang="en-US" smtClean="0"/>
              <a:t>4/6/2023</a:t>
            </a:fld>
            <a:endParaRPr lang="en-US" dirty="0"/>
          </a:p>
        </p:txBody>
      </p:sp>
      <p:sp>
        <p:nvSpPr>
          <p:cNvPr id="3" name="Footer Placeholder 2"/>
          <p:cNvSpPr>
            <a:spLocks noGrp="1"/>
          </p:cNvSpPr>
          <p:nvPr>
            <p:ph type="ftr" sz="quarter" idx="13"/>
          </p:nvPr>
        </p:nvSpPr>
        <p:spPr/>
        <p:txBody>
          <a:bodyPr/>
          <a:lstStyle/>
          <a:p>
            <a:r>
              <a:rPr lang="en-US"/>
              <a:t>TxSET</a:t>
            </a:r>
            <a:endParaRPr lang="en-US" dirty="0"/>
          </a:p>
        </p:txBody>
      </p:sp>
      <p:sp>
        <p:nvSpPr>
          <p:cNvPr id="4" name="Slide Number Placeholder 3"/>
          <p:cNvSpPr>
            <a:spLocks noGrp="1"/>
          </p:cNvSpPr>
          <p:nvPr>
            <p:ph type="sldNum" sz="quarter" idx="14"/>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007165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ub Heading">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04800" y="1316736"/>
            <a:ext cx="8540496" cy="5029200"/>
          </a:xfrm>
          <a:prstGeom prst="rect">
            <a:avLst/>
          </a:prstGeom>
        </p:spPr>
        <p:txBody>
          <a:bodyPr/>
          <a:lstStyle>
            <a:lvl1pPr marL="228600" indent="-228600">
              <a:spcBef>
                <a:spcPts val="2400"/>
              </a:spcBef>
              <a:buFont typeface="Wingdings" panose="05000000000000000000" pitchFamily="2" charset="2"/>
              <a:buChar char="§"/>
              <a:defRPr sz="2400">
                <a:solidFill>
                  <a:srgbClr val="5B6770"/>
                </a:solidFill>
                <a:latin typeface="Arial" panose="020B0604020202020204" pitchFamily="34" charset="0"/>
                <a:cs typeface="Arial" panose="020B0604020202020204" pitchFamily="34" charset="0"/>
              </a:defRPr>
            </a:lvl1pPr>
            <a:lvl2pPr marL="685800" indent="-228600">
              <a:spcBef>
                <a:spcPts val="2400"/>
              </a:spcBef>
              <a:buFont typeface="Arial" panose="020B0604020202020204" pitchFamily="34" charset="0"/>
              <a:buChar char="•"/>
              <a:defRPr sz="2000">
                <a:solidFill>
                  <a:srgbClr val="5B6770"/>
                </a:solidFill>
                <a:latin typeface="Arial" panose="020B0604020202020204" pitchFamily="34" charset="0"/>
                <a:cs typeface="Arial" panose="020B0604020202020204" pitchFamily="34" charset="0"/>
              </a:defRPr>
            </a:lvl2pPr>
            <a:lvl3pPr>
              <a:spcBef>
                <a:spcPts val="2400"/>
              </a:spcBef>
              <a:defRPr>
                <a:solidFill>
                  <a:srgbClr val="5B6770"/>
                </a:solidFill>
                <a:latin typeface="Arial" panose="020B0604020202020204" pitchFamily="34" charset="0"/>
                <a:cs typeface="Arial" panose="020B0604020202020204" pitchFamily="34" charset="0"/>
              </a:defRPr>
            </a:lvl3pPr>
            <a:lvl4pPr>
              <a:spcBef>
                <a:spcPts val="2400"/>
              </a:spcBef>
              <a:defRPr>
                <a:solidFill>
                  <a:srgbClr val="5B6770"/>
                </a:solidFill>
                <a:latin typeface="Arial" panose="020B0604020202020204" pitchFamily="34" charset="0"/>
                <a:cs typeface="Arial" panose="020B0604020202020204" pitchFamily="34" charset="0"/>
              </a:defRPr>
            </a:lvl4pPr>
            <a:lvl5pPr>
              <a:spcBef>
                <a:spcPts val="2400"/>
              </a:spcBef>
              <a:defRPr>
                <a:solidFill>
                  <a:srgbClr val="5B677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2" hasCustomPrompt="1"/>
          </p:nvPr>
        </p:nvSpPr>
        <p:spPr>
          <a:xfrm>
            <a:off x="304800" y="685800"/>
            <a:ext cx="8540496" cy="457200"/>
          </a:xfrm>
          <a:prstGeom prst="rect">
            <a:avLst/>
          </a:prstGeom>
        </p:spPr>
        <p:txBody>
          <a:bodyPr anchor="ctr"/>
          <a:lstStyle>
            <a:lvl1pPr marL="0" indent="0">
              <a:lnSpc>
                <a:spcPct val="100000"/>
              </a:lnSpc>
              <a:spcBef>
                <a:spcPts val="0"/>
              </a:spcBef>
              <a:buNone/>
              <a:defRPr sz="2400" b="1">
                <a:solidFill>
                  <a:srgbClr val="00AEC7"/>
                </a:solidFill>
                <a:latin typeface="Arial" panose="020B0604020202020204" pitchFamily="34" charset="0"/>
                <a:cs typeface="Arial" panose="020B0604020202020204" pitchFamily="34" charset="0"/>
              </a:defRPr>
            </a:lvl1pPr>
          </a:lstStyle>
          <a:p>
            <a:pPr lvl="0"/>
            <a:r>
              <a:rPr lang="en-US" dirty="0"/>
              <a:t>Sub Heading</a:t>
            </a:r>
          </a:p>
        </p:txBody>
      </p:sp>
      <p:sp>
        <p:nvSpPr>
          <p:cNvPr id="7" name="Text Placeholder 2"/>
          <p:cNvSpPr>
            <a:spLocks noGrp="1"/>
          </p:cNvSpPr>
          <p:nvPr>
            <p:ph type="body" sz="quarter" idx="11" hasCustomPrompt="1"/>
          </p:nvPr>
        </p:nvSpPr>
        <p:spPr>
          <a:xfrm>
            <a:off x="301752" y="0"/>
            <a:ext cx="7616952" cy="530352"/>
          </a:xfrm>
          <a:prstGeom prst="rect">
            <a:avLst/>
          </a:prstGeom>
        </p:spPr>
        <p:txBody>
          <a:bodyPr anchor="ctr"/>
          <a:lstStyle>
            <a:lvl1pPr marL="0" indent="0">
              <a:lnSpc>
                <a:spcPct val="100000"/>
              </a:lnSpc>
              <a:spcBef>
                <a:spcPts val="0"/>
              </a:spcBef>
              <a:buNone/>
              <a:defRPr sz="2000" b="1">
                <a:solidFill>
                  <a:schemeClr val="bg1"/>
                </a:solidFill>
                <a:latin typeface="Arial" panose="020B0604020202020204" pitchFamily="34" charset="0"/>
                <a:cs typeface="Arial" panose="020B0604020202020204" pitchFamily="34" charset="0"/>
              </a:defRPr>
            </a:lvl1pPr>
          </a:lstStyle>
          <a:p>
            <a:pPr lvl="0"/>
            <a:r>
              <a:rPr lang="en-US" dirty="0"/>
              <a:t>Heading</a:t>
            </a:r>
          </a:p>
        </p:txBody>
      </p:sp>
      <p:sp>
        <p:nvSpPr>
          <p:cNvPr id="2" name="Date Placeholder 1"/>
          <p:cNvSpPr>
            <a:spLocks noGrp="1"/>
          </p:cNvSpPr>
          <p:nvPr>
            <p:ph type="dt" sz="half" idx="13"/>
          </p:nvPr>
        </p:nvSpPr>
        <p:spPr/>
        <p:txBody>
          <a:bodyPr/>
          <a:lstStyle/>
          <a:p>
            <a:fld id="{1CC6C22A-EF8F-4054-A25D-8843D9D67217}" type="datetime1">
              <a:rPr lang="en-US" smtClean="0"/>
              <a:t>4/6/2023</a:t>
            </a:fld>
            <a:endParaRPr lang="en-US" dirty="0"/>
          </a:p>
        </p:txBody>
      </p:sp>
      <p:sp>
        <p:nvSpPr>
          <p:cNvPr id="3" name="Footer Placeholder 2"/>
          <p:cNvSpPr>
            <a:spLocks noGrp="1"/>
          </p:cNvSpPr>
          <p:nvPr>
            <p:ph type="ftr" sz="quarter" idx="14"/>
          </p:nvPr>
        </p:nvSpPr>
        <p:spPr/>
        <p:txBody>
          <a:bodyPr/>
          <a:lstStyle/>
          <a:p>
            <a:r>
              <a:rPr lang="en-US"/>
              <a:t>TxSET</a:t>
            </a:r>
            <a:endParaRPr lang="en-US" dirty="0"/>
          </a:p>
        </p:txBody>
      </p:sp>
      <p:sp>
        <p:nvSpPr>
          <p:cNvPr id="5" name="Slide Number Placeholder 4"/>
          <p:cNvSpPr>
            <a:spLocks noGrp="1"/>
          </p:cNvSpPr>
          <p:nvPr>
            <p:ph type="sldNum" sz="quarter" idx="15"/>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074335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BA218043-69B3-4262-90C7-59F2D9E4A367}" type="datetime1">
              <a:rPr lang="en-US" smtClean="0"/>
              <a:t>4/6/2023</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TxSET</a:t>
            </a:r>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D57F1E4F-1CFF-5643-939E-02111984F565}" type="slidenum">
              <a:rPr lang="en-US" smtClean="0"/>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0485660"/>
      </p:ext>
    </p:extLst>
  </p:cSld>
  <p:clrMap bg1="lt1" tx1="dk1" bg2="lt2" tx2="dk2" accent1="accent1" accent2="accent2" accent3="accent3" accent4="accent4" accent5="accent5" accent6="accent6" hlink="hlink" folHlink="folHlink"/>
  <p:sldLayoutIdLst>
    <p:sldLayoutId id="2147483942" r:id="rId1"/>
    <p:sldLayoutId id="2147483948" r:id="rId2"/>
    <p:sldLayoutId id="2147483955" r:id="rId3"/>
    <p:sldLayoutId id="2147483949" r:id="rId4"/>
    <p:sldLayoutId id="2147483950" r:id="rId5"/>
    <p:sldLayoutId id="2147483951" r:id="rId6"/>
    <p:sldLayoutId id="2147483952" r:id="rId7"/>
    <p:sldLayoutId id="2147483953" r:id="rId8"/>
    <p:sldLayoutId id="2147483954" r:id="rId9"/>
  </p:sldLayoutIdLst>
  <p:hf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100.xml"/><Relationship Id="rId7" Type="http://schemas.openxmlformats.org/officeDocument/2006/relationships/image" Target="../media/image33.emf"/><Relationship Id="rId2" Type="http://schemas.openxmlformats.org/officeDocument/2006/relationships/slideLayout" Target="../slideLayouts/slideLayout2.xml"/><Relationship Id="rId1" Type="http://schemas.openxmlformats.org/officeDocument/2006/relationships/tags" Target="../tags/tag101.xml"/><Relationship Id="rId6" Type="http://schemas.openxmlformats.org/officeDocument/2006/relationships/image" Target="../media/image32.emf"/><Relationship Id="rId5" Type="http://schemas.openxmlformats.org/officeDocument/2006/relationships/image" Target="../media/image31.png"/><Relationship Id="rId4" Type="http://schemas.openxmlformats.org/officeDocument/2006/relationships/image" Target="../media/image30.png"/></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2.xml"/><Relationship Id="rId1" Type="http://schemas.openxmlformats.org/officeDocument/2006/relationships/tags" Target="../tags/tag102.xml"/><Relationship Id="rId5" Type="http://schemas.openxmlformats.org/officeDocument/2006/relationships/image" Target="../media/image35.png"/><Relationship Id="rId4" Type="http://schemas.openxmlformats.org/officeDocument/2006/relationships/image" Target="../media/image34.png"/></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2.xml"/><Relationship Id="rId1" Type="http://schemas.openxmlformats.org/officeDocument/2006/relationships/tags" Target="../tags/tag103.xml"/><Relationship Id="rId5" Type="http://schemas.openxmlformats.org/officeDocument/2006/relationships/image" Target="../media/image37.png"/><Relationship Id="rId4" Type="http://schemas.openxmlformats.org/officeDocument/2006/relationships/image" Target="../media/image36.png"/></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2.xml"/><Relationship Id="rId1" Type="http://schemas.openxmlformats.org/officeDocument/2006/relationships/tags" Target="../tags/tag104.xml"/><Relationship Id="rId4" Type="http://schemas.openxmlformats.org/officeDocument/2006/relationships/image" Target="../media/image38.png"/></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2.xml"/><Relationship Id="rId1" Type="http://schemas.openxmlformats.org/officeDocument/2006/relationships/tags" Target="../tags/tag105.xml"/><Relationship Id="rId4" Type="http://schemas.openxmlformats.org/officeDocument/2006/relationships/image" Target="../media/image39.png"/></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2.xml"/><Relationship Id="rId1" Type="http://schemas.openxmlformats.org/officeDocument/2006/relationships/tags" Target="../tags/tag106.xml"/><Relationship Id="rId5" Type="http://schemas.openxmlformats.org/officeDocument/2006/relationships/image" Target="../media/image41.png"/><Relationship Id="rId4" Type="http://schemas.openxmlformats.org/officeDocument/2006/relationships/image" Target="../media/image40.png"/></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2.xml"/><Relationship Id="rId1" Type="http://schemas.openxmlformats.org/officeDocument/2006/relationships/tags" Target="../tags/tag107.xml"/><Relationship Id="rId5" Type="http://schemas.openxmlformats.org/officeDocument/2006/relationships/image" Target="../media/image43.png"/><Relationship Id="rId4" Type="http://schemas.openxmlformats.org/officeDocument/2006/relationships/image" Target="../media/image42.emf"/></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107.xml"/><Relationship Id="rId2" Type="http://schemas.openxmlformats.org/officeDocument/2006/relationships/slideLayout" Target="../slideLayouts/slideLayout2.xml"/><Relationship Id="rId1" Type="http://schemas.openxmlformats.org/officeDocument/2006/relationships/tags" Target="../tags/tag108.xml"/><Relationship Id="rId4" Type="http://schemas.openxmlformats.org/officeDocument/2006/relationships/image" Target="../media/image44.png"/></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108.xml"/><Relationship Id="rId2" Type="http://schemas.openxmlformats.org/officeDocument/2006/relationships/slideLayout" Target="../slideLayouts/slideLayout2.xml"/><Relationship Id="rId1" Type="http://schemas.openxmlformats.org/officeDocument/2006/relationships/tags" Target="../tags/tag109.xml"/><Relationship Id="rId5" Type="http://schemas.openxmlformats.org/officeDocument/2006/relationships/image" Target="../media/image46.png"/><Relationship Id="rId4" Type="http://schemas.openxmlformats.org/officeDocument/2006/relationships/image" Target="../media/image45.png"/></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109.xml"/><Relationship Id="rId2" Type="http://schemas.openxmlformats.org/officeDocument/2006/relationships/slideLayout" Target="../slideLayouts/slideLayout4.xml"/><Relationship Id="rId1" Type="http://schemas.openxmlformats.org/officeDocument/2006/relationships/tags" Target="../tags/tag1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110.xml"/><Relationship Id="rId2" Type="http://schemas.openxmlformats.org/officeDocument/2006/relationships/slideLayout" Target="../slideLayouts/slideLayout2.xml"/><Relationship Id="rId1" Type="http://schemas.openxmlformats.org/officeDocument/2006/relationships/tags" Target="../tags/tag111.xml"/><Relationship Id="rId4" Type="http://schemas.openxmlformats.org/officeDocument/2006/relationships/image" Target="../media/image47.png"/></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2.xml"/><Relationship Id="rId1" Type="http://schemas.openxmlformats.org/officeDocument/2006/relationships/tags" Target="../tags/tag112.xml"/><Relationship Id="rId4" Type="http://schemas.openxmlformats.org/officeDocument/2006/relationships/image" Target="../media/image48.png"/></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112.xml"/><Relationship Id="rId2" Type="http://schemas.openxmlformats.org/officeDocument/2006/relationships/slideLayout" Target="../slideLayouts/slideLayout2.xml"/><Relationship Id="rId1" Type="http://schemas.openxmlformats.org/officeDocument/2006/relationships/tags" Target="../tags/tag113.xml"/><Relationship Id="rId4" Type="http://schemas.openxmlformats.org/officeDocument/2006/relationships/image" Target="../media/image49.png"/></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4.xml"/><Relationship Id="rId1" Type="http://schemas.openxmlformats.org/officeDocument/2006/relationships/tags" Target="../tags/tag114.xml"/><Relationship Id="rId4" Type="http://schemas.openxmlformats.org/officeDocument/2006/relationships/comments" Target="../comments/comment2.xml"/></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3.xml"/><Relationship Id="rId1" Type="http://schemas.openxmlformats.org/officeDocument/2006/relationships/tags" Target="../tags/tag115.xml"/></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115.xml"/><Relationship Id="rId2" Type="http://schemas.openxmlformats.org/officeDocument/2006/relationships/slideLayout" Target="../slideLayouts/slideLayout3.xml"/><Relationship Id="rId1" Type="http://schemas.openxmlformats.org/officeDocument/2006/relationships/tags" Target="../tags/tag116.xml"/></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116.xml"/><Relationship Id="rId2" Type="http://schemas.openxmlformats.org/officeDocument/2006/relationships/slideLayout" Target="../slideLayouts/slideLayout3.xml"/><Relationship Id="rId1" Type="http://schemas.openxmlformats.org/officeDocument/2006/relationships/tags" Target="../tags/tag117.xml"/></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117.xml"/><Relationship Id="rId2" Type="http://schemas.openxmlformats.org/officeDocument/2006/relationships/slideLayout" Target="../slideLayouts/slideLayout3.xml"/><Relationship Id="rId1" Type="http://schemas.openxmlformats.org/officeDocument/2006/relationships/tags" Target="../tags/tag118.xml"/></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118.xml"/><Relationship Id="rId2" Type="http://schemas.openxmlformats.org/officeDocument/2006/relationships/slideLayout" Target="../slideLayouts/slideLayout3.xml"/><Relationship Id="rId1" Type="http://schemas.openxmlformats.org/officeDocument/2006/relationships/tags" Target="../tags/tag119.xml"/></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119.xml"/><Relationship Id="rId2" Type="http://schemas.openxmlformats.org/officeDocument/2006/relationships/slideLayout" Target="../slideLayouts/slideLayout2.xml"/><Relationship Id="rId1" Type="http://schemas.openxmlformats.org/officeDocument/2006/relationships/tags" Target="../tags/tag120.xml"/><Relationship Id="rId5" Type="http://schemas.openxmlformats.org/officeDocument/2006/relationships/image" Target="../media/image50.png"/><Relationship Id="rId4" Type="http://schemas.openxmlformats.org/officeDocument/2006/relationships/hyperlink" Target="http://lists.ercot.com/scripts/wa-ERCOT.exe?INDEX"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3.png"/><Relationship Id="rId4" Type="http://schemas.openxmlformats.org/officeDocument/2006/relationships/image" Target="../media/image2.png"/></Relationships>
</file>

<file path=ppt/slides/_rels/slide120.xml.rels><?xml version="1.0" encoding="UTF-8" standalone="yes"?>
<Relationships xmlns="http://schemas.openxmlformats.org/package/2006/relationships"><Relationship Id="rId8" Type="http://schemas.openxmlformats.org/officeDocument/2006/relationships/hyperlink" Target="mailto:Training@ercot.com" TargetMode="External"/><Relationship Id="rId3" Type="http://schemas.openxmlformats.org/officeDocument/2006/relationships/notesSlide" Target="../notesSlides/notesSlide120.xml"/><Relationship Id="rId7" Type="http://schemas.openxmlformats.org/officeDocument/2006/relationships/hyperlink" Target="http://www.ercot.com/services/training/" TargetMode="External"/><Relationship Id="rId2" Type="http://schemas.openxmlformats.org/officeDocument/2006/relationships/slideLayout" Target="../slideLayouts/slideLayout2.xml"/><Relationship Id="rId1" Type="http://schemas.openxmlformats.org/officeDocument/2006/relationships/tags" Target="../tags/tag121.xml"/><Relationship Id="rId6" Type="http://schemas.openxmlformats.org/officeDocument/2006/relationships/hyperlink" Target="http://www.ercot.com/mktrules/nprotocols/" TargetMode="External"/><Relationship Id="rId5" Type="http://schemas.openxmlformats.org/officeDocument/2006/relationships/hyperlink" Target="http://lists.ercot.com/" TargetMode="External"/><Relationship Id="rId4" Type="http://schemas.openxmlformats.org/officeDocument/2006/relationships/hyperlink" Target="mailto:Clientservices@ercot.com" TargetMode="External"/></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121.xml"/><Relationship Id="rId2" Type="http://schemas.openxmlformats.org/officeDocument/2006/relationships/slideLayout" Target="../slideLayouts/slideLayout2.xml"/><Relationship Id="rId1" Type="http://schemas.openxmlformats.org/officeDocument/2006/relationships/tags" Target="../tags/tag122.xml"/><Relationship Id="rId5" Type="http://schemas.openxmlformats.org/officeDocument/2006/relationships/image" Target="../media/image51.png"/><Relationship Id="rId4" Type="http://schemas.openxmlformats.org/officeDocument/2006/relationships/hyperlink" Target="https://www.surveymonkey.com/r/ERCOTILT" TargetMode="External"/></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22.xml"/><Relationship Id="rId2" Type="http://schemas.openxmlformats.org/officeDocument/2006/relationships/slideLayout" Target="../slideLayouts/slideLayout4.xml"/><Relationship Id="rId1" Type="http://schemas.openxmlformats.org/officeDocument/2006/relationships/tags" Target="../tags/tag123.xml"/></Relationships>
</file>

<file path=ppt/slides/_rels/slide123.xml.rels><?xml version="1.0" encoding="UTF-8" standalone="yes"?>
<Relationships xmlns="http://schemas.openxmlformats.org/package/2006/relationships"><Relationship Id="rId8" Type="http://schemas.openxmlformats.org/officeDocument/2006/relationships/hyperlink" Target="https://www.ercot.com/files/docs/2016/05/17/Switch.pdf" TargetMode="External"/><Relationship Id="rId3" Type="http://schemas.openxmlformats.org/officeDocument/2006/relationships/notesSlide" Target="../notesSlides/notesSlide123.xml"/><Relationship Id="rId7" Type="http://schemas.openxmlformats.org/officeDocument/2006/relationships/hyperlink" Target="https://www.ercot.com/files/docs/2017/02/22/CustomerMVOScenarios.zip" TargetMode="External"/><Relationship Id="rId2" Type="http://schemas.openxmlformats.org/officeDocument/2006/relationships/slideLayout" Target="../slideLayouts/slideLayout2.xml"/><Relationship Id="rId1" Type="http://schemas.openxmlformats.org/officeDocument/2006/relationships/tags" Target="../tags/tag124.xml"/><Relationship Id="rId6" Type="http://schemas.openxmlformats.org/officeDocument/2006/relationships/hyperlink" Target="https://www.ercot.com/files/docs/2016/05/17/CustomerMVIScenarios.zip" TargetMode="External"/><Relationship Id="rId5" Type="http://schemas.openxmlformats.org/officeDocument/2006/relationships/hyperlink" Target="https://www.ercot.com/files/docs/2017/02/22/CSAScenarios.zip" TargetMode="External"/><Relationship Id="rId4" Type="http://schemas.openxmlformats.org/officeDocument/2006/relationships/hyperlink" Target="https://www.ercot.com/files/docs/2017/02/22/BillingScenarios.zip" TargetMode="External"/></Relationships>
</file>

<file path=ppt/slides/_rels/slide124.xml.rels><?xml version="1.0" encoding="UTF-8" standalone="yes"?>
<Relationships xmlns="http://schemas.openxmlformats.org/package/2006/relationships"><Relationship Id="rId3" Type="http://schemas.openxmlformats.org/officeDocument/2006/relationships/notesSlide" Target="../notesSlides/notesSlide124.xml"/><Relationship Id="rId7" Type="http://schemas.openxmlformats.org/officeDocument/2006/relationships/hyperlink" Target="https://www.ercot.com/files/docs/2016/02/05/outagescenarios.zip" TargetMode="External"/><Relationship Id="rId2" Type="http://schemas.openxmlformats.org/officeDocument/2006/relationships/slideLayout" Target="../slideLayouts/slideLayout2.xml"/><Relationship Id="rId1" Type="http://schemas.openxmlformats.org/officeDocument/2006/relationships/tags" Target="../tags/tag125.xml"/><Relationship Id="rId6" Type="http://schemas.openxmlformats.org/officeDocument/2006/relationships/hyperlink" Target="https://www.ercot.com/files/docs/2016/02/05/switchholdscenarios.zip" TargetMode="External"/><Relationship Id="rId5" Type="http://schemas.openxmlformats.org/officeDocument/2006/relationships/hyperlink" Target="https://www.ercot.com/files/docs/2018/09/25/MassTrans_Acquisition_Scenarios.zip" TargetMode="External"/><Relationship Id="rId4" Type="http://schemas.openxmlformats.org/officeDocument/2006/relationships/hyperlink" Target="https://www.ercot.com/files/docs/2017/02/22/DisconnectReconnectNonPayScenarios.zip" TargetMode="External"/></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125.xml"/><Relationship Id="rId2" Type="http://schemas.openxmlformats.org/officeDocument/2006/relationships/slideLayout" Target="../slideLayouts/slideLayout2.xml"/><Relationship Id="rId1" Type="http://schemas.openxmlformats.org/officeDocument/2006/relationships/tags" Target="../tags/tag126.xml"/><Relationship Id="rId4" Type="http://schemas.openxmlformats.org/officeDocument/2006/relationships/hyperlink" Target="https://www.ercot.com/mktrules/guides/txset/version" TargetMode="External"/></Relationships>
</file>

<file path=ppt/slides/_rels/slide126.xml.rels><?xml version="1.0" encoding="UTF-8" standalone="yes"?>
<Relationships xmlns="http://schemas.openxmlformats.org/package/2006/relationships"><Relationship Id="rId8" Type="http://schemas.openxmlformats.org/officeDocument/2006/relationships/hyperlink" Target="https://www.ercot.com/files/docs/2020/11/02/SAC04%20Codes%20list_Oct2022.xlsx" TargetMode="External"/><Relationship Id="rId3" Type="http://schemas.openxmlformats.org/officeDocument/2006/relationships/notesSlide" Target="../notesSlides/notesSlide126.xml"/><Relationship Id="rId7" Type="http://schemas.openxmlformats.org/officeDocument/2006/relationships/hyperlink" Target="https://www.ercot.com/files/docs/2020/11/02/810_Examples_V4.0_Baseline061112.zip" TargetMode="External"/><Relationship Id="rId2" Type="http://schemas.openxmlformats.org/officeDocument/2006/relationships/slideLayout" Target="../slideLayouts/slideLayout2.xml"/><Relationship Id="rId1" Type="http://schemas.openxmlformats.org/officeDocument/2006/relationships/tags" Target="../tags/tag127.xml"/><Relationship Id="rId6" Type="http://schemas.openxmlformats.org/officeDocument/2006/relationships/hyperlink" Target="https://www.ercot.com/files/docs/2020/11/02/810s_V4.0A_Baseline11022020.zip" TargetMode="External"/><Relationship Id="rId5" Type="http://schemas.openxmlformats.org/officeDocument/2006/relationships/hyperlink" Target="https://www.ercot.com/files/docs/2020/11/02/650_Examples_V4.0_Baseline061112.zip" TargetMode="External"/><Relationship Id="rId10" Type="http://schemas.openxmlformats.org/officeDocument/2006/relationships/hyperlink" Target="https://www.ercot.com/files/docs/2020/11/02/820_Examples_V4.0_Updated092017.zip" TargetMode="External"/><Relationship Id="rId4" Type="http://schemas.openxmlformats.org/officeDocument/2006/relationships/hyperlink" Target="https://www.ercot.com/files/docs/2020/11/02/650s_V4.0A_Baseline11022020.zip" TargetMode="External"/><Relationship Id="rId9" Type="http://schemas.openxmlformats.org/officeDocument/2006/relationships/hyperlink" Target="https://www.ercot.com/files/docs/2020/11/02/820s_V4.0A_Baseline11022020.zip" TargetMode="External"/></Relationships>
</file>

<file path=ppt/slides/_rels/slide127.xml.rels><?xml version="1.0" encoding="UTF-8" standalone="yes"?>
<Relationships xmlns="http://schemas.openxmlformats.org/package/2006/relationships"><Relationship Id="rId8" Type="http://schemas.openxmlformats.org/officeDocument/2006/relationships/hyperlink" Target="https://www.ercot.com/files/docs/2020/11/02/867s_V4.0A_Baseline11022020.zip" TargetMode="External"/><Relationship Id="rId3" Type="http://schemas.openxmlformats.org/officeDocument/2006/relationships/notesSlide" Target="../notesSlides/notesSlide127.xml"/><Relationship Id="rId7" Type="http://schemas.openxmlformats.org/officeDocument/2006/relationships/hyperlink" Target="https://www.ercot.com/files/docs/2020/11/02/824_Examples_V40.doc" TargetMode="External"/><Relationship Id="rId2" Type="http://schemas.openxmlformats.org/officeDocument/2006/relationships/slideLayout" Target="../slideLayouts/slideLayout2.xml"/><Relationship Id="rId1" Type="http://schemas.openxmlformats.org/officeDocument/2006/relationships/tags" Target="../tags/tag128.xml"/><Relationship Id="rId6" Type="http://schemas.openxmlformats.org/officeDocument/2006/relationships/hyperlink" Target="https://www.ercot.com/files/docs/2020/11/02/824_V4.0A_Baseline11022020.zip" TargetMode="External"/><Relationship Id="rId5" Type="http://schemas.openxmlformats.org/officeDocument/2006/relationships/hyperlink" Target="https://www.ercot.com/files/docs/2020/11/02/814_Examples_V4.0_Baseline061112.zip" TargetMode="External"/><Relationship Id="rId4" Type="http://schemas.openxmlformats.org/officeDocument/2006/relationships/hyperlink" Target="https://www.ercot.com/files/docs/2020/11/02/814s_V4.0A_Baseline11022020.zip" TargetMode="External"/><Relationship Id="rId9" Type="http://schemas.openxmlformats.org/officeDocument/2006/relationships/hyperlink" Target="https://www.ercot.com/files/docs/2020/11/02/867_Examples_V4.0_Baseline061112.zip" TargetMode="External"/></Relationships>
</file>

<file path=ppt/slides/_rels/slide128.xml.rels><?xml version="1.0" encoding="UTF-8" standalone="yes"?>
<Relationships xmlns="http://schemas.openxmlformats.org/package/2006/relationships"><Relationship Id="rId3" Type="http://schemas.openxmlformats.org/officeDocument/2006/relationships/notesSlide" Target="../notesSlides/notesSlide128.xml"/><Relationship Id="rId2" Type="http://schemas.openxmlformats.org/officeDocument/2006/relationships/slideLayout" Target="../slideLayouts/slideLayout2.xml"/><Relationship Id="rId1" Type="http://schemas.openxmlformats.org/officeDocument/2006/relationships/tags" Target="../tags/tag129.xml"/><Relationship Id="rId5" Type="http://schemas.openxmlformats.org/officeDocument/2006/relationships/hyperlink" Target="https://www.ercot.com/files/docs/2020/11/02/T_Series_V4.0A_Baseline11022020.zip" TargetMode="External"/><Relationship Id="rId4" Type="http://schemas.openxmlformats.org/officeDocument/2006/relationships/hyperlink" Target="https://www.ercot.com/files/docs/2020/11/02/997_V4.0A_Baseline11022020.zip" TargetMode="External"/></Relationships>
</file>

<file path=ppt/slides/_rels/slide129.xml.rels><?xml version="1.0" encoding="UTF-8" standalone="yes"?>
<Relationships xmlns="http://schemas.openxmlformats.org/package/2006/relationships"><Relationship Id="rId3" Type="http://schemas.openxmlformats.org/officeDocument/2006/relationships/notesSlide" Target="../notesSlides/notesSlide129.xml"/><Relationship Id="rId2" Type="http://schemas.openxmlformats.org/officeDocument/2006/relationships/slideLayout" Target="../slideLayouts/slideLayout2.xml"/><Relationship Id="rId1" Type="http://schemas.openxmlformats.org/officeDocument/2006/relationships/tags" Target="../tags/tag130.xml"/><Relationship Id="rId5" Type="http://schemas.openxmlformats.org/officeDocument/2006/relationships/hyperlink" Target="http://www.puc.state.tx.us/industry/electric/business/rep/Rep.aspx" TargetMode="External"/><Relationship Id="rId4" Type="http://schemas.openxmlformats.org/officeDocument/2006/relationships/hyperlink" Target="http://ercot.com/services/rq/lse/trt/index.html"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30.xml.rels><?xml version="1.0" encoding="UTF-8" standalone="yes"?>
<Relationships xmlns="http://schemas.openxmlformats.org/package/2006/relationships"><Relationship Id="rId3" Type="http://schemas.openxmlformats.org/officeDocument/2006/relationships/notesSlide" Target="../notesSlides/notesSlide130.xml"/><Relationship Id="rId7" Type="http://schemas.openxmlformats.org/officeDocument/2006/relationships/hyperlink" Target="http://www.ercot.com/mktinfo/retail/" TargetMode="External"/><Relationship Id="rId2" Type="http://schemas.openxmlformats.org/officeDocument/2006/relationships/slideLayout" Target="../slideLayouts/slideLayout2.xml"/><Relationship Id="rId1" Type="http://schemas.openxmlformats.org/officeDocument/2006/relationships/tags" Target="../tags/tag131.xml"/><Relationship Id="rId6" Type="http://schemas.openxmlformats.org/officeDocument/2006/relationships/hyperlink" Target="https://www.ercot.com/files/docs/2020/01/15/Retail_Market_Test_Environment_User_Guide.docx" TargetMode="External"/><Relationship Id="rId5" Type="http://schemas.openxmlformats.org/officeDocument/2006/relationships/hyperlink" Target="http://www.ercot.com/services/rq/lse/trt/" TargetMode="External"/><Relationship Id="rId4" Type="http://schemas.openxmlformats.org/officeDocument/2006/relationships/hyperlink" Target="https://www.ercot.com/services/rq/lse/trt/" TargetMode="External"/></Relationships>
</file>

<file path=ppt/slides/_rels/slide131.xml.rels><?xml version="1.0" encoding="UTF-8" standalone="yes"?>
<Relationships xmlns="http://schemas.openxmlformats.org/package/2006/relationships"><Relationship Id="rId3" Type="http://schemas.openxmlformats.org/officeDocument/2006/relationships/notesSlide" Target="../notesSlides/notesSlide131.xml"/><Relationship Id="rId2" Type="http://schemas.openxmlformats.org/officeDocument/2006/relationships/slideLayout" Target="../slideLayouts/slideLayout2.xml"/><Relationship Id="rId1" Type="http://schemas.openxmlformats.org/officeDocument/2006/relationships/tags" Target="../tags/tag132.xml"/><Relationship Id="rId6" Type="http://schemas.openxmlformats.org/officeDocument/2006/relationships/hyperlink" Target="https://www.ercot.com/files/docs/2021/03/19/Testing_to_Production_Checklist.zip" TargetMode="External"/><Relationship Id="rId5" Type="http://schemas.openxmlformats.org/officeDocument/2006/relationships/hyperlink" Target="https://www.ercot.com/files/docs/2019/04/01/FLIGHT_TESTING_FAQs_412019.docx" TargetMode="External"/><Relationship Id="rId4" Type="http://schemas.openxmlformats.org/officeDocument/2006/relationships/hyperlink" Target="https://www.ercot.com/files/docs/2022/12/08/Flight_Test_Scripts_Workbook_and_Testing_Requirements_Matrix_-_TX_SET_4.0_v1.1.xlsx" TargetMode="External"/></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notesSlide" Target="../notesSlides/notesSlide14.xml"/><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image" Target="../media/image8.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hyperlink" Target="https://www.ercot.com/mktrules/nprotocols"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24.xml"/><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comments" Target="../comments/comment1.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2.xml"/><Relationship Id="rId5" Type="http://schemas.openxmlformats.org/officeDocument/2006/relationships/image" Target="../media/image15.png"/><Relationship Id="rId4" Type="http://schemas.openxmlformats.org/officeDocument/2006/relationships/hyperlink" Target="https://www.ercot.com/mktrules/guides/txset/sw" TargetMode="Externa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4.xml"/><Relationship Id="rId5" Type="http://schemas.openxmlformats.org/officeDocument/2006/relationships/hyperlink" Target="https://www.ercot.com/mktrules/guides/txset/version" TargetMode="External"/><Relationship Id="rId4" Type="http://schemas.openxmlformats.org/officeDocument/2006/relationships/hyperlink" Target="http://ercot.com/mktrules/guides/txset/current" TargetMode="Externa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5.xml"/><Relationship Id="rId5" Type="http://schemas.openxmlformats.org/officeDocument/2006/relationships/hyperlink" Target="http://ercot.com/mktrules/guides/txset/current" TargetMode="External"/><Relationship Id="rId4" Type="http://schemas.openxmlformats.org/officeDocument/2006/relationships/hyperlink" Target="https://www.ercot.com/committees/rms/mct" TargetMode="Externa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36.xml"/><Relationship Id="rId4" Type="http://schemas.openxmlformats.org/officeDocument/2006/relationships/hyperlink" Target="http://ercot.com/mktrules/guides/txset/current" TargetMode="Externa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37.xml"/><Relationship Id="rId4" Type="http://schemas.openxmlformats.org/officeDocument/2006/relationships/hyperlink" Target="http://ercot.com/mktrules/guides/txset/current" TargetMode="Externa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4.xml"/><Relationship Id="rId1" Type="http://schemas.openxmlformats.org/officeDocument/2006/relationships/tags" Target="../tags/tag38.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39.xml"/><Relationship Id="rId5" Type="http://schemas.openxmlformats.org/officeDocument/2006/relationships/image" Target="../media/image17.PNG"/><Relationship Id="rId4" Type="http://schemas.openxmlformats.org/officeDocument/2006/relationships/hyperlink" Target="https://www.ercot.com/committees/rms/txset" TargetMode="Externa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40.xml"/><Relationship Id="rId5" Type="http://schemas.openxmlformats.org/officeDocument/2006/relationships/image" Target="../media/image18.png"/><Relationship Id="rId4" Type="http://schemas.openxmlformats.org/officeDocument/2006/relationships/hyperlink" Target="http://ercot.com/committee/txset"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4.xml"/><Relationship Id="rId1" Type="http://schemas.openxmlformats.org/officeDocument/2006/relationships/tags" Target="../tags/tag43.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4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47.xml"/><Relationship Id="rId5" Type="http://schemas.openxmlformats.org/officeDocument/2006/relationships/image" Target="../media/image22.png"/><Relationship Id="rId4" Type="http://schemas.openxmlformats.org/officeDocument/2006/relationships/hyperlink" Target="http://www.ercot.com/mktrules/guides/txset" TargetMode="Externa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48.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tags" Target="../tags/tag54.xml"/><Relationship Id="rId4" Type="http://schemas.openxmlformats.org/officeDocument/2006/relationships/image" Target="../media/image24.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3.xml"/><Relationship Id="rId1" Type="http://schemas.openxmlformats.org/officeDocument/2006/relationships/tags" Target="../tags/tag56.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3.xml"/><Relationship Id="rId1" Type="http://schemas.openxmlformats.org/officeDocument/2006/relationships/tags" Target="../tags/tag57.xml"/><Relationship Id="rId4" Type="http://schemas.openxmlformats.org/officeDocument/2006/relationships/image" Target="../media/image25.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3.xml"/><Relationship Id="rId1" Type="http://schemas.openxmlformats.org/officeDocument/2006/relationships/tags" Target="../tags/tag58.xml"/><Relationship Id="rId4" Type="http://schemas.openxmlformats.org/officeDocument/2006/relationships/image" Target="../media/image25.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4.xml"/><Relationship Id="rId1" Type="http://schemas.openxmlformats.org/officeDocument/2006/relationships/tags" Target="../tags/tag59.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tags" Target="../tags/tag61.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tags" Target="../tags/tag62.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xml"/><Relationship Id="rId1" Type="http://schemas.openxmlformats.org/officeDocument/2006/relationships/tags" Target="../tags/tag63.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2.xml"/><Relationship Id="rId1" Type="http://schemas.openxmlformats.org/officeDocument/2006/relationships/tags" Target="../tags/tag64.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3.xml"/><Relationship Id="rId1" Type="http://schemas.openxmlformats.org/officeDocument/2006/relationships/tags" Target="../tags/tag66.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xml"/><Relationship Id="rId1" Type="http://schemas.openxmlformats.org/officeDocument/2006/relationships/tags" Target="../tags/tag68.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2.xml"/><Relationship Id="rId1" Type="http://schemas.openxmlformats.org/officeDocument/2006/relationships/tags" Target="../tags/tag70.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2.xml"/><Relationship Id="rId1" Type="http://schemas.openxmlformats.org/officeDocument/2006/relationships/tags" Target="../tags/tag71.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2.xml"/><Relationship Id="rId1" Type="http://schemas.openxmlformats.org/officeDocument/2006/relationships/tags" Target="../tags/tag72.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3.xml"/><Relationship Id="rId1" Type="http://schemas.openxmlformats.org/officeDocument/2006/relationships/tags" Target="../tags/tag73.xml"/><Relationship Id="rId4" Type="http://schemas.openxmlformats.org/officeDocument/2006/relationships/image" Target="../media/image25.pn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3.xml"/><Relationship Id="rId1" Type="http://schemas.openxmlformats.org/officeDocument/2006/relationships/tags" Target="../tags/tag74.xml"/><Relationship Id="rId4" Type="http://schemas.openxmlformats.org/officeDocument/2006/relationships/image" Target="../media/image25.png"/></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2.xml"/><Relationship Id="rId1" Type="http://schemas.openxmlformats.org/officeDocument/2006/relationships/tags" Target="../tags/tag75.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2.xml"/><Relationship Id="rId1" Type="http://schemas.openxmlformats.org/officeDocument/2006/relationships/tags" Target="../tags/tag76.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3.xml"/><Relationship Id="rId1" Type="http://schemas.openxmlformats.org/officeDocument/2006/relationships/tags" Target="../tags/tag77.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3.xml"/><Relationship Id="rId1" Type="http://schemas.openxmlformats.org/officeDocument/2006/relationships/tags" Target="../tags/tag78.xml"/><Relationship Id="rId4" Type="http://schemas.openxmlformats.org/officeDocument/2006/relationships/image" Target="../media/image25.png"/></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2.xml"/><Relationship Id="rId1" Type="http://schemas.openxmlformats.org/officeDocument/2006/relationships/tags" Target="../tags/tag79.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2.xml"/><Relationship Id="rId1" Type="http://schemas.openxmlformats.org/officeDocument/2006/relationships/tags" Target="../tags/tag80.xml"/><Relationship Id="rId4" Type="http://schemas.openxmlformats.org/officeDocument/2006/relationships/image" Target="../media/image26.e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2.xml"/><Relationship Id="rId1" Type="http://schemas.openxmlformats.org/officeDocument/2006/relationships/tags" Target="../tags/tag81.xml"/></Relationships>
</file>

<file path=ppt/slides/_rels/slide8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81.xml"/><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tags" Target="../tags/tag8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2.xml"/><Relationship Id="rId1" Type="http://schemas.openxmlformats.org/officeDocument/2006/relationships/tags" Target="../tags/tag83.xml"/></Relationships>
</file>

<file path=ppt/slides/_rels/slide8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83.xml"/><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ags" Target="../tags/tag84.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3.xml"/><Relationship Id="rId1" Type="http://schemas.openxmlformats.org/officeDocument/2006/relationships/tags" Target="../tags/tag85.xml"/><Relationship Id="rId4" Type="http://schemas.openxmlformats.org/officeDocument/2006/relationships/image" Target="../media/image25.png"/></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3.xml"/><Relationship Id="rId1" Type="http://schemas.openxmlformats.org/officeDocument/2006/relationships/tags" Target="../tags/tag86.xml"/><Relationship Id="rId4" Type="http://schemas.openxmlformats.org/officeDocument/2006/relationships/image" Target="../media/image25.png"/></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3.xml"/><Relationship Id="rId1" Type="http://schemas.openxmlformats.org/officeDocument/2006/relationships/tags" Target="../tags/tag87.xml"/><Relationship Id="rId4" Type="http://schemas.openxmlformats.org/officeDocument/2006/relationships/image" Target="../media/image25.png"/></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3.xml"/><Relationship Id="rId1" Type="http://schemas.openxmlformats.org/officeDocument/2006/relationships/tags" Target="../tags/tag88.xml"/><Relationship Id="rId4" Type="http://schemas.openxmlformats.org/officeDocument/2006/relationships/image" Target="../media/image25.png"/></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2.xml"/><Relationship Id="rId1" Type="http://schemas.openxmlformats.org/officeDocument/2006/relationships/tags" Target="../tags/tag89.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3.xml"/><Relationship Id="rId1" Type="http://schemas.openxmlformats.org/officeDocument/2006/relationships/tags" Target="../tags/tag90.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3.xml"/><Relationship Id="rId1" Type="http://schemas.openxmlformats.org/officeDocument/2006/relationships/tags" Target="../tags/tag91.xml"/><Relationship Id="rId4" Type="http://schemas.openxmlformats.org/officeDocument/2006/relationships/image" Target="../media/image25.png"/></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2.xml"/><Relationship Id="rId1" Type="http://schemas.openxmlformats.org/officeDocument/2006/relationships/tags" Target="../tags/tag92.xm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2.xml"/><Relationship Id="rId1" Type="http://schemas.openxmlformats.org/officeDocument/2006/relationships/tags" Target="../tags/tag93.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3.xml"/><Relationship Id="rId1" Type="http://schemas.openxmlformats.org/officeDocument/2006/relationships/tags" Target="../tags/tag94.xml"/><Relationship Id="rId4" Type="http://schemas.openxmlformats.org/officeDocument/2006/relationships/image" Target="../media/image25.png"/></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2.xml"/><Relationship Id="rId1" Type="http://schemas.openxmlformats.org/officeDocument/2006/relationships/tags" Target="../tags/tag95.x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2.xml"/><Relationship Id="rId1" Type="http://schemas.openxmlformats.org/officeDocument/2006/relationships/tags" Target="../tags/tag96.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4.xml"/><Relationship Id="rId1" Type="http://schemas.openxmlformats.org/officeDocument/2006/relationships/tags" Target="../tags/tag97.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2.xml"/><Relationship Id="rId1" Type="http://schemas.openxmlformats.org/officeDocument/2006/relationships/tags" Target="../tags/tag98.xml"/><Relationship Id="rId4" Type="http://schemas.openxmlformats.org/officeDocument/2006/relationships/image" Target="../media/image27.png"/></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2.xml"/><Relationship Id="rId1" Type="http://schemas.openxmlformats.org/officeDocument/2006/relationships/tags" Target="../tags/tag99.xml"/><Relationship Id="rId4" Type="http://schemas.openxmlformats.org/officeDocument/2006/relationships/image" Target="../media/image28.png"/></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2.xml"/><Relationship Id="rId1" Type="http://schemas.openxmlformats.org/officeDocument/2006/relationships/tags" Target="../tags/tag100.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825038" y="762000"/>
            <a:ext cx="7543800" cy="3566160"/>
          </a:xfrm>
        </p:spPr>
        <p:txBody>
          <a:bodyPr>
            <a:normAutofit fontScale="90000"/>
          </a:bodyPr>
          <a:lstStyle/>
          <a:p>
            <a:r>
              <a:rPr lang="en-US" dirty="0">
                <a:solidFill>
                  <a:schemeClr val="accent2">
                    <a:lumMod val="75000"/>
                  </a:schemeClr>
                </a:solidFill>
              </a:rPr>
              <a:t>T</a:t>
            </a:r>
            <a:r>
              <a:rPr lang="en-US" dirty="0">
                <a:solidFill>
                  <a:schemeClr val="tx1">
                    <a:lumMod val="50000"/>
                    <a:lumOff val="50000"/>
                  </a:schemeClr>
                </a:solidFill>
              </a:rPr>
              <a:t>e</a:t>
            </a:r>
            <a:r>
              <a:rPr lang="en-US" dirty="0">
                <a:solidFill>
                  <a:schemeClr val="accent2">
                    <a:lumMod val="75000"/>
                  </a:schemeClr>
                </a:solidFill>
              </a:rPr>
              <a:t>x</a:t>
            </a:r>
            <a:r>
              <a:rPr lang="en-US" dirty="0">
                <a:solidFill>
                  <a:schemeClr val="tx1">
                    <a:lumMod val="50000"/>
                    <a:lumOff val="50000"/>
                  </a:schemeClr>
                </a:solidFill>
              </a:rPr>
              <a:t>as</a:t>
            </a:r>
            <a:r>
              <a:rPr lang="en-US" dirty="0"/>
              <a:t> </a:t>
            </a:r>
            <a:br>
              <a:rPr lang="en-US" dirty="0"/>
            </a:br>
            <a:r>
              <a:rPr lang="en-US" dirty="0">
                <a:solidFill>
                  <a:schemeClr val="accent2">
                    <a:lumMod val="75000"/>
                  </a:schemeClr>
                </a:solidFill>
              </a:rPr>
              <a:t>S</a:t>
            </a:r>
            <a:r>
              <a:rPr lang="en-US" dirty="0">
                <a:solidFill>
                  <a:schemeClr val="tx1">
                    <a:lumMod val="50000"/>
                    <a:lumOff val="50000"/>
                  </a:schemeClr>
                </a:solidFill>
              </a:rPr>
              <a:t>tandard</a:t>
            </a:r>
            <a:r>
              <a:rPr lang="en-US" dirty="0"/>
              <a:t> </a:t>
            </a:r>
            <a:br>
              <a:rPr lang="en-US" dirty="0"/>
            </a:br>
            <a:r>
              <a:rPr lang="en-US" dirty="0">
                <a:solidFill>
                  <a:schemeClr val="accent2">
                    <a:lumMod val="75000"/>
                  </a:schemeClr>
                </a:solidFill>
              </a:rPr>
              <a:t>E</a:t>
            </a:r>
            <a:r>
              <a:rPr lang="en-US" dirty="0">
                <a:solidFill>
                  <a:schemeClr val="tx1">
                    <a:lumMod val="50000"/>
                    <a:lumOff val="50000"/>
                  </a:schemeClr>
                </a:solidFill>
              </a:rPr>
              <a:t>lectronic</a:t>
            </a:r>
            <a:r>
              <a:rPr lang="en-US" dirty="0"/>
              <a:t> </a:t>
            </a:r>
            <a:br>
              <a:rPr lang="en-US" dirty="0"/>
            </a:br>
            <a:r>
              <a:rPr lang="en-US" dirty="0">
                <a:solidFill>
                  <a:schemeClr val="accent2">
                    <a:lumMod val="75000"/>
                  </a:schemeClr>
                </a:solidFill>
              </a:rPr>
              <a:t>T</a:t>
            </a:r>
            <a:r>
              <a:rPr lang="en-US" dirty="0">
                <a:solidFill>
                  <a:schemeClr val="tx1">
                    <a:lumMod val="50000"/>
                    <a:lumOff val="50000"/>
                  </a:schemeClr>
                </a:solidFill>
              </a:rPr>
              <a:t>ransactions</a:t>
            </a:r>
            <a:endParaRPr lang="en-US" dirty="0"/>
          </a:p>
        </p:txBody>
      </p:sp>
      <p:sp>
        <p:nvSpPr>
          <p:cNvPr id="4" name="Subtitle 3"/>
          <p:cNvSpPr>
            <a:spLocks noGrp="1"/>
          </p:cNvSpPr>
          <p:nvPr>
            <p:ph type="subTitle" idx="1"/>
          </p:nvPr>
        </p:nvSpPr>
        <p:spPr/>
        <p:txBody>
          <a:bodyPr/>
          <a:lstStyle/>
          <a:p>
            <a:r>
              <a:rPr lang="en-US" dirty="0"/>
              <a:t>Introduction to TX SET</a:t>
            </a:r>
          </a:p>
          <a:p>
            <a:endParaRPr lang="en-US" dirty="0"/>
          </a:p>
        </p:txBody>
      </p:sp>
      <p:sp>
        <p:nvSpPr>
          <p:cNvPr id="2" name="TextBox 1"/>
          <p:cNvSpPr txBox="1"/>
          <p:nvPr/>
        </p:nvSpPr>
        <p:spPr>
          <a:xfrm>
            <a:off x="7134895" y="5934877"/>
            <a:ext cx="1886094" cy="369332"/>
          </a:xfrm>
          <a:prstGeom prst="rect">
            <a:avLst/>
          </a:prstGeom>
          <a:noFill/>
        </p:spPr>
        <p:txBody>
          <a:bodyPr wrap="none" rtlCol="0">
            <a:spAutoFit/>
          </a:bodyPr>
          <a:lstStyle/>
          <a:p>
            <a:r>
              <a:rPr lang="en-US" dirty="0">
                <a:solidFill>
                  <a:schemeClr val="bg1">
                    <a:lumMod val="50000"/>
                  </a:schemeClr>
                </a:solidFill>
              </a:rPr>
              <a:t>2020_02 TXSET</a:t>
            </a:r>
          </a:p>
        </p:txBody>
      </p:sp>
    </p:spTree>
    <p:custDataLst>
      <p:tags r:id="rId1"/>
    </p:custDataLst>
    <p:extLst>
      <p:ext uri="{BB962C8B-B14F-4D97-AF65-F5344CB8AC3E}">
        <p14:creationId xmlns:p14="http://schemas.microsoft.com/office/powerpoint/2010/main" val="1868023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are TX SET used?</a:t>
            </a:r>
          </a:p>
        </p:txBody>
      </p:sp>
      <p:sp>
        <p:nvSpPr>
          <p:cNvPr id="3" name="TextBox 2"/>
          <p:cNvSpPr txBox="1"/>
          <p:nvPr/>
        </p:nvSpPr>
        <p:spPr>
          <a:xfrm>
            <a:off x="228600" y="1195977"/>
            <a:ext cx="6540137" cy="4570482"/>
          </a:xfrm>
          <a:prstGeom prst="rect">
            <a:avLst/>
          </a:prstGeom>
          <a:noFill/>
        </p:spPr>
        <p:txBody>
          <a:bodyPr wrap="square" rtlCol="0">
            <a:spAutoFit/>
          </a:bodyPr>
          <a:lstStyle/>
          <a:p>
            <a:r>
              <a:rPr lang="en-US" sz="2400" dirty="0">
                <a:solidFill>
                  <a:schemeClr val="tx1">
                    <a:lumMod val="75000"/>
                    <a:lumOff val="25000"/>
                  </a:schemeClr>
                </a:solidFill>
              </a:rPr>
              <a:t>To execute Retail market processes</a:t>
            </a:r>
          </a:p>
          <a:p>
            <a:pPr marL="731520" lvl="1" indent="-365760">
              <a:lnSpc>
                <a:spcPct val="150000"/>
              </a:lnSpc>
              <a:spcBef>
                <a:spcPts val="1800"/>
              </a:spcBef>
              <a:buClr>
                <a:schemeClr val="accent1">
                  <a:lumMod val="75000"/>
                </a:schemeClr>
              </a:buClr>
              <a:buFont typeface="Arial" panose="020B0604020202020204" pitchFamily="34" charset="0"/>
              <a:buChar char="•"/>
            </a:pPr>
            <a:r>
              <a:rPr lang="en-US" sz="2400" dirty="0">
                <a:solidFill>
                  <a:schemeClr val="tx1">
                    <a:lumMod val="75000"/>
                    <a:lumOff val="25000"/>
                  </a:schemeClr>
                </a:solidFill>
              </a:rPr>
              <a:t>Move In</a:t>
            </a:r>
          </a:p>
          <a:p>
            <a:pPr marL="731520" lvl="1" indent="-365760">
              <a:lnSpc>
                <a:spcPct val="150000"/>
              </a:lnSpc>
              <a:buClr>
                <a:schemeClr val="accent1">
                  <a:lumMod val="75000"/>
                </a:schemeClr>
              </a:buClr>
              <a:buFont typeface="Arial" panose="020B0604020202020204" pitchFamily="34" charset="0"/>
              <a:buChar char="•"/>
            </a:pPr>
            <a:r>
              <a:rPr lang="en-US" sz="2400" dirty="0">
                <a:solidFill>
                  <a:schemeClr val="tx1">
                    <a:lumMod val="75000"/>
                    <a:lumOff val="25000"/>
                  </a:schemeClr>
                </a:solidFill>
              </a:rPr>
              <a:t>Move Out</a:t>
            </a:r>
          </a:p>
          <a:p>
            <a:pPr marL="731520" lvl="1" indent="-365760">
              <a:lnSpc>
                <a:spcPct val="150000"/>
              </a:lnSpc>
              <a:buClr>
                <a:schemeClr val="accent1">
                  <a:lumMod val="75000"/>
                </a:schemeClr>
              </a:buClr>
              <a:buFont typeface="Arial" panose="020B0604020202020204" pitchFamily="34" charset="0"/>
              <a:buChar char="•"/>
            </a:pPr>
            <a:r>
              <a:rPr lang="en-US" sz="2400" dirty="0">
                <a:solidFill>
                  <a:schemeClr val="tx1">
                    <a:lumMod val="75000"/>
                    <a:lumOff val="25000"/>
                  </a:schemeClr>
                </a:solidFill>
              </a:rPr>
              <a:t>Switch</a:t>
            </a:r>
          </a:p>
          <a:p>
            <a:pPr marL="731520" lvl="1" indent="-365760">
              <a:lnSpc>
                <a:spcPct val="150000"/>
              </a:lnSpc>
              <a:buClr>
                <a:schemeClr val="accent1">
                  <a:lumMod val="75000"/>
                </a:schemeClr>
              </a:buClr>
              <a:buFont typeface="Arial" panose="020B0604020202020204" pitchFamily="34" charset="0"/>
              <a:buChar char="•"/>
            </a:pPr>
            <a:r>
              <a:rPr lang="en-US" sz="2400" dirty="0">
                <a:solidFill>
                  <a:schemeClr val="tx1">
                    <a:lumMod val="75000"/>
                    <a:lumOff val="25000"/>
                  </a:schemeClr>
                </a:solidFill>
              </a:rPr>
              <a:t>Disconnects</a:t>
            </a:r>
          </a:p>
          <a:p>
            <a:pPr marL="731520" lvl="1" indent="-365760">
              <a:lnSpc>
                <a:spcPct val="150000"/>
              </a:lnSpc>
              <a:buClr>
                <a:schemeClr val="accent1">
                  <a:lumMod val="75000"/>
                </a:schemeClr>
              </a:buClr>
              <a:buFont typeface="Arial" panose="020B0604020202020204" pitchFamily="34" charset="0"/>
              <a:buChar char="•"/>
            </a:pPr>
            <a:r>
              <a:rPr lang="en-US" sz="2400" dirty="0">
                <a:solidFill>
                  <a:schemeClr val="tx1">
                    <a:lumMod val="75000"/>
                    <a:lumOff val="25000"/>
                  </a:schemeClr>
                </a:solidFill>
              </a:rPr>
              <a:t>Reconnects</a:t>
            </a:r>
          </a:p>
          <a:p>
            <a:pPr marL="731520" lvl="1" indent="-365760">
              <a:lnSpc>
                <a:spcPct val="150000"/>
              </a:lnSpc>
              <a:buClr>
                <a:schemeClr val="accent1">
                  <a:lumMod val="75000"/>
                </a:schemeClr>
              </a:buClr>
              <a:buFont typeface="Arial" panose="020B0604020202020204" pitchFamily="34" charset="0"/>
              <a:buChar char="•"/>
            </a:pPr>
            <a:r>
              <a:rPr lang="en-US" sz="2400" dirty="0">
                <a:solidFill>
                  <a:schemeClr val="tx1">
                    <a:lumMod val="75000"/>
                    <a:lumOff val="25000"/>
                  </a:schemeClr>
                </a:solidFill>
              </a:rPr>
              <a:t>Updates to premise information</a:t>
            </a:r>
          </a:p>
          <a:p>
            <a:pPr marL="731520" lvl="1" indent="-365760">
              <a:lnSpc>
                <a:spcPct val="150000"/>
              </a:lnSpc>
              <a:buClr>
                <a:schemeClr val="accent1">
                  <a:lumMod val="75000"/>
                </a:schemeClr>
              </a:buClr>
              <a:buFont typeface="Arial" panose="020B0604020202020204" pitchFamily="34" charset="0"/>
              <a:buChar char="•"/>
            </a:pPr>
            <a:r>
              <a:rPr lang="en-US" sz="2400" dirty="0">
                <a:solidFill>
                  <a:schemeClr val="tx1">
                    <a:lumMod val="75000"/>
                    <a:lumOff val="25000"/>
                  </a:schemeClr>
                </a:solidFill>
              </a:rPr>
              <a:t>Updates to customer information</a:t>
            </a:r>
          </a:p>
        </p:txBody>
      </p:sp>
      <p:sp>
        <p:nvSpPr>
          <p:cNvPr id="4" name="Date Placeholder 3"/>
          <p:cNvSpPr>
            <a:spLocks noGrp="1"/>
          </p:cNvSpPr>
          <p:nvPr>
            <p:ph type="dt" sz="half" idx="10"/>
          </p:nvPr>
        </p:nvSpPr>
        <p:spPr/>
        <p:txBody>
          <a:bodyPr/>
          <a:lstStyle/>
          <a:p>
            <a:fld id="{7666495C-AD29-468E-B1E0-4CD2EE49EF3E}" type="datetime1">
              <a:rPr lang="en-US" smtClean="0"/>
              <a:t>4/6/2023</a:t>
            </a:fld>
            <a:endParaRPr lang="en-US" dirty="0"/>
          </a:p>
        </p:txBody>
      </p:sp>
      <p:sp>
        <p:nvSpPr>
          <p:cNvPr id="5" name="Footer Placeholder 4"/>
          <p:cNvSpPr>
            <a:spLocks noGrp="1"/>
          </p:cNvSpPr>
          <p:nvPr>
            <p:ph type="ftr" sz="quarter" idx="11"/>
          </p:nvPr>
        </p:nvSpPr>
        <p:spPr/>
        <p:txBody>
          <a:bodyPr/>
          <a:lstStyle/>
          <a:p>
            <a:r>
              <a:rPr lang="en-US"/>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10</a:t>
            </a:fld>
            <a:endParaRPr lang="en-US" dirty="0"/>
          </a:p>
        </p:txBody>
      </p:sp>
    </p:spTree>
    <p:custDataLst>
      <p:tags r:id="rId1"/>
    </p:custDataLst>
    <p:extLst>
      <p:ext uri="{BB962C8B-B14F-4D97-AF65-F5344CB8AC3E}">
        <p14:creationId xmlns:p14="http://schemas.microsoft.com/office/powerpoint/2010/main" val="173051578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969362-8C99-4ECB-963F-A547966FBA65}"/>
              </a:ext>
            </a:extLst>
          </p:cNvPr>
          <p:cNvSpPr>
            <a:spLocks noGrp="1"/>
          </p:cNvSpPr>
          <p:nvPr>
            <p:ph type="dt" sz="half" idx="10"/>
          </p:nvPr>
        </p:nvSpPr>
        <p:spPr/>
        <p:txBody>
          <a:bodyPr/>
          <a:lstStyle/>
          <a:p>
            <a:fld id="{AA399872-99D9-4F8A-8C6B-6480CFFE8DF9}" type="datetime1">
              <a:rPr lang="en-US" smtClean="0"/>
              <a:t>4/6/2023</a:t>
            </a:fld>
            <a:endParaRPr lang="en-US" dirty="0"/>
          </a:p>
        </p:txBody>
      </p:sp>
      <p:sp>
        <p:nvSpPr>
          <p:cNvPr id="3" name="Footer Placeholder 2">
            <a:extLst>
              <a:ext uri="{FF2B5EF4-FFF2-40B4-BE49-F238E27FC236}">
                <a16:creationId xmlns:a16="http://schemas.microsoft.com/office/drawing/2014/main" id="{90D86823-30F7-4171-8731-78E8D6501E9A}"/>
              </a:ext>
            </a:extLst>
          </p:cNvPr>
          <p:cNvSpPr>
            <a:spLocks noGrp="1"/>
          </p:cNvSpPr>
          <p:nvPr>
            <p:ph type="ftr" sz="quarter" idx="11"/>
          </p:nvPr>
        </p:nvSpPr>
        <p:spPr/>
        <p:txBody>
          <a:bodyPr/>
          <a:lstStyle/>
          <a:p>
            <a:r>
              <a:rPr lang="en-US"/>
              <a:t>TxSET</a:t>
            </a:r>
            <a:endParaRPr lang="en-US" dirty="0"/>
          </a:p>
        </p:txBody>
      </p:sp>
      <p:sp>
        <p:nvSpPr>
          <p:cNvPr id="4" name="Title 3">
            <a:extLst>
              <a:ext uri="{FF2B5EF4-FFF2-40B4-BE49-F238E27FC236}">
                <a16:creationId xmlns:a16="http://schemas.microsoft.com/office/drawing/2014/main" id="{53AF7A11-A55B-4D11-B0BF-62C358FF0733}"/>
              </a:ext>
            </a:extLst>
          </p:cNvPr>
          <p:cNvSpPr>
            <a:spLocks noGrp="1"/>
          </p:cNvSpPr>
          <p:nvPr>
            <p:ph type="title"/>
          </p:nvPr>
        </p:nvSpPr>
        <p:spPr/>
        <p:txBody>
          <a:bodyPr/>
          <a:lstStyle/>
          <a:p>
            <a:r>
              <a:rPr lang="en-US" dirty="0"/>
              <a:t>Find ESI ID – Additional information</a:t>
            </a:r>
          </a:p>
        </p:txBody>
      </p:sp>
      <p:pic>
        <p:nvPicPr>
          <p:cNvPr id="5" name="Picture 4">
            <a:extLst>
              <a:ext uri="{FF2B5EF4-FFF2-40B4-BE49-F238E27FC236}">
                <a16:creationId xmlns:a16="http://schemas.microsoft.com/office/drawing/2014/main" id="{4393AA05-71F5-495A-8369-991C555A05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374" y="955023"/>
            <a:ext cx="8781631" cy="3323603"/>
          </a:xfrm>
          <a:prstGeom prst="rect">
            <a:avLst/>
          </a:prstGeom>
        </p:spPr>
      </p:pic>
      <p:pic>
        <p:nvPicPr>
          <p:cNvPr id="8" name="Picture 7">
            <a:extLst>
              <a:ext uri="{FF2B5EF4-FFF2-40B4-BE49-F238E27FC236}">
                <a16:creationId xmlns:a16="http://schemas.microsoft.com/office/drawing/2014/main" id="{C2E386E9-8325-4DE1-8498-A06FEA72AB27}"/>
              </a:ext>
            </a:extLst>
          </p:cNvPr>
          <p:cNvPicPr>
            <a:picLocks noChangeAspect="1"/>
          </p:cNvPicPr>
          <p:nvPr/>
        </p:nvPicPr>
        <p:blipFill>
          <a:blip r:embed="rId5"/>
          <a:stretch>
            <a:fillRect/>
          </a:stretch>
        </p:blipFill>
        <p:spPr>
          <a:xfrm>
            <a:off x="5029200" y="1182979"/>
            <a:ext cx="1761897" cy="481626"/>
          </a:xfrm>
          <a:prstGeom prst="rect">
            <a:avLst/>
          </a:prstGeom>
        </p:spPr>
      </p:pic>
      <p:sp>
        <p:nvSpPr>
          <p:cNvPr id="6" name="Slide Number Placeholder 5"/>
          <p:cNvSpPr>
            <a:spLocks noGrp="1"/>
          </p:cNvSpPr>
          <p:nvPr>
            <p:ph type="sldNum" sz="quarter" idx="12"/>
          </p:nvPr>
        </p:nvSpPr>
        <p:spPr/>
        <p:txBody>
          <a:bodyPr/>
          <a:lstStyle/>
          <a:p>
            <a:fld id="{D57F1E4F-1CFF-5643-939E-02111984F565}" type="slidenum">
              <a:rPr lang="en-US" smtClean="0"/>
              <a:pPr/>
              <a:t>100</a:t>
            </a:fld>
            <a:endParaRPr lang="en-US" dirty="0"/>
          </a:p>
        </p:txBody>
      </p:sp>
      <p:pic>
        <p:nvPicPr>
          <p:cNvPr id="4099" name="Picture 3" descr="ESI ID Dates&#10;Eligibility Date – first possible date a Switch can be initiated&#10;Start Date – Date CR became Rep of Record, won’t appear for non-ROR ESIs&#10;Create Date – Date ESI ID was created&#10;Retired Date – Date ESI ID was retired&#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22230" y="4210522"/>
            <a:ext cx="4041775" cy="207645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Settlement AMS Indicator – ‘true’ if AMS meter has been provisioned and ERCOT is settling on AMS interval data vs deemed profile data&#10;TDSP AMS Indicator – indicates if AMS meter is remote or manual; if NULL, it either unmetered, NIDR, or a true IDR meter&#10;Metered Flag – ‘true’ if metered premise, ‘false’ if unmetered premise&#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2374" y="4210522"/>
            <a:ext cx="4162425" cy="20764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452544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26" presetClass="emph" presetSubtype="0" fill="hold" nodeType="withEffect">
                                  <p:stCondLst>
                                    <p:cond delay="0"/>
                                  </p:stCondLst>
                                  <p:childTnLst>
                                    <p:animEffect transition="out" filter="fade">
                                      <p:cBhvr>
                                        <p:cTn id="8" dur="500" tmFilter="0, 0; .2, .5; .8, .5; 1, 0"/>
                                        <p:tgtEl>
                                          <p:spTgt spid="8"/>
                                        </p:tgtEl>
                                      </p:cBhvr>
                                    </p:animEffect>
                                    <p:animScale>
                                      <p:cBhvr>
                                        <p:cTn id="9" dur="250" autoRev="1" fill="hold"/>
                                        <p:tgtEl>
                                          <p:spTgt spid="8"/>
                                        </p:tgtEl>
                                      </p:cBhvr>
                                      <p:by x="105000" y="105000"/>
                                    </p:animScale>
                                  </p:childTnLst>
                                </p:cTn>
                              </p:par>
                            </p:childTnLst>
                          </p:cTn>
                        </p:par>
                        <p:par>
                          <p:cTn id="10" fill="hold">
                            <p:stCondLst>
                              <p:cond delay="500"/>
                            </p:stCondLst>
                            <p:childTnLst>
                              <p:par>
                                <p:cTn id="11" presetID="26" presetClass="emph" presetSubtype="0" fill="hold" nodeType="afterEffect">
                                  <p:stCondLst>
                                    <p:cond delay="0"/>
                                  </p:stCondLst>
                                  <p:childTnLst>
                                    <p:animEffect transition="out" filter="fade">
                                      <p:cBhvr>
                                        <p:cTn id="12" dur="500" tmFilter="0, 0; .2, .5; .8, .5; 1, 0"/>
                                        <p:tgtEl>
                                          <p:spTgt spid="8"/>
                                        </p:tgtEl>
                                      </p:cBhvr>
                                    </p:animEffect>
                                    <p:animScale>
                                      <p:cBhvr>
                                        <p:cTn id="13" dur="250" autoRev="1" fill="hold"/>
                                        <p:tgtEl>
                                          <p:spTgt spid="8"/>
                                        </p:tgtEl>
                                      </p:cBhvr>
                                      <p:by x="105000" y="105000"/>
                                    </p:animScale>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10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0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4/6/2023</a:t>
            </a:fld>
            <a:endParaRPr lang="en-US" dirty="0"/>
          </a:p>
        </p:txBody>
      </p:sp>
      <p:sp>
        <p:nvSpPr>
          <p:cNvPr id="3" name="Footer Placeholder 2"/>
          <p:cNvSpPr>
            <a:spLocks noGrp="1"/>
          </p:cNvSpPr>
          <p:nvPr>
            <p:ph type="ftr" sz="quarter" idx="11"/>
          </p:nvPr>
        </p:nvSpPr>
        <p:spPr/>
        <p:txBody>
          <a:bodyPr/>
          <a:lstStyle/>
          <a:p>
            <a:r>
              <a:rPr lang="en-US"/>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101</a:t>
            </a:fld>
            <a:endParaRPr lang="en-US" dirty="0"/>
          </a:p>
        </p:txBody>
      </p:sp>
      <p:sp>
        <p:nvSpPr>
          <p:cNvPr id="5" name="Title 4"/>
          <p:cNvSpPr>
            <a:spLocks noGrp="1"/>
          </p:cNvSpPr>
          <p:nvPr>
            <p:ph type="title"/>
          </p:nvPr>
        </p:nvSpPr>
        <p:spPr/>
        <p:txBody>
          <a:bodyPr/>
          <a:lstStyle/>
          <a:p>
            <a:r>
              <a:rPr lang="en-US" dirty="0"/>
              <a:t>Find Transactions</a:t>
            </a:r>
          </a:p>
        </p:txBody>
      </p:sp>
      <p:pic>
        <p:nvPicPr>
          <p:cNvPr id="6" name="Picture 5">
            <a:extLst>
              <a:ext uri="{FF2B5EF4-FFF2-40B4-BE49-F238E27FC236}">
                <a16:creationId xmlns:a16="http://schemas.microsoft.com/office/drawing/2014/main" id="{0564EE5F-0678-434F-A08A-A87F902522B4}"/>
              </a:ext>
            </a:extLst>
          </p:cNvPr>
          <p:cNvPicPr>
            <a:picLocks noChangeAspect="1"/>
          </p:cNvPicPr>
          <p:nvPr/>
        </p:nvPicPr>
        <p:blipFill>
          <a:blip r:embed="rId4"/>
          <a:stretch>
            <a:fillRect/>
          </a:stretch>
        </p:blipFill>
        <p:spPr>
          <a:xfrm>
            <a:off x="228600" y="1676400"/>
            <a:ext cx="4240165" cy="3432515"/>
          </a:xfrm>
          <a:prstGeom prst="rect">
            <a:avLst/>
          </a:prstGeom>
        </p:spPr>
      </p:pic>
      <p:pic>
        <p:nvPicPr>
          <p:cNvPr id="8" name="Picture 7">
            <a:extLst>
              <a:ext uri="{FF2B5EF4-FFF2-40B4-BE49-F238E27FC236}">
                <a16:creationId xmlns:a16="http://schemas.microsoft.com/office/drawing/2014/main" id="{A3E89411-33D1-4853-8E49-78AA4102EE21}"/>
              </a:ext>
            </a:extLst>
          </p:cNvPr>
          <p:cNvPicPr>
            <a:picLocks noChangeAspect="1"/>
          </p:cNvPicPr>
          <p:nvPr/>
        </p:nvPicPr>
        <p:blipFill>
          <a:blip r:embed="rId5"/>
          <a:stretch>
            <a:fillRect/>
          </a:stretch>
        </p:blipFill>
        <p:spPr>
          <a:xfrm>
            <a:off x="4911321" y="1676400"/>
            <a:ext cx="4213266" cy="1359978"/>
          </a:xfrm>
          <a:prstGeom prst="rect">
            <a:avLst/>
          </a:prstGeom>
        </p:spPr>
      </p:pic>
      <p:sp>
        <p:nvSpPr>
          <p:cNvPr id="12" name="Rounded Rectangular Callout 11"/>
          <p:cNvSpPr/>
          <p:nvPr/>
        </p:nvSpPr>
        <p:spPr>
          <a:xfrm>
            <a:off x="5389183" y="3213100"/>
            <a:ext cx="3257542" cy="2932185"/>
          </a:xfrm>
          <a:prstGeom prst="wedgeRoundRectCallout">
            <a:avLst>
              <a:gd name="adj1" fmla="val -167568"/>
              <a:gd name="adj2" fmla="val -76488"/>
              <a:gd name="adj3" fmla="val 16667"/>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en-US" kern="0" dirty="0">
                <a:solidFill>
                  <a:schemeClr val="accent1">
                    <a:lumMod val="50000"/>
                  </a:schemeClr>
                </a:solidFill>
                <a:latin typeface="Myriad Pro"/>
                <a:ea typeface="Osaka" pitchFamily="1" charset="-128"/>
              </a:rPr>
              <a:t>Use drop down arrow features to specify dates for the historical transactions needed. </a:t>
            </a:r>
          </a:p>
          <a:p>
            <a:pPr lvl="0" algn="ctr" fontAlgn="base">
              <a:spcBef>
                <a:spcPct val="0"/>
              </a:spcBef>
              <a:spcAft>
                <a:spcPct val="0"/>
              </a:spcAft>
              <a:defRPr/>
            </a:pPr>
            <a:endParaRPr lang="en-US" kern="0" dirty="0">
              <a:solidFill>
                <a:schemeClr val="accent1">
                  <a:lumMod val="50000"/>
                </a:schemeClr>
              </a:solidFill>
              <a:latin typeface="Myriad Pro"/>
              <a:ea typeface="Osaka" pitchFamily="1" charset="-128"/>
            </a:endParaRPr>
          </a:p>
          <a:p>
            <a:pPr lvl="0" algn="ctr" fontAlgn="base">
              <a:spcBef>
                <a:spcPct val="0"/>
              </a:spcBef>
              <a:spcAft>
                <a:spcPct val="0"/>
              </a:spcAft>
            </a:pPr>
            <a:r>
              <a:rPr lang="en-US" kern="0" dirty="0">
                <a:solidFill>
                  <a:schemeClr val="accent1">
                    <a:lumMod val="50000"/>
                  </a:schemeClr>
                </a:solidFill>
                <a:latin typeface="Myriad Pro"/>
                <a:ea typeface="Osaka" pitchFamily="1" charset="-128"/>
              </a:rPr>
              <a:t> Default will be only the last seven months of activity and maximum of 5 years.</a:t>
            </a:r>
          </a:p>
        </p:txBody>
      </p:sp>
    </p:spTree>
    <p:custDataLst>
      <p:tags r:id="rId1"/>
    </p:custDataLst>
    <p:extLst>
      <p:ext uri="{BB962C8B-B14F-4D97-AF65-F5344CB8AC3E}">
        <p14:creationId xmlns:p14="http://schemas.microsoft.com/office/powerpoint/2010/main" val="72265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Find Transactions – MVI w/ permit required </a:t>
            </a:r>
          </a:p>
        </p:txBody>
      </p:sp>
      <p:sp>
        <p:nvSpPr>
          <p:cNvPr id="2" name="TextBox 1">
            <a:extLst>
              <a:ext uri="{FF2B5EF4-FFF2-40B4-BE49-F238E27FC236}">
                <a16:creationId xmlns:a16="http://schemas.microsoft.com/office/drawing/2014/main" id="{3EA39628-F6F9-4B0E-A32F-620FDC25E96F}"/>
              </a:ext>
            </a:extLst>
          </p:cNvPr>
          <p:cNvSpPr txBox="1"/>
          <p:nvPr/>
        </p:nvSpPr>
        <p:spPr>
          <a:xfrm>
            <a:off x="603250" y="1905000"/>
            <a:ext cx="7848600" cy="1754326"/>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p:txBody>
      </p:sp>
      <p:pic>
        <p:nvPicPr>
          <p:cNvPr id="4" name="Picture 3">
            <a:extLst>
              <a:ext uri="{FF2B5EF4-FFF2-40B4-BE49-F238E27FC236}">
                <a16:creationId xmlns:a16="http://schemas.microsoft.com/office/drawing/2014/main" id="{209E92DF-8B3C-495E-9E3F-88F9E3296E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948" y="914400"/>
            <a:ext cx="8611803" cy="5304472"/>
          </a:xfrm>
          <a:prstGeom prst="rect">
            <a:avLst/>
          </a:prstGeom>
        </p:spPr>
      </p:pic>
      <p:sp>
        <p:nvSpPr>
          <p:cNvPr id="5" name="Rectangle 4">
            <a:extLst>
              <a:ext uri="{FF2B5EF4-FFF2-40B4-BE49-F238E27FC236}">
                <a16:creationId xmlns:a16="http://schemas.microsoft.com/office/drawing/2014/main" id="{DE11F429-6D37-4EE6-8EBD-802403FBE7E9}"/>
              </a:ext>
            </a:extLst>
          </p:cNvPr>
          <p:cNvSpPr/>
          <p:nvPr/>
        </p:nvSpPr>
        <p:spPr>
          <a:xfrm>
            <a:off x="401398" y="1846132"/>
            <a:ext cx="385774" cy="1524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861454F-1AF3-4E07-BEC4-32536AE26A71}"/>
              </a:ext>
            </a:extLst>
          </p:cNvPr>
          <p:cNvSpPr/>
          <p:nvPr/>
        </p:nvSpPr>
        <p:spPr>
          <a:xfrm>
            <a:off x="258109" y="3659326"/>
            <a:ext cx="733557" cy="15067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F7A38A5-63C1-480A-86B7-31D970794EED}"/>
              </a:ext>
            </a:extLst>
          </p:cNvPr>
          <p:cNvSpPr txBox="1"/>
          <p:nvPr/>
        </p:nvSpPr>
        <p:spPr>
          <a:xfrm>
            <a:off x="6058445" y="4419600"/>
            <a:ext cx="2438400" cy="1200329"/>
          </a:xfrm>
          <a:prstGeom prst="rect">
            <a:avLst/>
          </a:prstGeom>
          <a:solidFill>
            <a:schemeClr val="accent1">
              <a:lumMod val="60000"/>
              <a:lumOff val="40000"/>
            </a:schemeClr>
          </a:solidFill>
          <a:ln>
            <a:solidFill>
              <a:schemeClr val="accent1">
                <a:lumMod val="75000"/>
              </a:schemeClr>
            </a:solidFill>
          </a:ln>
        </p:spPr>
        <p:txBody>
          <a:bodyPr wrap="square" rtlCol="0">
            <a:spAutoFit/>
          </a:bodyPr>
          <a:lstStyle/>
          <a:p>
            <a:r>
              <a:rPr lang="en-US" i="1" dirty="0">
                <a:solidFill>
                  <a:schemeClr val="accent1">
                    <a:lumMod val="50000"/>
                  </a:schemeClr>
                </a:solidFill>
              </a:rPr>
              <a:t>Customer information </a:t>
            </a:r>
            <a:r>
              <a:rPr lang="en-US" dirty="0">
                <a:solidFill>
                  <a:schemeClr val="accent1">
                    <a:lumMod val="50000"/>
                  </a:schemeClr>
                </a:solidFill>
              </a:rPr>
              <a:t>is contact information – not necessarily premise address</a:t>
            </a:r>
          </a:p>
        </p:txBody>
      </p:sp>
      <p:pic>
        <p:nvPicPr>
          <p:cNvPr id="8" name="Picture 7">
            <a:extLst>
              <a:ext uri="{FF2B5EF4-FFF2-40B4-BE49-F238E27FC236}">
                <a16:creationId xmlns:a16="http://schemas.microsoft.com/office/drawing/2014/main" id="{D1D6192B-6D4D-48A5-B8C6-8D9733725327}"/>
              </a:ext>
            </a:extLst>
          </p:cNvPr>
          <p:cNvPicPr>
            <a:picLocks noChangeAspect="1"/>
          </p:cNvPicPr>
          <p:nvPr/>
        </p:nvPicPr>
        <p:blipFill>
          <a:blip r:embed="rId5"/>
          <a:stretch>
            <a:fillRect/>
          </a:stretch>
        </p:blipFill>
        <p:spPr>
          <a:xfrm>
            <a:off x="594285" y="1508487"/>
            <a:ext cx="408467" cy="304800"/>
          </a:xfrm>
          <a:prstGeom prst="rect">
            <a:avLst/>
          </a:prstGeom>
        </p:spPr>
      </p:pic>
      <p:sp>
        <p:nvSpPr>
          <p:cNvPr id="10" name="TextBox 9">
            <a:extLst>
              <a:ext uri="{FF2B5EF4-FFF2-40B4-BE49-F238E27FC236}">
                <a16:creationId xmlns:a16="http://schemas.microsoft.com/office/drawing/2014/main" id="{AC78CFC3-690D-4DBA-8121-ED661A6A15E6}"/>
              </a:ext>
            </a:extLst>
          </p:cNvPr>
          <p:cNvSpPr txBox="1"/>
          <p:nvPr/>
        </p:nvSpPr>
        <p:spPr>
          <a:xfrm>
            <a:off x="6058445" y="1635117"/>
            <a:ext cx="2438400" cy="1477328"/>
          </a:xfrm>
          <a:prstGeom prst="rect">
            <a:avLst/>
          </a:prstGeom>
          <a:solidFill>
            <a:schemeClr val="accent1">
              <a:lumMod val="60000"/>
              <a:lumOff val="40000"/>
            </a:schemeClr>
          </a:solidFill>
          <a:ln>
            <a:solidFill>
              <a:schemeClr val="accent1">
                <a:lumMod val="75000"/>
              </a:schemeClr>
            </a:solidFill>
          </a:ln>
        </p:spPr>
        <p:txBody>
          <a:bodyPr wrap="square" rtlCol="0">
            <a:spAutoFit/>
          </a:bodyPr>
          <a:lstStyle/>
          <a:p>
            <a:r>
              <a:rPr lang="en-US" dirty="0">
                <a:solidFill>
                  <a:schemeClr val="accent1">
                    <a:lumMod val="50000"/>
                  </a:schemeClr>
                </a:solidFill>
              </a:rPr>
              <a:t>Status will remain </a:t>
            </a:r>
            <a:r>
              <a:rPr lang="en-US" i="1" dirty="0">
                <a:solidFill>
                  <a:schemeClr val="accent1">
                    <a:lumMod val="50000"/>
                  </a:schemeClr>
                </a:solidFill>
              </a:rPr>
              <a:t>In Review </a:t>
            </a:r>
            <a:r>
              <a:rPr lang="en-US" dirty="0">
                <a:solidFill>
                  <a:schemeClr val="accent1">
                    <a:lumMod val="50000"/>
                  </a:schemeClr>
                </a:solidFill>
              </a:rPr>
              <a:t>until TDSP sends 814_04 to ERCOT scheduling the order</a:t>
            </a:r>
          </a:p>
        </p:txBody>
      </p:sp>
      <p:sp>
        <p:nvSpPr>
          <p:cNvPr id="9" name="Date Placeholder 8"/>
          <p:cNvSpPr>
            <a:spLocks noGrp="1"/>
          </p:cNvSpPr>
          <p:nvPr>
            <p:ph type="dt" sz="half" idx="10"/>
          </p:nvPr>
        </p:nvSpPr>
        <p:spPr/>
        <p:txBody>
          <a:bodyPr/>
          <a:lstStyle/>
          <a:p>
            <a:fld id="{EF5E8EAD-E9FC-488F-A157-E39E36E4D415}" type="datetime1">
              <a:rPr lang="en-US" smtClean="0"/>
              <a:t>4/6/2023</a:t>
            </a:fld>
            <a:endParaRPr lang="en-US" dirty="0"/>
          </a:p>
        </p:txBody>
      </p:sp>
      <p:sp>
        <p:nvSpPr>
          <p:cNvPr id="11" name="Footer Placeholder 10"/>
          <p:cNvSpPr>
            <a:spLocks noGrp="1"/>
          </p:cNvSpPr>
          <p:nvPr>
            <p:ph type="ftr" sz="quarter" idx="11"/>
          </p:nvPr>
        </p:nvSpPr>
        <p:spPr/>
        <p:txBody>
          <a:bodyPr/>
          <a:lstStyle/>
          <a:p>
            <a:r>
              <a:rPr lang="en-US"/>
              <a:t>TxSET</a:t>
            </a:r>
            <a:endParaRPr lang="en-US" dirty="0"/>
          </a:p>
        </p:txBody>
      </p:sp>
      <p:sp>
        <p:nvSpPr>
          <p:cNvPr id="12" name="Slide Number Placeholder 11"/>
          <p:cNvSpPr>
            <a:spLocks noGrp="1"/>
          </p:cNvSpPr>
          <p:nvPr>
            <p:ph type="sldNum" sz="quarter" idx="12"/>
          </p:nvPr>
        </p:nvSpPr>
        <p:spPr/>
        <p:txBody>
          <a:bodyPr/>
          <a:lstStyle/>
          <a:p>
            <a:fld id="{D57F1E4F-1CFF-5643-939E-02111984F565}" type="slidenum">
              <a:rPr lang="en-US" smtClean="0"/>
              <a:pPr/>
              <a:t>102</a:t>
            </a:fld>
            <a:endParaRPr lang="en-US" dirty="0"/>
          </a:p>
        </p:txBody>
      </p:sp>
      <p:sp>
        <p:nvSpPr>
          <p:cNvPr id="13" name="Rectangle 12" hidden="1"/>
          <p:cNvSpPr/>
          <p:nvPr/>
        </p:nvSpPr>
        <p:spPr>
          <a:xfrm>
            <a:off x="208217" y="3402895"/>
            <a:ext cx="8445500" cy="2730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520548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1AC6116-3122-42F7-8880-FCEB0F5DEBB1}"/>
              </a:ext>
            </a:extLst>
          </p:cNvPr>
          <p:cNvPicPr/>
          <p:nvPr/>
        </p:nvPicPr>
        <p:blipFill>
          <a:blip r:embed="rId4">
            <a:extLst>
              <a:ext uri="{28A0092B-C50C-407E-A947-70E740481C1C}">
                <a14:useLocalDpi xmlns:a14="http://schemas.microsoft.com/office/drawing/2010/main" val="0"/>
              </a:ext>
            </a:extLst>
          </a:blip>
          <a:stretch>
            <a:fillRect/>
          </a:stretch>
        </p:blipFill>
        <p:spPr>
          <a:xfrm>
            <a:off x="228600" y="992992"/>
            <a:ext cx="9067800" cy="5329215"/>
          </a:xfrm>
          <a:prstGeom prst="rect">
            <a:avLst/>
          </a:prstGeom>
        </p:spPr>
      </p:pic>
      <p:sp>
        <p:nvSpPr>
          <p:cNvPr id="2" name="Date Placeholder 1">
            <a:extLst>
              <a:ext uri="{FF2B5EF4-FFF2-40B4-BE49-F238E27FC236}">
                <a16:creationId xmlns:a16="http://schemas.microsoft.com/office/drawing/2014/main" id="{33E78837-2500-427A-BED1-90D00EAD30F5}"/>
              </a:ext>
            </a:extLst>
          </p:cNvPr>
          <p:cNvSpPr>
            <a:spLocks noGrp="1"/>
          </p:cNvSpPr>
          <p:nvPr>
            <p:ph type="dt" sz="half" idx="10"/>
          </p:nvPr>
        </p:nvSpPr>
        <p:spPr/>
        <p:txBody>
          <a:bodyPr/>
          <a:lstStyle/>
          <a:p>
            <a:fld id="{BB60C21B-57F3-4E68-9DCD-D06B2B10DCAA}" type="datetime1">
              <a:rPr lang="en-US" smtClean="0"/>
              <a:t>4/6/2023</a:t>
            </a:fld>
            <a:endParaRPr lang="en-US" dirty="0"/>
          </a:p>
        </p:txBody>
      </p:sp>
      <p:sp>
        <p:nvSpPr>
          <p:cNvPr id="3" name="Footer Placeholder 2">
            <a:extLst>
              <a:ext uri="{FF2B5EF4-FFF2-40B4-BE49-F238E27FC236}">
                <a16:creationId xmlns:a16="http://schemas.microsoft.com/office/drawing/2014/main" id="{008A60E2-06CE-4627-BCA7-94DB06C9053B}"/>
              </a:ext>
            </a:extLst>
          </p:cNvPr>
          <p:cNvSpPr>
            <a:spLocks noGrp="1"/>
          </p:cNvSpPr>
          <p:nvPr>
            <p:ph type="ftr" sz="quarter" idx="11"/>
          </p:nvPr>
        </p:nvSpPr>
        <p:spPr/>
        <p:txBody>
          <a:bodyPr/>
          <a:lstStyle/>
          <a:p>
            <a:r>
              <a:rPr lang="en-US"/>
              <a:t>TxSET</a:t>
            </a:r>
            <a:endParaRPr lang="en-US" dirty="0"/>
          </a:p>
        </p:txBody>
      </p:sp>
      <p:sp>
        <p:nvSpPr>
          <p:cNvPr id="6" name="Title 2">
            <a:extLst>
              <a:ext uri="{FF2B5EF4-FFF2-40B4-BE49-F238E27FC236}">
                <a16:creationId xmlns:a16="http://schemas.microsoft.com/office/drawing/2014/main" id="{115706A5-7413-46E5-B67F-96A74B0B5D6A}"/>
              </a:ext>
            </a:extLst>
          </p:cNvPr>
          <p:cNvSpPr>
            <a:spLocks noGrp="1"/>
          </p:cNvSpPr>
          <p:nvPr>
            <p:ph type="title"/>
          </p:nvPr>
        </p:nvSpPr>
        <p:spPr>
          <a:xfrm>
            <a:off x="228600" y="228600"/>
            <a:ext cx="8305800" cy="627796"/>
          </a:xfrm>
        </p:spPr>
        <p:txBody>
          <a:bodyPr>
            <a:noAutofit/>
          </a:bodyPr>
          <a:lstStyle/>
          <a:p>
            <a:r>
              <a:rPr lang="en-US" dirty="0"/>
              <a:t>Find Transactions – MVO w/ date change &amp; cancel</a:t>
            </a:r>
          </a:p>
        </p:txBody>
      </p:sp>
      <p:sp>
        <p:nvSpPr>
          <p:cNvPr id="7" name="Text Placeholder 8">
            <a:extLst>
              <a:ext uri="{FF2B5EF4-FFF2-40B4-BE49-F238E27FC236}">
                <a16:creationId xmlns:a16="http://schemas.microsoft.com/office/drawing/2014/main" id="{986F26B3-6E6E-41DF-844A-8818AFF3B4C5}"/>
              </a:ext>
            </a:extLst>
          </p:cNvPr>
          <p:cNvSpPr txBox="1">
            <a:spLocks/>
          </p:cNvSpPr>
          <p:nvPr/>
        </p:nvSpPr>
        <p:spPr>
          <a:xfrm>
            <a:off x="228600" y="990600"/>
            <a:ext cx="8540750" cy="4921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sz="2600" dirty="0"/>
          </a:p>
        </p:txBody>
      </p:sp>
      <p:sp>
        <p:nvSpPr>
          <p:cNvPr id="10" name="Rectangle 9">
            <a:extLst>
              <a:ext uri="{FF2B5EF4-FFF2-40B4-BE49-F238E27FC236}">
                <a16:creationId xmlns:a16="http://schemas.microsoft.com/office/drawing/2014/main" id="{C1102445-81C4-43AC-BFD9-3D1E2702DBC5}"/>
              </a:ext>
            </a:extLst>
          </p:cNvPr>
          <p:cNvSpPr/>
          <p:nvPr/>
        </p:nvSpPr>
        <p:spPr>
          <a:xfrm>
            <a:off x="297180" y="2744301"/>
            <a:ext cx="525781" cy="1513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B678004E-7A1B-4B0C-8D00-5F248769D7DF}"/>
              </a:ext>
            </a:extLst>
          </p:cNvPr>
          <p:cNvCxnSpPr/>
          <p:nvPr/>
        </p:nvCxnSpPr>
        <p:spPr>
          <a:xfrm>
            <a:off x="228600" y="4876800"/>
            <a:ext cx="59436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36CABDFD-1C2A-4603-B1C8-1EE29A18A65B}"/>
              </a:ext>
            </a:extLst>
          </p:cNvPr>
          <p:cNvSpPr/>
          <p:nvPr/>
        </p:nvSpPr>
        <p:spPr>
          <a:xfrm>
            <a:off x="2895600" y="5410200"/>
            <a:ext cx="838200" cy="228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6E3639BA-E5AE-41FA-B9D6-CB74B2D99EB1}"/>
              </a:ext>
            </a:extLst>
          </p:cNvPr>
          <p:cNvSpPr txBox="1"/>
          <p:nvPr/>
        </p:nvSpPr>
        <p:spPr>
          <a:xfrm>
            <a:off x="6477000" y="2102138"/>
            <a:ext cx="2438400" cy="1754326"/>
          </a:xfrm>
          <a:prstGeom prst="rect">
            <a:avLst/>
          </a:prstGeom>
          <a:solidFill>
            <a:schemeClr val="accent1">
              <a:lumMod val="60000"/>
              <a:lumOff val="40000"/>
            </a:schemeClr>
          </a:solidFill>
          <a:ln>
            <a:solidFill>
              <a:schemeClr val="accent1">
                <a:lumMod val="75000"/>
              </a:schemeClr>
            </a:solidFill>
          </a:ln>
        </p:spPr>
        <p:txBody>
          <a:bodyPr wrap="square" rtlCol="0">
            <a:spAutoFit/>
          </a:bodyPr>
          <a:lstStyle/>
          <a:p>
            <a:r>
              <a:rPr lang="en-US" dirty="0">
                <a:solidFill>
                  <a:schemeClr val="accent1">
                    <a:lumMod val="50000"/>
                  </a:schemeClr>
                </a:solidFill>
              </a:rPr>
              <a:t>Customer requests to change the MVO date from 7/2 to 6/29 on 6/27.  Both ERCOT &amp; TDSP accept the change.</a:t>
            </a:r>
          </a:p>
        </p:txBody>
      </p:sp>
      <p:sp>
        <p:nvSpPr>
          <p:cNvPr id="4" name="Slide Number Placeholder 3"/>
          <p:cNvSpPr>
            <a:spLocks noGrp="1"/>
          </p:cNvSpPr>
          <p:nvPr>
            <p:ph type="sldNum" sz="quarter" idx="12"/>
          </p:nvPr>
        </p:nvSpPr>
        <p:spPr/>
        <p:txBody>
          <a:bodyPr/>
          <a:lstStyle/>
          <a:p>
            <a:fld id="{D57F1E4F-1CFF-5643-939E-02111984F565}" type="slidenum">
              <a:rPr lang="en-US" smtClean="0"/>
              <a:pPr/>
              <a:t>103</a:t>
            </a:fld>
            <a:endParaRPr lang="en-US" dirty="0"/>
          </a:p>
        </p:txBody>
      </p:sp>
    </p:spTree>
    <p:custDataLst>
      <p:tags r:id="rId1"/>
    </p:custDataLst>
    <p:extLst>
      <p:ext uri="{BB962C8B-B14F-4D97-AF65-F5344CB8AC3E}">
        <p14:creationId xmlns:p14="http://schemas.microsoft.com/office/powerpoint/2010/main" val="155809153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25FF6B2-EA66-463D-B75A-291DFBAEAE77}"/>
              </a:ext>
            </a:extLst>
          </p:cNvPr>
          <p:cNvPicPr/>
          <p:nvPr/>
        </p:nvPicPr>
        <p:blipFill>
          <a:blip r:embed="rId4">
            <a:extLst>
              <a:ext uri="{28A0092B-C50C-407E-A947-70E740481C1C}">
                <a14:useLocalDpi xmlns:a14="http://schemas.microsoft.com/office/drawing/2010/main" val="0"/>
              </a:ext>
            </a:extLst>
          </a:blip>
          <a:stretch>
            <a:fillRect/>
          </a:stretch>
        </p:blipFill>
        <p:spPr>
          <a:xfrm>
            <a:off x="68580" y="972820"/>
            <a:ext cx="8999220" cy="5198161"/>
          </a:xfrm>
          <a:prstGeom prst="rect">
            <a:avLst/>
          </a:prstGeom>
        </p:spPr>
      </p:pic>
      <p:sp>
        <p:nvSpPr>
          <p:cNvPr id="2" name="Date Placeholder 1">
            <a:extLst>
              <a:ext uri="{FF2B5EF4-FFF2-40B4-BE49-F238E27FC236}">
                <a16:creationId xmlns:a16="http://schemas.microsoft.com/office/drawing/2014/main" id="{33E78837-2500-427A-BED1-90D00EAD30F5}"/>
              </a:ext>
            </a:extLst>
          </p:cNvPr>
          <p:cNvSpPr>
            <a:spLocks noGrp="1"/>
          </p:cNvSpPr>
          <p:nvPr>
            <p:ph type="dt" sz="half" idx="10"/>
          </p:nvPr>
        </p:nvSpPr>
        <p:spPr/>
        <p:txBody>
          <a:bodyPr/>
          <a:lstStyle/>
          <a:p>
            <a:fld id="{10E64346-F9E3-48D4-9D5F-B092CB91C8B5}" type="datetime1">
              <a:rPr lang="en-US" smtClean="0"/>
              <a:t>4/6/2023</a:t>
            </a:fld>
            <a:endParaRPr lang="en-US" dirty="0"/>
          </a:p>
        </p:txBody>
      </p:sp>
      <p:sp>
        <p:nvSpPr>
          <p:cNvPr id="3" name="Footer Placeholder 2">
            <a:extLst>
              <a:ext uri="{FF2B5EF4-FFF2-40B4-BE49-F238E27FC236}">
                <a16:creationId xmlns:a16="http://schemas.microsoft.com/office/drawing/2014/main" id="{008A60E2-06CE-4627-BCA7-94DB06C9053B}"/>
              </a:ext>
            </a:extLst>
          </p:cNvPr>
          <p:cNvSpPr>
            <a:spLocks noGrp="1"/>
          </p:cNvSpPr>
          <p:nvPr>
            <p:ph type="ftr" sz="quarter" idx="11"/>
          </p:nvPr>
        </p:nvSpPr>
        <p:spPr/>
        <p:txBody>
          <a:bodyPr/>
          <a:lstStyle/>
          <a:p>
            <a:r>
              <a:rPr lang="en-US"/>
              <a:t>TxSET</a:t>
            </a:r>
            <a:endParaRPr lang="en-US" dirty="0"/>
          </a:p>
        </p:txBody>
      </p:sp>
      <p:sp>
        <p:nvSpPr>
          <p:cNvPr id="6" name="Title 2">
            <a:extLst>
              <a:ext uri="{FF2B5EF4-FFF2-40B4-BE49-F238E27FC236}">
                <a16:creationId xmlns:a16="http://schemas.microsoft.com/office/drawing/2014/main" id="{115706A5-7413-46E5-B67F-96A74B0B5D6A}"/>
              </a:ext>
            </a:extLst>
          </p:cNvPr>
          <p:cNvSpPr>
            <a:spLocks noGrp="1"/>
          </p:cNvSpPr>
          <p:nvPr>
            <p:ph type="title"/>
          </p:nvPr>
        </p:nvSpPr>
        <p:spPr>
          <a:xfrm>
            <a:off x="228600" y="228600"/>
            <a:ext cx="9144000" cy="627796"/>
          </a:xfrm>
        </p:spPr>
        <p:txBody>
          <a:bodyPr>
            <a:noAutofit/>
          </a:bodyPr>
          <a:lstStyle/>
          <a:p>
            <a:r>
              <a:rPr lang="en-US" dirty="0"/>
              <a:t>Find Transactions – MVO w/ date change &amp; cancel – </a:t>
            </a:r>
            <a:r>
              <a:rPr lang="en-US" i="1" dirty="0"/>
              <a:t>cont.</a:t>
            </a:r>
          </a:p>
        </p:txBody>
      </p:sp>
      <p:sp>
        <p:nvSpPr>
          <p:cNvPr id="7" name="Text Placeholder 8">
            <a:extLst>
              <a:ext uri="{FF2B5EF4-FFF2-40B4-BE49-F238E27FC236}">
                <a16:creationId xmlns:a16="http://schemas.microsoft.com/office/drawing/2014/main" id="{986F26B3-6E6E-41DF-844A-8818AFF3B4C5}"/>
              </a:ext>
            </a:extLst>
          </p:cNvPr>
          <p:cNvSpPr txBox="1">
            <a:spLocks/>
          </p:cNvSpPr>
          <p:nvPr/>
        </p:nvSpPr>
        <p:spPr>
          <a:xfrm>
            <a:off x="228600" y="990600"/>
            <a:ext cx="8540750" cy="4921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sz="2600" i="1" dirty="0"/>
          </a:p>
        </p:txBody>
      </p:sp>
      <p:sp>
        <p:nvSpPr>
          <p:cNvPr id="10" name="Rectangle 9">
            <a:extLst>
              <a:ext uri="{FF2B5EF4-FFF2-40B4-BE49-F238E27FC236}">
                <a16:creationId xmlns:a16="http://schemas.microsoft.com/office/drawing/2014/main" id="{C1102445-81C4-43AC-BFD9-3D1E2702DBC5}"/>
              </a:ext>
            </a:extLst>
          </p:cNvPr>
          <p:cNvSpPr/>
          <p:nvPr/>
        </p:nvSpPr>
        <p:spPr>
          <a:xfrm>
            <a:off x="137160" y="3405912"/>
            <a:ext cx="457200" cy="2374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6CABDFD-1C2A-4603-B1C8-1EE29A18A65B}"/>
              </a:ext>
            </a:extLst>
          </p:cNvPr>
          <p:cNvSpPr/>
          <p:nvPr/>
        </p:nvSpPr>
        <p:spPr>
          <a:xfrm>
            <a:off x="2514600" y="5562600"/>
            <a:ext cx="838200" cy="228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41C9D4C-0E61-4652-86DA-FE91D961B95A}"/>
              </a:ext>
            </a:extLst>
          </p:cNvPr>
          <p:cNvSpPr txBox="1"/>
          <p:nvPr/>
        </p:nvSpPr>
        <p:spPr>
          <a:xfrm>
            <a:off x="6115797" y="1770311"/>
            <a:ext cx="2667000" cy="1754326"/>
          </a:xfrm>
          <a:prstGeom prst="rect">
            <a:avLst/>
          </a:prstGeom>
          <a:solidFill>
            <a:schemeClr val="accent1">
              <a:lumMod val="60000"/>
              <a:lumOff val="40000"/>
            </a:schemeClr>
          </a:solidFill>
          <a:ln>
            <a:solidFill>
              <a:schemeClr val="accent1">
                <a:lumMod val="75000"/>
              </a:schemeClr>
            </a:solidFill>
          </a:ln>
        </p:spPr>
        <p:txBody>
          <a:bodyPr wrap="square" rtlCol="0">
            <a:spAutoFit/>
          </a:bodyPr>
          <a:lstStyle/>
          <a:p>
            <a:r>
              <a:rPr lang="en-US" dirty="0">
                <a:solidFill>
                  <a:schemeClr val="accent1">
                    <a:lumMod val="50000"/>
                  </a:schemeClr>
                </a:solidFill>
              </a:rPr>
              <a:t>Customer now requests to cancel the MVO scheduled for 6/29 on 6/27.   Both ERCOT &amp; TDSP accept the cancellation.</a:t>
            </a:r>
          </a:p>
        </p:txBody>
      </p:sp>
      <p:sp>
        <p:nvSpPr>
          <p:cNvPr id="15" name="TextBox 14">
            <a:extLst>
              <a:ext uri="{FF2B5EF4-FFF2-40B4-BE49-F238E27FC236}">
                <a16:creationId xmlns:a16="http://schemas.microsoft.com/office/drawing/2014/main" id="{18CC0C5E-98F6-434C-803D-D62ADF2E5CA7}"/>
              </a:ext>
            </a:extLst>
          </p:cNvPr>
          <p:cNvSpPr txBox="1"/>
          <p:nvPr/>
        </p:nvSpPr>
        <p:spPr>
          <a:xfrm>
            <a:off x="6115797" y="4930998"/>
            <a:ext cx="2667000" cy="923330"/>
          </a:xfrm>
          <a:prstGeom prst="rect">
            <a:avLst/>
          </a:prstGeom>
          <a:solidFill>
            <a:schemeClr val="accent1">
              <a:lumMod val="60000"/>
              <a:lumOff val="40000"/>
            </a:schemeClr>
          </a:solidFill>
          <a:ln>
            <a:solidFill>
              <a:schemeClr val="accent1">
                <a:lumMod val="75000"/>
              </a:schemeClr>
            </a:solidFill>
          </a:ln>
        </p:spPr>
        <p:txBody>
          <a:bodyPr wrap="square" rtlCol="0">
            <a:spAutoFit/>
          </a:bodyPr>
          <a:lstStyle/>
          <a:p>
            <a:r>
              <a:rPr lang="en-US" dirty="0">
                <a:solidFill>
                  <a:schemeClr val="accent1">
                    <a:lumMod val="50000"/>
                  </a:schemeClr>
                </a:solidFill>
              </a:rPr>
              <a:t>Reason for cancellation can be found in the hyperlink.</a:t>
            </a:r>
          </a:p>
        </p:txBody>
      </p:sp>
      <p:sp>
        <p:nvSpPr>
          <p:cNvPr id="16" name="Rectangle 15">
            <a:extLst>
              <a:ext uri="{FF2B5EF4-FFF2-40B4-BE49-F238E27FC236}">
                <a16:creationId xmlns:a16="http://schemas.microsoft.com/office/drawing/2014/main" id="{634CC4B0-9BE3-4606-8F40-E7C86B51244F}"/>
              </a:ext>
            </a:extLst>
          </p:cNvPr>
          <p:cNvSpPr/>
          <p:nvPr/>
        </p:nvSpPr>
        <p:spPr>
          <a:xfrm>
            <a:off x="478808" y="1828800"/>
            <a:ext cx="457200" cy="11343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6861454F-1AF3-4E07-BEC4-32536AE26A71}"/>
              </a:ext>
            </a:extLst>
          </p:cNvPr>
          <p:cNvSpPr/>
          <p:nvPr/>
        </p:nvSpPr>
        <p:spPr>
          <a:xfrm>
            <a:off x="75753" y="4620904"/>
            <a:ext cx="747208" cy="2286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D57F1E4F-1CFF-5643-939E-02111984F565}" type="slidenum">
              <a:rPr lang="en-US" smtClean="0"/>
              <a:pPr/>
              <a:t>104</a:t>
            </a:fld>
            <a:endParaRPr lang="en-US" dirty="0"/>
          </a:p>
        </p:txBody>
      </p:sp>
      <p:sp>
        <p:nvSpPr>
          <p:cNvPr id="5" name="Rectangle 4" hidden="1"/>
          <p:cNvSpPr/>
          <p:nvPr/>
        </p:nvSpPr>
        <p:spPr>
          <a:xfrm>
            <a:off x="46718" y="4419600"/>
            <a:ext cx="8904514" cy="17513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912760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88D47DA-A66B-4284-A323-43FE986F3565}"/>
              </a:ext>
            </a:extLst>
          </p:cNvPr>
          <p:cNvPicPr/>
          <p:nvPr/>
        </p:nvPicPr>
        <p:blipFill>
          <a:blip r:embed="rId4">
            <a:extLst>
              <a:ext uri="{28A0092B-C50C-407E-A947-70E740481C1C}">
                <a14:useLocalDpi xmlns:a14="http://schemas.microsoft.com/office/drawing/2010/main" val="0"/>
              </a:ext>
            </a:extLst>
          </a:blip>
          <a:stretch>
            <a:fillRect/>
          </a:stretch>
        </p:blipFill>
        <p:spPr>
          <a:xfrm>
            <a:off x="70853" y="973549"/>
            <a:ext cx="9070873" cy="4436651"/>
          </a:xfrm>
          <a:prstGeom prst="rect">
            <a:avLst/>
          </a:prstGeom>
        </p:spPr>
      </p:pic>
      <p:sp>
        <p:nvSpPr>
          <p:cNvPr id="2" name="Date Placeholder 1">
            <a:extLst>
              <a:ext uri="{FF2B5EF4-FFF2-40B4-BE49-F238E27FC236}">
                <a16:creationId xmlns:a16="http://schemas.microsoft.com/office/drawing/2014/main" id="{33E78837-2500-427A-BED1-90D00EAD30F5}"/>
              </a:ext>
            </a:extLst>
          </p:cNvPr>
          <p:cNvSpPr>
            <a:spLocks noGrp="1"/>
          </p:cNvSpPr>
          <p:nvPr>
            <p:ph type="dt" sz="half" idx="10"/>
          </p:nvPr>
        </p:nvSpPr>
        <p:spPr/>
        <p:txBody>
          <a:bodyPr/>
          <a:lstStyle/>
          <a:p>
            <a:fld id="{B3473988-CDF4-4513-94AD-70D1E29254C4}" type="datetime1">
              <a:rPr lang="en-US" smtClean="0"/>
              <a:t>4/6/2023</a:t>
            </a:fld>
            <a:endParaRPr lang="en-US" dirty="0"/>
          </a:p>
        </p:txBody>
      </p:sp>
      <p:sp>
        <p:nvSpPr>
          <p:cNvPr id="3" name="Footer Placeholder 2">
            <a:extLst>
              <a:ext uri="{FF2B5EF4-FFF2-40B4-BE49-F238E27FC236}">
                <a16:creationId xmlns:a16="http://schemas.microsoft.com/office/drawing/2014/main" id="{008A60E2-06CE-4627-BCA7-94DB06C9053B}"/>
              </a:ext>
            </a:extLst>
          </p:cNvPr>
          <p:cNvSpPr>
            <a:spLocks noGrp="1"/>
          </p:cNvSpPr>
          <p:nvPr>
            <p:ph type="ftr" sz="quarter" idx="11"/>
          </p:nvPr>
        </p:nvSpPr>
        <p:spPr/>
        <p:txBody>
          <a:bodyPr/>
          <a:lstStyle/>
          <a:p>
            <a:r>
              <a:rPr lang="en-US"/>
              <a:t>TxSET</a:t>
            </a:r>
            <a:endParaRPr lang="en-US" dirty="0"/>
          </a:p>
        </p:txBody>
      </p:sp>
      <p:sp>
        <p:nvSpPr>
          <p:cNvPr id="6" name="Title 2">
            <a:extLst>
              <a:ext uri="{FF2B5EF4-FFF2-40B4-BE49-F238E27FC236}">
                <a16:creationId xmlns:a16="http://schemas.microsoft.com/office/drawing/2014/main" id="{115706A5-7413-46E5-B67F-96A74B0B5D6A}"/>
              </a:ext>
            </a:extLst>
          </p:cNvPr>
          <p:cNvSpPr>
            <a:spLocks noGrp="1"/>
          </p:cNvSpPr>
          <p:nvPr>
            <p:ph type="title"/>
          </p:nvPr>
        </p:nvSpPr>
        <p:spPr/>
        <p:txBody>
          <a:bodyPr>
            <a:normAutofit/>
          </a:bodyPr>
          <a:lstStyle/>
          <a:p>
            <a:r>
              <a:rPr lang="en-US" dirty="0"/>
              <a:t>Find Transactions – MVO to CSA</a:t>
            </a:r>
          </a:p>
        </p:txBody>
      </p:sp>
      <p:sp>
        <p:nvSpPr>
          <p:cNvPr id="7" name="Text Placeholder 8">
            <a:extLst>
              <a:ext uri="{FF2B5EF4-FFF2-40B4-BE49-F238E27FC236}">
                <a16:creationId xmlns:a16="http://schemas.microsoft.com/office/drawing/2014/main" id="{986F26B3-6E6E-41DF-844A-8818AFF3B4C5}"/>
              </a:ext>
            </a:extLst>
          </p:cNvPr>
          <p:cNvSpPr txBox="1">
            <a:spLocks/>
          </p:cNvSpPr>
          <p:nvPr/>
        </p:nvSpPr>
        <p:spPr>
          <a:xfrm>
            <a:off x="228600" y="990600"/>
            <a:ext cx="8540750" cy="4921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sz="2600" i="1" dirty="0"/>
          </a:p>
        </p:txBody>
      </p:sp>
      <p:sp>
        <p:nvSpPr>
          <p:cNvPr id="10" name="Rectangle 9">
            <a:extLst>
              <a:ext uri="{FF2B5EF4-FFF2-40B4-BE49-F238E27FC236}">
                <a16:creationId xmlns:a16="http://schemas.microsoft.com/office/drawing/2014/main" id="{C1102445-81C4-43AC-BFD9-3D1E2702DBC5}"/>
              </a:ext>
            </a:extLst>
          </p:cNvPr>
          <p:cNvSpPr/>
          <p:nvPr/>
        </p:nvSpPr>
        <p:spPr>
          <a:xfrm>
            <a:off x="68580" y="3639741"/>
            <a:ext cx="457200" cy="23745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B678004E-7A1B-4B0C-8D00-5F248769D7DF}"/>
              </a:ext>
            </a:extLst>
          </p:cNvPr>
          <p:cNvCxnSpPr/>
          <p:nvPr/>
        </p:nvCxnSpPr>
        <p:spPr>
          <a:xfrm>
            <a:off x="68580" y="4944070"/>
            <a:ext cx="59436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36CABDFD-1C2A-4603-B1C8-1EE29A18A65B}"/>
              </a:ext>
            </a:extLst>
          </p:cNvPr>
          <p:cNvSpPr/>
          <p:nvPr/>
        </p:nvSpPr>
        <p:spPr>
          <a:xfrm>
            <a:off x="2438401" y="5716859"/>
            <a:ext cx="838200" cy="1524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41C9D4C-0E61-4652-86DA-FE91D961B95A}"/>
              </a:ext>
            </a:extLst>
          </p:cNvPr>
          <p:cNvSpPr txBox="1"/>
          <p:nvPr/>
        </p:nvSpPr>
        <p:spPr>
          <a:xfrm>
            <a:off x="6119432" y="1388663"/>
            <a:ext cx="2667000" cy="1477328"/>
          </a:xfrm>
          <a:prstGeom prst="rect">
            <a:avLst/>
          </a:prstGeom>
          <a:solidFill>
            <a:schemeClr val="accent1">
              <a:lumMod val="60000"/>
              <a:lumOff val="40000"/>
            </a:schemeClr>
          </a:solidFill>
          <a:ln>
            <a:solidFill>
              <a:schemeClr val="accent1">
                <a:lumMod val="75000"/>
              </a:schemeClr>
            </a:solidFill>
          </a:ln>
        </p:spPr>
        <p:txBody>
          <a:bodyPr wrap="square" rtlCol="0">
            <a:spAutoFit/>
          </a:bodyPr>
          <a:lstStyle/>
          <a:p>
            <a:r>
              <a:rPr lang="en-US" dirty="0">
                <a:solidFill>
                  <a:schemeClr val="accent1">
                    <a:lumMod val="50000"/>
                  </a:schemeClr>
                </a:solidFill>
              </a:rPr>
              <a:t>Customer at premise issues a MVO which activates the CSA.  Notification is sent to CSA holder (814_22).</a:t>
            </a:r>
          </a:p>
        </p:txBody>
      </p:sp>
      <p:sp>
        <p:nvSpPr>
          <p:cNvPr id="16" name="Rectangle 15">
            <a:extLst>
              <a:ext uri="{FF2B5EF4-FFF2-40B4-BE49-F238E27FC236}">
                <a16:creationId xmlns:a16="http://schemas.microsoft.com/office/drawing/2014/main" id="{634CC4B0-9BE3-4606-8F40-E7C86B51244F}"/>
              </a:ext>
            </a:extLst>
          </p:cNvPr>
          <p:cNvSpPr/>
          <p:nvPr/>
        </p:nvSpPr>
        <p:spPr>
          <a:xfrm>
            <a:off x="182881" y="1858615"/>
            <a:ext cx="457200" cy="1171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99B4F57D-6DCA-4424-B2FD-FF5FBC927081}"/>
              </a:ext>
            </a:extLst>
          </p:cNvPr>
          <p:cNvSpPr/>
          <p:nvPr/>
        </p:nvSpPr>
        <p:spPr>
          <a:xfrm>
            <a:off x="179743" y="2321454"/>
            <a:ext cx="457200" cy="1171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id="{CF4D3100-C6B4-4A52-8719-C20DBC02062D}"/>
              </a:ext>
            </a:extLst>
          </p:cNvPr>
          <p:cNvCxnSpPr/>
          <p:nvPr/>
        </p:nvCxnSpPr>
        <p:spPr>
          <a:xfrm>
            <a:off x="137160" y="3581400"/>
            <a:ext cx="59436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4D619710-6168-4580-B1F0-D13DE451C53D}"/>
              </a:ext>
            </a:extLst>
          </p:cNvPr>
          <p:cNvPicPr/>
          <p:nvPr/>
        </p:nvPicPr>
        <p:blipFill>
          <a:blip r:embed="rId5">
            <a:extLst>
              <a:ext uri="{28A0092B-C50C-407E-A947-70E740481C1C}">
                <a14:useLocalDpi xmlns:a14="http://schemas.microsoft.com/office/drawing/2010/main" val="0"/>
              </a:ext>
            </a:extLst>
          </a:blip>
          <a:stretch>
            <a:fillRect/>
          </a:stretch>
        </p:blipFill>
        <p:spPr>
          <a:xfrm>
            <a:off x="52571" y="3317817"/>
            <a:ext cx="8715706" cy="3018062"/>
          </a:xfrm>
          <a:prstGeom prst="rect">
            <a:avLst/>
          </a:prstGeom>
        </p:spPr>
      </p:pic>
      <p:sp>
        <p:nvSpPr>
          <p:cNvPr id="18" name="Rectangle 17">
            <a:extLst>
              <a:ext uri="{FF2B5EF4-FFF2-40B4-BE49-F238E27FC236}">
                <a16:creationId xmlns:a16="http://schemas.microsoft.com/office/drawing/2014/main" id="{6861454F-1AF3-4E07-BEC4-32536AE26A71}"/>
              </a:ext>
            </a:extLst>
          </p:cNvPr>
          <p:cNvSpPr/>
          <p:nvPr/>
        </p:nvSpPr>
        <p:spPr>
          <a:xfrm>
            <a:off x="89404" y="3517248"/>
            <a:ext cx="733557" cy="15067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8077200" y="3165104"/>
            <a:ext cx="914400" cy="3130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493D3287-B9CF-4FD5-8DD0-C35CF51B6789}"/>
              </a:ext>
            </a:extLst>
          </p:cNvPr>
          <p:cNvSpPr txBox="1"/>
          <p:nvPr/>
        </p:nvSpPr>
        <p:spPr>
          <a:xfrm>
            <a:off x="6119432" y="3853022"/>
            <a:ext cx="2667000" cy="1754326"/>
          </a:xfrm>
          <a:prstGeom prst="rect">
            <a:avLst/>
          </a:prstGeom>
          <a:solidFill>
            <a:schemeClr val="accent1">
              <a:lumMod val="60000"/>
              <a:lumOff val="40000"/>
            </a:schemeClr>
          </a:solidFill>
          <a:ln>
            <a:solidFill>
              <a:schemeClr val="accent1">
                <a:lumMod val="75000"/>
              </a:schemeClr>
            </a:solidFill>
          </a:ln>
        </p:spPr>
        <p:txBody>
          <a:bodyPr wrap="square" rtlCol="0">
            <a:spAutoFit/>
          </a:bodyPr>
          <a:lstStyle/>
          <a:p>
            <a:r>
              <a:rPr lang="en-US" dirty="0">
                <a:solidFill>
                  <a:schemeClr val="accent1">
                    <a:lumMod val="50000"/>
                  </a:schemeClr>
                </a:solidFill>
              </a:rPr>
              <a:t>Premise information is provided in the 814_04 and 814_22 including load profile, meter cycle, TDSP Rate Class, and meter information.</a:t>
            </a:r>
          </a:p>
        </p:txBody>
      </p:sp>
      <p:sp>
        <p:nvSpPr>
          <p:cNvPr id="8" name="Slide Number Placeholder 7"/>
          <p:cNvSpPr>
            <a:spLocks noGrp="1"/>
          </p:cNvSpPr>
          <p:nvPr>
            <p:ph type="sldNum" sz="quarter" idx="12"/>
          </p:nvPr>
        </p:nvSpPr>
        <p:spPr/>
        <p:txBody>
          <a:bodyPr/>
          <a:lstStyle/>
          <a:p>
            <a:fld id="{D57F1E4F-1CFF-5643-939E-02111984F565}" type="slidenum">
              <a:rPr lang="en-US" smtClean="0"/>
              <a:pPr/>
              <a:t>105</a:t>
            </a:fld>
            <a:endParaRPr lang="en-US" dirty="0"/>
          </a:p>
        </p:txBody>
      </p:sp>
      <p:sp>
        <p:nvSpPr>
          <p:cNvPr id="9" name="Rectangle 8" hidden="1"/>
          <p:cNvSpPr/>
          <p:nvPr/>
        </p:nvSpPr>
        <p:spPr>
          <a:xfrm>
            <a:off x="29460" y="3436080"/>
            <a:ext cx="8939029" cy="28916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50681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4"/>
          <a:stretch>
            <a:fillRect/>
          </a:stretch>
        </p:blipFill>
        <p:spPr>
          <a:xfrm>
            <a:off x="261730" y="1010878"/>
            <a:ext cx="6662321" cy="2763858"/>
          </a:xfrm>
          <a:prstGeom prst="rect">
            <a:avLst/>
          </a:prstGeom>
        </p:spPr>
      </p:pic>
      <p:sp>
        <p:nvSpPr>
          <p:cNvPr id="2" name="Date Placeholder 1"/>
          <p:cNvSpPr>
            <a:spLocks noGrp="1"/>
          </p:cNvSpPr>
          <p:nvPr>
            <p:ph type="dt" sz="half" idx="10"/>
          </p:nvPr>
        </p:nvSpPr>
        <p:spPr/>
        <p:txBody>
          <a:bodyPr/>
          <a:lstStyle/>
          <a:p>
            <a:fld id="{17EAC447-3327-4999-A9BE-AA2D53A9E4E7}" type="datetime1">
              <a:rPr lang="en-US" smtClean="0"/>
              <a:t>4/6/2023</a:t>
            </a:fld>
            <a:endParaRPr lang="en-US" dirty="0"/>
          </a:p>
        </p:txBody>
      </p:sp>
      <p:sp>
        <p:nvSpPr>
          <p:cNvPr id="3" name="Footer Placeholder 2"/>
          <p:cNvSpPr>
            <a:spLocks noGrp="1"/>
          </p:cNvSpPr>
          <p:nvPr>
            <p:ph type="ftr" sz="quarter" idx="11"/>
          </p:nvPr>
        </p:nvSpPr>
        <p:spPr/>
        <p:txBody>
          <a:bodyPr/>
          <a:lstStyle/>
          <a:p>
            <a:r>
              <a:rPr lang="en-US"/>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106</a:t>
            </a:fld>
            <a:endParaRPr lang="en-US" dirty="0"/>
          </a:p>
        </p:txBody>
      </p:sp>
      <p:sp>
        <p:nvSpPr>
          <p:cNvPr id="5" name="Title 4"/>
          <p:cNvSpPr>
            <a:spLocks noGrp="1"/>
          </p:cNvSpPr>
          <p:nvPr>
            <p:ph type="title"/>
          </p:nvPr>
        </p:nvSpPr>
        <p:spPr/>
        <p:txBody>
          <a:bodyPr/>
          <a:lstStyle/>
          <a:p>
            <a:r>
              <a:rPr lang="en-US" dirty="0"/>
              <a:t>Find Transactions – MVO trumps SWI</a:t>
            </a:r>
          </a:p>
        </p:txBody>
      </p:sp>
      <p:sp>
        <p:nvSpPr>
          <p:cNvPr id="6" name="Text Placeholder 8">
            <a:extLst>
              <a:ext uri="{FF2B5EF4-FFF2-40B4-BE49-F238E27FC236}">
                <a16:creationId xmlns:a16="http://schemas.microsoft.com/office/drawing/2014/main" id="{986F26B3-6E6E-41DF-844A-8818AFF3B4C5}"/>
              </a:ext>
            </a:extLst>
          </p:cNvPr>
          <p:cNvSpPr txBox="1">
            <a:spLocks/>
          </p:cNvSpPr>
          <p:nvPr/>
        </p:nvSpPr>
        <p:spPr>
          <a:xfrm>
            <a:off x="983344" y="776668"/>
            <a:ext cx="8540750" cy="492125"/>
          </a:xfrm>
          <a:prstGeom prst="rect">
            <a:avLst/>
          </a:prstGeom>
        </p:spPr>
        <p:txBody>
          <a:bodyPr vert="horz" lIns="0" tIns="45720" rIns="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600" i="1" dirty="0"/>
          </a:p>
        </p:txBody>
      </p:sp>
      <p:sp>
        <p:nvSpPr>
          <p:cNvPr id="7" name="TextBox 13">
            <a:extLst>
              <a:ext uri="{FF2B5EF4-FFF2-40B4-BE49-F238E27FC236}">
                <a16:creationId xmlns:a16="http://schemas.microsoft.com/office/drawing/2014/main" id="{341C9D4C-0E61-4652-86DA-FE91D961B95A}"/>
              </a:ext>
            </a:extLst>
          </p:cNvPr>
          <p:cNvSpPr txBox="1"/>
          <p:nvPr/>
        </p:nvSpPr>
        <p:spPr>
          <a:xfrm>
            <a:off x="6874176" y="1211118"/>
            <a:ext cx="1812624" cy="923330"/>
          </a:xfrm>
          <a:prstGeom prst="rect">
            <a:avLst/>
          </a:prstGeom>
          <a:solidFill>
            <a:schemeClr val="accent1">
              <a:lumMod val="60000"/>
              <a:lumOff val="40000"/>
            </a:schemeClr>
          </a:solidFill>
          <a:ln>
            <a:solidFill>
              <a:schemeClr val="accent1">
                <a:lumMod val="75000"/>
              </a:schemeClr>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1">
                    <a:lumMod val="50000"/>
                  </a:schemeClr>
                </a:solidFill>
              </a:rPr>
              <a:t>Customer issues a SWI on 7/31 for 8/2.  </a:t>
            </a:r>
          </a:p>
        </p:txBody>
      </p:sp>
      <p:sp>
        <p:nvSpPr>
          <p:cNvPr id="9" name="TextBox 19">
            <a:extLst>
              <a:ext uri="{FF2B5EF4-FFF2-40B4-BE49-F238E27FC236}">
                <a16:creationId xmlns:a16="http://schemas.microsoft.com/office/drawing/2014/main" id="{493D3287-B9CF-4FD5-8DD0-C35CF51B6789}"/>
              </a:ext>
            </a:extLst>
          </p:cNvPr>
          <p:cNvSpPr txBox="1"/>
          <p:nvPr/>
        </p:nvSpPr>
        <p:spPr>
          <a:xfrm>
            <a:off x="6945967" y="3603164"/>
            <a:ext cx="1942771" cy="2586627"/>
          </a:xfrm>
          <a:prstGeom prst="rect">
            <a:avLst/>
          </a:prstGeom>
          <a:solidFill>
            <a:schemeClr val="accent1">
              <a:lumMod val="60000"/>
              <a:lumOff val="40000"/>
            </a:schemeClr>
          </a:solidFill>
          <a:ln>
            <a:solidFill>
              <a:schemeClr val="accent1">
                <a:lumMod val="75000"/>
              </a:schemeClr>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1">
                    <a:lumMod val="50000"/>
                  </a:schemeClr>
                </a:solidFill>
              </a:rPr>
              <a:t>ERCOT will send a loss notification to the Losing REP -  an 814_06 with a </a:t>
            </a:r>
          </a:p>
          <a:p>
            <a:r>
              <a:rPr lang="en-US" b="1" dirty="0">
                <a:solidFill>
                  <a:schemeClr val="accent1">
                    <a:lumMod val="50000"/>
                  </a:schemeClr>
                </a:solidFill>
              </a:rPr>
              <a:t>CHA</a:t>
            </a:r>
            <a:r>
              <a:rPr lang="en-US" dirty="0">
                <a:solidFill>
                  <a:schemeClr val="accent1">
                    <a:lumMod val="50000"/>
                  </a:schemeClr>
                </a:solidFill>
              </a:rPr>
              <a:t> indicating ‘customer changed to another CR’</a:t>
            </a:r>
          </a:p>
        </p:txBody>
      </p:sp>
      <p:sp>
        <p:nvSpPr>
          <p:cNvPr id="11" name="Rectangle 10">
            <a:extLst>
              <a:ext uri="{FF2B5EF4-FFF2-40B4-BE49-F238E27FC236}">
                <a16:creationId xmlns:a16="http://schemas.microsoft.com/office/drawing/2014/main" id="{C4122362-6723-4030-82C4-E7D0515F7B7E}"/>
              </a:ext>
            </a:extLst>
          </p:cNvPr>
          <p:cNvSpPr/>
          <p:nvPr/>
        </p:nvSpPr>
        <p:spPr>
          <a:xfrm>
            <a:off x="375920" y="1445036"/>
            <a:ext cx="607424" cy="37182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n>
                <a:solidFill>
                  <a:srgbClr val="FF0000"/>
                </a:solidFill>
              </a:ln>
              <a:noFill/>
            </a:endParaRPr>
          </a:p>
        </p:txBody>
      </p:sp>
      <p:pic>
        <p:nvPicPr>
          <p:cNvPr id="12" name="Picture 11">
            <a:extLst>
              <a:ext uri="{FF2B5EF4-FFF2-40B4-BE49-F238E27FC236}">
                <a16:creationId xmlns:a16="http://schemas.microsoft.com/office/drawing/2014/main" id="{0444DBAC-2BDD-4EDC-844C-F8A4B49BFD70}"/>
              </a:ext>
            </a:extLst>
          </p:cNvPr>
          <p:cNvPicPr>
            <a:picLocks noChangeAspect="1"/>
          </p:cNvPicPr>
          <p:nvPr/>
        </p:nvPicPr>
        <p:blipFill>
          <a:blip r:embed="rId5"/>
          <a:stretch>
            <a:fillRect/>
          </a:stretch>
        </p:blipFill>
        <p:spPr>
          <a:xfrm>
            <a:off x="261730" y="4118339"/>
            <a:ext cx="6597052" cy="1556278"/>
          </a:xfrm>
          <a:prstGeom prst="rect">
            <a:avLst/>
          </a:prstGeom>
        </p:spPr>
      </p:pic>
      <p:cxnSp>
        <p:nvCxnSpPr>
          <p:cNvPr id="13" name="Straight Connector 12">
            <a:extLst>
              <a:ext uri="{FF2B5EF4-FFF2-40B4-BE49-F238E27FC236}">
                <a16:creationId xmlns:a16="http://schemas.microsoft.com/office/drawing/2014/main" id="{95E65CB1-B266-4FC0-A575-E045F2E0EFED}"/>
              </a:ext>
            </a:extLst>
          </p:cNvPr>
          <p:cNvCxnSpPr/>
          <p:nvPr/>
        </p:nvCxnSpPr>
        <p:spPr>
          <a:xfrm>
            <a:off x="563316" y="4419600"/>
            <a:ext cx="51928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6B7AFF7D-520F-405E-8D5A-53B75C799152}"/>
              </a:ext>
            </a:extLst>
          </p:cNvPr>
          <p:cNvSpPr/>
          <p:nvPr/>
        </p:nvSpPr>
        <p:spPr>
          <a:xfrm>
            <a:off x="3091944" y="5181600"/>
            <a:ext cx="372533" cy="21474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Rectangle 7" hidden="1"/>
          <p:cNvSpPr/>
          <p:nvPr/>
        </p:nvSpPr>
        <p:spPr>
          <a:xfrm>
            <a:off x="228600" y="3871074"/>
            <a:ext cx="6645576" cy="21995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hidden="1"/>
          <p:cNvSpPr/>
          <p:nvPr/>
        </p:nvSpPr>
        <p:spPr>
          <a:xfrm>
            <a:off x="6850405" y="3494777"/>
            <a:ext cx="2107945" cy="28300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711202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4/6/2023</a:t>
            </a:fld>
            <a:endParaRPr lang="en-US" dirty="0"/>
          </a:p>
        </p:txBody>
      </p:sp>
      <p:sp>
        <p:nvSpPr>
          <p:cNvPr id="3" name="Footer Placeholder 2"/>
          <p:cNvSpPr>
            <a:spLocks noGrp="1"/>
          </p:cNvSpPr>
          <p:nvPr>
            <p:ph type="ftr" sz="quarter" idx="11"/>
          </p:nvPr>
        </p:nvSpPr>
        <p:spPr/>
        <p:txBody>
          <a:bodyPr/>
          <a:lstStyle/>
          <a:p>
            <a:r>
              <a:rPr lang="en-US"/>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107</a:t>
            </a:fld>
            <a:endParaRPr lang="en-US" dirty="0"/>
          </a:p>
        </p:txBody>
      </p:sp>
      <p:sp>
        <p:nvSpPr>
          <p:cNvPr id="5" name="Title 4"/>
          <p:cNvSpPr>
            <a:spLocks noGrp="1"/>
          </p:cNvSpPr>
          <p:nvPr>
            <p:ph type="title"/>
          </p:nvPr>
        </p:nvSpPr>
        <p:spPr/>
        <p:txBody>
          <a:bodyPr/>
          <a:lstStyle/>
          <a:p>
            <a:r>
              <a:rPr lang="en-US" dirty="0"/>
              <a:t>Find Transactions – MVO trumps SWI</a:t>
            </a:r>
          </a:p>
        </p:txBody>
      </p:sp>
      <p:sp>
        <p:nvSpPr>
          <p:cNvPr id="7" name="TextBox 13">
            <a:extLst>
              <a:ext uri="{FF2B5EF4-FFF2-40B4-BE49-F238E27FC236}">
                <a16:creationId xmlns:a16="http://schemas.microsoft.com/office/drawing/2014/main" id="{341C9D4C-0E61-4652-86DA-FE91D961B95A}"/>
              </a:ext>
            </a:extLst>
          </p:cNvPr>
          <p:cNvSpPr txBox="1"/>
          <p:nvPr/>
        </p:nvSpPr>
        <p:spPr>
          <a:xfrm>
            <a:off x="6897427" y="1840954"/>
            <a:ext cx="2028416" cy="2308324"/>
          </a:xfrm>
          <a:prstGeom prst="rect">
            <a:avLst/>
          </a:prstGeom>
          <a:solidFill>
            <a:schemeClr val="accent1">
              <a:lumMod val="60000"/>
              <a:lumOff val="40000"/>
            </a:schemeClr>
          </a:solidFill>
          <a:ln>
            <a:solidFill>
              <a:schemeClr val="accent1">
                <a:lumMod val="75000"/>
              </a:schemeClr>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1">
                    <a:lumMod val="50000"/>
                  </a:schemeClr>
                </a:solidFill>
              </a:rPr>
              <a:t>Existing REP issues MVO for customer – customer possibly indicated they wanted to “cancel their service” with their current REP.</a:t>
            </a:r>
          </a:p>
        </p:txBody>
      </p:sp>
      <p:sp>
        <p:nvSpPr>
          <p:cNvPr id="8" name="TextBox 19">
            <a:extLst>
              <a:ext uri="{FF2B5EF4-FFF2-40B4-BE49-F238E27FC236}">
                <a16:creationId xmlns:a16="http://schemas.microsoft.com/office/drawing/2014/main" id="{493D3287-B9CF-4FD5-8DD0-C35CF51B6789}"/>
              </a:ext>
            </a:extLst>
          </p:cNvPr>
          <p:cNvSpPr txBox="1"/>
          <p:nvPr/>
        </p:nvSpPr>
        <p:spPr>
          <a:xfrm>
            <a:off x="1411452" y="5163654"/>
            <a:ext cx="6321097" cy="646331"/>
          </a:xfrm>
          <a:prstGeom prst="rect">
            <a:avLst/>
          </a:prstGeom>
          <a:solidFill>
            <a:schemeClr val="tx1">
              <a:lumMod val="50000"/>
              <a:lumOff val="50000"/>
            </a:schemeClr>
          </a:solid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ERCOT will review any pending transactions two retail </a:t>
            </a:r>
            <a:r>
              <a:rPr lang="en-US" i="1" dirty="0">
                <a:solidFill>
                  <a:schemeClr val="bg1"/>
                </a:solidFill>
              </a:rPr>
              <a:t>business</a:t>
            </a:r>
            <a:r>
              <a:rPr lang="en-US" dirty="0">
                <a:solidFill>
                  <a:schemeClr val="bg1"/>
                </a:solidFill>
              </a:rPr>
              <a:t> days prior to the effectuating date.</a:t>
            </a:r>
          </a:p>
        </p:txBody>
      </p:sp>
      <p:pic>
        <p:nvPicPr>
          <p:cNvPr id="9" name="Picture 8">
            <a:extLst>
              <a:ext uri="{FF2B5EF4-FFF2-40B4-BE49-F238E27FC236}">
                <a16:creationId xmlns:a16="http://schemas.microsoft.com/office/drawing/2014/main" id="{5E6E87E6-5AC6-4F67-914B-23442D840E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166" y="1553174"/>
            <a:ext cx="6390724" cy="2883885"/>
          </a:xfrm>
          <a:prstGeom prst="rect">
            <a:avLst/>
          </a:prstGeom>
        </p:spPr>
      </p:pic>
      <p:sp>
        <p:nvSpPr>
          <p:cNvPr id="10" name="Rectangle 9">
            <a:extLst>
              <a:ext uri="{FF2B5EF4-FFF2-40B4-BE49-F238E27FC236}">
                <a16:creationId xmlns:a16="http://schemas.microsoft.com/office/drawing/2014/main" id="{C4122362-6723-4030-82C4-E7D0515F7B7E}"/>
              </a:ext>
            </a:extLst>
          </p:cNvPr>
          <p:cNvSpPr/>
          <p:nvPr/>
        </p:nvSpPr>
        <p:spPr>
          <a:xfrm>
            <a:off x="349834" y="1981201"/>
            <a:ext cx="564565" cy="2286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n>
                <a:solidFill>
                  <a:srgbClr val="FF0000"/>
                </a:solidFill>
              </a:ln>
              <a:noFill/>
            </a:endParaRPr>
          </a:p>
        </p:txBody>
      </p:sp>
      <p:cxnSp>
        <p:nvCxnSpPr>
          <p:cNvPr id="11" name="Straight Connector 10">
            <a:extLst>
              <a:ext uri="{FF2B5EF4-FFF2-40B4-BE49-F238E27FC236}">
                <a16:creationId xmlns:a16="http://schemas.microsoft.com/office/drawing/2014/main" id="{29BF6471-A5DF-434A-85D8-A72196B027CC}"/>
              </a:ext>
            </a:extLst>
          </p:cNvPr>
          <p:cNvCxnSpPr/>
          <p:nvPr/>
        </p:nvCxnSpPr>
        <p:spPr>
          <a:xfrm>
            <a:off x="4600413" y="2667000"/>
            <a:ext cx="59242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565541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4/6/2023</a:t>
            </a:fld>
            <a:endParaRPr lang="en-US" dirty="0"/>
          </a:p>
        </p:txBody>
      </p:sp>
      <p:sp>
        <p:nvSpPr>
          <p:cNvPr id="3" name="Footer Placeholder 2"/>
          <p:cNvSpPr>
            <a:spLocks noGrp="1"/>
          </p:cNvSpPr>
          <p:nvPr>
            <p:ph type="ftr" sz="quarter" idx="11"/>
          </p:nvPr>
        </p:nvSpPr>
        <p:spPr/>
        <p:txBody>
          <a:bodyPr/>
          <a:lstStyle/>
          <a:p>
            <a:r>
              <a:rPr lang="en-US"/>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108</a:t>
            </a:fld>
            <a:endParaRPr lang="en-US" dirty="0"/>
          </a:p>
        </p:txBody>
      </p:sp>
      <p:sp>
        <p:nvSpPr>
          <p:cNvPr id="5" name="Title 4"/>
          <p:cNvSpPr>
            <a:spLocks noGrp="1"/>
          </p:cNvSpPr>
          <p:nvPr>
            <p:ph type="title"/>
          </p:nvPr>
        </p:nvSpPr>
        <p:spPr/>
        <p:txBody>
          <a:bodyPr/>
          <a:lstStyle/>
          <a:p>
            <a:r>
              <a:rPr lang="en-US" dirty="0"/>
              <a:t>Find Transactions – MVO trumps SWI</a:t>
            </a:r>
          </a:p>
        </p:txBody>
      </p:sp>
      <p:sp>
        <p:nvSpPr>
          <p:cNvPr id="7" name="TextBox 19">
            <a:extLst>
              <a:ext uri="{FF2B5EF4-FFF2-40B4-BE49-F238E27FC236}">
                <a16:creationId xmlns:a16="http://schemas.microsoft.com/office/drawing/2014/main" id="{493D3287-B9CF-4FD5-8DD0-C35CF51B6789}"/>
              </a:ext>
            </a:extLst>
          </p:cNvPr>
          <p:cNvSpPr txBox="1"/>
          <p:nvPr/>
        </p:nvSpPr>
        <p:spPr>
          <a:xfrm>
            <a:off x="6469619" y="3591185"/>
            <a:ext cx="2088583" cy="923330"/>
          </a:xfrm>
          <a:prstGeom prst="rect">
            <a:avLst/>
          </a:prstGeom>
          <a:solidFill>
            <a:schemeClr val="accent1">
              <a:lumMod val="60000"/>
              <a:lumOff val="40000"/>
            </a:schemeClr>
          </a:solidFill>
          <a:ln>
            <a:solidFill>
              <a:schemeClr val="accent1">
                <a:lumMod val="75000"/>
              </a:schemeClr>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1">
                    <a:lumMod val="50000"/>
                  </a:schemeClr>
                </a:solidFill>
              </a:rPr>
              <a:t>814_08 is coded CCE –Cancelled due to Move Out</a:t>
            </a:r>
          </a:p>
        </p:txBody>
      </p:sp>
      <p:pic>
        <p:nvPicPr>
          <p:cNvPr id="8" name="Picture 7">
            <a:extLst>
              <a:ext uri="{FF2B5EF4-FFF2-40B4-BE49-F238E27FC236}">
                <a16:creationId xmlns:a16="http://schemas.microsoft.com/office/drawing/2014/main" id="{2090FA73-DD7F-4F3C-B1C2-0067995B6C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1278402"/>
            <a:ext cx="5716119" cy="2371938"/>
          </a:xfrm>
          <a:prstGeom prst="rect">
            <a:avLst/>
          </a:prstGeom>
        </p:spPr>
      </p:pic>
      <p:sp>
        <p:nvSpPr>
          <p:cNvPr id="9" name="Rectangle 8">
            <a:extLst>
              <a:ext uri="{FF2B5EF4-FFF2-40B4-BE49-F238E27FC236}">
                <a16:creationId xmlns:a16="http://schemas.microsoft.com/office/drawing/2014/main" id="{C4122362-6723-4030-82C4-E7D0515F7B7E}"/>
              </a:ext>
            </a:extLst>
          </p:cNvPr>
          <p:cNvSpPr/>
          <p:nvPr/>
        </p:nvSpPr>
        <p:spPr>
          <a:xfrm>
            <a:off x="381000" y="1587063"/>
            <a:ext cx="381000" cy="24173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n>
                <a:solidFill>
                  <a:srgbClr val="FF0000"/>
                </a:solidFill>
              </a:ln>
              <a:noFill/>
            </a:endParaRPr>
          </a:p>
        </p:txBody>
      </p:sp>
      <p:pic>
        <p:nvPicPr>
          <p:cNvPr id="10" name="Picture 9">
            <a:extLst>
              <a:ext uri="{FF2B5EF4-FFF2-40B4-BE49-F238E27FC236}">
                <a16:creationId xmlns:a16="http://schemas.microsoft.com/office/drawing/2014/main" id="{DA764BD6-5B4B-412E-ACEC-5B058E6E4E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402" y="4357773"/>
            <a:ext cx="5776993" cy="1350583"/>
          </a:xfrm>
          <a:prstGeom prst="rect">
            <a:avLst/>
          </a:prstGeom>
        </p:spPr>
      </p:pic>
      <p:sp>
        <p:nvSpPr>
          <p:cNvPr id="12" name="Rectangle 11">
            <a:extLst>
              <a:ext uri="{FF2B5EF4-FFF2-40B4-BE49-F238E27FC236}">
                <a16:creationId xmlns:a16="http://schemas.microsoft.com/office/drawing/2014/main" id="{37E0BB07-386A-4EB2-B01A-8DF3A1AEF5EA}"/>
              </a:ext>
            </a:extLst>
          </p:cNvPr>
          <p:cNvSpPr/>
          <p:nvPr/>
        </p:nvSpPr>
        <p:spPr>
          <a:xfrm>
            <a:off x="2677571" y="5334000"/>
            <a:ext cx="278763" cy="26339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TextBox 15">
            <a:extLst>
              <a:ext uri="{FF2B5EF4-FFF2-40B4-BE49-F238E27FC236}">
                <a16:creationId xmlns:a16="http://schemas.microsoft.com/office/drawing/2014/main" id="{5DB731E3-A192-4CA5-8B64-FB264CC14E6A}"/>
              </a:ext>
            </a:extLst>
          </p:cNvPr>
          <p:cNvSpPr txBox="1"/>
          <p:nvPr/>
        </p:nvSpPr>
        <p:spPr>
          <a:xfrm>
            <a:off x="6469619" y="4766841"/>
            <a:ext cx="2088583" cy="1477328"/>
          </a:xfrm>
          <a:prstGeom prst="rect">
            <a:avLst/>
          </a:prstGeom>
          <a:solidFill>
            <a:schemeClr val="accent1">
              <a:lumMod val="60000"/>
              <a:lumOff val="40000"/>
            </a:schemeClr>
          </a:solidFill>
          <a:ln>
            <a:solidFill>
              <a:schemeClr val="accent1">
                <a:lumMod val="75000"/>
              </a:schemeClr>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1">
                    <a:lumMod val="50000"/>
                  </a:schemeClr>
                </a:solidFill>
              </a:rPr>
              <a:t>The REP will now have to submit an 814_16 MVI to energize the premise.</a:t>
            </a:r>
          </a:p>
        </p:txBody>
      </p:sp>
      <p:sp>
        <p:nvSpPr>
          <p:cNvPr id="14" name="TextBox 16">
            <a:extLst>
              <a:ext uri="{FF2B5EF4-FFF2-40B4-BE49-F238E27FC236}">
                <a16:creationId xmlns:a16="http://schemas.microsoft.com/office/drawing/2014/main" id="{2EE6A9ED-B2D0-4589-AFA3-2EFBE8E7EC2E}"/>
              </a:ext>
            </a:extLst>
          </p:cNvPr>
          <p:cNvSpPr txBox="1"/>
          <p:nvPr/>
        </p:nvSpPr>
        <p:spPr>
          <a:xfrm>
            <a:off x="6469620" y="1221661"/>
            <a:ext cx="2088583" cy="2031325"/>
          </a:xfrm>
          <a:prstGeom prst="rect">
            <a:avLst/>
          </a:prstGeom>
          <a:solidFill>
            <a:schemeClr val="accent1">
              <a:lumMod val="60000"/>
              <a:lumOff val="40000"/>
            </a:schemeClr>
          </a:solidFill>
          <a:ln>
            <a:solidFill>
              <a:schemeClr val="accent1">
                <a:lumMod val="75000"/>
              </a:schemeClr>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1">
                    <a:lumMod val="50000"/>
                  </a:schemeClr>
                </a:solidFill>
              </a:rPr>
              <a:t>With the submittal of the 814_24 MVO, ERCOT proceeds to cancel the 814_01 SWI with an 814_08</a:t>
            </a:r>
          </a:p>
        </p:txBody>
      </p:sp>
      <p:cxnSp>
        <p:nvCxnSpPr>
          <p:cNvPr id="16" name="Straight Connector 15"/>
          <p:cNvCxnSpPr/>
          <p:nvPr/>
        </p:nvCxnSpPr>
        <p:spPr>
          <a:xfrm>
            <a:off x="477078" y="4648200"/>
            <a:ext cx="441961"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Rectangle 5" hidden="1"/>
          <p:cNvSpPr/>
          <p:nvPr/>
        </p:nvSpPr>
        <p:spPr>
          <a:xfrm>
            <a:off x="183402" y="4089400"/>
            <a:ext cx="5912598" cy="1943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hidden="1"/>
          <p:cNvSpPr/>
          <p:nvPr/>
        </p:nvSpPr>
        <p:spPr>
          <a:xfrm>
            <a:off x="5960395" y="3492204"/>
            <a:ext cx="2794474" cy="12920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hidden="1"/>
          <p:cNvSpPr/>
          <p:nvPr/>
        </p:nvSpPr>
        <p:spPr>
          <a:xfrm>
            <a:off x="6465815" y="4613496"/>
            <a:ext cx="2217181" cy="17002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803448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animBg="1"/>
      <p:bldP spid="17"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solidFill>
                  <a:srgbClr val="B45F07"/>
                </a:solidFill>
              </a:rPr>
              <a:t>TX SET Implementation Guides</a:t>
            </a:r>
          </a:p>
        </p:txBody>
      </p:sp>
      <p:sp>
        <p:nvSpPr>
          <p:cNvPr id="3" name="Date Placeholder 2"/>
          <p:cNvSpPr>
            <a:spLocks noGrp="1"/>
          </p:cNvSpPr>
          <p:nvPr>
            <p:ph type="dt" sz="half" idx="10"/>
          </p:nvPr>
        </p:nvSpPr>
        <p:spPr/>
        <p:txBody>
          <a:bodyPr/>
          <a:lstStyle/>
          <a:p>
            <a:fld id="{AA0F616F-6449-4F1E-8527-7B430831C79D}" type="datetime1">
              <a:rPr lang="en-US" smtClean="0"/>
              <a:t>4/6/2023</a:t>
            </a:fld>
            <a:endParaRPr lang="en-US" dirty="0"/>
          </a:p>
        </p:txBody>
      </p:sp>
      <p:sp>
        <p:nvSpPr>
          <p:cNvPr id="4" name="Footer Placeholder 3"/>
          <p:cNvSpPr>
            <a:spLocks noGrp="1"/>
          </p:cNvSpPr>
          <p:nvPr>
            <p:ph type="ftr" sz="quarter" idx="11"/>
          </p:nvPr>
        </p:nvSpPr>
        <p:spPr/>
        <p:txBody>
          <a:bodyPr/>
          <a:lstStyle/>
          <a:p>
            <a:r>
              <a:rPr lang="en-US"/>
              <a:t>TxSET</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109</a:t>
            </a:fld>
            <a:endParaRPr lang="en-US" dirty="0"/>
          </a:p>
        </p:txBody>
      </p:sp>
    </p:spTree>
    <p:custDataLst>
      <p:tags r:id="rId1"/>
    </p:custDataLst>
    <p:extLst>
      <p:ext uri="{BB962C8B-B14F-4D97-AF65-F5344CB8AC3E}">
        <p14:creationId xmlns:p14="http://schemas.microsoft.com/office/powerpoint/2010/main" val="936285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are TX SET Delivered?</a:t>
            </a:r>
          </a:p>
        </p:txBody>
      </p:sp>
      <p:sp>
        <p:nvSpPr>
          <p:cNvPr id="3" name="TextBox 2"/>
          <p:cNvSpPr txBox="1"/>
          <p:nvPr/>
        </p:nvSpPr>
        <p:spPr>
          <a:xfrm>
            <a:off x="228600" y="1210492"/>
            <a:ext cx="8268789" cy="4401205"/>
          </a:xfrm>
          <a:prstGeom prst="rect">
            <a:avLst/>
          </a:prstGeom>
          <a:noFill/>
        </p:spPr>
        <p:txBody>
          <a:bodyPr wrap="square" rtlCol="0">
            <a:spAutoFit/>
          </a:bodyPr>
          <a:lstStyle/>
          <a:p>
            <a:r>
              <a:rPr lang="en-US" sz="2800" b="1" dirty="0">
                <a:solidFill>
                  <a:schemeClr val="tx1">
                    <a:lumMod val="75000"/>
                    <a:lumOff val="25000"/>
                  </a:schemeClr>
                </a:solidFill>
              </a:rPr>
              <a:t>NAESB EDM v1.6</a:t>
            </a:r>
          </a:p>
          <a:p>
            <a:endParaRPr lang="en-US" sz="2800" b="1" dirty="0">
              <a:solidFill>
                <a:schemeClr val="tx1">
                  <a:lumMod val="75000"/>
                  <a:lumOff val="25000"/>
                </a:schemeClr>
              </a:solidFill>
            </a:endParaRPr>
          </a:p>
          <a:p>
            <a:r>
              <a:rPr lang="en-US" sz="2800" b="1" dirty="0">
                <a:solidFill>
                  <a:schemeClr val="accent2">
                    <a:lumMod val="75000"/>
                  </a:schemeClr>
                </a:solidFill>
              </a:rPr>
              <a:t>N</a:t>
            </a:r>
            <a:r>
              <a:rPr lang="en-US" sz="2800" dirty="0">
                <a:solidFill>
                  <a:schemeClr val="tx1">
                    <a:lumMod val="75000"/>
                    <a:lumOff val="25000"/>
                  </a:schemeClr>
                </a:solidFill>
              </a:rPr>
              <a:t>orth </a:t>
            </a:r>
            <a:r>
              <a:rPr lang="en-US" sz="2800" b="1" dirty="0">
                <a:solidFill>
                  <a:schemeClr val="accent2">
                    <a:lumMod val="75000"/>
                  </a:schemeClr>
                </a:solidFill>
              </a:rPr>
              <a:t>A</a:t>
            </a:r>
            <a:r>
              <a:rPr lang="en-US" sz="2800" dirty="0">
                <a:solidFill>
                  <a:schemeClr val="tx1">
                    <a:lumMod val="75000"/>
                    <a:lumOff val="25000"/>
                  </a:schemeClr>
                </a:solidFill>
              </a:rPr>
              <a:t>merican </a:t>
            </a:r>
            <a:r>
              <a:rPr lang="en-US" sz="2800" b="1" dirty="0">
                <a:solidFill>
                  <a:schemeClr val="accent2">
                    <a:lumMod val="75000"/>
                  </a:schemeClr>
                </a:solidFill>
              </a:rPr>
              <a:t>E</a:t>
            </a:r>
            <a:r>
              <a:rPr lang="en-US" sz="2800" dirty="0">
                <a:solidFill>
                  <a:schemeClr val="tx1">
                    <a:lumMod val="75000"/>
                    <a:lumOff val="25000"/>
                  </a:schemeClr>
                </a:solidFill>
              </a:rPr>
              <a:t>nergy </a:t>
            </a:r>
            <a:r>
              <a:rPr lang="en-US" sz="2800" b="1" dirty="0">
                <a:solidFill>
                  <a:schemeClr val="accent2">
                    <a:lumMod val="75000"/>
                  </a:schemeClr>
                </a:solidFill>
              </a:rPr>
              <a:t>S</a:t>
            </a:r>
            <a:r>
              <a:rPr lang="en-US" sz="2800" dirty="0">
                <a:solidFill>
                  <a:schemeClr val="tx1">
                    <a:lumMod val="75000"/>
                    <a:lumOff val="25000"/>
                  </a:schemeClr>
                </a:solidFill>
              </a:rPr>
              <a:t>tandards </a:t>
            </a:r>
            <a:r>
              <a:rPr lang="en-US" sz="2800" b="1" dirty="0">
                <a:solidFill>
                  <a:schemeClr val="accent2">
                    <a:lumMod val="75000"/>
                  </a:schemeClr>
                </a:solidFill>
              </a:rPr>
              <a:t>B</a:t>
            </a:r>
            <a:r>
              <a:rPr lang="en-US" sz="2800" dirty="0">
                <a:solidFill>
                  <a:schemeClr val="tx1">
                    <a:lumMod val="75000"/>
                    <a:lumOff val="25000"/>
                  </a:schemeClr>
                </a:solidFill>
              </a:rPr>
              <a:t>oard </a:t>
            </a:r>
          </a:p>
          <a:p>
            <a:r>
              <a:rPr lang="en-US" sz="2800" b="1" dirty="0">
                <a:solidFill>
                  <a:schemeClr val="accent2">
                    <a:lumMod val="75000"/>
                  </a:schemeClr>
                </a:solidFill>
              </a:rPr>
              <a:t>E</a:t>
            </a:r>
            <a:r>
              <a:rPr lang="en-US" sz="2800" dirty="0">
                <a:solidFill>
                  <a:schemeClr val="tx1">
                    <a:lumMod val="75000"/>
                    <a:lumOff val="25000"/>
                  </a:schemeClr>
                </a:solidFill>
              </a:rPr>
              <a:t>lectronic </a:t>
            </a:r>
            <a:r>
              <a:rPr lang="en-US" sz="2800" b="1" dirty="0">
                <a:solidFill>
                  <a:schemeClr val="accent2">
                    <a:lumMod val="75000"/>
                  </a:schemeClr>
                </a:solidFill>
              </a:rPr>
              <a:t>D</a:t>
            </a:r>
            <a:r>
              <a:rPr lang="en-US" sz="2800" dirty="0">
                <a:solidFill>
                  <a:schemeClr val="tx1">
                    <a:lumMod val="75000"/>
                    <a:lumOff val="25000"/>
                  </a:schemeClr>
                </a:solidFill>
              </a:rPr>
              <a:t>elivery </a:t>
            </a:r>
            <a:r>
              <a:rPr lang="en-US" sz="2800" b="1" dirty="0">
                <a:solidFill>
                  <a:schemeClr val="accent2">
                    <a:lumMod val="75000"/>
                  </a:schemeClr>
                </a:solidFill>
              </a:rPr>
              <a:t>M</a:t>
            </a:r>
            <a:r>
              <a:rPr lang="en-US" sz="2800" dirty="0">
                <a:solidFill>
                  <a:schemeClr val="tx1">
                    <a:lumMod val="75000"/>
                    <a:lumOff val="25000"/>
                  </a:schemeClr>
                </a:solidFill>
              </a:rPr>
              <a:t>echanism</a:t>
            </a:r>
          </a:p>
          <a:p>
            <a:endParaRPr lang="en-US" sz="2800" dirty="0">
              <a:solidFill>
                <a:schemeClr val="tx1">
                  <a:lumMod val="75000"/>
                  <a:lumOff val="25000"/>
                </a:schemeClr>
              </a:solidFill>
            </a:endParaRPr>
          </a:p>
          <a:p>
            <a:pPr marL="365760" lvl="1" indent="-365760">
              <a:buClr>
                <a:srgbClr val="B45F07"/>
              </a:buClr>
              <a:buFont typeface="Arial" panose="020B0604020202020204" pitchFamily="34" charset="0"/>
              <a:buChar char="•"/>
            </a:pPr>
            <a:r>
              <a:rPr lang="en-US" sz="2800" dirty="0">
                <a:solidFill>
                  <a:schemeClr val="tx1">
                    <a:lumMod val="75000"/>
                    <a:lumOff val="25000"/>
                  </a:schemeClr>
                </a:solidFill>
              </a:rPr>
              <a:t>Version 1.6 is a National Standard</a:t>
            </a:r>
          </a:p>
          <a:p>
            <a:pPr marL="365760" indent="-365760">
              <a:buClr>
                <a:srgbClr val="B45F07"/>
              </a:buClr>
              <a:buFont typeface="Arial" panose="020B0604020202020204" pitchFamily="34" charset="0"/>
              <a:buChar char="•"/>
            </a:pPr>
            <a:endParaRPr lang="en-US" sz="2800" dirty="0">
              <a:solidFill>
                <a:schemeClr val="tx1">
                  <a:lumMod val="75000"/>
                  <a:lumOff val="25000"/>
                </a:schemeClr>
              </a:solidFill>
            </a:endParaRPr>
          </a:p>
          <a:p>
            <a:pPr marL="365760" lvl="1" indent="-365760">
              <a:buClr>
                <a:srgbClr val="B45F07"/>
              </a:buClr>
              <a:buFont typeface="Arial" panose="020B0604020202020204" pitchFamily="34" charset="0"/>
              <a:buChar char="•"/>
            </a:pPr>
            <a:r>
              <a:rPr lang="en-US" sz="2800" dirty="0">
                <a:solidFill>
                  <a:schemeClr val="tx1">
                    <a:lumMod val="75000"/>
                    <a:lumOff val="25000"/>
                  </a:schemeClr>
                </a:solidFill>
              </a:rPr>
              <a:t>Secured computer to computer data protocol</a:t>
            </a:r>
          </a:p>
          <a:p>
            <a:pPr marL="365760" indent="-365760">
              <a:buClr>
                <a:srgbClr val="B45F07"/>
              </a:buClr>
              <a:buFont typeface="Arial" panose="020B0604020202020204" pitchFamily="34" charset="0"/>
              <a:buChar char="•"/>
            </a:pPr>
            <a:endParaRPr lang="en-US" sz="2800" dirty="0">
              <a:solidFill>
                <a:schemeClr val="tx1">
                  <a:lumMod val="75000"/>
                  <a:lumOff val="25000"/>
                </a:schemeClr>
              </a:solidFill>
            </a:endParaRPr>
          </a:p>
          <a:p>
            <a:pPr marL="365760" lvl="1" indent="-365760">
              <a:buClr>
                <a:srgbClr val="B45F07"/>
              </a:buClr>
              <a:buFont typeface="Arial" panose="020B0604020202020204" pitchFamily="34" charset="0"/>
              <a:buChar char="•"/>
            </a:pPr>
            <a:r>
              <a:rPr lang="en-US" sz="2800" dirty="0">
                <a:solidFill>
                  <a:schemeClr val="tx1">
                    <a:lumMod val="75000"/>
                    <a:lumOff val="25000"/>
                  </a:schemeClr>
                </a:solidFill>
              </a:rPr>
              <a:t>Modified to fit ERCOT Market</a:t>
            </a:r>
            <a:endParaRPr lang="en-US" sz="2400" dirty="0">
              <a:solidFill>
                <a:schemeClr val="tx1">
                  <a:lumMod val="75000"/>
                  <a:lumOff val="25000"/>
                </a:schemeClr>
              </a:solidFill>
            </a:endParaRPr>
          </a:p>
        </p:txBody>
      </p:sp>
      <p:sp>
        <p:nvSpPr>
          <p:cNvPr id="4" name="Date Placeholder 3"/>
          <p:cNvSpPr>
            <a:spLocks noGrp="1"/>
          </p:cNvSpPr>
          <p:nvPr>
            <p:ph type="dt" sz="half" idx="10"/>
          </p:nvPr>
        </p:nvSpPr>
        <p:spPr/>
        <p:txBody>
          <a:bodyPr/>
          <a:lstStyle/>
          <a:p>
            <a:fld id="{16C87C9E-9375-40CF-9B56-7CA675C08CA8}" type="datetime1">
              <a:rPr lang="en-US" smtClean="0"/>
              <a:t>4/6/2023</a:t>
            </a:fld>
            <a:endParaRPr lang="en-US" dirty="0"/>
          </a:p>
        </p:txBody>
      </p:sp>
      <p:sp>
        <p:nvSpPr>
          <p:cNvPr id="5" name="Footer Placeholder 4"/>
          <p:cNvSpPr>
            <a:spLocks noGrp="1"/>
          </p:cNvSpPr>
          <p:nvPr>
            <p:ph type="ftr" sz="quarter" idx="11"/>
          </p:nvPr>
        </p:nvSpPr>
        <p:spPr/>
        <p:txBody>
          <a:bodyPr/>
          <a:lstStyle/>
          <a:p>
            <a:r>
              <a:rPr lang="en-US"/>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11</a:t>
            </a:fld>
            <a:endParaRPr lang="en-US" dirty="0"/>
          </a:p>
        </p:txBody>
      </p:sp>
    </p:spTree>
    <p:custDataLst>
      <p:tags r:id="rId1"/>
    </p:custDataLst>
    <p:extLst>
      <p:ext uri="{BB962C8B-B14F-4D97-AF65-F5344CB8AC3E}">
        <p14:creationId xmlns:p14="http://schemas.microsoft.com/office/powerpoint/2010/main" val="262765015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TX SET Implementation Guides w/ Examples</a:t>
            </a:r>
          </a:p>
        </p:txBody>
      </p:sp>
      <p:sp>
        <p:nvSpPr>
          <p:cNvPr id="9" name="Text Placeholder 8"/>
          <p:cNvSpPr>
            <a:spLocks noGrp="1"/>
          </p:cNvSpPr>
          <p:nvPr>
            <p:ph type="body" sz="quarter" idx="4294967295"/>
          </p:nvPr>
        </p:nvSpPr>
        <p:spPr>
          <a:xfrm>
            <a:off x="228600" y="1005840"/>
            <a:ext cx="8686800" cy="492125"/>
          </a:xfrm>
        </p:spPr>
        <p:txBody>
          <a:bodyPr>
            <a:normAutofit/>
          </a:bodyPr>
          <a:lstStyle/>
          <a:p>
            <a:pPr algn="ctr"/>
            <a:r>
              <a:rPr lang="en-US" sz="2400" b="1" dirty="0">
                <a:solidFill>
                  <a:schemeClr val="accent1">
                    <a:lumMod val="75000"/>
                  </a:schemeClr>
                </a:solidFill>
              </a:rPr>
              <a:t>814_20 EDI transaction guide</a:t>
            </a:r>
          </a:p>
        </p:txBody>
      </p:sp>
      <p:pic>
        <p:nvPicPr>
          <p:cNvPr id="3" name="Picture 2">
            <a:extLst>
              <a:ext uri="{FF2B5EF4-FFF2-40B4-BE49-F238E27FC236}">
                <a16:creationId xmlns:a16="http://schemas.microsoft.com/office/drawing/2014/main" id="{98DB92E6-A734-4FE8-A845-A1E860E9B5B3}"/>
              </a:ext>
            </a:extLst>
          </p:cNvPr>
          <p:cNvPicPr>
            <a:picLocks noChangeAspect="1"/>
          </p:cNvPicPr>
          <p:nvPr/>
        </p:nvPicPr>
        <p:blipFill>
          <a:blip r:embed="rId4"/>
          <a:stretch>
            <a:fillRect/>
          </a:stretch>
        </p:blipFill>
        <p:spPr>
          <a:xfrm>
            <a:off x="1554481" y="1586646"/>
            <a:ext cx="6035039" cy="4417400"/>
          </a:xfrm>
          <a:prstGeom prst="rect">
            <a:avLst/>
          </a:prstGeom>
        </p:spPr>
      </p:pic>
      <p:sp>
        <p:nvSpPr>
          <p:cNvPr id="4" name="Date Placeholder 3"/>
          <p:cNvSpPr>
            <a:spLocks noGrp="1"/>
          </p:cNvSpPr>
          <p:nvPr>
            <p:ph type="dt" sz="half" idx="10"/>
          </p:nvPr>
        </p:nvSpPr>
        <p:spPr/>
        <p:txBody>
          <a:bodyPr/>
          <a:lstStyle/>
          <a:p>
            <a:fld id="{1B9B2F4F-C258-406E-BCD5-DD866F6C4841}" type="datetime1">
              <a:rPr lang="en-US" smtClean="0"/>
              <a:t>4/6/2023</a:t>
            </a:fld>
            <a:endParaRPr lang="en-US" dirty="0"/>
          </a:p>
        </p:txBody>
      </p:sp>
      <p:sp>
        <p:nvSpPr>
          <p:cNvPr id="5" name="Footer Placeholder 4"/>
          <p:cNvSpPr>
            <a:spLocks noGrp="1"/>
          </p:cNvSpPr>
          <p:nvPr>
            <p:ph type="ftr" sz="quarter" idx="11"/>
          </p:nvPr>
        </p:nvSpPr>
        <p:spPr/>
        <p:txBody>
          <a:bodyPr/>
          <a:lstStyle/>
          <a:p>
            <a:r>
              <a:rPr lang="en-US"/>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110</a:t>
            </a:fld>
            <a:endParaRPr lang="en-US" dirty="0"/>
          </a:p>
        </p:txBody>
      </p:sp>
    </p:spTree>
    <p:custDataLst>
      <p:tags r:id="rId1"/>
    </p:custDataLst>
    <p:extLst>
      <p:ext uri="{BB962C8B-B14F-4D97-AF65-F5344CB8AC3E}">
        <p14:creationId xmlns:p14="http://schemas.microsoft.com/office/powerpoint/2010/main" val="6488989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TX SET Implementation Guides w/ Examples</a:t>
            </a:r>
          </a:p>
        </p:txBody>
      </p:sp>
      <p:sp>
        <p:nvSpPr>
          <p:cNvPr id="9" name="Text Placeholder 8"/>
          <p:cNvSpPr>
            <a:spLocks noGrp="1"/>
          </p:cNvSpPr>
          <p:nvPr>
            <p:ph type="body" sz="quarter" idx="4294967295"/>
          </p:nvPr>
        </p:nvSpPr>
        <p:spPr>
          <a:xfrm>
            <a:off x="228600" y="1005840"/>
            <a:ext cx="8693150" cy="492125"/>
          </a:xfrm>
        </p:spPr>
        <p:txBody>
          <a:bodyPr>
            <a:normAutofit/>
          </a:bodyPr>
          <a:lstStyle/>
          <a:p>
            <a:pPr algn="ctr"/>
            <a:r>
              <a:rPr lang="en-US" sz="2400" b="1" dirty="0">
                <a:solidFill>
                  <a:schemeClr val="accent1">
                    <a:lumMod val="75000"/>
                  </a:schemeClr>
                </a:solidFill>
              </a:rPr>
              <a:t>814_20 EDI transaction example – meter exchange</a:t>
            </a:r>
          </a:p>
        </p:txBody>
      </p:sp>
      <p:pic>
        <p:nvPicPr>
          <p:cNvPr id="2" name="Picture 1">
            <a:extLst>
              <a:ext uri="{FF2B5EF4-FFF2-40B4-BE49-F238E27FC236}">
                <a16:creationId xmlns:a16="http://schemas.microsoft.com/office/drawing/2014/main" id="{01405B10-294D-447F-AD5B-D43DD03C0F22}"/>
              </a:ext>
            </a:extLst>
          </p:cNvPr>
          <p:cNvPicPr>
            <a:picLocks noChangeAspect="1"/>
          </p:cNvPicPr>
          <p:nvPr/>
        </p:nvPicPr>
        <p:blipFill>
          <a:blip r:embed="rId4"/>
          <a:stretch>
            <a:fillRect/>
          </a:stretch>
        </p:blipFill>
        <p:spPr>
          <a:xfrm>
            <a:off x="1714500" y="1497153"/>
            <a:ext cx="5715000" cy="4669128"/>
          </a:xfrm>
          <a:prstGeom prst="rect">
            <a:avLst/>
          </a:prstGeom>
        </p:spPr>
      </p:pic>
      <p:sp>
        <p:nvSpPr>
          <p:cNvPr id="4" name="Date Placeholder 3"/>
          <p:cNvSpPr>
            <a:spLocks noGrp="1"/>
          </p:cNvSpPr>
          <p:nvPr>
            <p:ph type="dt" sz="half" idx="10"/>
          </p:nvPr>
        </p:nvSpPr>
        <p:spPr/>
        <p:txBody>
          <a:bodyPr/>
          <a:lstStyle/>
          <a:p>
            <a:fld id="{1DBBFADD-1D87-4751-B8F7-D80648A7CED3}" type="datetime1">
              <a:rPr lang="en-US" smtClean="0"/>
              <a:t>4/6/2023</a:t>
            </a:fld>
            <a:endParaRPr lang="en-US" dirty="0"/>
          </a:p>
        </p:txBody>
      </p:sp>
      <p:sp>
        <p:nvSpPr>
          <p:cNvPr id="5" name="Footer Placeholder 4"/>
          <p:cNvSpPr>
            <a:spLocks noGrp="1"/>
          </p:cNvSpPr>
          <p:nvPr>
            <p:ph type="ftr" sz="quarter" idx="11"/>
          </p:nvPr>
        </p:nvSpPr>
        <p:spPr/>
        <p:txBody>
          <a:bodyPr/>
          <a:lstStyle/>
          <a:p>
            <a:r>
              <a:rPr lang="en-US"/>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111</a:t>
            </a:fld>
            <a:endParaRPr lang="en-US" dirty="0"/>
          </a:p>
        </p:txBody>
      </p:sp>
    </p:spTree>
    <p:custDataLst>
      <p:tags r:id="rId1"/>
    </p:custDataLst>
    <p:extLst>
      <p:ext uri="{BB962C8B-B14F-4D97-AF65-F5344CB8AC3E}">
        <p14:creationId xmlns:p14="http://schemas.microsoft.com/office/powerpoint/2010/main" val="5060767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Electronic Data Interface (EDI) Transactions</a:t>
            </a:r>
            <a:br>
              <a:rPr lang="en-US" dirty="0"/>
            </a:br>
            <a:endParaRPr lang="en-US" dirty="0"/>
          </a:p>
        </p:txBody>
      </p:sp>
      <p:sp>
        <p:nvSpPr>
          <p:cNvPr id="4" name="Date Placeholder 3"/>
          <p:cNvSpPr>
            <a:spLocks noGrp="1"/>
          </p:cNvSpPr>
          <p:nvPr>
            <p:ph type="dt" sz="half" idx="10"/>
          </p:nvPr>
        </p:nvSpPr>
        <p:spPr/>
        <p:txBody>
          <a:bodyPr/>
          <a:lstStyle/>
          <a:p>
            <a:fld id="{DBD5B7CF-074D-4E3F-A0B0-5B1C59A117F2}" type="datetime1">
              <a:rPr lang="en-US" smtClean="0"/>
              <a:t>4/6/2023</a:t>
            </a:fld>
            <a:endParaRPr lang="en-US" dirty="0"/>
          </a:p>
        </p:txBody>
      </p:sp>
      <p:sp>
        <p:nvSpPr>
          <p:cNvPr id="5" name="Footer Placeholder 4"/>
          <p:cNvSpPr>
            <a:spLocks noGrp="1"/>
          </p:cNvSpPr>
          <p:nvPr>
            <p:ph type="ftr" sz="quarter" idx="11"/>
          </p:nvPr>
        </p:nvSpPr>
        <p:spPr/>
        <p:txBody>
          <a:bodyPr/>
          <a:lstStyle/>
          <a:p>
            <a:r>
              <a:rPr lang="en-US"/>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112</a:t>
            </a:fld>
            <a:endParaRPr lang="en-US" dirty="0"/>
          </a:p>
        </p:txBody>
      </p:sp>
      <p:pic>
        <p:nvPicPr>
          <p:cNvPr id="3" name="Picture 1"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533" y="1194935"/>
            <a:ext cx="8667751"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9">
            <a:extLst>
              <a:ext uri="{FF2B5EF4-FFF2-40B4-BE49-F238E27FC236}">
                <a16:creationId xmlns:a16="http://schemas.microsoft.com/office/drawing/2014/main" id="{493D3287-B9CF-4FD5-8DD0-C35CF51B6789}"/>
              </a:ext>
            </a:extLst>
          </p:cNvPr>
          <p:cNvSpPr txBox="1"/>
          <p:nvPr/>
        </p:nvSpPr>
        <p:spPr>
          <a:xfrm>
            <a:off x="718151" y="4990870"/>
            <a:ext cx="7676514" cy="923330"/>
          </a:xfrm>
          <a:prstGeom prst="rect">
            <a:avLst/>
          </a:prstGeom>
          <a:solidFill>
            <a:schemeClr val="tx1">
              <a:lumMod val="50000"/>
              <a:lumOff val="50000"/>
            </a:schemeClr>
          </a:solid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EDI code is translated by each Market Participant’s system into a readable format.</a:t>
            </a:r>
          </a:p>
          <a:p>
            <a:pPr algn="ctr"/>
            <a:r>
              <a:rPr lang="en-US" dirty="0">
                <a:solidFill>
                  <a:schemeClr val="bg1"/>
                </a:solidFill>
              </a:rPr>
              <a:t>One does not have to know the code to understand the transaction</a:t>
            </a:r>
          </a:p>
        </p:txBody>
      </p:sp>
    </p:spTree>
    <p:custDataLst>
      <p:tags r:id="rId1"/>
    </p:custDataLst>
    <p:extLst>
      <p:ext uri="{BB962C8B-B14F-4D97-AF65-F5344CB8AC3E}">
        <p14:creationId xmlns:p14="http://schemas.microsoft.com/office/powerpoint/2010/main" val="1927801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solidFill>
                  <a:srgbClr val="B45F07"/>
                </a:solidFill>
              </a:rPr>
              <a:t>TX SET Training </a:t>
            </a:r>
            <a:br>
              <a:rPr lang="en-US" dirty="0">
                <a:solidFill>
                  <a:srgbClr val="B45F07"/>
                </a:solidFill>
              </a:rPr>
            </a:br>
            <a:r>
              <a:rPr lang="en-US" dirty="0">
                <a:solidFill>
                  <a:srgbClr val="B45F07"/>
                </a:solidFill>
              </a:rPr>
              <a:t>Group Exercise  </a:t>
            </a:r>
          </a:p>
        </p:txBody>
      </p:sp>
      <p:sp>
        <p:nvSpPr>
          <p:cNvPr id="3" name="Date Placeholder 2"/>
          <p:cNvSpPr>
            <a:spLocks noGrp="1"/>
          </p:cNvSpPr>
          <p:nvPr>
            <p:ph type="dt" sz="half" idx="10"/>
          </p:nvPr>
        </p:nvSpPr>
        <p:spPr/>
        <p:txBody>
          <a:bodyPr/>
          <a:lstStyle/>
          <a:p>
            <a:fld id="{54060718-8BF0-42CA-AA83-2C752D8E260A}" type="datetime1">
              <a:rPr lang="en-US" smtClean="0"/>
              <a:t>4/6/2023</a:t>
            </a:fld>
            <a:endParaRPr lang="en-US" dirty="0"/>
          </a:p>
        </p:txBody>
      </p:sp>
      <p:sp>
        <p:nvSpPr>
          <p:cNvPr id="4" name="Footer Placeholder 3"/>
          <p:cNvSpPr>
            <a:spLocks noGrp="1"/>
          </p:cNvSpPr>
          <p:nvPr>
            <p:ph type="ftr" sz="quarter" idx="11"/>
          </p:nvPr>
        </p:nvSpPr>
        <p:spPr/>
        <p:txBody>
          <a:bodyPr/>
          <a:lstStyle/>
          <a:p>
            <a:r>
              <a:rPr lang="en-US"/>
              <a:t>TxSET</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113</a:t>
            </a:fld>
            <a:endParaRPr lang="en-US" dirty="0"/>
          </a:p>
        </p:txBody>
      </p:sp>
    </p:spTree>
    <p:custDataLst>
      <p:tags r:id="rId1"/>
    </p:custDataLst>
    <p:extLst>
      <p:ext uri="{BB962C8B-B14F-4D97-AF65-F5344CB8AC3E}">
        <p14:creationId xmlns:p14="http://schemas.microsoft.com/office/powerpoint/2010/main" val="361579798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4D5612E-18AC-4158-8DA2-BB92DC8802AC}" type="datetime1">
              <a:rPr lang="en-US" smtClean="0"/>
              <a:t>4/6/2023</a:t>
            </a:fld>
            <a:endParaRPr lang="en-US" dirty="0"/>
          </a:p>
        </p:txBody>
      </p:sp>
      <p:sp>
        <p:nvSpPr>
          <p:cNvPr id="8" name="Footer Placeholder 7"/>
          <p:cNvSpPr>
            <a:spLocks noGrp="1"/>
          </p:cNvSpPr>
          <p:nvPr>
            <p:ph type="ftr" sz="quarter" idx="11"/>
          </p:nvPr>
        </p:nvSpPr>
        <p:spPr/>
        <p:txBody>
          <a:bodyPr/>
          <a:lstStyle/>
          <a:p>
            <a:r>
              <a:rPr lang="en-US"/>
              <a:t>TxSET</a:t>
            </a:r>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pPr/>
              <a:t>114</a:t>
            </a:fld>
            <a:endParaRPr lang="en-US" dirty="0"/>
          </a:p>
        </p:txBody>
      </p:sp>
      <p:sp>
        <p:nvSpPr>
          <p:cNvPr id="7" name="Title 6"/>
          <p:cNvSpPr>
            <a:spLocks noGrp="1"/>
          </p:cNvSpPr>
          <p:nvPr>
            <p:ph type="title"/>
          </p:nvPr>
        </p:nvSpPr>
        <p:spPr/>
        <p:txBody>
          <a:bodyPr>
            <a:normAutofit/>
          </a:bodyPr>
          <a:lstStyle/>
          <a:p>
            <a:r>
              <a:rPr lang="en-US" b="1" i="1" dirty="0"/>
              <a:t>Group Exercise – Part 1</a:t>
            </a:r>
          </a:p>
        </p:txBody>
      </p:sp>
      <p:sp>
        <p:nvSpPr>
          <p:cNvPr id="2" name="Content Placeholder 1">
            <a:extLst>
              <a:ext uri="{FF2B5EF4-FFF2-40B4-BE49-F238E27FC236}">
                <a16:creationId xmlns:a16="http://schemas.microsoft.com/office/drawing/2014/main" id="{2A71AAC2-F3E0-4F12-9008-63B2E0366EA9}"/>
              </a:ext>
            </a:extLst>
          </p:cNvPr>
          <p:cNvSpPr>
            <a:spLocks noGrp="1"/>
          </p:cNvSpPr>
          <p:nvPr>
            <p:ph sz="quarter" idx="4294967295"/>
          </p:nvPr>
        </p:nvSpPr>
        <p:spPr>
          <a:xfrm>
            <a:off x="457202" y="1371599"/>
            <a:ext cx="8315324" cy="4430889"/>
          </a:xfrm>
        </p:spPr>
        <p:txBody>
          <a:bodyPr>
            <a:noAutofit/>
          </a:bodyPr>
          <a:lstStyle/>
          <a:p>
            <a:pPr marL="0" indent="0">
              <a:lnSpc>
                <a:spcPct val="100000"/>
              </a:lnSpc>
              <a:spcBef>
                <a:spcPts val="0"/>
              </a:spcBef>
              <a:spcAft>
                <a:spcPts val="0"/>
              </a:spcAft>
              <a:buNone/>
            </a:pPr>
            <a:r>
              <a:rPr lang="en-US" sz="2200" b="1" dirty="0">
                <a:solidFill>
                  <a:schemeClr val="tx1"/>
                </a:solidFill>
              </a:rPr>
              <a:t>Provide each transaction number. </a:t>
            </a:r>
          </a:p>
          <a:p>
            <a:pPr marL="0" indent="0">
              <a:lnSpc>
                <a:spcPct val="100000"/>
              </a:lnSpc>
              <a:spcBef>
                <a:spcPts val="0"/>
              </a:spcBef>
              <a:spcAft>
                <a:spcPts val="0"/>
              </a:spcAft>
              <a:buNone/>
            </a:pPr>
            <a:endParaRPr lang="en-US" sz="2200" b="1" dirty="0">
              <a:solidFill>
                <a:schemeClr val="tx1"/>
              </a:solidFill>
            </a:endParaRPr>
          </a:p>
          <a:p>
            <a:pPr marL="0" indent="0">
              <a:lnSpc>
                <a:spcPct val="100000"/>
              </a:lnSpc>
              <a:spcBef>
                <a:spcPts val="0"/>
              </a:spcBef>
              <a:spcAft>
                <a:spcPts val="0"/>
              </a:spcAft>
              <a:buNone/>
            </a:pPr>
            <a:r>
              <a:rPr lang="en-US" sz="2200" b="1" dirty="0">
                <a:solidFill>
                  <a:schemeClr val="tx1"/>
                </a:solidFill>
              </a:rPr>
              <a:t>Who the transaction is from and who it is going to. </a:t>
            </a:r>
          </a:p>
          <a:p>
            <a:pPr marL="0" indent="0">
              <a:lnSpc>
                <a:spcPct val="100000"/>
              </a:lnSpc>
              <a:spcBef>
                <a:spcPts val="0"/>
              </a:spcBef>
              <a:spcAft>
                <a:spcPts val="0"/>
              </a:spcAft>
              <a:buNone/>
            </a:pPr>
            <a:endParaRPr lang="en-US" sz="2200" b="1" dirty="0">
              <a:solidFill>
                <a:schemeClr val="tx1"/>
              </a:solidFill>
            </a:endParaRPr>
          </a:p>
          <a:p>
            <a:pPr marL="0" indent="0">
              <a:lnSpc>
                <a:spcPct val="100000"/>
              </a:lnSpc>
              <a:spcBef>
                <a:spcPts val="0"/>
              </a:spcBef>
              <a:spcAft>
                <a:spcPts val="0"/>
              </a:spcAft>
              <a:buNone/>
            </a:pPr>
            <a:r>
              <a:rPr lang="en-US" sz="2200" b="1" dirty="0">
                <a:solidFill>
                  <a:schemeClr val="tx1"/>
                </a:solidFill>
              </a:rPr>
              <a:t>Who is the REP of Record for the scenario listed below?</a:t>
            </a:r>
          </a:p>
          <a:p>
            <a:pPr marL="0" indent="0">
              <a:lnSpc>
                <a:spcPct val="100000"/>
              </a:lnSpc>
              <a:spcBef>
                <a:spcPts val="0"/>
              </a:spcBef>
              <a:spcAft>
                <a:spcPts val="0"/>
              </a:spcAft>
              <a:buNone/>
            </a:pPr>
            <a:endParaRPr lang="en-US" dirty="0">
              <a:solidFill>
                <a:schemeClr val="tx1"/>
              </a:solidFill>
            </a:endParaRPr>
          </a:p>
          <a:p>
            <a:pPr marL="0" indent="0">
              <a:lnSpc>
                <a:spcPct val="100000"/>
              </a:lnSpc>
              <a:spcBef>
                <a:spcPts val="0"/>
              </a:spcBef>
              <a:spcAft>
                <a:spcPts val="0"/>
              </a:spcAft>
              <a:buNone/>
            </a:pPr>
            <a:endParaRPr lang="en-US" dirty="0">
              <a:solidFill>
                <a:schemeClr val="tx1"/>
              </a:solidFill>
            </a:endParaRPr>
          </a:p>
          <a:p>
            <a:pPr marL="0" indent="0">
              <a:lnSpc>
                <a:spcPct val="100000"/>
              </a:lnSpc>
              <a:spcBef>
                <a:spcPts val="0"/>
              </a:spcBef>
              <a:spcAft>
                <a:spcPts val="0"/>
              </a:spcAft>
              <a:buNone/>
            </a:pPr>
            <a:endParaRPr lang="en-US" dirty="0">
              <a:solidFill>
                <a:schemeClr val="tx1"/>
              </a:solidFill>
            </a:endParaRPr>
          </a:p>
          <a:p>
            <a:pPr marL="0" indent="0" algn="ctr">
              <a:lnSpc>
                <a:spcPct val="100000"/>
              </a:lnSpc>
              <a:spcBef>
                <a:spcPts val="0"/>
              </a:spcBef>
              <a:spcAft>
                <a:spcPts val="0"/>
              </a:spcAft>
              <a:buNone/>
            </a:pPr>
            <a:r>
              <a:rPr lang="en-US" sz="2400" b="1" i="1" dirty="0">
                <a:solidFill>
                  <a:schemeClr val="accent1">
                    <a:lumMod val="75000"/>
                  </a:schemeClr>
                </a:solidFill>
              </a:rPr>
              <a:t>Customer is moving and calls COWBOYS ENERGY to start service at a new address and OILERS ENERGY is the current REP of Record at that premise …</a:t>
            </a:r>
          </a:p>
          <a:p>
            <a:pPr marL="0" indent="0" algn="ctr">
              <a:lnSpc>
                <a:spcPct val="100000"/>
              </a:lnSpc>
              <a:spcBef>
                <a:spcPts val="0"/>
              </a:spcBef>
              <a:spcAft>
                <a:spcPts val="0"/>
              </a:spcAft>
              <a:buNone/>
            </a:pPr>
            <a:endParaRPr lang="en-US" sz="2400" b="1" i="1" dirty="0">
              <a:solidFill>
                <a:schemeClr val="accent1">
                  <a:lumMod val="75000"/>
                </a:schemeClr>
              </a:solidFill>
            </a:endParaRPr>
          </a:p>
          <a:p>
            <a:pPr marL="0" indent="0" algn="ctr">
              <a:lnSpc>
                <a:spcPct val="100000"/>
              </a:lnSpc>
              <a:spcBef>
                <a:spcPts val="0"/>
              </a:spcBef>
              <a:spcAft>
                <a:spcPts val="0"/>
              </a:spcAft>
              <a:buNone/>
            </a:pPr>
            <a:endParaRPr lang="en-US" sz="2400" b="1" i="1" dirty="0">
              <a:solidFill>
                <a:schemeClr val="accent1">
                  <a:lumMod val="75000"/>
                </a:schemeClr>
              </a:solidFill>
            </a:endParaRPr>
          </a:p>
          <a:p>
            <a:pPr marL="0" indent="0">
              <a:lnSpc>
                <a:spcPct val="100000"/>
              </a:lnSpc>
              <a:spcBef>
                <a:spcPts val="0"/>
              </a:spcBef>
              <a:spcAft>
                <a:spcPts val="0"/>
              </a:spcAft>
              <a:buNone/>
            </a:pPr>
            <a:r>
              <a:rPr lang="en-US" sz="1800" b="1" i="1" dirty="0">
                <a:solidFill>
                  <a:schemeClr val="tx1"/>
                </a:solidFill>
              </a:rPr>
              <a:t>*Hint – some lines can have up to 4 dots</a:t>
            </a:r>
          </a:p>
        </p:txBody>
      </p:sp>
    </p:spTree>
    <p:custDataLst>
      <p:tags r:id="rId1"/>
    </p:custDataLst>
    <p:extLst>
      <p:ext uri="{BB962C8B-B14F-4D97-AF65-F5344CB8AC3E}">
        <p14:creationId xmlns:p14="http://schemas.microsoft.com/office/powerpoint/2010/main" val="289686411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3503268" y="990599"/>
            <a:ext cx="2696642" cy="393192"/>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Arial" panose="020B0604020202020204" pitchFamily="34" charset="0"/>
                <a:cs typeface="Arial" panose="020B0604020202020204" pitchFamily="34" charset="0"/>
              </a:rPr>
              <a:t>From</a:t>
            </a:r>
          </a:p>
        </p:txBody>
      </p:sp>
      <p:sp>
        <p:nvSpPr>
          <p:cNvPr id="60" name="Rectangle 59"/>
          <p:cNvSpPr/>
          <p:nvPr/>
        </p:nvSpPr>
        <p:spPr>
          <a:xfrm>
            <a:off x="6226654" y="990599"/>
            <a:ext cx="2688336" cy="393192"/>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Arial" panose="020B0604020202020204" pitchFamily="34" charset="0"/>
                <a:cs typeface="Arial" panose="020B0604020202020204" pitchFamily="34" charset="0"/>
              </a:rPr>
              <a:t>To</a:t>
            </a:r>
          </a:p>
        </p:txBody>
      </p:sp>
      <p:sp>
        <p:nvSpPr>
          <p:cNvPr id="30" name="Title 29"/>
          <p:cNvSpPr>
            <a:spLocks noGrp="1"/>
          </p:cNvSpPr>
          <p:nvPr>
            <p:ph type="title"/>
          </p:nvPr>
        </p:nvSpPr>
        <p:spPr/>
        <p:txBody>
          <a:bodyPr>
            <a:normAutofit fontScale="90000"/>
          </a:bodyPr>
          <a:lstStyle/>
          <a:p>
            <a:r>
              <a:rPr lang="en-US" b="1" i="1" dirty="0"/>
              <a:t>Group Exercise – Part 1:  TX SET Process Flows</a:t>
            </a:r>
          </a:p>
        </p:txBody>
      </p:sp>
      <p:sp>
        <p:nvSpPr>
          <p:cNvPr id="3" name="Rectangle 2"/>
          <p:cNvSpPr/>
          <p:nvPr/>
        </p:nvSpPr>
        <p:spPr>
          <a:xfrm>
            <a:off x="2505047" y="1938189"/>
            <a:ext cx="914400" cy="338554"/>
          </a:xfrm>
          <a:prstGeom prst="rect">
            <a:avLst/>
          </a:prstGeom>
        </p:spPr>
        <p:txBody>
          <a:bodyPr wrap="square" anchor="ctr">
            <a:spAutoFit/>
          </a:bodyPr>
          <a:lstStyle/>
          <a:p>
            <a:pPr algn="ctr"/>
            <a:r>
              <a:rPr lang="en-US" sz="1600" dirty="0">
                <a:latin typeface="Arial" panose="020B0604020202020204" pitchFamily="34" charset="0"/>
                <a:cs typeface="Arial" panose="020B0604020202020204" pitchFamily="34" charset="0"/>
              </a:rPr>
              <a:t>814_16</a:t>
            </a:r>
          </a:p>
        </p:txBody>
      </p:sp>
      <p:sp>
        <p:nvSpPr>
          <p:cNvPr id="4" name="Oval 3"/>
          <p:cNvSpPr/>
          <p:nvPr/>
        </p:nvSpPr>
        <p:spPr>
          <a:xfrm>
            <a:off x="5672077" y="1890797"/>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p:cNvSpPr/>
          <p:nvPr/>
        </p:nvSpPr>
        <p:spPr>
          <a:xfrm>
            <a:off x="6386747" y="1889962"/>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2505047" y="2649484"/>
            <a:ext cx="914400" cy="338554"/>
          </a:xfrm>
          <a:prstGeom prst="rect">
            <a:avLst/>
          </a:prstGeom>
        </p:spPr>
        <p:txBody>
          <a:bodyPr wrap="square" anchor="ctr">
            <a:spAutoFit/>
          </a:bodyPr>
          <a:lstStyle/>
          <a:p>
            <a:pPr algn="ctr"/>
            <a:r>
              <a:rPr lang="en-US" sz="1600" dirty="0">
                <a:latin typeface="Arial" panose="020B0604020202020204" pitchFamily="34" charset="0"/>
                <a:cs typeface="Arial" panose="020B0604020202020204" pitchFamily="34" charset="0"/>
              </a:rPr>
              <a:t>814_03</a:t>
            </a:r>
          </a:p>
        </p:txBody>
      </p:sp>
      <p:sp>
        <p:nvSpPr>
          <p:cNvPr id="7" name="Oval 6"/>
          <p:cNvSpPr/>
          <p:nvPr/>
        </p:nvSpPr>
        <p:spPr>
          <a:xfrm>
            <a:off x="3758191" y="2628261"/>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7112760" y="2634813"/>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2505047" y="3360779"/>
            <a:ext cx="914400" cy="338554"/>
          </a:xfrm>
          <a:prstGeom prst="rect">
            <a:avLst/>
          </a:prstGeom>
        </p:spPr>
        <p:txBody>
          <a:bodyPr wrap="square" anchor="ctr">
            <a:spAutoFit/>
          </a:bodyPr>
          <a:lstStyle/>
          <a:p>
            <a:pPr algn="ctr"/>
            <a:r>
              <a:rPr lang="en-US" sz="1600" dirty="0">
                <a:latin typeface="Arial" panose="020B0604020202020204" pitchFamily="34" charset="0"/>
                <a:cs typeface="Arial" panose="020B0604020202020204" pitchFamily="34" charset="0"/>
              </a:rPr>
              <a:t>814_04</a:t>
            </a:r>
          </a:p>
        </p:txBody>
      </p:sp>
      <p:sp>
        <p:nvSpPr>
          <p:cNvPr id="10" name="Oval 9"/>
          <p:cNvSpPr/>
          <p:nvPr/>
        </p:nvSpPr>
        <p:spPr>
          <a:xfrm>
            <a:off x="4387719" y="3363026"/>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6386747" y="3357558"/>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2505047" y="4072074"/>
            <a:ext cx="914400" cy="338554"/>
          </a:xfrm>
          <a:prstGeom prst="rect">
            <a:avLst/>
          </a:prstGeom>
        </p:spPr>
        <p:txBody>
          <a:bodyPr wrap="square" anchor="ctr">
            <a:spAutoFit/>
          </a:bodyPr>
          <a:lstStyle/>
          <a:p>
            <a:pPr algn="ctr"/>
            <a:r>
              <a:rPr lang="en-US" sz="1600" dirty="0">
                <a:latin typeface="Arial" panose="020B0604020202020204" pitchFamily="34" charset="0"/>
                <a:cs typeface="Arial" panose="020B0604020202020204" pitchFamily="34" charset="0"/>
              </a:rPr>
              <a:t>814_05</a:t>
            </a:r>
          </a:p>
        </p:txBody>
      </p:sp>
      <p:sp>
        <p:nvSpPr>
          <p:cNvPr id="13" name="Oval 12"/>
          <p:cNvSpPr/>
          <p:nvPr/>
        </p:nvSpPr>
        <p:spPr>
          <a:xfrm>
            <a:off x="3758191" y="4050851"/>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8345246" y="4050851"/>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2505047" y="4783369"/>
            <a:ext cx="914400" cy="338554"/>
          </a:xfrm>
          <a:prstGeom prst="rect">
            <a:avLst/>
          </a:prstGeom>
        </p:spPr>
        <p:txBody>
          <a:bodyPr wrap="square" anchor="ctr">
            <a:spAutoFit/>
          </a:bodyPr>
          <a:lstStyle/>
          <a:p>
            <a:pPr algn="ctr"/>
            <a:r>
              <a:rPr lang="en-US" sz="1600" dirty="0">
                <a:latin typeface="Arial" panose="020B0604020202020204" pitchFamily="34" charset="0"/>
                <a:cs typeface="Arial" panose="020B0604020202020204" pitchFamily="34" charset="0"/>
              </a:rPr>
              <a:t>867_02</a:t>
            </a:r>
          </a:p>
        </p:txBody>
      </p:sp>
      <p:sp>
        <p:nvSpPr>
          <p:cNvPr id="16" name="Oval 15"/>
          <p:cNvSpPr/>
          <p:nvPr/>
        </p:nvSpPr>
        <p:spPr>
          <a:xfrm>
            <a:off x="4387073" y="4754226"/>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7" name="Oval 16"/>
          <p:cNvSpPr/>
          <p:nvPr/>
        </p:nvSpPr>
        <p:spPr>
          <a:xfrm>
            <a:off x="6386747" y="4762146"/>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8" name="Oval 17"/>
          <p:cNvSpPr/>
          <p:nvPr/>
        </p:nvSpPr>
        <p:spPr>
          <a:xfrm>
            <a:off x="3758191" y="4762146"/>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9" name="Oval 18"/>
          <p:cNvSpPr/>
          <p:nvPr/>
        </p:nvSpPr>
        <p:spPr>
          <a:xfrm>
            <a:off x="8349908" y="4762146"/>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20" name="Rectangle 19"/>
          <p:cNvSpPr/>
          <p:nvPr/>
        </p:nvSpPr>
        <p:spPr>
          <a:xfrm>
            <a:off x="2505047" y="5494663"/>
            <a:ext cx="914400" cy="338554"/>
          </a:xfrm>
          <a:prstGeom prst="rect">
            <a:avLst/>
          </a:prstGeom>
        </p:spPr>
        <p:txBody>
          <a:bodyPr wrap="square" anchor="ctr">
            <a:spAutoFit/>
          </a:bodyPr>
          <a:lstStyle/>
          <a:p>
            <a:pPr algn="ctr"/>
            <a:r>
              <a:rPr lang="en-US" sz="1600" dirty="0">
                <a:latin typeface="Arial" panose="020B0604020202020204" pitchFamily="34" charset="0"/>
                <a:cs typeface="Arial" panose="020B0604020202020204" pitchFamily="34" charset="0"/>
              </a:rPr>
              <a:t>814_06</a:t>
            </a:r>
          </a:p>
        </p:txBody>
      </p:sp>
      <p:sp>
        <p:nvSpPr>
          <p:cNvPr id="21" name="Oval 20"/>
          <p:cNvSpPr/>
          <p:nvPr/>
        </p:nvSpPr>
        <p:spPr>
          <a:xfrm>
            <a:off x="3723273" y="5430093"/>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p:nvPr/>
        </p:nvSpPr>
        <p:spPr>
          <a:xfrm>
            <a:off x="7715030" y="5430093"/>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142846" y="1742817"/>
            <a:ext cx="8991600" cy="44501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42847" y="1385637"/>
            <a:ext cx="2286000" cy="357180"/>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cxnSp>
        <p:nvCxnSpPr>
          <p:cNvPr id="28" name="Straight Connector 27"/>
          <p:cNvCxnSpPr/>
          <p:nvPr/>
        </p:nvCxnSpPr>
        <p:spPr>
          <a:xfrm>
            <a:off x="6213911" y="990600"/>
            <a:ext cx="0" cy="49560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495647" y="990600"/>
            <a:ext cx="0" cy="49560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428847" y="1381901"/>
            <a:ext cx="0" cy="4565502"/>
          </a:xfrm>
          <a:prstGeom prst="line">
            <a:avLst/>
          </a:prstGeom>
          <a:ln w="12700"/>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a:off x="4267200" y="1378208"/>
            <a:ext cx="0" cy="4568440"/>
          </a:xfrm>
          <a:prstGeom prst="line">
            <a:avLst/>
          </a:prstGeom>
          <a:ln w="12700"/>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a:off x="4878154" y="1378208"/>
            <a:ext cx="0" cy="4568440"/>
          </a:xfrm>
          <a:prstGeom prst="line">
            <a:avLst/>
          </a:prstGeom>
          <a:ln w="12700"/>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a:xfrm>
            <a:off x="6914931" y="1384829"/>
            <a:ext cx="0" cy="4568440"/>
          </a:xfrm>
          <a:prstGeom prst="line">
            <a:avLst/>
          </a:prstGeom>
          <a:ln w="12700"/>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a:xfrm>
            <a:off x="7570822" y="1378208"/>
            <a:ext cx="0" cy="4568440"/>
          </a:xfrm>
          <a:prstGeom prst="line">
            <a:avLst/>
          </a:prstGeom>
          <a:ln w="12700"/>
        </p:spPr>
        <p:style>
          <a:lnRef idx="1">
            <a:schemeClr val="dk1"/>
          </a:lnRef>
          <a:fillRef idx="0">
            <a:schemeClr val="dk1"/>
          </a:fillRef>
          <a:effectRef idx="0">
            <a:schemeClr val="dk1"/>
          </a:effectRef>
          <a:fontRef idx="minor">
            <a:schemeClr val="tx1"/>
          </a:fontRef>
        </p:style>
      </p:cxnSp>
      <p:cxnSp>
        <p:nvCxnSpPr>
          <p:cNvPr id="36" name="Straight Connector 35"/>
          <p:cNvCxnSpPr/>
          <p:nvPr/>
        </p:nvCxnSpPr>
        <p:spPr>
          <a:xfrm>
            <a:off x="142847" y="2457444"/>
            <a:ext cx="87630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37" name="Straight Connector 36"/>
          <p:cNvCxnSpPr/>
          <p:nvPr/>
        </p:nvCxnSpPr>
        <p:spPr>
          <a:xfrm>
            <a:off x="142847" y="3167855"/>
            <a:ext cx="87630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a:off x="142847" y="3884277"/>
            <a:ext cx="87630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a:off x="142847" y="4587996"/>
            <a:ext cx="87630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40" name="Straight Connector 39"/>
          <p:cNvCxnSpPr/>
          <p:nvPr/>
        </p:nvCxnSpPr>
        <p:spPr>
          <a:xfrm>
            <a:off x="142847" y="5301455"/>
            <a:ext cx="8763000" cy="0"/>
          </a:xfrm>
          <a:prstGeom prst="line">
            <a:avLst/>
          </a:prstGeom>
          <a:ln w="12700"/>
        </p:spPr>
        <p:style>
          <a:lnRef idx="1">
            <a:schemeClr val="dk1"/>
          </a:lnRef>
          <a:fillRef idx="0">
            <a:schemeClr val="dk1"/>
          </a:fillRef>
          <a:effectRef idx="0">
            <a:schemeClr val="dk1"/>
          </a:effectRef>
          <a:fontRef idx="minor">
            <a:schemeClr val="tx1"/>
          </a:fontRef>
        </p:style>
      </p:cxnSp>
      <p:sp>
        <p:nvSpPr>
          <p:cNvPr id="43" name="Rectangle 42"/>
          <p:cNvSpPr/>
          <p:nvPr/>
        </p:nvSpPr>
        <p:spPr>
          <a:xfrm>
            <a:off x="134390" y="1787426"/>
            <a:ext cx="2286000" cy="640080"/>
          </a:xfrm>
          <a:prstGeom prst="rect">
            <a:avLst/>
          </a:prstGeom>
        </p:spPr>
        <p:txBody>
          <a:bodyPr wrap="square" anchor="ctr">
            <a:noAutofit/>
          </a:bodyPr>
          <a:lstStyle/>
          <a:p>
            <a:r>
              <a:rPr lang="en-US" sz="1600" dirty="0">
                <a:latin typeface="Arial" panose="020B0604020202020204" pitchFamily="34" charset="0"/>
                <a:cs typeface="Arial" panose="020B0604020202020204" pitchFamily="34" charset="0"/>
              </a:rPr>
              <a:t>Move In</a:t>
            </a:r>
          </a:p>
        </p:txBody>
      </p:sp>
      <p:sp>
        <p:nvSpPr>
          <p:cNvPr id="44" name="Rectangle 43"/>
          <p:cNvSpPr/>
          <p:nvPr/>
        </p:nvSpPr>
        <p:spPr>
          <a:xfrm>
            <a:off x="134390" y="2498721"/>
            <a:ext cx="2286000" cy="640080"/>
          </a:xfrm>
          <a:prstGeom prst="rect">
            <a:avLst/>
          </a:prstGeom>
        </p:spPr>
        <p:txBody>
          <a:bodyPr wrap="square" tIns="45720" bIns="45720" anchor="ctr">
            <a:noAutofit/>
          </a:bodyPr>
          <a:lstStyle/>
          <a:p>
            <a:r>
              <a:rPr lang="en-US" sz="1600" dirty="0">
                <a:latin typeface="Arial" panose="020B0604020202020204" pitchFamily="34" charset="0"/>
                <a:cs typeface="Arial" panose="020B0604020202020204" pitchFamily="34" charset="0"/>
              </a:rPr>
              <a:t>Enrollment</a:t>
            </a:r>
          </a:p>
          <a:p>
            <a:r>
              <a:rPr lang="en-US" sz="1600" dirty="0">
                <a:latin typeface="Arial" panose="020B0604020202020204" pitchFamily="34" charset="0"/>
                <a:cs typeface="Arial" panose="020B0604020202020204" pitchFamily="34" charset="0"/>
              </a:rPr>
              <a:t>Notification Request</a:t>
            </a:r>
          </a:p>
        </p:txBody>
      </p:sp>
      <p:sp>
        <p:nvSpPr>
          <p:cNvPr id="45" name="Rectangle 44"/>
          <p:cNvSpPr/>
          <p:nvPr/>
        </p:nvSpPr>
        <p:spPr>
          <a:xfrm>
            <a:off x="134390" y="3210016"/>
            <a:ext cx="2286000" cy="640080"/>
          </a:xfrm>
          <a:prstGeom prst="rect">
            <a:avLst/>
          </a:prstGeom>
        </p:spPr>
        <p:txBody>
          <a:bodyPr wrap="square" tIns="45720" bIns="45720" anchor="ctr">
            <a:noAutofit/>
          </a:bodyPr>
          <a:lstStyle/>
          <a:p>
            <a:r>
              <a:rPr lang="en-US" sz="1600" dirty="0">
                <a:latin typeface="Arial" panose="020B0604020202020204" pitchFamily="34" charset="0"/>
                <a:cs typeface="Arial" panose="020B0604020202020204" pitchFamily="34" charset="0"/>
              </a:rPr>
              <a:t>Enrollment</a:t>
            </a:r>
          </a:p>
          <a:p>
            <a:r>
              <a:rPr lang="en-US" sz="1600" dirty="0">
                <a:latin typeface="Arial" panose="020B0604020202020204" pitchFamily="34" charset="0"/>
                <a:cs typeface="Arial" panose="020B0604020202020204" pitchFamily="34" charset="0"/>
              </a:rPr>
              <a:t>Notification Response</a:t>
            </a:r>
          </a:p>
        </p:txBody>
      </p:sp>
      <p:sp>
        <p:nvSpPr>
          <p:cNvPr id="46" name="Rectangle 45"/>
          <p:cNvSpPr/>
          <p:nvPr/>
        </p:nvSpPr>
        <p:spPr>
          <a:xfrm>
            <a:off x="134390" y="3921311"/>
            <a:ext cx="2286000" cy="640080"/>
          </a:xfrm>
          <a:prstGeom prst="rect">
            <a:avLst/>
          </a:prstGeom>
        </p:spPr>
        <p:txBody>
          <a:bodyPr wrap="square" tIns="45720" bIns="45720" anchor="ctr">
            <a:noAutofit/>
          </a:bodyPr>
          <a:lstStyle/>
          <a:p>
            <a:r>
              <a:rPr lang="en-US" sz="1600" dirty="0">
                <a:latin typeface="Arial" panose="020B0604020202020204" pitchFamily="34" charset="0"/>
                <a:cs typeface="Arial" panose="020B0604020202020204" pitchFamily="34" charset="0"/>
              </a:rPr>
              <a:t>CR Enrollment</a:t>
            </a:r>
          </a:p>
          <a:p>
            <a:r>
              <a:rPr lang="en-US" sz="1600" dirty="0">
                <a:latin typeface="Arial" panose="020B0604020202020204" pitchFamily="34" charset="0"/>
                <a:cs typeface="Arial" panose="020B0604020202020204" pitchFamily="34" charset="0"/>
              </a:rPr>
              <a:t>Notification Response</a:t>
            </a:r>
          </a:p>
        </p:txBody>
      </p:sp>
      <p:sp>
        <p:nvSpPr>
          <p:cNvPr id="47" name="Rectangle 46"/>
          <p:cNvSpPr/>
          <p:nvPr/>
        </p:nvSpPr>
        <p:spPr>
          <a:xfrm>
            <a:off x="134390" y="4632606"/>
            <a:ext cx="2286000" cy="640080"/>
          </a:xfrm>
          <a:prstGeom prst="rect">
            <a:avLst/>
          </a:prstGeom>
        </p:spPr>
        <p:txBody>
          <a:bodyPr wrap="square" tIns="45720" bIns="45720" anchor="ctr">
            <a:noAutofit/>
          </a:bodyPr>
          <a:lstStyle/>
          <a:p>
            <a:r>
              <a:rPr lang="en-US" sz="1600" dirty="0">
                <a:latin typeface="Arial" panose="020B0604020202020204" pitchFamily="34" charset="0"/>
                <a:cs typeface="Arial" panose="020B0604020202020204" pitchFamily="34" charset="0"/>
              </a:rPr>
              <a:t>Historical Usage</a:t>
            </a:r>
          </a:p>
          <a:p>
            <a:r>
              <a:rPr lang="en-US" sz="1600" dirty="0">
                <a:latin typeface="Arial" panose="020B0604020202020204" pitchFamily="34" charset="0"/>
                <a:cs typeface="Arial" panose="020B0604020202020204" pitchFamily="34" charset="0"/>
              </a:rPr>
              <a:t>(If requested by REP)</a:t>
            </a:r>
          </a:p>
        </p:txBody>
      </p:sp>
      <p:sp>
        <p:nvSpPr>
          <p:cNvPr id="48" name="Rectangle 47"/>
          <p:cNvSpPr/>
          <p:nvPr/>
        </p:nvSpPr>
        <p:spPr>
          <a:xfrm>
            <a:off x="134390" y="5343900"/>
            <a:ext cx="2286000" cy="640080"/>
          </a:xfrm>
          <a:prstGeom prst="rect">
            <a:avLst/>
          </a:prstGeom>
        </p:spPr>
        <p:txBody>
          <a:bodyPr wrap="square" tIns="45720" bIns="45720" anchor="ctr">
            <a:noAutofit/>
          </a:bodyPr>
          <a:lstStyle/>
          <a:p>
            <a:r>
              <a:rPr lang="en-US" sz="1600" dirty="0">
                <a:latin typeface="Arial" panose="020B0604020202020204" pitchFamily="34" charset="0"/>
                <a:cs typeface="Arial" panose="020B0604020202020204" pitchFamily="34" charset="0"/>
              </a:rPr>
              <a:t>Loss Notification</a:t>
            </a:r>
          </a:p>
        </p:txBody>
      </p:sp>
      <p:sp>
        <p:nvSpPr>
          <p:cNvPr id="49" name="Rectangle 48"/>
          <p:cNvSpPr/>
          <p:nvPr/>
        </p:nvSpPr>
        <p:spPr>
          <a:xfrm>
            <a:off x="134390" y="1378452"/>
            <a:ext cx="8771457" cy="365760"/>
          </a:xfrm>
          <a:prstGeom prst="rect">
            <a:avLst/>
          </a:prstGeom>
          <a:ln w="12700">
            <a:solidFill>
              <a:schemeClr val="tx1"/>
            </a:solidFill>
          </a:ln>
        </p:spPr>
        <p:txBody>
          <a:bodyPr wrap="square" tIns="91440" rIns="91440" bIns="91440" anchor="ctr">
            <a:noAutofit/>
          </a:bodyPr>
          <a:lstStyle/>
          <a:p>
            <a:r>
              <a:rPr lang="en-US" sz="1600" dirty="0">
                <a:latin typeface="Arial" panose="020B0604020202020204" pitchFamily="34" charset="0"/>
                <a:cs typeface="Arial" panose="020B0604020202020204" pitchFamily="34" charset="0"/>
              </a:rPr>
              <a:t>Transaction Type</a:t>
            </a:r>
          </a:p>
        </p:txBody>
      </p:sp>
      <p:sp>
        <p:nvSpPr>
          <p:cNvPr id="50" name="Rectangle 49"/>
          <p:cNvSpPr/>
          <p:nvPr/>
        </p:nvSpPr>
        <p:spPr>
          <a:xfrm>
            <a:off x="3502293" y="1381901"/>
            <a:ext cx="822960" cy="365760"/>
          </a:xfrm>
          <a:prstGeom prst="rect">
            <a:avLst/>
          </a:prstGeom>
        </p:spPr>
        <p:txBody>
          <a:bodyPr wrap="square" tIns="91440" bIns="91440" anchor="ctr">
            <a:spAutoFit/>
          </a:bodyPr>
          <a:lstStyle/>
          <a:p>
            <a:pPr algn="ctr"/>
            <a:r>
              <a:rPr lang="en-US" sz="1400" b="1" dirty="0">
                <a:latin typeface="Arial" panose="020B0604020202020204" pitchFamily="34" charset="0"/>
                <a:cs typeface="Arial" panose="020B0604020202020204" pitchFamily="34" charset="0"/>
              </a:rPr>
              <a:t>ERCOT</a:t>
            </a:r>
          </a:p>
        </p:txBody>
      </p:sp>
      <p:sp>
        <p:nvSpPr>
          <p:cNvPr id="51" name="Rectangle 50"/>
          <p:cNvSpPr/>
          <p:nvPr/>
        </p:nvSpPr>
        <p:spPr>
          <a:xfrm>
            <a:off x="4164273" y="1397806"/>
            <a:ext cx="822960" cy="365760"/>
          </a:xfrm>
          <a:prstGeom prst="rect">
            <a:avLst/>
          </a:prstGeom>
        </p:spPr>
        <p:txBody>
          <a:bodyPr wrap="square" tIns="91440" bIns="91440" anchor="ctr">
            <a:spAutoFit/>
          </a:bodyPr>
          <a:lstStyle/>
          <a:p>
            <a:pPr algn="ctr"/>
            <a:r>
              <a:rPr lang="en-US" sz="1400" b="1" dirty="0">
                <a:latin typeface="Arial" panose="020B0604020202020204" pitchFamily="34" charset="0"/>
                <a:cs typeface="Arial" panose="020B0604020202020204" pitchFamily="34" charset="0"/>
              </a:rPr>
              <a:t>TDSP</a:t>
            </a:r>
          </a:p>
        </p:txBody>
      </p:sp>
      <p:sp>
        <p:nvSpPr>
          <p:cNvPr id="52" name="Rectangle 51"/>
          <p:cNvSpPr/>
          <p:nvPr/>
        </p:nvSpPr>
        <p:spPr>
          <a:xfrm>
            <a:off x="4810316" y="1354053"/>
            <a:ext cx="822960" cy="461665"/>
          </a:xfrm>
          <a:prstGeom prst="rect">
            <a:avLst/>
          </a:prstGeom>
        </p:spPr>
        <p:txBody>
          <a:bodyPr wrap="square" tIns="91440" bIns="91440" anchor="ctr">
            <a:spAutoFit/>
          </a:bodyPr>
          <a:lstStyle/>
          <a:p>
            <a:pPr algn="ctr"/>
            <a:r>
              <a:rPr lang="en-US" sz="900" b="1" dirty="0">
                <a:latin typeface="Arial" panose="020B0604020202020204" pitchFamily="34" charset="0"/>
                <a:cs typeface="Arial" panose="020B0604020202020204" pitchFamily="34" charset="0"/>
              </a:rPr>
              <a:t>OILERS ENERGY</a:t>
            </a:r>
          </a:p>
        </p:txBody>
      </p:sp>
      <p:sp>
        <p:nvSpPr>
          <p:cNvPr id="57" name="Rectangle 56"/>
          <p:cNvSpPr/>
          <p:nvPr/>
        </p:nvSpPr>
        <p:spPr>
          <a:xfrm>
            <a:off x="6165767" y="1400316"/>
            <a:ext cx="822960" cy="365760"/>
          </a:xfrm>
          <a:prstGeom prst="rect">
            <a:avLst/>
          </a:prstGeom>
        </p:spPr>
        <p:txBody>
          <a:bodyPr wrap="square" tIns="91440" bIns="91440" anchor="ctr">
            <a:spAutoFit/>
          </a:bodyPr>
          <a:lstStyle/>
          <a:p>
            <a:pPr algn="ctr"/>
            <a:r>
              <a:rPr lang="en-US" sz="1400" b="1" dirty="0">
                <a:latin typeface="Arial" panose="020B0604020202020204" pitchFamily="34" charset="0"/>
                <a:cs typeface="Arial" panose="020B0604020202020204" pitchFamily="34" charset="0"/>
              </a:rPr>
              <a:t>ERCOT</a:t>
            </a:r>
          </a:p>
        </p:txBody>
      </p:sp>
      <p:sp>
        <p:nvSpPr>
          <p:cNvPr id="58" name="Rectangle 57"/>
          <p:cNvSpPr/>
          <p:nvPr/>
        </p:nvSpPr>
        <p:spPr>
          <a:xfrm>
            <a:off x="6813619" y="1409093"/>
            <a:ext cx="822960" cy="365760"/>
          </a:xfrm>
          <a:prstGeom prst="rect">
            <a:avLst/>
          </a:prstGeom>
        </p:spPr>
        <p:txBody>
          <a:bodyPr wrap="square" tIns="91440" bIns="91440" anchor="ctr">
            <a:spAutoFit/>
          </a:bodyPr>
          <a:lstStyle/>
          <a:p>
            <a:pPr algn="ctr"/>
            <a:r>
              <a:rPr lang="en-US" sz="1400" b="1" dirty="0">
                <a:latin typeface="Arial" panose="020B0604020202020204" pitchFamily="34" charset="0"/>
                <a:cs typeface="Arial" panose="020B0604020202020204" pitchFamily="34" charset="0"/>
              </a:rPr>
              <a:t>TDSP</a:t>
            </a:r>
          </a:p>
        </p:txBody>
      </p:sp>
      <p:sp>
        <p:nvSpPr>
          <p:cNvPr id="59" name="Rectangle 58"/>
          <p:cNvSpPr/>
          <p:nvPr/>
        </p:nvSpPr>
        <p:spPr>
          <a:xfrm>
            <a:off x="8166252" y="1343996"/>
            <a:ext cx="822960" cy="461665"/>
          </a:xfrm>
          <a:prstGeom prst="rect">
            <a:avLst/>
          </a:prstGeom>
        </p:spPr>
        <p:txBody>
          <a:bodyPr wrap="square" tIns="91440" bIns="91440" anchor="ctr">
            <a:spAutoFit/>
          </a:bodyPr>
          <a:lstStyle/>
          <a:p>
            <a:pPr algn="ctr"/>
            <a:r>
              <a:rPr lang="en-US" sz="900" b="1" dirty="0">
                <a:latin typeface="Arial" panose="020B0604020202020204" pitchFamily="34" charset="0"/>
                <a:cs typeface="Arial" panose="020B0604020202020204" pitchFamily="34" charset="0"/>
              </a:rPr>
              <a:t>COWBOYS ENERGY</a:t>
            </a:r>
          </a:p>
        </p:txBody>
      </p:sp>
      <p:sp>
        <p:nvSpPr>
          <p:cNvPr id="55" name="Rectangle 54"/>
          <p:cNvSpPr/>
          <p:nvPr/>
        </p:nvSpPr>
        <p:spPr>
          <a:xfrm>
            <a:off x="5475235" y="1345123"/>
            <a:ext cx="822960" cy="461665"/>
          </a:xfrm>
          <a:prstGeom prst="rect">
            <a:avLst/>
          </a:prstGeom>
        </p:spPr>
        <p:txBody>
          <a:bodyPr wrap="square" tIns="91440" bIns="91440" anchor="ctr">
            <a:spAutoFit/>
          </a:bodyPr>
          <a:lstStyle/>
          <a:p>
            <a:pPr algn="ctr"/>
            <a:r>
              <a:rPr lang="en-US" sz="900" b="1" dirty="0">
                <a:latin typeface="Arial" panose="020B0604020202020204" pitchFamily="34" charset="0"/>
                <a:cs typeface="Arial" panose="020B0604020202020204" pitchFamily="34" charset="0"/>
              </a:rPr>
              <a:t>COWBOYS ENERGY</a:t>
            </a:r>
          </a:p>
        </p:txBody>
      </p:sp>
      <p:cxnSp>
        <p:nvCxnSpPr>
          <p:cNvPr id="56" name="Straight Connector 55"/>
          <p:cNvCxnSpPr/>
          <p:nvPr/>
        </p:nvCxnSpPr>
        <p:spPr>
          <a:xfrm>
            <a:off x="5564314" y="1323275"/>
            <a:ext cx="0" cy="4568440"/>
          </a:xfrm>
          <a:prstGeom prst="line">
            <a:avLst/>
          </a:prstGeom>
          <a:ln w="12700"/>
        </p:spPr>
        <p:style>
          <a:lnRef idx="1">
            <a:schemeClr val="dk1"/>
          </a:lnRef>
          <a:fillRef idx="0">
            <a:schemeClr val="dk1"/>
          </a:fillRef>
          <a:effectRef idx="0">
            <a:schemeClr val="dk1"/>
          </a:effectRef>
          <a:fontRef idx="minor">
            <a:schemeClr val="tx1"/>
          </a:fontRef>
        </p:style>
      </p:cxnSp>
      <p:sp>
        <p:nvSpPr>
          <p:cNvPr id="61" name="Rectangle 60"/>
          <p:cNvSpPr/>
          <p:nvPr/>
        </p:nvSpPr>
        <p:spPr>
          <a:xfrm>
            <a:off x="7481139" y="1352800"/>
            <a:ext cx="822960" cy="461665"/>
          </a:xfrm>
          <a:prstGeom prst="rect">
            <a:avLst/>
          </a:prstGeom>
        </p:spPr>
        <p:txBody>
          <a:bodyPr wrap="square" tIns="91440" bIns="91440" anchor="ctr">
            <a:spAutoFit/>
          </a:bodyPr>
          <a:lstStyle/>
          <a:p>
            <a:pPr algn="ctr"/>
            <a:r>
              <a:rPr lang="en-US" sz="900" b="1" dirty="0">
                <a:latin typeface="Arial" panose="020B0604020202020204" pitchFamily="34" charset="0"/>
                <a:cs typeface="Arial" panose="020B0604020202020204" pitchFamily="34" charset="0"/>
              </a:rPr>
              <a:t>OILERS ENERGY</a:t>
            </a:r>
          </a:p>
        </p:txBody>
      </p:sp>
      <p:cxnSp>
        <p:nvCxnSpPr>
          <p:cNvPr id="62" name="Straight Connector 61"/>
          <p:cNvCxnSpPr/>
          <p:nvPr/>
        </p:nvCxnSpPr>
        <p:spPr>
          <a:xfrm>
            <a:off x="8229600" y="1384829"/>
            <a:ext cx="0" cy="4568440"/>
          </a:xfrm>
          <a:prstGeom prst="line">
            <a:avLst/>
          </a:prstGeom>
          <a:ln w="12700"/>
        </p:spPr>
        <p:style>
          <a:lnRef idx="1">
            <a:schemeClr val="dk1"/>
          </a:lnRef>
          <a:fillRef idx="0">
            <a:schemeClr val="dk1"/>
          </a:fillRef>
          <a:effectRef idx="0">
            <a:schemeClr val="dk1"/>
          </a:effectRef>
          <a:fontRef idx="minor">
            <a:schemeClr val="tx1"/>
          </a:fontRef>
        </p:style>
      </p:cxnSp>
      <p:sp>
        <p:nvSpPr>
          <p:cNvPr id="2" name="Date Placeholder 1"/>
          <p:cNvSpPr>
            <a:spLocks noGrp="1"/>
          </p:cNvSpPr>
          <p:nvPr>
            <p:ph type="dt" sz="half" idx="10"/>
          </p:nvPr>
        </p:nvSpPr>
        <p:spPr/>
        <p:txBody>
          <a:bodyPr/>
          <a:lstStyle/>
          <a:p>
            <a:fld id="{8953141B-6C24-42CB-898C-D9ED776D66B8}" type="datetime1">
              <a:rPr lang="en-US" smtClean="0"/>
              <a:t>4/6/2023</a:t>
            </a:fld>
            <a:endParaRPr lang="en-US" dirty="0"/>
          </a:p>
        </p:txBody>
      </p:sp>
      <p:sp>
        <p:nvSpPr>
          <p:cNvPr id="23" name="Footer Placeholder 22"/>
          <p:cNvSpPr>
            <a:spLocks noGrp="1"/>
          </p:cNvSpPr>
          <p:nvPr>
            <p:ph type="ftr" sz="quarter" idx="11"/>
          </p:nvPr>
        </p:nvSpPr>
        <p:spPr/>
        <p:txBody>
          <a:bodyPr/>
          <a:lstStyle/>
          <a:p>
            <a:r>
              <a:rPr lang="en-US"/>
              <a:t>TxSET</a:t>
            </a:r>
            <a:endParaRPr lang="en-US" dirty="0"/>
          </a:p>
        </p:txBody>
      </p:sp>
      <p:sp>
        <p:nvSpPr>
          <p:cNvPr id="24" name="Slide Number Placeholder 23"/>
          <p:cNvSpPr>
            <a:spLocks noGrp="1"/>
          </p:cNvSpPr>
          <p:nvPr>
            <p:ph type="sldNum" sz="quarter" idx="12"/>
          </p:nvPr>
        </p:nvSpPr>
        <p:spPr/>
        <p:txBody>
          <a:bodyPr/>
          <a:lstStyle/>
          <a:p>
            <a:fld id="{D57F1E4F-1CFF-5643-939E-02111984F565}" type="slidenum">
              <a:rPr lang="en-US" smtClean="0"/>
              <a:pPr/>
              <a:t>115</a:t>
            </a:fld>
            <a:endParaRPr lang="en-US" dirty="0"/>
          </a:p>
        </p:txBody>
      </p:sp>
      <p:sp>
        <p:nvSpPr>
          <p:cNvPr id="63" name="Rectangle 62"/>
          <p:cNvSpPr/>
          <p:nvPr/>
        </p:nvSpPr>
        <p:spPr>
          <a:xfrm>
            <a:off x="2428847" y="1378207"/>
            <a:ext cx="1045713" cy="355071"/>
          </a:xfrm>
          <a:prstGeom prst="rect">
            <a:avLst/>
          </a:prstGeom>
          <a:solidFill>
            <a:srgbClr val="CCCCCC"/>
          </a:solidFill>
          <a:ln w="12700">
            <a:solidFill>
              <a:schemeClr val="tx1"/>
            </a:solidFill>
          </a:ln>
        </p:spPr>
        <p:txBody>
          <a:bodyPr wrap="square" tIns="91440" rIns="91440" bIns="91440" anchor="ctr">
            <a:noAutofit/>
          </a:bodyPr>
          <a:lstStyle/>
          <a:p>
            <a:r>
              <a:rPr lang="en-US" sz="1600" dirty="0">
                <a:latin typeface="Arial" panose="020B0604020202020204" pitchFamily="34" charset="0"/>
                <a:cs typeface="Arial" panose="020B0604020202020204" pitchFamily="34" charset="0"/>
              </a:rPr>
              <a:t>Trans #</a:t>
            </a:r>
          </a:p>
        </p:txBody>
      </p:sp>
      <p:cxnSp>
        <p:nvCxnSpPr>
          <p:cNvPr id="64" name="Straight Connector 63"/>
          <p:cNvCxnSpPr/>
          <p:nvPr/>
        </p:nvCxnSpPr>
        <p:spPr>
          <a:xfrm>
            <a:off x="142847" y="5958824"/>
            <a:ext cx="8763000" cy="0"/>
          </a:xfrm>
          <a:prstGeom prst="line">
            <a:avLst/>
          </a:prstGeom>
          <a:ln w="12700"/>
        </p:spPr>
        <p:style>
          <a:lnRef idx="1">
            <a:schemeClr val="dk1"/>
          </a:lnRef>
          <a:fillRef idx="0">
            <a:schemeClr val="dk1"/>
          </a:fillRef>
          <a:effectRef idx="0">
            <a:schemeClr val="dk1"/>
          </a:effectRef>
          <a:fontRef idx="minor">
            <a:schemeClr val="tx1"/>
          </a:fontRef>
        </p:style>
      </p:cxnSp>
    </p:spTree>
    <p:custDataLst>
      <p:tags r:id="rId1"/>
    </p:custDataLst>
    <p:extLst>
      <p:ext uri="{BB962C8B-B14F-4D97-AF65-F5344CB8AC3E}">
        <p14:creationId xmlns:p14="http://schemas.microsoft.com/office/powerpoint/2010/main" val="4009056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5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25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25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250"/>
                                        <p:tgtEl>
                                          <p:spTgt spid="6"/>
                                        </p:tgtEl>
                                      </p:cBhvr>
                                    </p:animEffect>
                                  </p:childTnLst>
                                </p:cTn>
                              </p:par>
                              <p:par>
                                <p:cTn id="27" presetID="9" presetClass="emph" presetSubtype="0" grpId="1" nodeType="withEffect">
                                  <p:stCondLst>
                                    <p:cond delay="0"/>
                                  </p:stCondLst>
                                  <p:childTnLst>
                                    <p:set>
                                      <p:cBhvr rctx="PPT">
                                        <p:cTn id="28" dur="indefinite"/>
                                        <p:tgtEl>
                                          <p:spTgt spid="4"/>
                                        </p:tgtEl>
                                        <p:attrNameLst>
                                          <p:attrName>style.opacity</p:attrName>
                                        </p:attrNameLst>
                                      </p:cBhvr>
                                      <p:to>
                                        <p:strVal val="0.25"/>
                                      </p:to>
                                    </p:set>
                                    <p:animEffect filter="image" prLst="opacity: 0.25">
                                      <p:cBhvr rctx="IE">
                                        <p:cTn id="29" dur="indefinite"/>
                                        <p:tgtEl>
                                          <p:spTgt spid="4"/>
                                        </p:tgtEl>
                                      </p:cBhvr>
                                    </p:animEffect>
                                  </p:childTnLst>
                                </p:cTn>
                              </p:par>
                              <p:par>
                                <p:cTn id="30" presetID="9" presetClass="emph" presetSubtype="0" grpId="1" nodeType="withEffect">
                                  <p:stCondLst>
                                    <p:cond delay="0"/>
                                  </p:stCondLst>
                                  <p:childTnLst>
                                    <p:set>
                                      <p:cBhvr rctx="PPT">
                                        <p:cTn id="31" dur="indefinite"/>
                                        <p:tgtEl>
                                          <p:spTgt spid="5"/>
                                        </p:tgtEl>
                                        <p:attrNameLst>
                                          <p:attrName>style.opacity</p:attrName>
                                        </p:attrNameLst>
                                      </p:cBhvr>
                                      <p:to>
                                        <p:strVal val="0.25"/>
                                      </p:to>
                                    </p:set>
                                    <p:animEffect filter="image" prLst="opacity: 0.25">
                                      <p:cBhvr rctx="IE">
                                        <p:cTn id="32" dur="indefinite"/>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25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25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250"/>
                                        <p:tgtEl>
                                          <p:spTgt spid="9"/>
                                        </p:tgtEl>
                                      </p:cBhvr>
                                    </p:animEffect>
                                  </p:childTnLst>
                                </p:cTn>
                              </p:par>
                              <p:par>
                                <p:cTn id="48" presetID="9" presetClass="emph" presetSubtype="0" grpId="1" nodeType="withEffect">
                                  <p:stCondLst>
                                    <p:cond delay="0"/>
                                  </p:stCondLst>
                                  <p:childTnLst>
                                    <p:set>
                                      <p:cBhvr rctx="PPT">
                                        <p:cTn id="49" dur="indefinite"/>
                                        <p:tgtEl>
                                          <p:spTgt spid="7"/>
                                        </p:tgtEl>
                                        <p:attrNameLst>
                                          <p:attrName>style.opacity</p:attrName>
                                        </p:attrNameLst>
                                      </p:cBhvr>
                                      <p:to>
                                        <p:strVal val="0.25"/>
                                      </p:to>
                                    </p:set>
                                    <p:animEffect filter="image" prLst="opacity: 0.25">
                                      <p:cBhvr rctx="IE">
                                        <p:cTn id="50" dur="indefinite"/>
                                        <p:tgtEl>
                                          <p:spTgt spid="7"/>
                                        </p:tgtEl>
                                      </p:cBhvr>
                                    </p:animEffect>
                                  </p:childTnLst>
                                </p:cTn>
                              </p:par>
                              <p:par>
                                <p:cTn id="51" presetID="9" presetClass="emph" presetSubtype="0" grpId="1" nodeType="withEffect">
                                  <p:stCondLst>
                                    <p:cond delay="0"/>
                                  </p:stCondLst>
                                  <p:childTnLst>
                                    <p:set>
                                      <p:cBhvr rctx="PPT">
                                        <p:cTn id="52" dur="indefinite"/>
                                        <p:tgtEl>
                                          <p:spTgt spid="8"/>
                                        </p:tgtEl>
                                        <p:attrNameLst>
                                          <p:attrName>style.opacity</p:attrName>
                                        </p:attrNameLst>
                                      </p:cBhvr>
                                      <p:to>
                                        <p:strVal val="0.25"/>
                                      </p:to>
                                    </p:set>
                                    <p:animEffect filter="image" prLst="opacity: 0.25">
                                      <p:cBhvr rctx="IE">
                                        <p:cTn id="53" dur="indefinite"/>
                                        <p:tgtEl>
                                          <p:spTgt spid="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250"/>
                                        <p:tgtEl>
                                          <p:spTgt spid="10"/>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250"/>
                                        <p:tgtEl>
                                          <p:spTgt spid="11"/>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fade">
                                      <p:cBhvr>
                                        <p:cTn id="68" dur="250"/>
                                        <p:tgtEl>
                                          <p:spTgt spid="12"/>
                                        </p:tgtEl>
                                      </p:cBhvr>
                                    </p:animEffect>
                                  </p:childTnLst>
                                </p:cTn>
                              </p:par>
                              <p:par>
                                <p:cTn id="69" presetID="9" presetClass="emph" presetSubtype="0" grpId="1" nodeType="withEffect">
                                  <p:stCondLst>
                                    <p:cond delay="0"/>
                                  </p:stCondLst>
                                  <p:childTnLst>
                                    <p:set>
                                      <p:cBhvr rctx="PPT">
                                        <p:cTn id="70" dur="indefinite"/>
                                        <p:tgtEl>
                                          <p:spTgt spid="10"/>
                                        </p:tgtEl>
                                        <p:attrNameLst>
                                          <p:attrName>style.opacity</p:attrName>
                                        </p:attrNameLst>
                                      </p:cBhvr>
                                      <p:to>
                                        <p:strVal val="0.25"/>
                                      </p:to>
                                    </p:set>
                                    <p:animEffect filter="image" prLst="opacity: 0.25">
                                      <p:cBhvr rctx="IE">
                                        <p:cTn id="71" dur="indefinite"/>
                                        <p:tgtEl>
                                          <p:spTgt spid="10"/>
                                        </p:tgtEl>
                                      </p:cBhvr>
                                    </p:animEffect>
                                  </p:childTnLst>
                                </p:cTn>
                              </p:par>
                              <p:par>
                                <p:cTn id="72" presetID="9" presetClass="emph" presetSubtype="0" grpId="1" nodeType="withEffect">
                                  <p:stCondLst>
                                    <p:cond delay="0"/>
                                  </p:stCondLst>
                                  <p:childTnLst>
                                    <p:set>
                                      <p:cBhvr rctx="PPT">
                                        <p:cTn id="73" dur="indefinite"/>
                                        <p:tgtEl>
                                          <p:spTgt spid="11"/>
                                        </p:tgtEl>
                                        <p:attrNameLst>
                                          <p:attrName>style.opacity</p:attrName>
                                        </p:attrNameLst>
                                      </p:cBhvr>
                                      <p:to>
                                        <p:strVal val="0.25"/>
                                      </p:to>
                                    </p:set>
                                    <p:animEffect filter="image" prLst="opacity: 0.25">
                                      <p:cBhvr rctx="IE">
                                        <p:cTn id="74" dur="indefinite"/>
                                        <p:tgtEl>
                                          <p:spTgt spid="11"/>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fade">
                                      <p:cBhvr>
                                        <p:cTn id="79" dur="250"/>
                                        <p:tgtEl>
                                          <p:spTgt spid="13"/>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14"/>
                                        </p:tgtEl>
                                        <p:attrNameLst>
                                          <p:attrName>style.visibility</p:attrName>
                                        </p:attrNameLst>
                                      </p:cBhvr>
                                      <p:to>
                                        <p:strVal val="visible"/>
                                      </p:to>
                                    </p:set>
                                    <p:animEffect transition="in" filter="fade">
                                      <p:cBhvr>
                                        <p:cTn id="84" dur="250"/>
                                        <p:tgtEl>
                                          <p:spTgt spid="14"/>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15"/>
                                        </p:tgtEl>
                                        <p:attrNameLst>
                                          <p:attrName>style.visibility</p:attrName>
                                        </p:attrNameLst>
                                      </p:cBhvr>
                                      <p:to>
                                        <p:strVal val="visible"/>
                                      </p:to>
                                    </p:set>
                                    <p:animEffect transition="in" filter="fade">
                                      <p:cBhvr>
                                        <p:cTn id="89" dur="250"/>
                                        <p:tgtEl>
                                          <p:spTgt spid="15"/>
                                        </p:tgtEl>
                                      </p:cBhvr>
                                    </p:animEffect>
                                  </p:childTnLst>
                                </p:cTn>
                              </p:par>
                              <p:par>
                                <p:cTn id="90" presetID="9" presetClass="emph" presetSubtype="0" grpId="1" nodeType="withEffect">
                                  <p:stCondLst>
                                    <p:cond delay="0"/>
                                  </p:stCondLst>
                                  <p:childTnLst>
                                    <p:set>
                                      <p:cBhvr rctx="PPT">
                                        <p:cTn id="91" dur="indefinite"/>
                                        <p:tgtEl>
                                          <p:spTgt spid="13"/>
                                        </p:tgtEl>
                                        <p:attrNameLst>
                                          <p:attrName>style.opacity</p:attrName>
                                        </p:attrNameLst>
                                      </p:cBhvr>
                                      <p:to>
                                        <p:strVal val="0.25"/>
                                      </p:to>
                                    </p:set>
                                    <p:animEffect filter="image" prLst="opacity: 0.25">
                                      <p:cBhvr rctx="IE">
                                        <p:cTn id="92" dur="indefinite"/>
                                        <p:tgtEl>
                                          <p:spTgt spid="13"/>
                                        </p:tgtEl>
                                      </p:cBhvr>
                                    </p:animEffect>
                                  </p:childTnLst>
                                </p:cTn>
                              </p:par>
                              <p:par>
                                <p:cTn id="93" presetID="9" presetClass="emph" presetSubtype="0" grpId="1" nodeType="withEffect">
                                  <p:stCondLst>
                                    <p:cond delay="0"/>
                                  </p:stCondLst>
                                  <p:childTnLst>
                                    <p:set>
                                      <p:cBhvr rctx="PPT">
                                        <p:cTn id="94" dur="indefinite"/>
                                        <p:tgtEl>
                                          <p:spTgt spid="14"/>
                                        </p:tgtEl>
                                        <p:attrNameLst>
                                          <p:attrName>style.opacity</p:attrName>
                                        </p:attrNameLst>
                                      </p:cBhvr>
                                      <p:to>
                                        <p:strVal val="0.25"/>
                                      </p:to>
                                    </p:set>
                                    <p:animEffect filter="image" prLst="opacity: 0.25">
                                      <p:cBhvr rctx="IE">
                                        <p:cTn id="95" dur="indefinite"/>
                                        <p:tgtEl>
                                          <p:spTgt spid="14"/>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16"/>
                                        </p:tgtEl>
                                        <p:attrNameLst>
                                          <p:attrName>style.visibility</p:attrName>
                                        </p:attrNameLst>
                                      </p:cBhvr>
                                      <p:to>
                                        <p:strVal val="visible"/>
                                      </p:to>
                                    </p:set>
                                    <p:animEffect transition="in" filter="fade">
                                      <p:cBhvr>
                                        <p:cTn id="100" dur="250"/>
                                        <p:tgtEl>
                                          <p:spTgt spid="16"/>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17"/>
                                        </p:tgtEl>
                                        <p:attrNameLst>
                                          <p:attrName>style.visibility</p:attrName>
                                        </p:attrNameLst>
                                      </p:cBhvr>
                                      <p:to>
                                        <p:strVal val="visible"/>
                                      </p:to>
                                    </p:set>
                                    <p:animEffect transition="in" filter="fade">
                                      <p:cBhvr>
                                        <p:cTn id="105" dur="250"/>
                                        <p:tgtEl>
                                          <p:spTgt spid="17"/>
                                        </p:tgtEl>
                                      </p:cBhvr>
                                    </p:animEffect>
                                  </p:childTnLst>
                                </p:cTn>
                              </p:par>
                            </p:childTnLst>
                          </p:cTn>
                        </p:par>
                      </p:childTnLst>
                    </p:cTn>
                  </p:par>
                  <p:par>
                    <p:cTn id="106" fill="hold">
                      <p:stCondLst>
                        <p:cond delay="indefinite"/>
                      </p:stCondLst>
                      <p:childTnLst>
                        <p:par>
                          <p:cTn id="107" fill="hold">
                            <p:stCondLst>
                              <p:cond delay="0"/>
                            </p:stCondLst>
                            <p:childTnLst>
                              <p:par>
                                <p:cTn id="108" presetID="9" presetClass="emph" presetSubtype="0" grpId="1" nodeType="clickEffect">
                                  <p:stCondLst>
                                    <p:cond delay="0"/>
                                  </p:stCondLst>
                                  <p:childTnLst>
                                    <p:set>
                                      <p:cBhvr rctx="PPT">
                                        <p:cTn id="109" dur="indefinite"/>
                                        <p:tgtEl>
                                          <p:spTgt spid="16"/>
                                        </p:tgtEl>
                                        <p:attrNameLst>
                                          <p:attrName>style.opacity</p:attrName>
                                        </p:attrNameLst>
                                      </p:cBhvr>
                                      <p:to>
                                        <p:strVal val="0.25"/>
                                      </p:to>
                                    </p:set>
                                    <p:animEffect filter="image" prLst="opacity: 0.25">
                                      <p:cBhvr rctx="IE">
                                        <p:cTn id="110" dur="indefinite"/>
                                        <p:tgtEl>
                                          <p:spTgt spid="16"/>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18"/>
                                        </p:tgtEl>
                                        <p:attrNameLst>
                                          <p:attrName>style.visibility</p:attrName>
                                        </p:attrNameLst>
                                      </p:cBhvr>
                                      <p:to>
                                        <p:strVal val="visible"/>
                                      </p:to>
                                    </p:set>
                                    <p:animEffect transition="in" filter="fade">
                                      <p:cBhvr>
                                        <p:cTn id="113" dur="250"/>
                                        <p:tgtEl>
                                          <p:spTgt spid="18"/>
                                        </p:tgtEl>
                                      </p:cBhvr>
                                    </p:animEffect>
                                  </p:childTnLst>
                                </p:cTn>
                              </p:par>
                              <p:par>
                                <p:cTn id="114" presetID="9" presetClass="emph" presetSubtype="0" grpId="1" nodeType="withEffect">
                                  <p:stCondLst>
                                    <p:cond delay="0"/>
                                  </p:stCondLst>
                                  <p:childTnLst>
                                    <p:set>
                                      <p:cBhvr rctx="PPT">
                                        <p:cTn id="115" dur="indefinite"/>
                                        <p:tgtEl>
                                          <p:spTgt spid="17"/>
                                        </p:tgtEl>
                                        <p:attrNameLst>
                                          <p:attrName>style.opacity</p:attrName>
                                        </p:attrNameLst>
                                      </p:cBhvr>
                                      <p:to>
                                        <p:strVal val="0.25"/>
                                      </p:to>
                                    </p:set>
                                    <p:animEffect filter="image" prLst="opacity: 0.25">
                                      <p:cBhvr rctx="IE">
                                        <p:cTn id="116" dur="indefinite"/>
                                        <p:tgtEl>
                                          <p:spTgt spid="17"/>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19"/>
                                        </p:tgtEl>
                                        <p:attrNameLst>
                                          <p:attrName>style.visibility</p:attrName>
                                        </p:attrNameLst>
                                      </p:cBhvr>
                                      <p:to>
                                        <p:strVal val="visible"/>
                                      </p:to>
                                    </p:set>
                                    <p:animEffect transition="in" filter="fade">
                                      <p:cBhvr>
                                        <p:cTn id="121" dur="250"/>
                                        <p:tgtEl>
                                          <p:spTgt spid="19"/>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20"/>
                                        </p:tgtEl>
                                        <p:attrNameLst>
                                          <p:attrName>style.visibility</p:attrName>
                                        </p:attrNameLst>
                                      </p:cBhvr>
                                      <p:to>
                                        <p:strVal val="visible"/>
                                      </p:to>
                                    </p:set>
                                    <p:animEffect transition="in" filter="fade">
                                      <p:cBhvr>
                                        <p:cTn id="126" dur="250"/>
                                        <p:tgtEl>
                                          <p:spTgt spid="20"/>
                                        </p:tgtEl>
                                      </p:cBhvr>
                                    </p:animEffect>
                                  </p:childTnLst>
                                </p:cTn>
                              </p:par>
                              <p:par>
                                <p:cTn id="127" presetID="9" presetClass="emph" presetSubtype="0" grpId="1" nodeType="withEffect">
                                  <p:stCondLst>
                                    <p:cond delay="0"/>
                                  </p:stCondLst>
                                  <p:childTnLst>
                                    <p:set>
                                      <p:cBhvr rctx="PPT">
                                        <p:cTn id="128" dur="indefinite"/>
                                        <p:tgtEl>
                                          <p:spTgt spid="18"/>
                                        </p:tgtEl>
                                        <p:attrNameLst>
                                          <p:attrName>style.opacity</p:attrName>
                                        </p:attrNameLst>
                                      </p:cBhvr>
                                      <p:to>
                                        <p:strVal val="0.25"/>
                                      </p:to>
                                    </p:set>
                                    <p:animEffect filter="image" prLst="opacity: 0.25">
                                      <p:cBhvr rctx="IE">
                                        <p:cTn id="129" dur="indefinite"/>
                                        <p:tgtEl>
                                          <p:spTgt spid="18"/>
                                        </p:tgtEl>
                                      </p:cBhvr>
                                    </p:animEffect>
                                  </p:childTnLst>
                                </p:cTn>
                              </p:par>
                              <p:par>
                                <p:cTn id="130" presetID="9" presetClass="emph" presetSubtype="0" grpId="1" nodeType="withEffect">
                                  <p:stCondLst>
                                    <p:cond delay="0"/>
                                  </p:stCondLst>
                                  <p:childTnLst>
                                    <p:set>
                                      <p:cBhvr rctx="PPT">
                                        <p:cTn id="131" dur="indefinite"/>
                                        <p:tgtEl>
                                          <p:spTgt spid="19"/>
                                        </p:tgtEl>
                                        <p:attrNameLst>
                                          <p:attrName>style.opacity</p:attrName>
                                        </p:attrNameLst>
                                      </p:cBhvr>
                                      <p:to>
                                        <p:strVal val="0.25"/>
                                      </p:to>
                                    </p:set>
                                    <p:animEffect filter="image" prLst="opacity: 0.25">
                                      <p:cBhvr rctx="IE">
                                        <p:cTn id="132" dur="indefinite"/>
                                        <p:tgtEl>
                                          <p:spTgt spid="19"/>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21"/>
                                        </p:tgtEl>
                                        <p:attrNameLst>
                                          <p:attrName>style.visibility</p:attrName>
                                        </p:attrNameLst>
                                      </p:cBhvr>
                                      <p:to>
                                        <p:strVal val="visible"/>
                                      </p:to>
                                    </p:set>
                                    <p:animEffect transition="in" filter="fade">
                                      <p:cBhvr>
                                        <p:cTn id="137" dur="250"/>
                                        <p:tgtEl>
                                          <p:spTgt spid="21"/>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22"/>
                                        </p:tgtEl>
                                        <p:attrNameLst>
                                          <p:attrName>style.visibility</p:attrName>
                                        </p:attrNameLst>
                                      </p:cBhvr>
                                      <p:to>
                                        <p:strVal val="visible"/>
                                      </p:to>
                                    </p:set>
                                    <p:animEffect transition="in" filter="fade">
                                      <p:cBhvr>
                                        <p:cTn id="142"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4" grpId="1" animBg="1"/>
      <p:bldP spid="5" grpId="0" animBg="1"/>
      <p:bldP spid="5" grpId="1" animBg="1"/>
      <p:bldP spid="6" grpId="0"/>
      <p:bldP spid="7" grpId="0" animBg="1"/>
      <p:bldP spid="7" grpId="1" animBg="1"/>
      <p:bldP spid="8" grpId="0" animBg="1"/>
      <p:bldP spid="8" grpId="1" animBg="1"/>
      <p:bldP spid="9" grpId="0"/>
      <p:bldP spid="10" grpId="0" animBg="1"/>
      <p:bldP spid="10" grpId="1" animBg="1"/>
      <p:bldP spid="11" grpId="0" animBg="1"/>
      <p:bldP spid="11" grpId="1" animBg="1"/>
      <p:bldP spid="12" grpId="0"/>
      <p:bldP spid="13" grpId="0" animBg="1"/>
      <p:bldP spid="13" grpId="1" animBg="1"/>
      <p:bldP spid="14" grpId="0" animBg="1"/>
      <p:bldP spid="14" grpId="1" animBg="1"/>
      <p:bldP spid="15" grpId="0"/>
      <p:bldP spid="16" grpId="0" animBg="1"/>
      <p:bldP spid="16" grpId="1" animBg="1"/>
      <p:bldP spid="17" grpId="0" animBg="1"/>
      <p:bldP spid="17" grpId="1" animBg="1"/>
      <p:bldP spid="18" grpId="0" animBg="1"/>
      <p:bldP spid="18" grpId="1" animBg="1"/>
      <p:bldP spid="19" grpId="0" animBg="1"/>
      <p:bldP spid="19" grpId="1" animBg="1"/>
      <p:bldP spid="20" grpId="0"/>
      <p:bldP spid="21" grpId="0" animBg="1"/>
      <p:bldP spid="22" grpId="0" animBg="1"/>
      <p:bldP spid="25"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4D5612E-18AC-4158-8DA2-BB92DC8802AC}" type="datetime1">
              <a:rPr lang="en-US" smtClean="0"/>
              <a:t>4/6/2023</a:t>
            </a:fld>
            <a:endParaRPr lang="en-US" dirty="0"/>
          </a:p>
        </p:txBody>
      </p:sp>
      <p:sp>
        <p:nvSpPr>
          <p:cNvPr id="8" name="Footer Placeholder 7"/>
          <p:cNvSpPr>
            <a:spLocks noGrp="1"/>
          </p:cNvSpPr>
          <p:nvPr>
            <p:ph type="ftr" sz="quarter" idx="11"/>
          </p:nvPr>
        </p:nvSpPr>
        <p:spPr/>
        <p:txBody>
          <a:bodyPr/>
          <a:lstStyle/>
          <a:p>
            <a:r>
              <a:rPr lang="en-US"/>
              <a:t>TxSET</a:t>
            </a:r>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pPr/>
              <a:t>116</a:t>
            </a:fld>
            <a:endParaRPr lang="en-US" dirty="0"/>
          </a:p>
        </p:txBody>
      </p:sp>
      <p:sp>
        <p:nvSpPr>
          <p:cNvPr id="7" name="Title 6"/>
          <p:cNvSpPr>
            <a:spLocks noGrp="1"/>
          </p:cNvSpPr>
          <p:nvPr>
            <p:ph type="title"/>
          </p:nvPr>
        </p:nvSpPr>
        <p:spPr/>
        <p:txBody>
          <a:bodyPr>
            <a:normAutofit/>
          </a:bodyPr>
          <a:lstStyle/>
          <a:p>
            <a:r>
              <a:rPr lang="en-US" b="1" i="1" dirty="0"/>
              <a:t>Group Exercise – Part 2</a:t>
            </a:r>
          </a:p>
        </p:txBody>
      </p:sp>
      <p:sp>
        <p:nvSpPr>
          <p:cNvPr id="2" name="Content Placeholder 1">
            <a:extLst>
              <a:ext uri="{FF2B5EF4-FFF2-40B4-BE49-F238E27FC236}">
                <a16:creationId xmlns:a16="http://schemas.microsoft.com/office/drawing/2014/main" id="{2A71AAC2-F3E0-4F12-9008-63B2E0366EA9}"/>
              </a:ext>
            </a:extLst>
          </p:cNvPr>
          <p:cNvSpPr>
            <a:spLocks noGrp="1"/>
          </p:cNvSpPr>
          <p:nvPr>
            <p:ph sz="quarter" idx="4294967295"/>
          </p:nvPr>
        </p:nvSpPr>
        <p:spPr>
          <a:xfrm>
            <a:off x="415528" y="1356359"/>
            <a:ext cx="8315324" cy="4430889"/>
          </a:xfrm>
        </p:spPr>
        <p:txBody>
          <a:bodyPr>
            <a:noAutofit/>
          </a:bodyPr>
          <a:lstStyle/>
          <a:p>
            <a:pPr marL="0" indent="0">
              <a:lnSpc>
                <a:spcPct val="100000"/>
              </a:lnSpc>
              <a:spcBef>
                <a:spcPts val="0"/>
              </a:spcBef>
              <a:spcAft>
                <a:spcPts val="0"/>
              </a:spcAft>
              <a:buNone/>
            </a:pPr>
            <a:r>
              <a:rPr lang="en-US" sz="2200" b="1" dirty="0">
                <a:solidFill>
                  <a:schemeClr val="tx1"/>
                </a:solidFill>
              </a:rPr>
              <a:t>Provide each transaction number. </a:t>
            </a:r>
          </a:p>
          <a:p>
            <a:pPr marL="0" indent="0">
              <a:lnSpc>
                <a:spcPct val="100000"/>
              </a:lnSpc>
              <a:spcBef>
                <a:spcPts val="0"/>
              </a:spcBef>
              <a:spcAft>
                <a:spcPts val="0"/>
              </a:spcAft>
              <a:buNone/>
            </a:pPr>
            <a:endParaRPr lang="en-US" sz="2200" b="1" dirty="0">
              <a:solidFill>
                <a:schemeClr val="tx1"/>
              </a:solidFill>
            </a:endParaRPr>
          </a:p>
          <a:p>
            <a:pPr marL="0" indent="0">
              <a:lnSpc>
                <a:spcPct val="100000"/>
              </a:lnSpc>
              <a:spcBef>
                <a:spcPts val="0"/>
              </a:spcBef>
              <a:spcAft>
                <a:spcPts val="0"/>
              </a:spcAft>
              <a:buNone/>
            </a:pPr>
            <a:r>
              <a:rPr lang="en-US" sz="2200" b="1" dirty="0">
                <a:solidFill>
                  <a:schemeClr val="tx1"/>
                </a:solidFill>
              </a:rPr>
              <a:t>Who the transaction is from and who it is going to. </a:t>
            </a:r>
          </a:p>
          <a:p>
            <a:pPr marL="0" indent="0">
              <a:lnSpc>
                <a:spcPct val="100000"/>
              </a:lnSpc>
              <a:spcBef>
                <a:spcPts val="0"/>
              </a:spcBef>
              <a:spcAft>
                <a:spcPts val="0"/>
              </a:spcAft>
              <a:buNone/>
            </a:pPr>
            <a:endParaRPr lang="en-US" sz="2200" b="1" dirty="0">
              <a:solidFill>
                <a:schemeClr val="tx1"/>
              </a:solidFill>
            </a:endParaRPr>
          </a:p>
          <a:p>
            <a:pPr marL="0" indent="0">
              <a:lnSpc>
                <a:spcPct val="100000"/>
              </a:lnSpc>
              <a:spcBef>
                <a:spcPts val="0"/>
              </a:spcBef>
              <a:spcAft>
                <a:spcPts val="0"/>
              </a:spcAft>
              <a:buNone/>
            </a:pPr>
            <a:r>
              <a:rPr lang="en-US" sz="2200" b="1" dirty="0">
                <a:solidFill>
                  <a:schemeClr val="tx1"/>
                </a:solidFill>
              </a:rPr>
              <a:t>Who is the REP of Record for the scenario listed below?</a:t>
            </a:r>
          </a:p>
          <a:p>
            <a:pPr marL="0" indent="0">
              <a:lnSpc>
                <a:spcPct val="100000"/>
              </a:lnSpc>
              <a:spcBef>
                <a:spcPts val="0"/>
              </a:spcBef>
              <a:spcAft>
                <a:spcPts val="0"/>
              </a:spcAft>
              <a:buNone/>
            </a:pPr>
            <a:endParaRPr lang="en-US" dirty="0">
              <a:solidFill>
                <a:schemeClr val="tx1"/>
              </a:solidFill>
            </a:endParaRPr>
          </a:p>
          <a:p>
            <a:pPr marL="0" indent="0">
              <a:lnSpc>
                <a:spcPct val="100000"/>
              </a:lnSpc>
              <a:spcBef>
                <a:spcPts val="0"/>
              </a:spcBef>
              <a:spcAft>
                <a:spcPts val="0"/>
              </a:spcAft>
              <a:buNone/>
            </a:pPr>
            <a:endParaRPr lang="en-US" dirty="0">
              <a:solidFill>
                <a:schemeClr val="tx1"/>
              </a:solidFill>
            </a:endParaRPr>
          </a:p>
          <a:p>
            <a:pPr marL="0" indent="0">
              <a:lnSpc>
                <a:spcPct val="100000"/>
              </a:lnSpc>
              <a:spcBef>
                <a:spcPts val="0"/>
              </a:spcBef>
              <a:spcAft>
                <a:spcPts val="0"/>
              </a:spcAft>
              <a:buNone/>
            </a:pPr>
            <a:endParaRPr lang="en-US" dirty="0">
              <a:solidFill>
                <a:schemeClr val="tx1"/>
              </a:solidFill>
            </a:endParaRPr>
          </a:p>
          <a:p>
            <a:pPr algn="ctr"/>
            <a:r>
              <a:rPr lang="en-US" sz="2400" b="1" i="1" dirty="0">
                <a:solidFill>
                  <a:schemeClr val="accent1">
                    <a:lumMod val="75000"/>
                  </a:schemeClr>
                </a:solidFill>
              </a:rPr>
              <a:t>Customer calls COWBOYS ENERGY to cancel the Move in the day before the scheduled date…</a:t>
            </a:r>
          </a:p>
          <a:p>
            <a:pPr algn="ctr"/>
            <a:endParaRPr lang="en-US" sz="2400" b="1" i="1" dirty="0">
              <a:solidFill>
                <a:schemeClr val="accent1">
                  <a:lumMod val="75000"/>
                </a:schemeClr>
              </a:solidFill>
            </a:endParaRPr>
          </a:p>
          <a:p>
            <a:r>
              <a:rPr lang="en-US" sz="1800" b="1" i="1" dirty="0">
                <a:solidFill>
                  <a:schemeClr val="tx1"/>
                </a:solidFill>
              </a:rPr>
              <a:t>*Hint – some lines can have up to 4 dots</a:t>
            </a:r>
          </a:p>
          <a:p>
            <a:endParaRPr lang="en-US" sz="2400" b="1" i="1" dirty="0">
              <a:solidFill>
                <a:schemeClr val="accent1">
                  <a:lumMod val="75000"/>
                </a:schemeClr>
              </a:solidFill>
            </a:endParaRPr>
          </a:p>
        </p:txBody>
      </p:sp>
    </p:spTree>
    <p:custDataLst>
      <p:tags r:id="rId1"/>
    </p:custDataLst>
    <p:extLst>
      <p:ext uri="{BB962C8B-B14F-4D97-AF65-F5344CB8AC3E}">
        <p14:creationId xmlns:p14="http://schemas.microsoft.com/office/powerpoint/2010/main" val="385405027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4"/>
          <p:cNvSpPr/>
          <p:nvPr/>
        </p:nvSpPr>
        <p:spPr>
          <a:xfrm>
            <a:off x="2495552" y="5254062"/>
            <a:ext cx="914400" cy="338554"/>
          </a:xfrm>
          <a:prstGeom prst="rect">
            <a:avLst/>
          </a:prstGeom>
        </p:spPr>
        <p:txBody>
          <a:bodyPr wrap="square" anchor="ctr">
            <a:spAutoFit/>
          </a:bodyPr>
          <a:lstStyle/>
          <a:p>
            <a:pPr algn="ctr"/>
            <a:r>
              <a:rPr lang="en-US" sz="1600" dirty="0">
                <a:latin typeface="Arial" panose="020B0604020202020204" pitchFamily="34" charset="0"/>
                <a:cs typeface="Arial" panose="020B0604020202020204" pitchFamily="34" charset="0"/>
              </a:rPr>
              <a:t>814_08</a:t>
            </a:r>
          </a:p>
        </p:txBody>
      </p:sp>
      <p:sp>
        <p:nvSpPr>
          <p:cNvPr id="67" name="Oval 66"/>
          <p:cNvSpPr/>
          <p:nvPr/>
        </p:nvSpPr>
        <p:spPr>
          <a:xfrm>
            <a:off x="7726853" y="5295887"/>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Oval 65"/>
          <p:cNvSpPr/>
          <p:nvPr/>
        </p:nvSpPr>
        <p:spPr>
          <a:xfrm>
            <a:off x="3715788" y="5292290"/>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p:cNvSpPr/>
          <p:nvPr/>
        </p:nvSpPr>
        <p:spPr>
          <a:xfrm>
            <a:off x="5686664" y="3810626"/>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1" name="Oval 40"/>
          <p:cNvSpPr/>
          <p:nvPr/>
        </p:nvSpPr>
        <p:spPr>
          <a:xfrm>
            <a:off x="6361332" y="3807669"/>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2" name="Oval 41"/>
          <p:cNvSpPr/>
          <p:nvPr/>
        </p:nvSpPr>
        <p:spPr>
          <a:xfrm>
            <a:off x="3717229" y="3811077"/>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5" name="Oval 44"/>
          <p:cNvSpPr/>
          <p:nvPr/>
        </p:nvSpPr>
        <p:spPr>
          <a:xfrm>
            <a:off x="7042475" y="3796141"/>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6" name="Oval 45"/>
          <p:cNvSpPr/>
          <p:nvPr/>
        </p:nvSpPr>
        <p:spPr>
          <a:xfrm>
            <a:off x="4374157" y="4487509"/>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7" name="Oval 46"/>
          <p:cNvSpPr/>
          <p:nvPr/>
        </p:nvSpPr>
        <p:spPr>
          <a:xfrm>
            <a:off x="6374357" y="4487509"/>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54" name="Oval 53"/>
          <p:cNvSpPr/>
          <p:nvPr/>
        </p:nvSpPr>
        <p:spPr>
          <a:xfrm>
            <a:off x="8372059" y="4522376"/>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63" name="Oval 62"/>
          <p:cNvSpPr/>
          <p:nvPr/>
        </p:nvSpPr>
        <p:spPr>
          <a:xfrm>
            <a:off x="3717480" y="4481241"/>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30" name="Title 29"/>
          <p:cNvSpPr>
            <a:spLocks noGrp="1"/>
          </p:cNvSpPr>
          <p:nvPr>
            <p:ph type="title"/>
          </p:nvPr>
        </p:nvSpPr>
        <p:spPr>
          <a:xfrm>
            <a:off x="228599" y="228600"/>
            <a:ext cx="8180763" cy="627796"/>
          </a:xfrm>
        </p:spPr>
        <p:txBody>
          <a:bodyPr>
            <a:noAutofit/>
          </a:bodyPr>
          <a:lstStyle/>
          <a:p>
            <a:r>
              <a:rPr lang="en-US" b="1" i="1" dirty="0"/>
              <a:t>Group Exercise – Part 2:  TX SET Process Flow</a:t>
            </a:r>
          </a:p>
        </p:txBody>
      </p:sp>
      <p:sp>
        <p:nvSpPr>
          <p:cNvPr id="6" name="Rectangle 5"/>
          <p:cNvSpPr/>
          <p:nvPr/>
        </p:nvSpPr>
        <p:spPr>
          <a:xfrm>
            <a:off x="2496589" y="4543599"/>
            <a:ext cx="914400" cy="338554"/>
          </a:xfrm>
          <a:prstGeom prst="rect">
            <a:avLst/>
          </a:prstGeom>
        </p:spPr>
        <p:txBody>
          <a:bodyPr wrap="square" anchor="ctr">
            <a:spAutoFit/>
          </a:bodyPr>
          <a:lstStyle/>
          <a:p>
            <a:pPr algn="ctr"/>
            <a:r>
              <a:rPr lang="en-US" sz="1600" dirty="0">
                <a:latin typeface="Arial" panose="020B0604020202020204" pitchFamily="34" charset="0"/>
                <a:cs typeface="Arial" panose="020B0604020202020204" pitchFamily="34" charset="0"/>
              </a:rPr>
              <a:t>814_09</a:t>
            </a:r>
          </a:p>
        </p:txBody>
      </p:sp>
      <p:sp>
        <p:nvSpPr>
          <p:cNvPr id="3" name="Rectangle 2"/>
          <p:cNvSpPr/>
          <p:nvPr/>
        </p:nvSpPr>
        <p:spPr>
          <a:xfrm>
            <a:off x="2496589" y="3832304"/>
            <a:ext cx="914400" cy="338554"/>
          </a:xfrm>
          <a:prstGeom prst="rect">
            <a:avLst/>
          </a:prstGeom>
        </p:spPr>
        <p:txBody>
          <a:bodyPr wrap="square" anchor="ctr">
            <a:spAutoFit/>
          </a:bodyPr>
          <a:lstStyle/>
          <a:p>
            <a:pPr algn="ctr"/>
            <a:r>
              <a:rPr lang="en-US" sz="1600" dirty="0">
                <a:latin typeface="Arial" panose="020B0604020202020204" pitchFamily="34" charset="0"/>
                <a:cs typeface="Arial" panose="020B0604020202020204" pitchFamily="34" charset="0"/>
              </a:rPr>
              <a:t>814_08</a:t>
            </a:r>
          </a:p>
        </p:txBody>
      </p:sp>
      <p:sp>
        <p:nvSpPr>
          <p:cNvPr id="25" name="Rectangle 24"/>
          <p:cNvSpPr/>
          <p:nvPr/>
        </p:nvSpPr>
        <p:spPr>
          <a:xfrm>
            <a:off x="134390" y="3635137"/>
            <a:ext cx="8762999" cy="22502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34389" y="3279752"/>
            <a:ext cx="3346704" cy="355386"/>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cxnSp>
        <p:nvCxnSpPr>
          <p:cNvPr id="29" name="Straight Connector 28"/>
          <p:cNvCxnSpPr/>
          <p:nvPr/>
        </p:nvCxnSpPr>
        <p:spPr>
          <a:xfrm flipH="1">
            <a:off x="3483786" y="2884715"/>
            <a:ext cx="3403" cy="30059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2406655" y="3644422"/>
            <a:ext cx="13735" cy="2246223"/>
          </a:xfrm>
          <a:prstGeom prst="line">
            <a:avLst/>
          </a:prstGeom>
          <a:ln w="12700"/>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flipH="1">
            <a:off x="4251455" y="3272323"/>
            <a:ext cx="7289" cy="2618322"/>
          </a:xfrm>
          <a:prstGeom prst="line">
            <a:avLst/>
          </a:prstGeom>
          <a:ln w="12700"/>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flipH="1">
            <a:off x="4868849" y="3272323"/>
            <a:ext cx="849" cy="2618322"/>
          </a:xfrm>
          <a:prstGeom prst="line">
            <a:avLst/>
          </a:prstGeom>
          <a:ln w="12700"/>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a:xfrm>
            <a:off x="6906474" y="3278944"/>
            <a:ext cx="9877" cy="2611701"/>
          </a:xfrm>
          <a:prstGeom prst="line">
            <a:avLst/>
          </a:prstGeom>
          <a:ln w="12700"/>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a:xfrm>
            <a:off x="7562364" y="3272323"/>
            <a:ext cx="11190" cy="2618322"/>
          </a:xfrm>
          <a:prstGeom prst="line">
            <a:avLst/>
          </a:prstGeom>
          <a:ln w="12700"/>
        </p:spPr>
        <p:style>
          <a:lnRef idx="1">
            <a:schemeClr val="dk1"/>
          </a:lnRef>
          <a:fillRef idx="0">
            <a:schemeClr val="dk1"/>
          </a:fillRef>
          <a:effectRef idx="0">
            <a:schemeClr val="dk1"/>
          </a:effectRef>
          <a:fontRef idx="minor">
            <a:schemeClr val="tx1"/>
          </a:fontRef>
        </p:style>
      </p:cxnSp>
      <p:cxnSp>
        <p:nvCxnSpPr>
          <p:cNvPr id="36" name="Straight Connector 35"/>
          <p:cNvCxnSpPr/>
          <p:nvPr/>
        </p:nvCxnSpPr>
        <p:spPr>
          <a:xfrm>
            <a:off x="134389" y="4351559"/>
            <a:ext cx="87630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37" name="Straight Connector 36"/>
          <p:cNvCxnSpPr/>
          <p:nvPr/>
        </p:nvCxnSpPr>
        <p:spPr>
          <a:xfrm>
            <a:off x="134389" y="5061970"/>
            <a:ext cx="8763000" cy="0"/>
          </a:xfrm>
          <a:prstGeom prst="line">
            <a:avLst/>
          </a:prstGeom>
          <a:ln w="12700"/>
        </p:spPr>
        <p:style>
          <a:lnRef idx="1">
            <a:schemeClr val="dk1"/>
          </a:lnRef>
          <a:fillRef idx="0">
            <a:schemeClr val="dk1"/>
          </a:fillRef>
          <a:effectRef idx="0">
            <a:schemeClr val="dk1"/>
          </a:effectRef>
          <a:fontRef idx="minor">
            <a:schemeClr val="tx1"/>
          </a:fontRef>
        </p:style>
      </p:cxnSp>
      <p:sp>
        <p:nvSpPr>
          <p:cNvPr id="43" name="Rectangle 42"/>
          <p:cNvSpPr/>
          <p:nvPr/>
        </p:nvSpPr>
        <p:spPr>
          <a:xfrm>
            <a:off x="125931" y="3681541"/>
            <a:ext cx="2370657" cy="640080"/>
          </a:xfrm>
          <a:prstGeom prst="rect">
            <a:avLst/>
          </a:prstGeom>
        </p:spPr>
        <p:txBody>
          <a:bodyPr wrap="square" anchor="ctr">
            <a:noAutofit/>
          </a:bodyPr>
          <a:lstStyle/>
          <a:p>
            <a:r>
              <a:rPr lang="en-US" sz="1600" dirty="0">
                <a:latin typeface="Arial" panose="020B0604020202020204" pitchFamily="34" charset="0"/>
                <a:cs typeface="Arial" panose="020B0604020202020204" pitchFamily="34" charset="0"/>
              </a:rPr>
              <a:t>Cancel Request – on day before MVI schedule</a:t>
            </a:r>
          </a:p>
        </p:txBody>
      </p:sp>
      <p:sp>
        <p:nvSpPr>
          <p:cNvPr id="44" name="Rectangle 43"/>
          <p:cNvSpPr/>
          <p:nvPr/>
        </p:nvSpPr>
        <p:spPr>
          <a:xfrm>
            <a:off x="125932" y="4392836"/>
            <a:ext cx="2286000" cy="640080"/>
          </a:xfrm>
          <a:prstGeom prst="rect">
            <a:avLst/>
          </a:prstGeom>
        </p:spPr>
        <p:txBody>
          <a:bodyPr wrap="square" tIns="45720" bIns="45720" anchor="ctr">
            <a:noAutofit/>
          </a:bodyPr>
          <a:lstStyle/>
          <a:p>
            <a:r>
              <a:rPr lang="en-US" sz="1600" dirty="0">
                <a:latin typeface="Arial" panose="020B0604020202020204" pitchFamily="34" charset="0"/>
                <a:cs typeface="Arial" panose="020B0604020202020204" pitchFamily="34" charset="0"/>
              </a:rPr>
              <a:t>Cancel Response - Accept</a:t>
            </a:r>
          </a:p>
        </p:txBody>
      </p:sp>
      <p:sp>
        <p:nvSpPr>
          <p:cNvPr id="49" name="Rectangle 48"/>
          <p:cNvSpPr/>
          <p:nvPr/>
        </p:nvSpPr>
        <p:spPr>
          <a:xfrm>
            <a:off x="125932" y="3272567"/>
            <a:ext cx="8771457" cy="365760"/>
          </a:xfrm>
          <a:prstGeom prst="rect">
            <a:avLst/>
          </a:prstGeom>
          <a:ln w="12700">
            <a:solidFill>
              <a:schemeClr val="tx1"/>
            </a:solidFill>
          </a:ln>
        </p:spPr>
        <p:txBody>
          <a:bodyPr wrap="square" tIns="91440" rIns="91440" bIns="91440" anchor="ctr">
            <a:noAutofit/>
          </a:bodyPr>
          <a:lstStyle/>
          <a:p>
            <a:r>
              <a:rPr lang="en-US" sz="1600" dirty="0">
                <a:latin typeface="Arial" panose="020B0604020202020204" pitchFamily="34" charset="0"/>
                <a:cs typeface="Arial" panose="020B0604020202020204" pitchFamily="34" charset="0"/>
              </a:rPr>
              <a:t>Transaction Type</a:t>
            </a:r>
          </a:p>
        </p:txBody>
      </p:sp>
      <p:sp>
        <p:nvSpPr>
          <p:cNvPr id="50" name="Rectangle 49"/>
          <p:cNvSpPr/>
          <p:nvPr/>
        </p:nvSpPr>
        <p:spPr>
          <a:xfrm>
            <a:off x="3493835" y="3285745"/>
            <a:ext cx="822960" cy="365760"/>
          </a:xfrm>
          <a:prstGeom prst="rect">
            <a:avLst/>
          </a:prstGeom>
        </p:spPr>
        <p:txBody>
          <a:bodyPr wrap="square" tIns="91440" bIns="91440" anchor="ctr">
            <a:spAutoFit/>
          </a:bodyPr>
          <a:lstStyle/>
          <a:p>
            <a:pPr algn="ctr"/>
            <a:r>
              <a:rPr lang="en-US" sz="1400" b="1" dirty="0">
                <a:latin typeface="Arial" panose="020B0604020202020204" pitchFamily="34" charset="0"/>
                <a:cs typeface="Arial" panose="020B0604020202020204" pitchFamily="34" charset="0"/>
              </a:rPr>
              <a:t>ERCOT</a:t>
            </a:r>
          </a:p>
        </p:txBody>
      </p:sp>
      <p:sp>
        <p:nvSpPr>
          <p:cNvPr id="51" name="Rectangle 50"/>
          <p:cNvSpPr/>
          <p:nvPr/>
        </p:nvSpPr>
        <p:spPr>
          <a:xfrm>
            <a:off x="4148055" y="3290512"/>
            <a:ext cx="822960" cy="365760"/>
          </a:xfrm>
          <a:prstGeom prst="rect">
            <a:avLst/>
          </a:prstGeom>
        </p:spPr>
        <p:txBody>
          <a:bodyPr wrap="square" tIns="91440" bIns="91440" anchor="ctr">
            <a:spAutoFit/>
          </a:bodyPr>
          <a:lstStyle/>
          <a:p>
            <a:pPr algn="ctr"/>
            <a:r>
              <a:rPr lang="en-US" sz="1400" b="1" dirty="0">
                <a:latin typeface="Arial" panose="020B0604020202020204" pitchFamily="34" charset="0"/>
                <a:cs typeface="Arial" panose="020B0604020202020204" pitchFamily="34" charset="0"/>
              </a:rPr>
              <a:t>TDSP</a:t>
            </a:r>
          </a:p>
        </p:txBody>
      </p:sp>
      <p:sp>
        <p:nvSpPr>
          <p:cNvPr id="52" name="Rectangle 51"/>
          <p:cNvSpPr/>
          <p:nvPr/>
        </p:nvSpPr>
        <p:spPr>
          <a:xfrm>
            <a:off x="4815257" y="3244949"/>
            <a:ext cx="822960" cy="461665"/>
          </a:xfrm>
          <a:prstGeom prst="rect">
            <a:avLst/>
          </a:prstGeom>
        </p:spPr>
        <p:txBody>
          <a:bodyPr wrap="square" tIns="91440" bIns="91440" anchor="ctr">
            <a:spAutoFit/>
          </a:bodyPr>
          <a:lstStyle/>
          <a:p>
            <a:pPr algn="ctr"/>
            <a:r>
              <a:rPr lang="en-US" sz="900" b="1" dirty="0">
                <a:latin typeface="Arial" panose="020B0604020202020204" pitchFamily="34" charset="0"/>
                <a:cs typeface="Arial" panose="020B0604020202020204" pitchFamily="34" charset="0"/>
              </a:rPr>
              <a:t>OILERS ENERGY</a:t>
            </a:r>
          </a:p>
        </p:txBody>
      </p:sp>
      <p:sp>
        <p:nvSpPr>
          <p:cNvPr id="57" name="Rectangle 56"/>
          <p:cNvSpPr/>
          <p:nvPr/>
        </p:nvSpPr>
        <p:spPr>
          <a:xfrm>
            <a:off x="6156217" y="3292902"/>
            <a:ext cx="822960" cy="365760"/>
          </a:xfrm>
          <a:prstGeom prst="rect">
            <a:avLst/>
          </a:prstGeom>
        </p:spPr>
        <p:txBody>
          <a:bodyPr wrap="square" tIns="91440" bIns="91440" anchor="ctr">
            <a:spAutoFit/>
          </a:bodyPr>
          <a:lstStyle/>
          <a:p>
            <a:pPr algn="ctr"/>
            <a:r>
              <a:rPr lang="en-US" sz="1400" b="1" dirty="0">
                <a:latin typeface="Arial" panose="020B0604020202020204" pitchFamily="34" charset="0"/>
                <a:cs typeface="Arial" panose="020B0604020202020204" pitchFamily="34" charset="0"/>
              </a:rPr>
              <a:t>ERCOT</a:t>
            </a:r>
          </a:p>
        </p:txBody>
      </p:sp>
      <p:sp>
        <p:nvSpPr>
          <p:cNvPr id="58" name="Rectangle 57"/>
          <p:cNvSpPr/>
          <p:nvPr/>
        </p:nvSpPr>
        <p:spPr>
          <a:xfrm>
            <a:off x="6828301" y="3285404"/>
            <a:ext cx="822960" cy="365760"/>
          </a:xfrm>
          <a:prstGeom prst="rect">
            <a:avLst/>
          </a:prstGeom>
        </p:spPr>
        <p:txBody>
          <a:bodyPr wrap="square" tIns="91440" bIns="91440" anchor="ctr">
            <a:spAutoFit/>
          </a:bodyPr>
          <a:lstStyle/>
          <a:p>
            <a:pPr algn="ctr"/>
            <a:r>
              <a:rPr lang="en-US" sz="1400" b="1" dirty="0">
                <a:latin typeface="Arial" panose="020B0604020202020204" pitchFamily="34" charset="0"/>
                <a:cs typeface="Arial" panose="020B0604020202020204" pitchFamily="34" charset="0"/>
              </a:rPr>
              <a:t>TDSP</a:t>
            </a:r>
          </a:p>
        </p:txBody>
      </p:sp>
      <p:sp>
        <p:nvSpPr>
          <p:cNvPr id="59" name="Rectangle 58"/>
          <p:cNvSpPr/>
          <p:nvPr/>
        </p:nvSpPr>
        <p:spPr>
          <a:xfrm>
            <a:off x="8144948" y="3244949"/>
            <a:ext cx="822960" cy="461665"/>
          </a:xfrm>
          <a:prstGeom prst="rect">
            <a:avLst/>
          </a:prstGeom>
        </p:spPr>
        <p:txBody>
          <a:bodyPr wrap="square" tIns="91440" bIns="91440" anchor="ctr">
            <a:spAutoFit/>
          </a:bodyPr>
          <a:lstStyle/>
          <a:p>
            <a:pPr algn="ctr"/>
            <a:r>
              <a:rPr lang="en-US" sz="900" b="1" dirty="0">
                <a:latin typeface="Arial" panose="020B0604020202020204" pitchFamily="34" charset="0"/>
                <a:cs typeface="Arial" panose="020B0604020202020204" pitchFamily="34" charset="0"/>
              </a:rPr>
              <a:t>COWBOYS ENERGY</a:t>
            </a:r>
          </a:p>
        </p:txBody>
      </p:sp>
      <p:sp>
        <p:nvSpPr>
          <p:cNvPr id="55" name="Rectangle 54"/>
          <p:cNvSpPr/>
          <p:nvPr/>
        </p:nvSpPr>
        <p:spPr>
          <a:xfrm>
            <a:off x="5465684" y="3255354"/>
            <a:ext cx="822960" cy="461665"/>
          </a:xfrm>
          <a:prstGeom prst="rect">
            <a:avLst/>
          </a:prstGeom>
        </p:spPr>
        <p:txBody>
          <a:bodyPr wrap="square" tIns="91440" bIns="91440" anchor="ctr">
            <a:spAutoFit/>
          </a:bodyPr>
          <a:lstStyle/>
          <a:p>
            <a:pPr algn="ctr"/>
            <a:r>
              <a:rPr lang="en-US" sz="900" b="1" dirty="0">
                <a:latin typeface="Arial" panose="020B0604020202020204" pitchFamily="34" charset="0"/>
                <a:cs typeface="Arial" panose="020B0604020202020204" pitchFamily="34" charset="0"/>
              </a:rPr>
              <a:t>COWBOYS ENERGY</a:t>
            </a:r>
          </a:p>
        </p:txBody>
      </p:sp>
      <p:cxnSp>
        <p:nvCxnSpPr>
          <p:cNvPr id="56" name="Straight Connector 55"/>
          <p:cNvCxnSpPr/>
          <p:nvPr/>
        </p:nvCxnSpPr>
        <p:spPr>
          <a:xfrm>
            <a:off x="5554142" y="3265405"/>
            <a:ext cx="5275" cy="2625240"/>
          </a:xfrm>
          <a:prstGeom prst="line">
            <a:avLst/>
          </a:prstGeom>
          <a:ln w="12700"/>
        </p:spPr>
        <p:style>
          <a:lnRef idx="1">
            <a:schemeClr val="dk1"/>
          </a:lnRef>
          <a:fillRef idx="0">
            <a:schemeClr val="dk1"/>
          </a:fillRef>
          <a:effectRef idx="0">
            <a:schemeClr val="dk1"/>
          </a:effectRef>
          <a:fontRef idx="minor">
            <a:schemeClr val="tx1"/>
          </a:fontRef>
        </p:style>
      </p:cxnSp>
      <p:sp>
        <p:nvSpPr>
          <p:cNvPr id="61" name="Rectangle 60"/>
          <p:cNvSpPr/>
          <p:nvPr/>
        </p:nvSpPr>
        <p:spPr>
          <a:xfrm>
            <a:off x="7472864" y="3247165"/>
            <a:ext cx="822960" cy="461665"/>
          </a:xfrm>
          <a:prstGeom prst="rect">
            <a:avLst/>
          </a:prstGeom>
        </p:spPr>
        <p:txBody>
          <a:bodyPr wrap="square" tIns="91440" bIns="91440" anchor="ctr">
            <a:spAutoFit/>
          </a:bodyPr>
          <a:lstStyle/>
          <a:p>
            <a:pPr algn="ctr"/>
            <a:r>
              <a:rPr lang="en-US" sz="900" b="1" dirty="0">
                <a:latin typeface="Arial" panose="020B0604020202020204" pitchFamily="34" charset="0"/>
                <a:cs typeface="Arial" panose="020B0604020202020204" pitchFamily="34" charset="0"/>
              </a:rPr>
              <a:t>OILERS ENERGY</a:t>
            </a:r>
          </a:p>
        </p:txBody>
      </p:sp>
      <p:cxnSp>
        <p:nvCxnSpPr>
          <p:cNvPr id="62" name="Straight Connector 61"/>
          <p:cNvCxnSpPr/>
          <p:nvPr/>
        </p:nvCxnSpPr>
        <p:spPr>
          <a:xfrm flipH="1">
            <a:off x="8219567" y="3278944"/>
            <a:ext cx="1576" cy="2611701"/>
          </a:xfrm>
          <a:prstGeom prst="line">
            <a:avLst/>
          </a:prstGeom>
          <a:ln w="12700"/>
        </p:spPr>
        <p:style>
          <a:lnRef idx="1">
            <a:schemeClr val="dk1"/>
          </a:lnRef>
          <a:fillRef idx="0">
            <a:schemeClr val="dk1"/>
          </a:fillRef>
          <a:effectRef idx="0">
            <a:schemeClr val="dk1"/>
          </a:effectRef>
          <a:fontRef idx="minor">
            <a:schemeClr val="tx1"/>
          </a:fontRef>
        </p:style>
      </p:cxnSp>
      <p:sp>
        <p:nvSpPr>
          <p:cNvPr id="2" name="Date Placeholder 1"/>
          <p:cNvSpPr>
            <a:spLocks noGrp="1"/>
          </p:cNvSpPr>
          <p:nvPr>
            <p:ph type="dt" sz="half" idx="10"/>
          </p:nvPr>
        </p:nvSpPr>
        <p:spPr/>
        <p:txBody>
          <a:bodyPr/>
          <a:lstStyle/>
          <a:p>
            <a:fld id="{CC817C7D-EAEA-4858-9B1E-2197DC7D03BA}" type="datetime1">
              <a:rPr lang="en-US" smtClean="0"/>
              <a:t>4/6/2023</a:t>
            </a:fld>
            <a:endParaRPr lang="en-US" dirty="0"/>
          </a:p>
        </p:txBody>
      </p:sp>
      <p:sp>
        <p:nvSpPr>
          <p:cNvPr id="4" name="Footer Placeholder 3"/>
          <p:cNvSpPr>
            <a:spLocks noGrp="1"/>
          </p:cNvSpPr>
          <p:nvPr>
            <p:ph type="ftr" sz="quarter" idx="11"/>
          </p:nvPr>
        </p:nvSpPr>
        <p:spPr/>
        <p:txBody>
          <a:bodyPr/>
          <a:lstStyle/>
          <a:p>
            <a:r>
              <a:rPr lang="en-US"/>
              <a:t>TxSET</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pPr/>
              <a:t>117</a:t>
            </a:fld>
            <a:endParaRPr lang="en-US" dirty="0"/>
          </a:p>
        </p:txBody>
      </p:sp>
      <p:sp>
        <p:nvSpPr>
          <p:cNvPr id="39" name="Rectangle 38"/>
          <p:cNvSpPr/>
          <p:nvPr/>
        </p:nvSpPr>
        <p:spPr>
          <a:xfrm>
            <a:off x="2420471" y="3272323"/>
            <a:ext cx="1055901" cy="366004"/>
          </a:xfrm>
          <a:prstGeom prst="rect">
            <a:avLst/>
          </a:prstGeom>
          <a:solidFill>
            <a:srgbClr val="CCCCCC"/>
          </a:solidFill>
          <a:ln w="12700">
            <a:solidFill>
              <a:schemeClr val="tx1"/>
            </a:solidFill>
          </a:ln>
        </p:spPr>
        <p:txBody>
          <a:bodyPr wrap="square" tIns="91440" rIns="91440" bIns="91440" anchor="ctr">
            <a:noAutofit/>
          </a:bodyPr>
          <a:lstStyle/>
          <a:p>
            <a:r>
              <a:rPr lang="en-US" sz="1600" dirty="0">
                <a:latin typeface="Arial" panose="020B0604020202020204" pitchFamily="34" charset="0"/>
                <a:cs typeface="Arial" panose="020B0604020202020204" pitchFamily="34" charset="0"/>
              </a:rPr>
              <a:t>Trans #</a:t>
            </a:r>
          </a:p>
        </p:txBody>
      </p:sp>
      <p:cxnSp>
        <p:nvCxnSpPr>
          <p:cNvPr id="53" name="Straight Connector 52"/>
          <p:cNvCxnSpPr/>
          <p:nvPr/>
        </p:nvCxnSpPr>
        <p:spPr>
          <a:xfrm>
            <a:off x="191690" y="5890645"/>
            <a:ext cx="8763000" cy="0"/>
          </a:xfrm>
          <a:prstGeom prst="line">
            <a:avLst/>
          </a:prstGeom>
          <a:ln w="12700"/>
        </p:spPr>
        <p:style>
          <a:lnRef idx="1">
            <a:schemeClr val="dk1"/>
          </a:lnRef>
          <a:fillRef idx="0">
            <a:schemeClr val="dk1"/>
          </a:fillRef>
          <a:effectRef idx="0">
            <a:schemeClr val="dk1"/>
          </a:effectRef>
          <a:fontRef idx="minor">
            <a:schemeClr val="tx1"/>
          </a:fontRef>
        </p:style>
      </p:cxnSp>
      <p:sp>
        <p:nvSpPr>
          <p:cNvPr id="64" name="Rectangle 63"/>
          <p:cNvSpPr/>
          <p:nvPr/>
        </p:nvSpPr>
        <p:spPr>
          <a:xfrm>
            <a:off x="123065" y="5162750"/>
            <a:ext cx="2671295" cy="640080"/>
          </a:xfrm>
          <a:prstGeom prst="rect">
            <a:avLst/>
          </a:prstGeom>
        </p:spPr>
        <p:txBody>
          <a:bodyPr wrap="square" anchor="ctr">
            <a:noAutofit/>
          </a:bodyPr>
          <a:lstStyle/>
          <a:p>
            <a:r>
              <a:rPr lang="en-US" sz="1600" dirty="0">
                <a:latin typeface="Arial" panose="020B0604020202020204" pitchFamily="34" charset="0"/>
                <a:cs typeface="Arial" panose="020B0604020202020204" pitchFamily="34" charset="0"/>
              </a:rPr>
              <a:t>Cancel Request – Response to Cancel Accept</a:t>
            </a:r>
          </a:p>
        </p:txBody>
      </p:sp>
      <p:sp>
        <p:nvSpPr>
          <p:cNvPr id="27" name="Rectangle 26"/>
          <p:cNvSpPr/>
          <p:nvPr/>
        </p:nvSpPr>
        <p:spPr>
          <a:xfrm>
            <a:off x="3503116" y="2884714"/>
            <a:ext cx="2688336" cy="393192"/>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Arial" panose="020B0604020202020204" pitchFamily="34" charset="0"/>
                <a:cs typeface="Arial" panose="020B0604020202020204" pitchFamily="34" charset="0"/>
              </a:rPr>
              <a:t>From</a:t>
            </a:r>
          </a:p>
        </p:txBody>
      </p:sp>
      <p:sp>
        <p:nvSpPr>
          <p:cNvPr id="60" name="Rectangle 59"/>
          <p:cNvSpPr/>
          <p:nvPr/>
        </p:nvSpPr>
        <p:spPr>
          <a:xfrm>
            <a:off x="6218196" y="2884714"/>
            <a:ext cx="2688336" cy="393192"/>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Arial" panose="020B0604020202020204" pitchFamily="34" charset="0"/>
                <a:cs typeface="Arial" panose="020B0604020202020204" pitchFamily="34" charset="0"/>
              </a:rPr>
              <a:t>To</a:t>
            </a:r>
          </a:p>
        </p:txBody>
      </p:sp>
      <p:cxnSp>
        <p:nvCxnSpPr>
          <p:cNvPr id="28" name="Straight Connector 27"/>
          <p:cNvCxnSpPr/>
          <p:nvPr/>
        </p:nvCxnSpPr>
        <p:spPr>
          <a:xfrm>
            <a:off x="6205455" y="2884715"/>
            <a:ext cx="1098" cy="300063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43356E1E-D0F5-489B-81FA-1DA7BC461DE4}"/>
              </a:ext>
            </a:extLst>
          </p:cNvPr>
          <p:cNvSpPr/>
          <p:nvPr/>
        </p:nvSpPr>
        <p:spPr>
          <a:xfrm>
            <a:off x="822961" y="1366533"/>
            <a:ext cx="7469460" cy="646331"/>
          </a:xfrm>
          <a:prstGeom prst="rect">
            <a:avLst/>
          </a:prstGeom>
        </p:spPr>
        <p:txBody>
          <a:bodyPr wrap="square">
            <a:spAutoFit/>
          </a:bodyPr>
          <a:lstStyle/>
          <a:p>
            <a:pPr algn="ctr"/>
            <a:r>
              <a:rPr lang="en-US" b="1" i="1" dirty="0">
                <a:solidFill>
                  <a:schemeClr val="accent1">
                    <a:lumMod val="75000"/>
                  </a:schemeClr>
                </a:solidFill>
              </a:rPr>
              <a:t>Customer calls COWBOYS ENERGY to cancel the move in the day before the scheduled date…</a:t>
            </a:r>
            <a:endParaRPr lang="en-US" dirty="0">
              <a:solidFill>
                <a:schemeClr val="accent1">
                  <a:lumMod val="75000"/>
                </a:schemeClr>
              </a:solidFill>
            </a:endParaRPr>
          </a:p>
        </p:txBody>
      </p:sp>
    </p:spTree>
    <p:custDataLst>
      <p:tags r:id="rId1"/>
    </p:custDataLst>
    <p:extLst>
      <p:ext uri="{BB962C8B-B14F-4D97-AF65-F5344CB8AC3E}">
        <p14:creationId xmlns:p14="http://schemas.microsoft.com/office/powerpoint/2010/main" val="1277755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5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fade">
                                      <p:cBhvr>
                                        <p:cTn id="16" dur="250"/>
                                        <p:tgtEl>
                                          <p:spTgt spid="4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250"/>
                                        <p:tgtEl>
                                          <p:spTgt spid="4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250"/>
                                        <p:tgtEl>
                                          <p:spTgt spid="42"/>
                                        </p:tgtEl>
                                      </p:cBhvr>
                                    </p:animEffect>
                                  </p:childTnLst>
                                </p:cTn>
                              </p:par>
                              <p:par>
                                <p:cTn id="27" presetID="9" presetClass="emph" presetSubtype="0" grpId="1" nodeType="withEffect">
                                  <p:stCondLst>
                                    <p:cond delay="0"/>
                                  </p:stCondLst>
                                  <p:childTnLst>
                                    <p:set>
                                      <p:cBhvr rctx="PPT">
                                        <p:cTn id="28" dur="indefinite"/>
                                        <p:tgtEl>
                                          <p:spTgt spid="40"/>
                                        </p:tgtEl>
                                        <p:attrNameLst>
                                          <p:attrName>style.opacity</p:attrName>
                                        </p:attrNameLst>
                                      </p:cBhvr>
                                      <p:to>
                                        <p:strVal val="0.25"/>
                                      </p:to>
                                    </p:set>
                                    <p:animEffect filter="image" prLst="opacity: 0.25">
                                      <p:cBhvr rctx="IE">
                                        <p:cTn id="29" dur="indefinite"/>
                                        <p:tgtEl>
                                          <p:spTgt spid="40"/>
                                        </p:tgtEl>
                                      </p:cBhvr>
                                    </p:animEffect>
                                  </p:childTnLst>
                                </p:cTn>
                              </p:par>
                              <p:par>
                                <p:cTn id="30" presetID="9" presetClass="emph" presetSubtype="0" grpId="1" nodeType="withEffect">
                                  <p:stCondLst>
                                    <p:cond delay="0"/>
                                  </p:stCondLst>
                                  <p:childTnLst>
                                    <p:set>
                                      <p:cBhvr rctx="PPT">
                                        <p:cTn id="31" dur="indefinite"/>
                                        <p:tgtEl>
                                          <p:spTgt spid="41"/>
                                        </p:tgtEl>
                                        <p:attrNameLst>
                                          <p:attrName>style.opacity</p:attrName>
                                        </p:attrNameLst>
                                      </p:cBhvr>
                                      <p:to>
                                        <p:strVal val="0.25"/>
                                      </p:to>
                                    </p:set>
                                    <p:animEffect filter="image" prLst="opacity: 0.25">
                                      <p:cBhvr rctx="IE">
                                        <p:cTn id="32" dur="indefinite"/>
                                        <p:tgtEl>
                                          <p:spTgt spid="4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fade">
                                      <p:cBhvr>
                                        <p:cTn id="37" dur="250"/>
                                        <p:tgtEl>
                                          <p:spTgt spid="4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250"/>
                                        <p:tgtEl>
                                          <p:spTgt spid="6"/>
                                        </p:tgtEl>
                                      </p:cBhvr>
                                    </p:animEffect>
                                  </p:childTnLst>
                                </p:cTn>
                              </p:par>
                              <p:par>
                                <p:cTn id="43" presetID="9" presetClass="emph" presetSubtype="0" grpId="1" nodeType="withEffect">
                                  <p:stCondLst>
                                    <p:cond delay="0"/>
                                  </p:stCondLst>
                                  <p:childTnLst>
                                    <p:set>
                                      <p:cBhvr rctx="PPT">
                                        <p:cTn id="44" dur="indefinite"/>
                                        <p:tgtEl>
                                          <p:spTgt spid="42"/>
                                        </p:tgtEl>
                                        <p:attrNameLst>
                                          <p:attrName>style.opacity</p:attrName>
                                        </p:attrNameLst>
                                      </p:cBhvr>
                                      <p:to>
                                        <p:strVal val="0.25"/>
                                      </p:to>
                                    </p:set>
                                    <p:animEffect filter="image" prLst="opacity: 0.25">
                                      <p:cBhvr rctx="IE">
                                        <p:cTn id="45" dur="indefinite"/>
                                        <p:tgtEl>
                                          <p:spTgt spid="42"/>
                                        </p:tgtEl>
                                      </p:cBhvr>
                                    </p:animEffect>
                                  </p:childTnLst>
                                </p:cTn>
                              </p:par>
                              <p:par>
                                <p:cTn id="46" presetID="9" presetClass="emph" presetSubtype="0" grpId="1" nodeType="withEffect">
                                  <p:stCondLst>
                                    <p:cond delay="0"/>
                                  </p:stCondLst>
                                  <p:childTnLst>
                                    <p:set>
                                      <p:cBhvr rctx="PPT">
                                        <p:cTn id="47" dur="indefinite"/>
                                        <p:tgtEl>
                                          <p:spTgt spid="45"/>
                                        </p:tgtEl>
                                        <p:attrNameLst>
                                          <p:attrName>style.opacity</p:attrName>
                                        </p:attrNameLst>
                                      </p:cBhvr>
                                      <p:to>
                                        <p:strVal val="0.25"/>
                                      </p:to>
                                    </p:set>
                                    <p:animEffect filter="image" prLst="opacity: 0.25">
                                      <p:cBhvr rctx="IE">
                                        <p:cTn id="48" dur="indefinite"/>
                                        <p:tgtEl>
                                          <p:spTgt spid="4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250"/>
                                        <p:tgtEl>
                                          <p:spTgt spid="46"/>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fade">
                                      <p:cBhvr>
                                        <p:cTn id="58" dur="250"/>
                                        <p:tgtEl>
                                          <p:spTgt spid="47"/>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fade">
                                      <p:cBhvr>
                                        <p:cTn id="63" dur="250"/>
                                        <p:tgtEl>
                                          <p:spTgt spid="63"/>
                                        </p:tgtEl>
                                      </p:cBhvr>
                                    </p:animEffect>
                                  </p:childTnLst>
                                </p:cTn>
                              </p:par>
                              <p:par>
                                <p:cTn id="64" presetID="9" presetClass="emph" presetSubtype="0" grpId="1" nodeType="withEffect">
                                  <p:stCondLst>
                                    <p:cond delay="0"/>
                                  </p:stCondLst>
                                  <p:childTnLst>
                                    <p:set>
                                      <p:cBhvr rctx="PPT">
                                        <p:cTn id="65" dur="indefinite"/>
                                        <p:tgtEl>
                                          <p:spTgt spid="46"/>
                                        </p:tgtEl>
                                        <p:attrNameLst>
                                          <p:attrName>style.opacity</p:attrName>
                                        </p:attrNameLst>
                                      </p:cBhvr>
                                      <p:to>
                                        <p:strVal val="0.25"/>
                                      </p:to>
                                    </p:set>
                                    <p:animEffect filter="image" prLst="opacity: 0.25">
                                      <p:cBhvr rctx="IE">
                                        <p:cTn id="66" dur="indefinite"/>
                                        <p:tgtEl>
                                          <p:spTgt spid="46"/>
                                        </p:tgtEl>
                                      </p:cBhvr>
                                    </p:animEffect>
                                  </p:childTnLst>
                                </p:cTn>
                              </p:par>
                              <p:par>
                                <p:cTn id="67" presetID="9" presetClass="emph" presetSubtype="0" grpId="1" nodeType="withEffect">
                                  <p:stCondLst>
                                    <p:cond delay="0"/>
                                  </p:stCondLst>
                                  <p:childTnLst>
                                    <p:set>
                                      <p:cBhvr rctx="PPT">
                                        <p:cTn id="68" dur="indefinite"/>
                                        <p:tgtEl>
                                          <p:spTgt spid="47"/>
                                        </p:tgtEl>
                                        <p:attrNameLst>
                                          <p:attrName>style.opacity</p:attrName>
                                        </p:attrNameLst>
                                      </p:cBhvr>
                                      <p:to>
                                        <p:strVal val="0.25"/>
                                      </p:to>
                                    </p:set>
                                    <p:animEffect filter="image" prLst="opacity: 0.25">
                                      <p:cBhvr rctx="IE">
                                        <p:cTn id="69" dur="indefinite"/>
                                        <p:tgtEl>
                                          <p:spTgt spid="47"/>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54"/>
                                        </p:tgtEl>
                                        <p:attrNameLst>
                                          <p:attrName>style.visibility</p:attrName>
                                        </p:attrNameLst>
                                      </p:cBhvr>
                                      <p:to>
                                        <p:strVal val="visible"/>
                                      </p:to>
                                    </p:set>
                                    <p:animEffect transition="in" filter="fade">
                                      <p:cBhvr>
                                        <p:cTn id="74" dur="250"/>
                                        <p:tgtEl>
                                          <p:spTgt spid="54"/>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65"/>
                                        </p:tgtEl>
                                        <p:attrNameLst>
                                          <p:attrName>style.visibility</p:attrName>
                                        </p:attrNameLst>
                                      </p:cBhvr>
                                      <p:to>
                                        <p:strVal val="visible"/>
                                      </p:to>
                                    </p:set>
                                    <p:animEffect transition="in" filter="fade">
                                      <p:cBhvr>
                                        <p:cTn id="79" dur="250"/>
                                        <p:tgtEl>
                                          <p:spTgt spid="65"/>
                                        </p:tgtEl>
                                      </p:cBhvr>
                                    </p:animEffect>
                                  </p:childTnLst>
                                </p:cTn>
                              </p:par>
                              <p:par>
                                <p:cTn id="80" presetID="9" presetClass="emph" presetSubtype="0" grpId="1" nodeType="withEffect">
                                  <p:stCondLst>
                                    <p:cond delay="0"/>
                                  </p:stCondLst>
                                  <p:childTnLst>
                                    <p:set>
                                      <p:cBhvr rctx="PPT">
                                        <p:cTn id="81" dur="indefinite"/>
                                        <p:tgtEl>
                                          <p:spTgt spid="63"/>
                                        </p:tgtEl>
                                        <p:attrNameLst>
                                          <p:attrName>style.opacity</p:attrName>
                                        </p:attrNameLst>
                                      </p:cBhvr>
                                      <p:to>
                                        <p:strVal val="0.5"/>
                                      </p:to>
                                    </p:set>
                                    <p:animEffect filter="image" prLst="opacity: 0.5">
                                      <p:cBhvr rctx="IE">
                                        <p:cTn id="82" dur="indefinite"/>
                                        <p:tgtEl>
                                          <p:spTgt spid="63"/>
                                        </p:tgtEl>
                                      </p:cBhvr>
                                    </p:animEffect>
                                  </p:childTnLst>
                                </p:cTn>
                              </p:par>
                              <p:par>
                                <p:cTn id="83" presetID="9" presetClass="emph" presetSubtype="0" grpId="1" nodeType="withEffect">
                                  <p:stCondLst>
                                    <p:cond delay="0"/>
                                  </p:stCondLst>
                                  <p:childTnLst>
                                    <p:set>
                                      <p:cBhvr rctx="PPT">
                                        <p:cTn id="84" dur="indefinite"/>
                                        <p:tgtEl>
                                          <p:spTgt spid="54"/>
                                        </p:tgtEl>
                                        <p:attrNameLst>
                                          <p:attrName>style.opacity</p:attrName>
                                        </p:attrNameLst>
                                      </p:cBhvr>
                                      <p:to>
                                        <p:strVal val="0.5"/>
                                      </p:to>
                                    </p:set>
                                    <p:animEffect filter="image" prLst="opacity: 0.5">
                                      <p:cBhvr rctx="IE">
                                        <p:cTn id="85" dur="indefinite"/>
                                        <p:tgtEl>
                                          <p:spTgt spid="54"/>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66"/>
                                        </p:tgtEl>
                                        <p:attrNameLst>
                                          <p:attrName>style.visibility</p:attrName>
                                        </p:attrNameLst>
                                      </p:cBhvr>
                                      <p:to>
                                        <p:strVal val="visible"/>
                                      </p:to>
                                    </p:set>
                                    <p:animEffect transition="in" filter="fade">
                                      <p:cBhvr>
                                        <p:cTn id="90" dur="250"/>
                                        <p:tgtEl>
                                          <p:spTgt spid="66"/>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67"/>
                                        </p:tgtEl>
                                        <p:attrNameLst>
                                          <p:attrName>style.visibility</p:attrName>
                                        </p:attrNameLst>
                                      </p:cBhvr>
                                      <p:to>
                                        <p:strVal val="visible"/>
                                      </p:to>
                                    </p:set>
                                    <p:animEffect transition="in" filter="fade">
                                      <p:cBhvr>
                                        <p:cTn id="95" dur="2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7" grpId="0" animBg="1"/>
      <p:bldP spid="66" grpId="0" animBg="1"/>
      <p:bldP spid="40" grpId="0" animBg="1"/>
      <p:bldP spid="40" grpId="1" animBg="1"/>
      <p:bldP spid="41" grpId="0" animBg="1"/>
      <p:bldP spid="41" grpId="1" animBg="1"/>
      <p:bldP spid="42" grpId="0" animBg="1"/>
      <p:bldP spid="42" grpId="1" animBg="1"/>
      <p:bldP spid="45" grpId="0" animBg="1"/>
      <p:bldP spid="45" grpId="1" animBg="1"/>
      <p:bldP spid="46" grpId="0" animBg="1"/>
      <p:bldP spid="46" grpId="1" animBg="1"/>
      <p:bldP spid="47" grpId="0" animBg="1"/>
      <p:bldP spid="47" grpId="1" animBg="1"/>
      <p:bldP spid="54" grpId="0" animBg="1"/>
      <p:bldP spid="54" grpId="1" animBg="1"/>
      <p:bldP spid="63" grpId="0" animBg="1"/>
      <p:bldP spid="63" grpId="1" animBg="1"/>
      <p:bldP spid="6" grpId="0"/>
      <p:bldP spid="3" grpId="0"/>
      <p:bldP spid="25"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A46D88B-74C7-4DFA-B1C5-4B855AB207C1}" type="datetime1">
              <a:rPr lang="en-US" smtClean="0"/>
              <a:t>4/6/2023</a:t>
            </a:fld>
            <a:endParaRPr lang="en-US" dirty="0"/>
          </a:p>
        </p:txBody>
      </p:sp>
      <p:sp>
        <p:nvSpPr>
          <p:cNvPr id="5" name="Footer Placeholder 4"/>
          <p:cNvSpPr>
            <a:spLocks noGrp="1"/>
          </p:cNvSpPr>
          <p:nvPr>
            <p:ph type="ftr" sz="quarter" idx="11"/>
          </p:nvPr>
        </p:nvSpPr>
        <p:spPr/>
        <p:txBody>
          <a:bodyPr/>
          <a:lstStyle/>
          <a:p>
            <a:r>
              <a:rPr lang="en-US"/>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118</a:t>
            </a:fld>
            <a:endParaRPr lang="en-US" dirty="0"/>
          </a:p>
        </p:txBody>
      </p:sp>
      <p:sp>
        <p:nvSpPr>
          <p:cNvPr id="4" name="Title 3"/>
          <p:cNvSpPr>
            <a:spLocks noGrp="1"/>
          </p:cNvSpPr>
          <p:nvPr>
            <p:ph type="title"/>
          </p:nvPr>
        </p:nvSpPr>
        <p:spPr>
          <a:xfrm>
            <a:off x="228600" y="228600"/>
            <a:ext cx="8427720" cy="627796"/>
          </a:xfrm>
        </p:spPr>
        <p:txBody>
          <a:bodyPr>
            <a:noAutofit/>
          </a:bodyPr>
          <a:lstStyle/>
          <a:p>
            <a:r>
              <a:rPr lang="en-US" b="1" i="1" dirty="0"/>
              <a:t>Group Exercise – Part 3: TX SET Bonus Questions </a:t>
            </a:r>
            <a:endParaRPr lang="en-US" dirty="0"/>
          </a:p>
        </p:txBody>
      </p:sp>
      <p:sp>
        <p:nvSpPr>
          <p:cNvPr id="2" name="Content Placeholder 1">
            <a:extLst>
              <a:ext uri="{FF2B5EF4-FFF2-40B4-BE49-F238E27FC236}">
                <a16:creationId xmlns:a16="http://schemas.microsoft.com/office/drawing/2014/main" id="{1EFB95EA-9ECE-4124-B2E2-EA630B9863E8}"/>
              </a:ext>
            </a:extLst>
          </p:cNvPr>
          <p:cNvSpPr>
            <a:spLocks noGrp="1"/>
          </p:cNvSpPr>
          <p:nvPr>
            <p:ph sz="quarter" idx="4294967295"/>
          </p:nvPr>
        </p:nvSpPr>
        <p:spPr>
          <a:xfrm>
            <a:off x="457200" y="1423115"/>
            <a:ext cx="8439150" cy="4063285"/>
          </a:xfrm>
        </p:spPr>
        <p:txBody>
          <a:bodyPr>
            <a:normAutofit/>
          </a:bodyPr>
          <a:lstStyle/>
          <a:p>
            <a:pPr marL="0" indent="0">
              <a:lnSpc>
                <a:spcPct val="100000"/>
              </a:lnSpc>
              <a:spcBef>
                <a:spcPts val="3600"/>
              </a:spcBef>
              <a:spcAft>
                <a:spcPts val="0"/>
              </a:spcAft>
              <a:buClr>
                <a:schemeClr val="accent1">
                  <a:lumMod val="75000"/>
                </a:schemeClr>
              </a:buClr>
              <a:buNone/>
            </a:pPr>
            <a:r>
              <a:rPr lang="en-US" sz="3000" b="1" dirty="0"/>
              <a:t>If the Cancel is Rejected in Exercise – Part 2, who is the REP of Record?</a:t>
            </a:r>
          </a:p>
          <a:p>
            <a:pPr marL="0" indent="0" algn="ctr">
              <a:lnSpc>
                <a:spcPct val="100000"/>
              </a:lnSpc>
              <a:spcBef>
                <a:spcPts val="3600"/>
              </a:spcBef>
              <a:spcAft>
                <a:spcPts val="0"/>
              </a:spcAft>
              <a:buClr>
                <a:schemeClr val="accent1">
                  <a:lumMod val="75000"/>
                </a:schemeClr>
              </a:buClr>
              <a:buNone/>
            </a:pPr>
            <a:r>
              <a:rPr lang="en-US" sz="2400" b="1" dirty="0">
                <a:solidFill>
                  <a:schemeClr val="accent1">
                    <a:lumMod val="75000"/>
                  </a:schemeClr>
                </a:solidFill>
              </a:rPr>
              <a:t>COWBOYS ENERGY</a:t>
            </a:r>
          </a:p>
          <a:p>
            <a:pPr marL="0" indent="0">
              <a:lnSpc>
                <a:spcPct val="100000"/>
              </a:lnSpc>
              <a:spcBef>
                <a:spcPts val="3600"/>
              </a:spcBef>
              <a:spcAft>
                <a:spcPts val="0"/>
              </a:spcAft>
              <a:buClr>
                <a:schemeClr val="accent1">
                  <a:lumMod val="75000"/>
                </a:schemeClr>
              </a:buClr>
              <a:buNone/>
            </a:pPr>
            <a:r>
              <a:rPr lang="en-US" sz="3000" b="1" dirty="0"/>
              <a:t>If the Cancel is Rejected in Exercise – Part 2, what process should be initiated?</a:t>
            </a:r>
          </a:p>
          <a:p>
            <a:pPr marL="0" indent="0" algn="ctr">
              <a:lnSpc>
                <a:spcPct val="100000"/>
              </a:lnSpc>
              <a:spcBef>
                <a:spcPts val="3600"/>
              </a:spcBef>
              <a:spcAft>
                <a:spcPts val="0"/>
              </a:spcAft>
              <a:buClr>
                <a:schemeClr val="accent1">
                  <a:lumMod val="75000"/>
                </a:schemeClr>
              </a:buClr>
              <a:buNone/>
            </a:pPr>
            <a:r>
              <a:rPr lang="en-US" sz="2400" b="1" dirty="0">
                <a:solidFill>
                  <a:schemeClr val="accent1">
                    <a:lumMod val="75000"/>
                  </a:schemeClr>
                </a:solidFill>
              </a:rPr>
              <a:t>Inadvertent Gain</a:t>
            </a:r>
          </a:p>
        </p:txBody>
      </p:sp>
      <p:sp>
        <p:nvSpPr>
          <p:cNvPr id="7" name="Rectangle 6"/>
          <p:cNvSpPr/>
          <p:nvPr/>
        </p:nvSpPr>
        <p:spPr>
          <a:xfrm>
            <a:off x="3130929" y="2617927"/>
            <a:ext cx="3528416" cy="760302"/>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210453" y="4726098"/>
            <a:ext cx="3171289" cy="760302"/>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04307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fade">
                                      <p:cBhvr>
                                        <p:cTn id="18" dur="5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7" grpId="0" animBg="1"/>
      <p:bldP spid="8"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350220-2BD5-4060-A169-AB110F082BC7}" type="datetime1">
              <a:rPr lang="en-US" smtClean="0"/>
              <a:t>4/6/2023</a:t>
            </a:fld>
            <a:endParaRPr lang="en-US" dirty="0"/>
          </a:p>
        </p:txBody>
      </p:sp>
      <p:sp>
        <p:nvSpPr>
          <p:cNvPr id="3" name="Footer Placeholder 2"/>
          <p:cNvSpPr>
            <a:spLocks noGrp="1"/>
          </p:cNvSpPr>
          <p:nvPr>
            <p:ph type="ftr" sz="quarter" idx="11"/>
          </p:nvPr>
        </p:nvSpPr>
        <p:spPr/>
        <p:txBody>
          <a:bodyPr/>
          <a:lstStyle/>
          <a:p>
            <a:r>
              <a:rPr lang="en-US"/>
              <a:t>TxSET</a:t>
            </a:r>
            <a:endParaRPr lang="en-US" dirty="0"/>
          </a:p>
        </p:txBody>
      </p:sp>
      <p:sp>
        <p:nvSpPr>
          <p:cNvPr id="4" name="Title 3"/>
          <p:cNvSpPr>
            <a:spLocks noGrp="1"/>
          </p:cNvSpPr>
          <p:nvPr>
            <p:ph type="title"/>
          </p:nvPr>
        </p:nvSpPr>
        <p:spPr/>
        <p:txBody>
          <a:bodyPr/>
          <a:lstStyle/>
          <a:p>
            <a:r>
              <a:rPr lang="en-US" dirty="0"/>
              <a:t>Listserv</a:t>
            </a:r>
          </a:p>
        </p:txBody>
      </p:sp>
      <p:sp>
        <p:nvSpPr>
          <p:cNvPr id="6" name="Rectangle 5"/>
          <p:cNvSpPr/>
          <p:nvPr/>
        </p:nvSpPr>
        <p:spPr>
          <a:xfrm>
            <a:off x="304800" y="1158423"/>
            <a:ext cx="6760361" cy="369332"/>
          </a:xfrm>
          <a:prstGeom prst="rect">
            <a:avLst/>
          </a:prstGeom>
        </p:spPr>
        <p:txBody>
          <a:bodyPr wrap="square">
            <a:spAutoFit/>
          </a:bodyPr>
          <a:lstStyle/>
          <a:p>
            <a:r>
              <a:rPr lang="en-US" dirty="0">
                <a:hlinkClick r:id="rId4"/>
              </a:rPr>
              <a:t>http://lists.ercot.com</a:t>
            </a:r>
            <a:endParaRPr lang="en-US" dirty="0"/>
          </a:p>
        </p:txBody>
      </p:sp>
      <p:sp>
        <p:nvSpPr>
          <p:cNvPr id="8" name="Slide Number Placeholder 7"/>
          <p:cNvSpPr>
            <a:spLocks noGrp="1"/>
          </p:cNvSpPr>
          <p:nvPr>
            <p:ph type="sldNum" sz="quarter" idx="12"/>
          </p:nvPr>
        </p:nvSpPr>
        <p:spPr/>
        <p:txBody>
          <a:bodyPr/>
          <a:lstStyle/>
          <a:p>
            <a:fld id="{D57F1E4F-1CFF-5643-939E-02111984F565}" type="slidenum">
              <a:rPr lang="en-US" smtClean="0"/>
              <a:pPr/>
              <a:t>119</a:t>
            </a:fld>
            <a:endParaRPr lang="en-US" dirty="0"/>
          </a:p>
        </p:txBody>
      </p:sp>
      <p:pic>
        <p:nvPicPr>
          <p:cNvPr id="11" name="Picture 10">
            <a:extLst>
              <a:ext uri="{FF2B5EF4-FFF2-40B4-BE49-F238E27FC236}">
                <a16:creationId xmlns:a16="http://schemas.microsoft.com/office/drawing/2014/main" id="{CD076132-F20A-4559-9C8D-4967DB91ECB4}"/>
              </a:ext>
            </a:extLst>
          </p:cNvPr>
          <p:cNvPicPr>
            <a:picLocks noChangeAspect="1"/>
          </p:cNvPicPr>
          <p:nvPr/>
        </p:nvPicPr>
        <p:blipFill>
          <a:blip r:embed="rId5"/>
          <a:stretch>
            <a:fillRect/>
          </a:stretch>
        </p:blipFill>
        <p:spPr>
          <a:xfrm>
            <a:off x="402336" y="1667235"/>
            <a:ext cx="7936992" cy="3855110"/>
          </a:xfrm>
          <a:prstGeom prst="rect">
            <a:avLst/>
          </a:prstGeom>
        </p:spPr>
      </p:pic>
    </p:spTree>
    <p:custDataLst>
      <p:tags r:id="rId1"/>
    </p:custDataLst>
    <p:extLst>
      <p:ext uri="{BB962C8B-B14F-4D97-AF65-F5344CB8AC3E}">
        <p14:creationId xmlns:p14="http://schemas.microsoft.com/office/powerpoint/2010/main" val="3137595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Transaction Flows</a:t>
            </a:r>
          </a:p>
        </p:txBody>
      </p:sp>
      <p:sp>
        <p:nvSpPr>
          <p:cNvPr id="23" name="Date Placeholder 22"/>
          <p:cNvSpPr>
            <a:spLocks noGrp="1"/>
          </p:cNvSpPr>
          <p:nvPr>
            <p:ph type="dt" sz="half" idx="10"/>
          </p:nvPr>
        </p:nvSpPr>
        <p:spPr/>
        <p:txBody>
          <a:bodyPr/>
          <a:lstStyle/>
          <a:p>
            <a:fld id="{17E327DA-21A7-4BB3-BFDE-A543ACEC5962}" type="datetime1">
              <a:rPr lang="en-US" smtClean="0"/>
              <a:t>4/6/2023</a:t>
            </a:fld>
            <a:endParaRPr lang="en-US" dirty="0"/>
          </a:p>
        </p:txBody>
      </p:sp>
      <p:sp>
        <p:nvSpPr>
          <p:cNvPr id="24" name="Footer Placeholder 23"/>
          <p:cNvSpPr>
            <a:spLocks noGrp="1"/>
          </p:cNvSpPr>
          <p:nvPr>
            <p:ph type="ftr" sz="quarter" idx="11"/>
          </p:nvPr>
        </p:nvSpPr>
        <p:spPr/>
        <p:txBody>
          <a:bodyPr/>
          <a:lstStyle/>
          <a:p>
            <a:r>
              <a:rPr lang="en-US"/>
              <a:t>TxSET</a:t>
            </a:r>
            <a:endParaRPr lang="en-US" dirty="0"/>
          </a:p>
        </p:txBody>
      </p:sp>
      <p:sp>
        <p:nvSpPr>
          <p:cNvPr id="3" name="Slide Number Placeholder 2"/>
          <p:cNvSpPr>
            <a:spLocks noGrp="1"/>
          </p:cNvSpPr>
          <p:nvPr>
            <p:ph type="sldNum" sz="quarter" idx="12"/>
          </p:nvPr>
        </p:nvSpPr>
        <p:spPr/>
        <p:txBody>
          <a:bodyPr/>
          <a:lstStyle/>
          <a:p>
            <a:fld id="{D57F1E4F-1CFF-5643-939E-02111984F565}" type="slidenum">
              <a:rPr lang="en-US" smtClean="0"/>
              <a:pPr/>
              <a:t>12</a:t>
            </a:fld>
            <a:endParaRPr lang="en-US" dirty="0"/>
          </a:p>
        </p:txBody>
      </p:sp>
      <p:sp>
        <p:nvSpPr>
          <p:cNvPr id="7" name="Left-Right Arrow 6"/>
          <p:cNvSpPr/>
          <p:nvPr/>
        </p:nvSpPr>
        <p:spPr>
          <a:xfrm rot="19569336">
            <a:off x="1415956" y="3088179"/>
            <a:ext cx="2584577" cy="304800"/>
          </a:xfrm>
          <a:prstGeom prst="leftRightArrow">
            <a:avLst/>
          </a:prstGeom>
          <a:solidFill>
            <a:srgbClr val="00ACC8"/>
          </a:solidFill>
          <a:ln w="158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Right Arrow 7"/>
          <p:cNvSpPr/>
          <p:nvPr/>
        </p:nvSpPr>
        <p:spPr>
          <a:xfrm rot="2179118">
            <a:off x="5171658" y="3125034"/>
            <a:ext cx="2584577" cy="304800"/>
          </a:xfrm>
          <a:prstGeom prst="leftRightArrow">
            <a:avLst/>
          </a:prstGeom>
          <a:solidFill>
            <a:srgbClr val="00ACC8"/>
          </a:solidFill>
          <a:ln w="158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Right Arrow 8"/>
          <p:cNvSpPr/>
          <p:nvPr/>
        </p:nvSpPr>
        <p:spPr>
          <a:xfrm>
            <a:off x="2101142" y="4602990"/>
            <a:ext cx="4782296" cy="304800"/>
          </a:xfrm>
          <a:prstGeom prst="leftRightArrow">
            <a:avLst/>
          </a:prstGeom>
          <a:solidFill>
            <a:srgbClr val="00ACC8"/>
          </a:solidFill>
          <a:ln w="158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1738" y="1182584"/>
            <a:ext cx="1295399"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a:off x="362014" y="5190119"/>
            <a:ext cx="2057400" cy="891665"/>
          </a:xfrm>
          <a:prstGeom prst="rect">
            <a:avLst/>
          </a:prstGeom>
          <a:noFill/>
        </p:spPr>
        <p:txBody>
          <a:bodyPr wrap="square" rtlCol="0">
            <a:noAutofit/>
          </a:bodyPr>
          <a:lstStyle/>
          <a:p>
            <a:pPr algn="ctr"/>
            <a:r>
              <a:rPr lang="en-US" i="1" dirty="0">
                <a:solidFill>
                  <a:srgbClr val="525E67"/>
                </a:solidFill>
              </a:rPr>
              <a:t>REP’s Customer Information System</a:t>
            </a:r>
          </a:p>
        </p:txBody>
      </p:sp>
      <p:sp>
        <p:nvSpPr>
          <p:cNvPr id="18" name="TextBox 17"/>
          <p:cNvSpPr txBox="1"/>
          <p:nvPr/>
        </p:nvSpPr>
        <p:spPr>
          <a:xfrm>
            <a:off x="6677632" y="5158454"/>
            <a:ext cx="2057400" cy="923330"/>
          </a:xfrm>
          <a:prstGeom prst="rect">
            <a:avLst/>
          </a:prstGeom>
          <a:noFill/>
        </p:spPr>
        <p:txBody>
          <a:bodyPr wrap="square" rtlCol="0">
            <a:spAutoFit/>
          </a:bodyPr>
          <a:lstStyle/>
          <a:p>
            <a:pPr algn="ctr"/>
            <a:r>
              <a:rPr lang="en-US" i="1" dirty="0">
                <a:solidFill>
                  <a:srgbClr val="525E67"/>
                </a:solidFill>
              </a:rPr>
              <a:t>TDSP’s Customer Information System</a:t>
            </a:r>
          </a:p>
        </p:txBody>
      </p:sp>
      <p:pic>
        <p:nvPicPr>
          <p:cNvPr id="20" name="Picture 1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46568" y="4215249"/>
            <a:ext cx="688293" cy="896515"/>
          </a:xfrm>
          <a:prstGeom prst="rect">
            <a:avLst/>
          </a:prstGeom>
        </p:spPr>
      </p:pic>
      <p:pic>
        <p:nvPicPr>
          <p:cNvPr id="21" name="Picture 2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7207883" y="4234961"/>
            <a:ext cx="688292" cy="896515"/>
          </a:xfrm>
          <a:prstGeom prst="rect">
            <a:avLst/>
          </a:prstGeom>
        </p:spPr>
      </p:pic>
      <p:pic>
        <p:nvPicPr>
          <p:cNvPr id="22" name="Picture 2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4255292" y="1811675"/>
            <a:ext cx="688292" cy="896515"/>
          </a:xfrm>
          <a:prstGeom prst="rect">
            <a:avLst/>
          </a:prstGeom>
        </p:spPr>
      </p:pic>
    </p:spTree>
    <p:custDataLst>
      <p:tags r:id="rId1"/>
    </p:custDataLst>
    <p:extLst>
      <p:ext uri="{BB962C8B-B14F-4D97-AF65-F5344CB8AC3E}">
        <p14:creationId xmlns:p14="http://schemas.microsoft.com/office/powerpoint/2010/main" val="108844417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4/6/2023</a:t>
            </a:fld>
            <a:endParaRPr lang="en-US" dirty="0"/>
          </a:p>
        </p:txBody>
      </p:sp>
      <p:sp>
        <p:nvSpPr>
          <p:cNvPr id="3" name="Footer Placeholder 2"/>
          <p:cNvSpPr>
            <a:spLocks noGrp="1"/>
          </p:cNvSpPr>
          <p:nvPr>
            <p:ph type="ftr" sz="quarter" idx="11"/>
          </p:nvPr>
        </p:nvSpPr>
        <p:spPr/>
        <p:txBody>
          <a:bodyPr/>
          <a:lstStyle/>
          <a:p>
            <a:r>
              <a:rPr lang="en-US"/>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120</a:t>
            </a:fld>
            <a:endParaRPr lang="en-US" dirty="0"/>
          </a:p>
        </p:txBody>
      </p:sp>
      <p:sp>
        <p:nvSpPr>
          <p:cNvPr id="5" name="Title 4"/>
          <p:cNvSpPr>
            <a:spLocks noGrp="1"/>
          </p:cNvSpPr>
          <p:nvPr>
            <p:ph type="title"/>
          </p:nvPr>
        </p:nvSpPr>
        <p:spPr/>
        <p:txBody>
          <a:bodyPr/>
          <a:lstStyle/>
          <a:p>
            <a:r>
              <a:rPr lang="en-US" dirty="0"/>
              <a:t>Additional resources</a:t>
            </a:r>
          </a:p>
        </p:txBody>
      </p:sp>
      <p:sp>
        <p:nvSpPr>
          <p:cNvPr id="6" name="Rectangle 5"/>
          <p:cNvSpPr/>
          <p:nvPr/>
        </p:nvSpPr>
        <p:spPr>
          <a:xfrm>
            <a:off x="228600" y="1026601"/>
            <a:ext cx="7543800" cy="5262979"/>
          </a:xfrm>
          <a:prstGeom prst="rect">
            <a:avLst/>
          </a:prstGeom>
        </p:spPr>
        <p:txBody>
          <a:bodyPr wrap="square">
            <a:spAutoFit/>
          </a:bodyPr>
          <a:lstStyle/>
          <a:p>
            <a:r>
              <a:rPr lang="en-US" sz="2400" dirty="0">
                <a:solidFill>
                  <a:schemeClr val="tx1">
                    <a:lumMod val="75000"/>
                    <a:lumOff val="25000"/>
                  </a:schemeClr>
                </a:solidFill>
              </a:rPr>
              <a:t>ERCOT Client Services</a:t>
            </a:r>
            <a:br>
              <a:rPr lang="en-US" sz="2400" dirty="0"/>
            </a:br>
            <a:r>
              <a:rPr lang="en-US" sz="2400" dirty="0">
                <a:solidFill>
                  <a:schemeClr val="accent1">
                    <a:lumMod val="75000"/>
                  </a:schemeClr>
                </a:solidFill>
                <a:hlinkClick r:id="rId4"/>
              </a:rPr>
              <a:t>Clientservices@ercot.com</a:t>
            </a:r>
            <a:endParaRPr lang="en-US" sz="2400" dirty="0">
              <a:solidFill>
                <a:schemeClr val="accent1">
                  <a:lumMod val="75000"/>
                </a:schemeClr>
              </a:solidFill>
            </a:endParaRPr>
          </a:p>
          <a:p>
            <a:r>
              <a:rPr lang="en-US" sz="2400" dirty="0"/>
              <a:t> </a:t>
            </a:r>
          </a:p>
          <a:p>
            <a:r>
              <a:rPr lang="en-US" sz="2400" dirty="0">
                <a:solidFill>
                  <a:schemeClr val="tx1">
                    <a:lumMod val="75000"/>
                    <a:lumOff val="25000"/>
                  </a:schemeClr>
                </a:solidFill>
              </a:rPr>
              <a:t>ERCOT Mailing Lists</a:t>
            </a:r>
            <a:br>
              <a:rPr lang="en-US" sz="2400" dirty="0"/>
            </a:br>
            <a:r>
              <a:rPr lang="en-US" sz="2400" dirty="0">
                <a:hlinkClick r:id="rId5"/>
              </a:rPr>
              <a:t>http://lists.ercot.com/</a:t>
            </a:r>
            <a:endParaRPr lang="en-US" sz="2400" dirty="0"/>
          </a:p>
          <a:p>
            <a:endParaRPr lang="en-US" sz="2400" dirty="0"/>
          </a:p>
          <a:p>
            <a:r>
              <a:rPr lang="en-US" sz="2400" dirty="0">
                <a:solidFill>
                  <a:schemeClr val="tx1">
                    <a:lumMod val="75000"/>
                    <a:lumOff val="25000"/>
                  </a:schemeClr>
                </a:solidFill>
              </a:rPr>
              <a:t>ERCOT Nodal Market Protocols</a:t>
            </a:r>
            <a:br>
              <a:rPr lang="en-US" sz="2400" dirty="0"/>
            </a:br>
            <a:r>
              <a:rPr lang="en-US" sz="2400" dirty="0">
                <a:hlinkClick r:id="rId6"/>
              </a:rPr>
              <a:t>http://www.ercot.com/mktrules/nprotocols/</a:t>
            </a:r>
          </a:p>
          <a:p>
            <a:r>
              <a:rPr lang="en-US" sz="2400" dirty="0">
                <a:hlinkClick r:id="rId6"/>
              </a:rPr>
              <a:t> </a:t>
            </a:r>
            <a:endParaRPr lang="en-US" sz="2400" dirty="0"/>
          </a:p>
          <a:p>
            <a:r>
              <a:rPr lang="en-US" sz="2400" dirty="0">
                <a:solidFill>
                  <a:schemeClr val="tx1">
                    <a:lumMod val="75000"/>
                    <a:lumOff val="25000"/>
                  </a:schemeClr>
                </a:solidFill>
              </a:rPr>
              <a:t>ERCOT Training</a:t>
            </a:r>
            <a:br>
              <a:rPr lang="en-US" sz="2400" dirty="0"/>
            </a:br>
            <a:r>
              <a:rPr lang="en-US" sz="2400" dirty="0">
                <a:hlinkClick r:id="rId7"/>
              </a:rPr>
              <a:t>http://www.ercot.com/services/training/</a:t>
            </a:r>
          </a:p>
          <a:p>
            <a:r>
              <a:rPr lang="en-US" sz="2400" dirty="0">
                <a:hlinkClick r:id="rId7"/>
              </a:rPr>
              <a:t> </a:t>
            </a:r>
            <a:endParaRPr lang="en-US" sz="2400" dirty="0"/>
          </a:p>
          <a:p>
            <a:r>
              <a:rPr lang="en-US" sz="2400" dirty="0">
                <a:solidFill>
                  <a:schemeClr val="tx1">
                    <a:lumMod val="75000"/>
                    <a:lumOff val="25000"/>
                  </a:schemeClr>
                </a:solidFill>
              </a:rPr>
              <a:t>Market Education Contact</a:t>
            </a:r>
            <a:br>
              <a:rPr lang="en-US" sz="2400" dirty="0"/>
            </a:br>
            <a:r>
              <a:rPr lang="en-US" sz="2400" dirty="0">
                <a:hlinkClick r:id="rId8"/>
              </a:rPr>
              <a:t>Training@ercot.com</a:t>
            </a:r>
            <a:endParaRPr lang="en-US" sz="2400" dirty="0"/>
          </a:p>
        </p:txBody>
      </p:sp>
    </p:spTree>
    <p:custDataLst>
      <p:tags r:id="rId1"/>
    </p:custDataLst>
    <p:extLst>
      <p:ext uri="{BB962C8B-B14F-4D97-AF65-F5344CB8AC3E}">
        <p14:creationId xmlns:p14="http://schemas.microsoft.com/office/powerpoint/2010/main" val="424632099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4/6/2023</a:t>
            </a:fld>
            <a:endParaRPr lang="en-US" dirty="0"/>
          </a:p>
        </p:txBody>
      </p:sp>
      <p:sp>
        <p:nvSpPr>
          <p:cNvPr id="3" name="Footer Placeholder 2"/>
          <p:cNvSpPr>
            <a:spLocks noGrp="1"/>
          </p:cNvSpPr>
          <p:nvPr>
            <p:ph type="ftr" sz="quarter" idx="11"/>
          </p:nvPr>
        </p:nvSpPr>
        <p:spPr/>
        <p:txBody>
          <a:bodyPr/>
          <a:lstStyle/>
          <a:p>
            <a:r>
              <a:rPr lang="en-US"/>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121</a:t>
            </a:fld>
            <a:endParaRPr lang="en-US" dirty="0"/>
          </a:p>
        </p:txBody>
      </p:sp>
      <p:sp>
        <p:nvSpPr>
          <p:cNvPr id="5" name="Title 4"/>
          <p:cNvSpPr>
            <a:spLocks noGrp="1"/>
          </p:cNvSpPr>
          <p:nvPr>
            <p:ph type="title"/>
          </p:nvPr>
        </p:nvSpPr>
        <p:spPr/>
        <p:txBody>
          <a:bodyPr/>
          <a:lstStyle/>
          <a:p>
            <a:r>
              <a:rPr lang="en-US" dirty="0"/>
              <a:t>Survey</a:t>
            </a:r>
          </a:p>
        </p:txBody>
      </p:sp>
      <p:sp>
        <p:nvSpPr>
          <p:cNvPr id="7" name="Rectangle 6"/>
          <p:cNvSpPr/>
          <p:nvPr/>
        </p:nvSpPr>
        <p:spPr>
          <a:xfrm>
            <a:off x="738835" y="1247916"/>
            <a:ext cx="7666330" cy="769441"/>
          </a:xfrm>
          <a:prstGeom prst="rect">
            <a:avLst/>
          </a:prstGeom>
        </p:spPr>
        <p:txBody>
          <a:bodyPr wrap="square">
            <a:spAutoFit/>
          </a:bodyPr>
          <a:lstStyle/>
          <a:p>
            <a:pPr algn="ctr"/>
            <a:r>
              <a:rPr lang="en-US" sz="2400" b="1" i="1" dirty="0">
                <a:solidFill>
                  <a:schemeClr val="accent1">
                    <a:lumMod val="75000"/>
                  </a:schemeClr>
                </a:solidFill>
              </a:rPr>
              <a:t>Scan this QR code to take the course survey!</a:t>
            </a:r>
          </a:p>
          <a:p>
            <a:pPr algn="ctr"/>
            <a:r>
              <a:rPr lang="en-US" sz="2000" b="1" i="1" dirty="0">
                <a:solidFill>
                  <a:schemeClr val="accent3">
                    <a:lumMod val="60000"/>
                    <a:lumOff val="40000"/>
                  </a:schemeClr>
                </a:solidFill>
                <a:hlinkClick r:id="rId4"/>
              </a:rPr>
              <a:t>https://www.surveymonkey.com/r/ERCOTILT</a:t>
            </a:r>
            <a:endParaRPr lang="en-US" sz="2000" b="1" i="1" dirty="0">
              <a:solidFill>
                <a:schemeClr val="accent3">
                  <a:lumMod val="60000"/>
                  <a:lumOff val="40000"/>
                </a:schemeClr>
              </a:solidFill>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08960" y="2560320"/>
            <a:ext cx="2926080" cy="2926080"/>
          </a:xfrm>
          <a:prstGeom prst="rect">
            <a:avLst/>
          </a:prstGeom>
        </p:spPr>
      </p:pic>
    </p:spTree>
    <p:custDataLst>
      <p:tags r:id="rId1"/>
    </p:custDataLst>
    <p:extLst>
      <p:ext uri="{BB962C8B-B14F-4D97-AF65-F5344CB8AC3E}">
        <p14:creationId xmlns:p14="http://schemas.microsoft.com/office/powerpoint/2010/main" val="168403298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t"/>
          <a:lstStyle/>
          <a:p>
            <a:r>
              <a:rPr lang="en-US" dirty="0">
                <a:solidFill>
                  <a:srgbClr val="B45F07"/>
                </a:solidFill>
              </a:rPr>
              <a:t>Appendix</a:t>
            </a:r>
          </a:p>
        </p:txBody>
      </p:sp>
      <p:sp>
        <p:nvSpPr>
          <p:cNvPr id="2" name="Date Placeholder 1"/>
          <p:cNvSpPr>
            <a:spLocks noGrp="1"/>
          </p:cNvSpPr>
          <p:nvPr>
            <p:ph type="dt" sz="half" idx="10"/>
          </p:nvPr>
        </p:nvSpPr>
        <p:spPr/>
        <p:txBody>
          <a:bodyPr/>
          <a:lstStyle/>
          <a:p>
            <a:fld id="{17EAC447-3327-4999-A9BE-AA2D53A9E4E7}" type="datetime1">
              <a:rPr lang="en-US" smtClean="0"/>
              <a:t>4/6/2023</a:t>
            </a:fld>
            <a:endParaRPr lang="en-US" dirty="0"/>
          </a:p>
        </p:txBody>
      </p:sp>
      <p:sp>
        <p:nvSpPr>
          <p:cNvPr id="3" name="Footer Placeholder 2"/>
          <p:cNvSpPr>
            <a:spLocks noGrp="1"/>
          </p:cNvSpPr>
          <p:nvPr>
            <p:ph type="ftr" sz="quarter" idx="11"/>
          </p:nvPr>
        </p:nvSpPr>
        <p:spPr/>
        <p:txBody>
          <a:bodyPr/>
          <a:lstStyle/>
          <a:p>
            <a:r>
              <a:rPr lang="en-US"/>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122</a:t>
            </a:fld>
            <a:endParaRPr lang="en-US" dirty="0"/>
          </a:p>
        </p:txBody>
      </p:sp>
    </p:spTree>
    <p:custDataLst>
      <p:tags r:id="rId1"/>
    </p:custDataLst>
    <p:extLst>
      <p:ext uri="{BB962C8B-B14F-4D97-AF65-F5344CB8AC3E}">
        <p14:creationId xmlns:p14="http://schemas.microsoft.com/office/powerpoint/2010/main" val="220158139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Texas SET </a:t>
            </a:r>
            <a:r>
              <a:rPr lang="en-US" dirty="0" err="1"/>
              <a:t>Swimlanes</a:t>
            </a:r>
            <a:r>
              <a:rPr lang="en-US" dirty="0"/>
              <a:t> </a:t>
            </a:r>
          </a:p>
        </p:txBody>
      </p:sp>
      <p:graphicFrame>
        <p:nvGraphicFramePr>
          <p:cNvPr id="3" name="Content Placeholder 8"/>
          <p:cNvGraphicFramePr>
            <a:graphicFrameLocks/>
          </p:cNvGraphicFramePr>
          <p:nvPr>
            <p:extLst>
              <p:ext uri="{D42A27DB-BD31-4B8C-83A1-F6EECF244321}">
                <p14:modId xmlns:p14="http://schemas.microsoft.com/office/powerpoint/2010/main" val="2543462305"/>
              </p:ext>
            </p:extLst>
          </p:nvPr>
        </p:nvGraphicFramePr>
        <p:xfrm>
          <a:off x="304800" y="1044408"/>
          <a:ext cx="8641976" cy="5087745"/>
        </p:xfrm>
        <a:graphic>
          <a:graphicData uri="http://schemas.openxmlformats.org/drawingml/2006/table">
            <a:tbl>
              <a:tblPr firstRow="1" bandRow="1">
                <a:tableStyleId>{5C22544A-7EE6-4342-B048-85BDC9FD1C3A}</a:tableStyleId>
              </a:tblPr>
              <a:tblGrid>
                <a:gridCol w="4359916">
                  <a:extLst>
                    <a:ext uri="{9D8B030D-6E8A-4147-A177-3AD203B41FA5}">
                      <a16:colId xmlns:a16="http://schemas.microsoft.com/office/drawing/2014/main" val="20000"/>
                    </a:ext>
                  </a:extLst>
                </a:gridCol>
                <a:gridCol w="4282060">
                  <a:extLst>
                    <a:ext uri="{9D8B030D-6E8A-4147-A177-3AD203B41FA5}">
                      <a16:colId xmlns:a16="http://schemas.microsoft.com/office/drawing/2014/main" val="20001"/>
                    </a:ext>
                  </a:extLst>
                </a:gridCol>
              </a:tblGrid>
              <a:tr h="603093">
                <a:tc gridSpan="2">
                  <a:txBody>
                    <a:bodyPr/>
                    <a:lstStyle/>
                    <a:p>
                      <a:pPr algn="ctr"/>
                      <a:r>
                        <a:rPr lang="en-US" sz="2400" dirty="0"/>
                        <a:t>Texas SET Swimlanes Scenarios </a:t>
                      </a:r>
                    </a:p>
                  </a:txBody>
                  <a:tcPr marT="91440" marB="91440" anchor="ctr"/>
                </a:tc>
                <a:tc hMerge="1">
                  <a:txBody>
                    <a:bodyPr/>
                    <a:lstStyle/>
                    <a:p>
                      <a:endParaRPr lang="en-US" dirty="0"/>
                    </a:p>
                  </a:txBody>
                  <a:tcPr/>
                </a:tc>
                <a:extLst>
                  <a:ext uri="{0D108BD9-81ED-4DB2-BD59-A6C34878D82A}">
                    <a16:rowId xmlns:a16="http://schemas.microsoft.com/office/drawing/2014/main" val="10000"/>
                  </a:ext>
                </a:extLst>
              </a:tr>
              <a:tr h="67780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lumMod val="75000"/>
                              <a:lumOff val="25000"/>
                            </a:schemeClr>
                          </a:solidFill>
                        </a:rPr>
                        <a:t>Description</a:t>
                      </a:r>
                    </a:p>
                  </a:txBody>
                  <a:tcPr marT="91440" marB="91440" anchor="ctr"/>
                </a:tc>
                <a:tc>
                  <a:txBody>
                    <a:bodyPr/>
                    <a:lstStyle/>
                    <a:p>
                      <a:r>
                        <a:rPr lang="en-US" sz="2000" b="0" dirty="0">
                          <a:solidFill>
                            <a:schemeClr val="tx1">
                              <a:lumMod val="75000"/>
                              <a:lumOff val="25000"/>
                            </a:schemeClr>
                          </a:solidFill>
                        </a:rPr>
                        <a:t>File Name and </a:t>
                      </a:r>
                    </a:p>
                    <a:p>
                      <a:r>
                        <a:rPr lang="en-US" sz="2000" b="0" dirty="0">
                          <a:solidFill>
                            <a:schemeClr val="tx1">
                              <a:lumMod val="75000"/>
                              <a:lumOff val="25000"/>
                            </a:schemeClr>
                          </a:solidFill>
                        </a:rPr>
                        <a:t>Web Link to Documentation </a:t>
                      </a:r>
                    </a:p>
                  </a:txBody>
                  <a:tcPr marT="91440" marB="91440" anchor="ctr"/>
                </a:tc>
                <a:extLst>
                  <a:ext uri="{0D108BD9-81ED-4DB2-BD59-A6C34878D82A}">
                    <a16:rowId xmlns:a16="http://schemas.microsoft.com/office/drawing/2014/main" val="10001"/>
                  </a:ext>
                </a:extLst>
              </a:tr>
              <a:tr h="7660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tx1">
                              <a:lumMod val="75000"/>
                              <a:lumOff val="25000"/>
                            </a:schemeClr>
                          </a:solidFill>
                          <a:effectLst/>
                          <a:latin typeface="+mn-lt"/>
                          <a:ea typeface="+mn-ea"/>
                          <a:cs typeface="+mn-cs"/>
                        </a:rPr>
                        <a:t>TX SET flow documentation for consolidated billing, remittance and dual billing </a:t>
                      </a:r>
                      <a:endParaRPr lang="en-US" sz="1600" b="1" dirty="0">
                        <a:solidFill>
                          <a:schemeClr val="tx1">
                            <a:lumMod val="75000"/>
                            <a:lumOff val="25000"/>
                          </a:schemeClr>
                        </a:solidFill>
                      </a:endParaRPr>
                    </a:p>
                  </a:txBody>
                  <a:tcPr marT="91440" marB="91440"/>
                </a:tc>
                <a:tc>
                  <a:txBody>
                    <a:bodyPr/>
                    <a:lstStyle/>
                    <a:p>
                      <a:r>
                        <a:rPr lang="en-US" sz="1600" b="1" i="0" u="none" strike="noStrike" kern="1200" dirty="0">
                          <a:solidFill>
                            <a:schemeClr val="dk1"/>
                          </a:solidFill>
                          <a:effectLst/>
                          <a:latin typeface="+mn-lt"/>
                          <a:ea typeface="+mn-ea"/>
                          <a:cs typeface="+mn-cs"/>
                          <a:hlinkClick r:id="rId4"/>
                        </a:rPr>
                        <a:t>Billing Scenarios Version February 2017</a:t>
                      </a:r>
                      <a:endParaRPr lang="en-US" sz="1600" b="0"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val="10002"/>
                  </a:ext>
                </a:extLst>
              </a:tr>
              <a:tr h="904640">
                <a:tc>
                  <a:txBody>
                    <a:bodyPr/>
                    <a:lstStyle/>
                    <a:p>
                      <a:pPr algn="l"/>
                      <a:r>
                        <a:rPr lang="en-US" sz="1600" b="0" i="0" kern="1200" dirty="0">
                          <a:solidFill>
                            <a:schemeClr val="tx1">
                              <a:lumMod val="75000"/>
                              <a:lumOff val="25000"/>
                            </a:schemeClr>
                          </a:solidFill>
                          <a:effectLst/>
                          <a:latin typeface="+mn-lt"/>
                          <a:ea typeface="+mn-ea"/>
                          <a:cs typeface="+mn-cs"/>
                        </a:rPr>
                        <a:t>TX SET flow documentation for beginning and ending continuous service agreements (CSAs) </a:t>
                      </a:r>
                      <a:endParaRPr lang="en-US" sz="1600" b="1" dirty="0">
                        <a:solidFill>
                          <a:schemeClr val="tx1">
                            <a:lumMod val="75000"/>
                            <a:lumOff val="25000"/>
                          </a:schemeClr>
                        </a:solidFill>
                      </a:endParaRPr>
                    </a:p>
                  </a:txBody>
                  <a:tcPr marT="91440" marB="91440"/>
                </a:tc>
                <a:tc>
                  <a:txBody>
                    <a:bodyPr/>
                    <a:lstStyle/>
                    <a:p>
                      <a:r>
                        <a:rPr lang="en-US" sz="1600" b="1" i="0" u="sng" kern="1200" dirty="0">
                          <a:solidFill>
                            <a:schemeClr val="dk1"/>
                          </a:solidFill>
                          <a:effectLst/>
                          <a:latin typeface="+mn-lt"/>
                          <a:ea typeface="+mn-ea"/>
                          <a:cs typeface="+mn-cs"/>
                          <a:hlinkClick r:id="rId5"/>
                        </a:rPr>
                        <a:t>Continuous Service Agreement Scenarios February 2017</a:t>
                      </a:r>
                      <a:endParaRPr lang="en-US" sz="1600" b="0"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val="10003"/>
                  </a:ext>
                </a:extLst>
              </a:tr>
              <a:tr h="670104">
                <a:tc>
                  <a:txBody>
                    <a:bodyPr/>
                    <a:lstStyle/>
                    <a:p>
                      <a:pPr algn="l"/>
                      <a:r>
                        <a:rPr lang="en-US" sz="1600" b="0" i="0" kern="1200" dirty="0">
                          <a:solidFill>
                            <a:schemeClr val="tx1">
                              <a:lumMod val="75000"/>
                              <a:lumOff val="25000"/>
                            </a:schemeClr>
                          </a:solidFill>
                          <a:effectLst/>
                          <a:latin typeface="+mn-lt"/>
                          <a:ea typeface="+mn-ea"/>
                          <a:cs typeface="+mn-cs"/>
                        </a:rPr>
                        <a:t>TX SET flow documentation for handling Move In changes and problems </a:t>
                      </a:r>
                      <a:endParaRPr lang="en-US" sz="1600" b="1" dirty="0">
                        <a:solidFill>
                          <a:schemeClr val="tx1">
                            <a:lumMod val="75000"/>
                            <a:lumOff val="25000"/>
                          </a:schemeClr>
                        </a:solidFill>
                      </a:endParaRPr>
                    </a:p>
                  </a:txBody>
                  <a:tcPr marT="91440" marB="91440"/>
                </a:tc>
                <a:tc>
                  <a:txBody>
                    <a:bodyPr/>
                    <a:lstStyle/>
                    <a:p>
                      <a:r>
                        <a:rPr lang="en-US" sz="1600" b="1" i="0" u="none" strike="noStrike" kern="1200" dirty="0">
                          <a:solidFill>
                            <a:schemeClr val="dk1"/>
                          </a:solidFill>
                          <a:effectLst/>
                          <a:latin typeface="+mn-lt"/>
                          <a:ea typeface="+mn-ea"/>
                          <a:cs typeface="+mn-cs"/>
                          <a:hlinkClick r:id="rId6"/>
                        </a:rPr>
                        <a:t>Customer Move In Scenarios June 2012</a:t>
                      </a:r>
                      <a:r>
                        <a:rPr lang="en-US" sz="1600" b="0" i="0" kern="1200" dirty="0">
                          <a:solidFill>
                            <a:schemeClr val="dk1"/>
                          </a:solidFill>
                          <a:effectLst/>
                          <a:latin typeface="+mn-lt"/>
                          <a:ea typeface="+mn-ea"/>
                          <a:cs typeface="+mn-cs"/>
                        </a:rPr>
                        <a:t>  </a:t>
                      </a:r>
                      <a:endParaRPr lang="en-US" sz="1600" b="0"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val="10004"/>
                  </a:ext>
                </a:extLst>
              </a:tr>
              <a:tr h="6701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tx1">
                              <a:lumMod val="75000"/>
                              <a:lumOff val="25000"/>
                            </a:schemeClr>
                          </a:solidFill>
                          <a:effectLst/>
                          <a:latin typeface="+mn-lt"/>
                          <a:ea typeface="+mn-ea"/>
                          <a:cs typeface="+mn-cs"/>
                        </a:rPr>
                        <a:t>TX SET flow documentation for handling Move Out changes and problems </a:t>
                      </a:r>
                      <a:endParaRPr lang="en-US" sz="1600" b="1" dirty="0">
                        <a:solidFill>
                          <a:schemeClr val="tx1">
                            <a:lumMod val="75000"/>
                            <a:lumOff val="25000"/>
                          </a:schemeClr>
                        </a:solidFill>
                      </a:endParaRPr>
                    </a:p>
                  </a:txBody>
                  <a:tcPr marT="91440" marB="91440"/>
                </a:tc>
                <a:tc>
                  <a:txBody>
                    <a:bodyPr/>
                    <a:lstStyle/>
                    <a:p>
                      <a:r>
                        <a:rPr lang="en-US" sz="1600" b="1" i="0" u="none" strike="noStrike" kern="1200" dirty="0">
                          <a:solidFill>
                            <a:schemeClr val="dk1"/>
                          </a:solidFill>
                          <a:effectLst/>
                          <a:latin typeface="+mn-lt"/>
                          <a:ea typeface="+mn-ea"/>
                          <a:cs typeface="+mn-cs"/>
                          <a:hlinkClick r:id="rId7"/>
                        </a:rPr>
                        <a:t>Customer Move Out Scenarios February 2017</a:t>
                      </a:r>
                      <a:r>
                        <a:rPr lang="en-US" sz="1600" b="0" i="0" kern="1200" dirty="0">
                          <a:solidFill>
                            <a:schemeClr val="dk1"/>
                          </a:solidFill>
                          <a:effectLst/>
                          <a:latin typeface="+mn-lt"/>
                          <a:ea typeface="+mn-ea"/>
                          <a:cs typeface="+mn-cs"/>
                        </a:rPr>
                        <a:t>  </a:t>
                      </a:r>
                      <a:endParaRPr lang="en-US" sz="1600" b="0"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val="10005"/>
                  </a:ext>
                </a:extLst>
              </a:tr>
              <a:tr h="6701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lumMod val="75000"/>
                              <a:lumOff val="25000"/>
                            </a:schemeClr>
                          </a:solidFill>
                        </a:rPr>
                        <a:t>TX SET flow documentation for handling customer switch request</a:t>
                      </a:r>
                    </a:p>
                  </a:txBody>
                  <a:tcPr marT="91440" marB="91440"/>
                </a:tc>
                <a:tc>
                  <a:txBody>
                    <a:bodyPr/>
                    <a:lstStyle/>
                    <a:p>
                      <a:r>
                        <a:rPr lang="en-US" sz="1600" b="1" i="0" u="none" strike="noStrike" kern="1200" dirty="0">
                          <a:solidFill>
                            <a:schemeClr val="dk1"/>
                          </a:solidFill>
                          <a:effectLst/>
                          <a:latin typeface="+mn-lt"/>
                          <a:ea typeface="+mn-ea"/>
                          <a:cs typeface="+mn-cs"/>
                          <a:hlinkClick r:id="rId8"/>
                        </a:rPr>
                        <a:t>Customer Switch Scenarios June 2012</a:t>
                      </a:r>
                      <a:r>
                        <a:rPr lang="en-US" sz="1600" b="0" i="0" kern="1200" dirty="0">
                          <a:solidFill>
                            <a:schemeClr val="dk1"/>
                          </a:solidFill>
                          <a:effectLst/>
                          <a:latin typeface="+mn-lt"/>
                          <a:ea typeface="+mn-ea"/>
                          <a:cs typeface="+mn-cs"/>
                        </a:rPr>
                        <a:t> </a:t>
                      </a:r>
                      <a:endParaRPr lang="en-US" sz="1600" b="0"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val="10006"/>
                  </a:ext>
                </a:extLst>
              </a:tr>
            </a:tbl>
          </a:graphicData>
        </a:graphic>
      </p:graphicFrame>
      <p:sp>
        <p:nvSpPr>
          <p:cNvPr id="2" name="Date Placeholder 1"/>
          <p:cNvSpPr>
            <a:spLocks noGrp="1"/>
          </p:cNvSpPr>
          <p:nvPr>
            <p:ph type="dt" sz="half" idx="10"/>
          </p:nvPr>
        </p:nvSpPr>
        <p:spPr/>
        <p:txBody>
          <a:bodyPr/>
          <a:lstStyle/>
          <a:p>
            <a:fld id="{34E0609F-9248-44BD-AC66-5FD381233C96}" type="datetime1">
              <a:rPr lang="en-US" smtClean="0"/>
              <a:t>4/6/2023</a:t>
            </a:fld>
            <a:endParaRPr lang="en-US" dirty="0"/>
          </a:p>
        </p:txBody>
      </p:sp>
      <p:sp>
        <p:nvSpPr>
          <p:cNvPr id="5" name="Footer Placeholder 4"/>
          <p:cNvSpPr>
            <a:spLocks noGrp="1"/>
          </p:cNvSpPr>
          <p:nvPr>
            <p:ph type="ftr" sz="quarter" idx="11"/>
          </p:nvPr>
        </p:nvSpPr>
        <p:spPr/>
        <p:txBody>
          <a:bodyPr/>
          <a:lstStyle/>
          <a:p>
            <a:r>
              <a:rPr lang="en-US"/>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123</a:t>
            </a:fld>
            <a:endParaRPr lang="en-US" dirty="0"/>
          </a:p>
        </p:txBody>
      </p:sp>
    </p:spTree>
    <p:custDataLst>
      <p:tags r:id="rId1"/>
    </p:custDataLst>
    <p:extLst>
      <p:ext uri="{BB962C8B-B14F-4D97-AF65-F5344CB8AC3E}">
        <p14:creationId xmlns:p14="http://schemas.microsoft.com/office/powerpoint/2010/main" val="360798256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Texas SET </a:t>
            </a:r>
            <a:r>
              <a:rPr lang="en-US" dirty="0" err="1"/>
              <a:t>Swimlanes</a:t>
            </a:r>
            <a:r>
              <a:rPr lang="en-US" dirty="0"/>
              <a:t> </a:t>
            </a:r>
          </a:p>
        </p:txBody>
      </p:sp>
      <p:graphicFrame>
        <p:nvGraphicFramePr>
          <p:cNvPr id="3" name="Content Placeholder 8"/>
          <p:cNvGraphicFramePr>
            <a:graphicFrameLocks/>
          </p:cNvGraphicFramePr>
          <p:nvPr>
            <p:extLst>
              <p:ext uri="{D42A27DB-BD31-4B8C-83A1-F6EECF244321}">
                <p14:modId xmlns:p14="http://schemas.microsoft.com/office/powerpoint/2010/main" val="1340720802"/>
              </p:ext>
            </p:extLst>
          </p:nvPr>
        </p:nvGraphicFramePr>
        <p:xfrm>
          <a:off x="246889" y="1084996"/>
          <a:ext cx="8341300" cy="5208085"/>
        </p:xfrm>
        <a:graphic>
          <a:graphicData uri="http://schemas.openxmlformats.org/drawingml/2006/table">
            <a:tbl>
              <a:tblPr firstRow="1" bandRow="1">
                <a:tableStyleId>{5C22544A-7EE6-4342-B048-85BDC9FD1C3A}</a:tableStyleId>
              </a:tblPr>
              <a:tblGrid>
                <a:gridCol w="3832489">
                  <a:extLst>
                    <a:ext uri="{9D8B030D-6E8A-4147-A177-3AD203B41FA5}">
                      <a16:colId xmlns:a16="http://schemas.microsoft.com/office/drawing/2014/main" val="20000"/>
                    </a:ext>
                  </a:extLst>
                </a:gridCol>
                <a:gridCol w="4508811">
                  <a:extLst>
                    <a:ext uri="{9D8B030D-6E8A-4147-A177-3AD203B41FA5}">
                      <a16:colId xmlns:a16="http://schemas.microsoft.com/office/drawing/2014/main" val="20001"/>
                    </a:ext>
                  </a:extLst>
                </a:gridCol>
              </a:tblGrid>
              <a:tr h="623180">
                <a:tc gridSpan="2">
                  <a:txBody>
                    <a:bodyPr/>
                    <a:lstStyle/>
                    <a:p>
                      <a:pPr algn="ctr"/>
                      <a:r>
                        <a:rPr lang="en-US" sz="2400" dirty="0"/>
                        <a:t>Texas SET Swimlanes Scenarios </a:t>
                      </a:r>
                    </a:p>
                  </a:txBody>
                  <a:tcPr marT="91440" marB="91440" anchor="ctr"/>
                </a:tc>
                <a:tc hMerge="1">
                  <a:txBody>
                    <a:bodyPr/>
                    <a:lstStyle/>
                    <a:p>
                      <a:endParaRPr lang="en-US" dirty="0"/>
                    </a:p>
                  </a:txBody>
                  <a:tcPr/>
                </a:tc>
                <a:extLst>
                  <a:ext uri="{0D108BD9-81ED-4DB2-BD59-A6C34878D82A}">
                    <a16:rowId xmlns:a16="http://schemas.microsoft.com/office/drawing/2014/main" val="10000"/>
                  </a:ext>
                </a:extLst>
              </a:tr>
              <a:tr h="77795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lumMod val="75000"/>
                              <a:lumOff val="25000"/>
                            </a:schemeClr>
                          </a:solidFill>
                        </a:rPr>
                        <a:t>Description</a:t>
                      </a:r>
                    </a:p>
                  </a:txBody>
                  <a:tcPr marT="91440" marB="91440" anchor="ctr"/>
                </a:tc>
                <a:tc>
                  <a:txBody>
                    <a:bodyPr/>
                    <a:lstStyle/>
                    <a:p>
                      <a:r>
                        <a:rPr lang="en-US" sz="2000" b="0" dirty="0">
                          <a:solidFill>
                            <a:schemeClr val="tx1">
                              <a:lumMod val="75000"/>
                              <a:lumOff val="25000"/>
                            </a:schemeClr>
                          </a:solidFill>
                        </a:rPr>
                        <a:t>File Name and </a:t>
                      </a:r>
                    </a:p>
                    <a:p>
                      <a:r>
                        <a:rPr lang="en-US" sz="2000" b="0" dirty="0">
                          <a:solidFill>
                            <a:schemeClr val="tx1">
                              <a:lumMod val="75000"/>
                              <a:lumOff val="25000"/>
                            </a:schemeClr>
                          </a:solidFill>
                        </a:rPr>
                        <a:t>Web Link to Documentation </a:t>
                      </a:r>
                    </a:p>
                  </a:txBody>
                  <a:tcPr marT="91440" marB="91440" anchor="ctr"/>
                </a:tc>
                <a:extLst>
                  <a:ext uri="{0D108BD9-81ED-4DB2-BD59-A6C34878D82A}">
                    <a16:rowId xmlns:a16="http://schemas.microsoft.com/office/drawing/2014/main" val="10001"/>
                  </a:ext>
                </a:extLst>
              </a:tr>
              <a:tr h="6924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lumMod val="75000"/>
                              <a:lumOff val="25000"/>
                            </a:schemeClr>
                          </a:solidFill>
                        </a:rPr>
                        <a:t> TX SET flow documentation for Disconnect and Reconnect for Non-Pay</a:t>
                      </a:r>
                    </a:p>
                  </a:txBody>
                  <a:tcPr marT="91440" marB="9144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kern="1200" dirty="0">
                          <a:solidFill>
                            <a:schemeClr val="dk1"/>
                          </a:solidFill>
                          <a:effectLst/>
                          <a:latin typeface="+mn-lt"/>
                          <a:ea typeface="+mn-ea"/>
                          <a:cs typeface="+mn-cs"/>
                          <a:hlinkClick r:id="rId4"/>
                        </a:rPr>
                        <a:t>Disconnect Reconnect Non Pay Scenarios February 2017</a:t>
                      </a:r>
                      <a:r>
                        <a:rPr lang="en-US" sz="1600" b="0" i="0" kern="1200" dirty="0">
                          <a:solidFill>
                            <a:schemeClr val="dk1"/>
                          </a:solidFill>
                          <a:effectLst/>
                          <a:latin typeface="+mn-lt"/>
                          <a:ea typeface="+mn-ea"/>
                          <a:cs typeface="+mn-cs"/>
                        </a:rPr>
                        <a:t> </a:t>
                      </a:r>
                      <a:endParaRPr lang="en-US" sz="1600" b="1" i="1" u="none" dirty="0">
                        <a:solidFill>
                          <a:srgbClr val="FF0000"/>
                        </a:solidFill>
                      </a:endParaRPr>
                    </a:p>
                  </a:txBody>
                  <a:tcPr marT="91440" marB="91440" anchor="ctr"/>
                </a:tc>
                <a:extLst>
                  <a:ext uri="{0D108BD9-81ED-4DB2-BD59-A6C34878D82A}">
                    <a16:rowId xmlns:a16="http://schemas.microsoft.com/office/drawing/2014/main" val="10007"/>
                  </a:ext>
                </a:extLst>
              </a:tr>
              <a:tr h="16157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tx1">
                              <a:lumMod val="75000"/>
                              <a:lumOff val="25000"/>
                            </a:schemeClr>
                          </a:solidFill>
                          <a:effectLst/>
                          <a:latin typeface="+mn-lt"/>
                          <a:ea typeface="+mn-ea"/>
                          <a:cs typeface="+mn-cs"/>
                        </a:rPr>
                        <a:t>TX SET flow documentation for customer dropped by Competitive Retailer (CR), disconnect for non-pay services request and Mass Transition from defaulting CR to Provider of Last Resort (POLR) </a:t>
                      </a:r>
                      <a:endParaRPr lang="en-US" sz="1600" b="1" dirty="0">
                        <a:solidFill>
                          <a:schemeClr val="tx1">
                            <a:lumMod val="75000"/>
                            <a:lumOff val="25000"/>
                          </a:schemeClr>
                        </a:solidFill>
                      </a:endParaRPr>
                    </a:p>
                  </a:txBody>
                  <a:tcPr marT="91440" marB="91440" anchor="ctr"/>
                </a:tc>
                <a:tc>
                  <a:txBody>
                    <a:bodyPr/>
                    <a:lstStyle/>
                    <a:p>
                      <a:r>
                        <a:rPr lang="fr-FR" sz="1600" b="1" i="0" u="none" strike="noStrike" kern="1200" dirty="0">
                          <a:solidFill>
                            <a:schemeClr val="dk1"/>
                          </a:solidFill>
                          <a:effectLst/>
                          <a:latin typeface="+mn-lt"/>
                          <a:ea typeface="+mn-ea"/>
                          <a:cs typeface="+mn-cs"/>
                          <a:hlinkClick r:id="rId5"/>
                        </a:rPr>
                        <a:t>Mass Transition / Acquisition Scenarios </a:t>
                      </a:r>
                      <a:r>
                        <a:rPr lang="fr-FR" sz="1600" b="1" i="0" u="none" strike="noStrike" kern="1200" dirty="0" err="1">
                          <a:solidFill>
                            <a:schemeClr val="dk1"/>
                          </a:solidFill>
                          <a:effectLst/>
                          <a:latin typeface="+mn-lt"/>
                          <a:ea typeface="+mn-ea"/>
                          <a:cs typeface="+mn-cs"/>
                          <a:hlinkClick r:id="rId5"/>
                        </a:rPr>
                        <a:t>September</a:t>
                      </a:r>
                      <a:r>
                        <a:rPr lang="fr-FR" sz="1600" b="1" i="0" u="none" strike="noStrike" kern="1200" dirty="0">
                          <a:solidFill>
                            <a:schemeClr val="dk1"/>
                          </a:solidFill>
                          <a:effectLst/>
                          <a:latin typeface="+mn-lt"/>
                          <a:ea typeface="+mn-ea"/>
                          <a:cs typeface="+mn-cs"/>
                          <a:hlinkClick r:id="rId5"/>
                        </a:rPr>
                        <a:t> 2018</a:t>
                      </a:r>
                      <a:endParaRPr lang="en-US" sz="1600" b="1" i="1" kern="1200" dirty="0">
                        <a:solidFill>
                          <a:srgbClr val="FF0000"/>
                        </a:solidFill>
                        <a:effectLst/>
                        <a:latin typeface="+mn-lt"/>
                        <a:ea typeface="+mn-ea"/>
                        <a:cs typeface="+mn-cs"/>
                      </a:endParaRPr>
                    </a:p>
                  </a:txBody>
                  <a:tcPr marT="91440" marB="91440" anchor="ctr"/>
                </a:tc>
                <a:extLst>
                  <a:ext uri="{0D108BD9-81ED-4DB2-BD59-A6C34878D82A}">
                    <a16:rowId xmlns:a16="http://schemas.microsoft.com/office/drawing/2014/main" val="10008"/>
                  </a:ext>
                </a:extLst>
              </a:tr>
              <a:tr h="7616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tx1">
                              <a:lumMod val="75000"/>
                              <a:lumOff val="25000"/>
                            </a:schemeClr>
                          </a:solidFill>
                          <a:effectLst/>
                          <a:latin typeface="+mn-lt"/>
                          <a:ea typeface="+mn-ea"/>
                          <a:cs typeface="+mn-cs"/>
                        </a:rPr>
                        <a:t>TX SET flow documentation for handling Switch Hold add and removal </a:t>
                      </a:r>
                      <a:endParaRPr lang="en-US" sz="1600" b="1" dirty="0">
                        <a:solidFill>
                          <a:schemeClr val="tx1">
                            <a:lumMod val="75000"/>
                            <a:lumOff val="25000"/>
                          </a:schemeClr>
                        </a:solidFill>
                      </a:endParaRPr>
                    </a:p>
                  </a:txBody>
                  <a:tcPr marT="91440" marB="91440" anchor="ctr"/>
                </a:tc>
                <a:tc>
                  <a:txBody>
                    <a:bodyPr/>
                    <a:lstStyle/>
                    <a:p>
                      <a:r>
                        <a:rPr lang="en-US" sz="1600" b="1" i="0" u="none" strike="noStrike" kern="1200" dirty="0">
                          <a:solidFill>
                            <a:schemeClr val="dk1"/>
                          </a:solidFill>
                          <a:effectLst/>
                          <a:latin typeface="+mn-lt"/>
                          <a:ea typeface="+mn-ea"/>
                          <a:cs typeface="+mn-cs"/>
                          <a:hlinkClick r:id="rId6"/>
                        </a:rPr>
                        <a:t>Switch Hold Scenarios June 2012</a:t>
                      </a:r>
                      <a:r>
                        <a:rPr lang="en-US" sz="1600" b="0" i="0" kern="1200" dirty="0">
                          <a:solidFill>
                            <a:schemeClr val="dk1"/>
                          </a:solidFill>
                          <a:effectLst/>
                          <a:latin typeface="+mn-lt"/>
                          <a:ea typeface="+mn-ea"/>
                          <a:cs typeface="+mn-cs"/>
                        </a:rPr>
                        <a:t> </a:t>
                      </a:r>
                      <a:endParaRPr lang="en-US" sz="1600" b="1" i="1" kern="1200" dirty="0">
                        <a:solidFill>
                          <a:srgbClr val="FF0000"/>
                        </a:solidFill>
                        <a:effectLst/>
                        <a:latin typeface="+mn-lt"/>
                        <a:ea typeface="+mn-ea"/>
                        <a:cs typeface="+mn-cs"/>
                      </a:endParaRPr>
                    </a:p>
                  </a:txBody>
                  <a:tcPr marT="91440" marB="91440" anchor="ctr"/>
                </a:tc>
                <a:extLst>
                  <a:ext uri="{0D108BD9-81ED-4DB2-BD59-A6C34878D82A}">
                    <a16:rowId xmlns:a16="http://schemas.microsoft.com/office/drawing/2014/main" val="1157781793"/>
                  </a:ext>
                </a:extLst>
              </a:tr>
              <a:tr h="6924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tx1">
                              <a:lumMod val="75000"/>
                              <a:lumOff val="25000"/>
                            </a:schemeClr>
                          </a:solidFill>
                          <a:effectLst/>
                          <a:latin typeface="+mn-lt"/>
                          <a:ea typeface="+mn-ea"/>
                          <a:cs typeface="+mn-cs"/>
                        </a:rPr>
                        <a:t>TX SET flow documentation of how to report unplanned outages</a:t>
                      </a:r>
                      <a:endParaRPr lang="en-US" sz="1600" b="1" dirty="0">
                        <a:solidFill>
                          <a:schemeClr val="tx1">
                            <a:lumMod val="75000"/>
                            <a:lumOff val="25000"/>
                          </a:schemeClr>
                        </a:solidFill>
                      </a:endParaRPr>
                    </a:p>
                  </a:txBody>
                  <a:tcPr marT="91440" marB="9144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kern="1200" dirty="0">
                          <a:solidFill>
                            <a:schemeClr val="dk1"/>
                          </a:solidFill>
                          <a:effectLst/>
                          <a:latin typeface="+mn-lt"/>
                          <a:ea typeface="+mn-ea"/>
                          <a:cs typeface="+mn-cs"/>
                          <a:hlinkClick r:id="rId7"/>
                        </a:rPr>
                        <a:t>Unplanned Outages Scenarios June 2012</a:t>
                      </a:r>
                      <a:r>
                        <a:rPr lang="en-US" sz="1600" b="0" i="0" kern="1200" dirty="0">
                          <a:solidFill>
                            <a:schemeClr val="dk1"/>
                          </a:solidFill>
                          <a:effectLst/>
                          <a:latin typeface="+mn-lt"/>
                          <a:ea typeface="+mn-ea"/>
                          <a:cs typeface="+mn-cs"/>
                        </a:rPr>
                        <a:t>  </a:t>
                      </a:r>
                      <a:endParaRPr lang="en-US" sz="1600" b="1" i="1" u="none" dirty="0">
                        <a:solidFill>
                          <a:srgbClr val="FF0000"/>
                        </a:solidFill>
                      </a:endParaRPr>
                    </a:p>
                  </a:txBody>
                  <a:tcPr marT="91440" marB="91440" anchor="ctr"/>
                </a:tc>
                <a:extLst>
                  <a:ext uri="{0D108BD9-81ED-4DB2-BD59-A6C34878D82A}">
                    <a16:rowId xmlns:a16="http://schemas.microsoft.com/office/drawing/2014/main" val="2340016548"/>
                  </a:ext>
                </a:extLst>
              </a:tr>
            </a:tbl>
          </a:graphicData>
        </a:graphic>
      </p:graphicFrame>
      <p:sp>
        <p:nvSpPr>
          <p:cNvPr id="2" name="Date Placeholder 1"/>
          <p:cNvSpPr>
            <a:spLocks noGrp="1"/>
          </p:cNvSpPr>
          <p:nvPr>
            <p:ph type="dt" sz="half" idx="10"/>
          </p:nvPr>
        </p:nvSpPr>
        <p:spPr/>
        <p:txBody>
          <a:bodyPr/>
          <a:lstStyle/>
          <a:p>
            <a:fld id="{6A04367E-BB9F-4942-B654-FBD834C67535}" type="datetime1">
              <a:rPr lang="en-US" smtClean="0"/>
              <a:t>4/6/2023</a:t>
            </a:fld>
            <a:endParaRPr lang="en-US" dirty="0"/>
          </a:p>
        </p:txBody>
      </p:sp>
      <p:sp>
        <p:nvSpPr>
          <p:cNvPr id="5" name="Footer Placeholder 4"/>
          <p:cNvSpPr>
            <a:spLocks noGrp="1"/>
          </p:cNvSpPr>
          <p:nvPr>
            <p:ph type="ftr" sz="quarter" idx="11"/>
          </p:nvPr>
        </p:nvSpPr>
        <p:spPr/>
        <p:txBody>
          <a:bodyPr/>
          <a:lstStyle/>
          <a:p>
            <a:r>
              <a:rPr lang="en-US"/>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124</a:t>
            </a:fld>
            <a:endParaRPr lang="en-US" dirty="0"/>
          </a:p>
        </p:txBody>
      </p:sp>
    </p:spTree>
    <p:custDataLst>
      <p:tags r:id="rId1"/>
    </p:custDataLst>
    <p:extLst>
      <p:ext uri="{BB962C8B-B14F-4D97-AF65-F5344CB8AC3E}">
        <p14:creationId xmlns:p14="http://schemas.microsoft.com/office/powerpoint/2010/main" val="352182190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TX SET Implementation Guides (IG)</a:t>
            </a:r>
          </a:p>
        </p:txBody>
      </p:sp>
      <p:sp>
        <p:nvSpPr>
          <p:cNvPr id="3" name="Content Placeholder 2"/>
          <p:cNvSpPr>
            <a:spLocks noGrp="1"/>
          </p:cNvSpPr>
          <p:nvPr>
            <p:ph sz="quarter" idx="4294967295"/>
          </p:nvPr>
        </p:nvSpPr>
        <p:spPr>
          <a:xfrm>
            <a:off x="228600" y="1196234"/>
            <a:ext cx="8623300" cy="5135879"/>
          </a:xfrm>
        </p:spPr>
        <p:txBody>
          <a:bodyPr>
            <a:noAutofit/>
          </a:bodyPr>
          <a:lstStyle/>
          <a:p>
            <a:pPr marL="0" indent="0">
              <a:buNone/>
            </a:pPr>
            <a:r>
              <a:rPr lang="en-US" dirty="0"/>
              <a:t>The Texas Standard Electronic Transaction (SET) Implementation Guides provide details of information contained within the electronic transactions used in the competitive retail electric market in Texas</a:t>
            </a:r>
            <a:r>
              <a:rPr lang="en-US" sz="1800" dirty="0"/>
              <a:t>.</a:t>
            </a:r>
          </a:p>
          <a:p>
            <a:endParaRPr lang="en-US" dirty="0"/>
          </a:p>
          <a:p>
            <a:r>
              <a:rPr lang="en-US" dirty="0"/>
              <a:t>The current Version 4.0A of the Texas SET Implementation Guides contains updates to retail transactions to support the following:</a:t>
            </a:r>
          </a:p>
          <a:p>
            <a:pPr lvl="1">
              <a:buFont typeface="Arial" panose="020B0604020202020204" pitchFamily="34" charset="0"/>
              <a:buChar char="•"/>
            </a:pPr>
            <a:endParaRPr lang="en-US" sz="1400" b="1" dirty="0"/>
          </a:p>
          <a:p>
            <a:pPr lvl="1">
              <a:buFont typeface="Arial" panose="020B0604020202020204" pitchFamily="34" charset="0"/>
              <a:buChar char="•"/>
            </a:pPr>
            <a:r>
              <a:rPr lang="en-US" sz="1400" b="1" dirty="0"/>
              <a:t>PUCT Substantive Rule §25.493 Acquisition and Transfer of Customers from one Retail Electric Provider to Another</a:t>
            </a:r>
          </a:p>
          <a:p>
            <a:pPr lvl="1">
              <a:buFont typeface="Arial" panose="020B0604020202020204" pitchFamily="34" charset="0"/>
              <a:buChar char="•"/>
            </a:pPr>
            <a:r>
              <a:rPr lang="en-US" sz="1400" b="1" dirty="0"/>
              <a:t>PUCT Substantive Rule §25.480 Bill Payment and Adjustments</a:t>
            </a:r>
          </a:p>
          <a:p>
            <a:pPr lvl="1">
              <a:buFont typeface="Arial" panose="020B0604020202020204" pitchFamily="34" charset="0"/>
              <a:buChar char="•"/>
            </a:pPr>
            <a:r>
              <a:rPr lang="en-US" sz="1400" b="1" dirty="0"/>
              <a:t>PUCT Substantive Rule §25.483 Disconnection of Service</a:t>
            </a:r>
          </a:p>
          <a:p>
            <a:pPr lvl="1">
              <a:buFont typeface="Arial" panose="020B0604020202020204" pitchFamily="34" charset="0"/>
              <a:buChar char="•"/>
            </a:pPr>
            <a:r>
              <a:rPr lang="en-US" sz="1400" b="1" dirty="0"/>
              <a:t>PUCT Substantive Rule §25.497 Critical Care Customers</a:t>
            </a:r>
          </a:p>
          <a:p>
            <a:pPr lvl="1">
              <a:buFont typeface="Arial" panose="020B0604020202020204" pitchFamily="34" charset="0"/>
              <a:buChar char="•"/>
            </a:pPr>
            <a:r>
              <a:rPr lang="en-US" sz="1400" b="1" dirty="0"/>
              <a:t>PUCT Substantive Rule §25.126 Amendments Due to Non-Compliant Meters and Meter Tampering in Areas Where Customer Choice Has Been Introduced</a:t>
            </a:r>
          </a:p>
          <a:p>
            <a:pPr lvl="1">
              <a:buFont typeface="Arial" panose="020B0604020202020204" pitchFamily="34" charset="0"/>
              <a:buChar char="•"/>
            </a:pPr>
            <a:r>
              <a:rPr lang="en-US" sz="1400" b="1" dirty="0"/>
              <a:t>PUCT PROJECT 34610 Implementation Project Relating to Advanced Metering</a:t>
            </a:r>
          </a:p>
          <a:p>
            <a:pPr lvl="1">
              <a:buFont typeface="Arial" panose="020B0604020202020204" pitchFamily="34" charset="0"/>
              <a:buChar char="•"/>
            </a:pPr>
            <a:r>
              <a:rPr lang="en-US" sz="1400" b="1" dirty="0"/>
              <a:t>Outstanding Change Controls identified and recommended by the Texas SET Working Group</a:t>
            </a:r>
          </a:p>
          <a:p>
            <a:pPr lvl="1">
              <a:buFont typeface="Arial" panose="020B0604020202020204" pitchFamily="34" charset="0"/>
              <a:buChar char="•"/>
            </a:pPr>
            <a:r>
              <a:rPr lang="en-US" sz="1400" b="1" dirty="0">
                <a:hlinkClick r:id="rId4"/>
              </a:rPr>
              <a:t>https://www.ercot.com/mktrules/guides/txset/version</a:t>
            </a:r>
            <a:endParaRPr lang="en-US" sz="1400" b="1" dirty="0"/>
          </a:p>
        </p:txBody>
      </p:sp>
      <p:sp>
        <p:nvSpPr>
          <p:cNvPr id="4" name="Date Placeholder 3"/>
          <p:cNvSpPr>
            <a:spLocks noGrp="1"/>
          </p:cNvSpPr>
          <p:nvPr>
            <p:ph type="dt" sz="half" idx="10"/>
          </p:nvPr>
        </p:nvSpPr>
        <p:spPr/>
        <p:txBody>
          <a:bodyPr/>
          <a:lstStyle/>
          <a:p>
            <a:fld id="{E5CC8E7E-2024-4DE4-8443-02B716A0F138}" type="datetime1">
              <a:rPr lang="en-US" smtClean="0"/>
              <a:t>4/6/2023</a:t>
            </a:fld>
            <a:endParaRPr lang="en-US" dirty="0"/>
          </a:p>
        </p:txBody>
      </p:sp>
      <p:sp>
        <p:nvSpPr>
          <p:cNvPr id="5" name="Footer Placeholder 4"/>
          <p:cNvSpPr>
            <a:spLocks noGrp="1"/>
          </p:cNvSpPr>
          <p:nvPr>
            <p:ph type="ftr" sz="quarter" idx="11"/>
          </p:nvPr>
        </p:nvSpPr>
        <p:spPr/>
        <p:txBody>
          <a:bodyPr/>
          <a:lstStyle/>
          <a:p>
            <a:r>
              <a:rPr lang="en-US"/>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125</a:t>
            </a:fld>
            <a:endParaRPr lang="en-US" dirty="0"/>
          </a:p>
        </p:txBody>
      </p:sp>
    </p:spTree>
    <p:custDataLst>
      <p:tags r:id="rId1"/>
    </p:custDataLst>
    <p:extLst>
      <p:ext uri="{BB962C8B-B14F-4D97-AF65-F5344CB8AC3E}">
        <p14:creationId xmlns:p14="http://schemas.microsoft.com/office/powerpoint/2010/main" val="342772928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Texas SET Implementation Guides  </a:t>
            </a:r>
          </a:p>
        </p:txBody>
      </p:sp>
      <p:graphicFrame>
        <p:nvGraphicFramePr>
          <p:cNvPr id="3" name="Content Placeholder 8"/>
          <p:cNvGraphicFramePr>
            <a:graphicFrameLocks/>
          </p:cNvGraphicFramePr>
          <p:nvPr>
            <p:extLst>
              <p:ext uri="{D42A27DB-BD31-4B8C-83A1-F6EECF244321}">
                <p14:modId xmlns:p14="http://schemas.microsoft.com/office/powerpoint/2010/main" val="2967431750"/>
              </p:ext>
            </p:extLst>
          </p:nvPr>
        </p:nvGraphicFramePr>
        <p:xfrm>
          <a:off x="595919" y="1188720"/>
          <a:ext cx="7952163" cy="4813161"/>
        </p:xfrm>
        <a:graphic>
          <a:graphicData uri="http://schemas.openxmlformats.org/drawingml/2006/table">
            <a:tbl>
              <a:tblPr firstRow="1" bandRow="1">
                <a:tableStyleId>{5C22544A-7EE6-4342-B048-85BDC9FD1C3A}</a:tableStyleId>
              </a:tblPr>
              <a:tblGrid>
                <a:gridCol w="3653697">
                  <a:extLst>
                    <a:ext uri="{9D8B030D-6E8A-4147-A177-3AD203B41FA5}">
                      <a16:colId xmlns:a16="http://schemas.microsoft.com/office/drawing/2014/main" val="20000"/>
                    </a:ext>
                  </a:extLst>
                </a:gridCol>
                <a:gridCol w="4298466">
                  <a:extLst>
                    <a:ext uri="{9D8B030D-6E8A-4147-A177-3AD203B41FA5}">
                      <a16:colId xmlns:a16="http://schemas.microsoft.com/office/drawing/2014/main" val="20001"/>
                    </a:ext>
                  </a:extLst>
                </a:gridCol>
              </a:tblGrid>
              <a:tr h="548640">
                <a:tc gridSpan="2">
                  <a:txBody>
                    <a:bodyPr/>
                    <a:lstStyle/>
                    <a:p>
                      <a:pPr algn="ctr"/>
                      <a:r>
                        <a:rPr lang="en-US" sz="2000" dirty="0"/>
                        <a:t>Service Orders, Invoice and Remittance Transactions</a:t>
                      </a:r>
                    </a:p>
                  </a:txBody>
                  <a:tcPr marT="91440" marB="91440" anchor="ctr"/>
                </a:tc>
                <a:tc hMerge="1">
                  <a:txBody>
                    <a:bodyPr/>
                    <a:lstStyle/>
                    <a:p>
                      <a:endParaRPr lang="en-US" dirty="0"/>
                    </a:p>
                  </a:txBody>
                  <a:tcPr/>
                </a:tc>
                <a:extLst>
                  <a:ext uri="{0D108BD9-81ED-4DB2-BD59-A6C34878D82A}">
                    <a16:rowId xmlns:a16="http://schemas.microsoft.com/office/drawing/2014/main" val="10000"/>
                  </a:ext>
                </a:extLst>
              </a:tr>
              <a:tr h="41938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1">
                              <a:lumMod val="75000"/>
                            </a:schemeClr>
                          </a:solidFill>
                        </a:rPr>
                        <a:t>Transaction and Version</a:t>
                      </a:r>
                    </a:p>
                  </a:txBody>
                  <a:tcPr marT="91440" marB="91440" anchor="ctr"/>
                </a:tc>
                <a:tc>
                  <a:txBody>
                    <a:bodyPr/>
                    <a:lstStyle/>
                    <a:p>
                      <a:pPr algn="ctr"/>
                      <a:r>
                        <a:rPr lang="en-US" sz="1400" b="1" dirty="0">
                          <a:solidFill>
                            <a:schemeClr val="accent1">
                              <a:lumMod val="75000"/>
                            </a:schemeClr>
                          </a:solidFill>
                        </a:rPr>
                        <a:t>Web Link to Documentation </a:t>
                      </a:r>
                    </a:p>
                  </a:txBody>
                  <a:tcPr marT="91440" marB="91440" anchor="ctr"/>
                </a:tc>
                <a:extLst>
                  <a:ext uri="{0D108BD9-81ED-4DB2-BD59-A6C34878D82A}">
                    <a16:rowId xmlns:a16="http://schemas.microsoft.com/office/drawing/2014/main" val="10001"/>
                  </a:ext>
                </a:extLst>
              </a:tr>
              <a:tr h="1091829">
                <a:tc>
                  <a:txBody>
                    <a:bodyPr/>
                    <a:lstStyle/>
                    <a:p>
                      <a:pPr algn="ctr"/>
                      <a:r>
                        <a:rPr lang="en-US" sz="1600" b="1" i="0" kern="1200" dirty="0">
                          <a:solidFill>
                            <a:schemeClr val="tx1">
                              <a:lumMod val="75000"/>
                              <a:lumOff val="25000"/>
                            </a:schemeClr>
                          </a:solidFill>
                          <a:effectLst/>
                          <a:latin typeface="+mn-lt"/>
                          <a:ea typeface="+mn-ea"/>
                          <a:cs typeface="+mn-cs"/>
                        </a:rPr>
                        <a:t>Texas SET V4.0A 650</a:t>
                      </a:r>
                    </a:p>
                    <a:p>
                      <a:pPr algn="ctr"/>
                      <a:r>
                        <a:rPr lang="en-US" sz="1400" b="0" i="0" kern="1200" dirty="0">
                          <a:solidFill>
                            <a:schemeClr val="tx1">
                              <a:lumMod val="75000"/>
                              <a:lumOff val="25000"/>
                            </a:schemeClr>
                          </a:solidFill>
                          <a:effectLst/>
                          <a:latin typeface="+mn-lt"/>
                          <a:ea typeface="+mn-ea"/>
                          <a:cs typeface="+mn-cs"/>
                        </a:rPr>
                        <a:t>Service Orders</a:t>
                      </a:r>
                    </a:p>
                    <a:p>
                      <a:pPr algn="ctr"/>
                      <a:r>
                        <a:rPr lang="en-US" sz="1400" b="0" i="0" kern="1200" dirty="0">
                          <a:solidFill>
                            <a:schemeClr val="tx1">
                              <a:lumMod val="75000"/>
                              <a:lumOff val="25000"/>
                            </a:schemeClr>
                          </a:solidFill>
                          <a:effectLst/>
                          <a:latin typeface="+mn-lt"/>
                          <a:ea typeface="+mn-ea"/>
                          <a:cs typeface="+mn-cs"/>
                        </a:rPr>
                        <a:t>Point to Point</a:t>
                      </a:r>
                    </a:p>
                  </a:txBody>
                  <a:tcPr marT="91440" marB="91440" anchor="ctr"/>
                </a:tc>
                <a:tc>
                  <a:txBody>
                    <a:bodyPr/>
                    <a:lstStyle/>
                    <a:p>
                      <a:r>
                        <a:rPr lang="en-US" sz="1200" b="1" i="0" u="none" strike="noStrike" kern="1200" dirty="0">
                          <a:solidFill>
                            <a:schemeClr val="dk1"/>
                          </a:solidFill>
                          <a:effectLst/>
                          <a:latin typeface="+mn-lt"/>
                          <a:ea typeface="+mn-ea"/>
                          <a:cs typeface="+mn-cs"/>
                          <a:hlinkClick r:id="rId4"/>
                        </a:rPr>
                        <a:t>Guides</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endParaRPr lang="en-US" sz="1200" b="0" i="0" u="none" strike="noStrike" kern="1200" dirty="0">
                        <a:solidFill>
                          <a:schemeClr val="dk1"/>
                        </a:solidFill>
                        <a:effectLst/>
                        <a:latin typeface="+mn-lt"/>
                        <a:ea typeface="+mn-ea"/>
                        <a:cs typeface="+mn-cs"/>
                        <a:hlinkClick r:id="rId5"/>
                      </a:endParaRPr>
                    </a:p>
                    <a:p>
                      <a:r>
                        <a:rPr lang="en-US" sz="1200" b="1" i="0" u="none" strike="noStrike" kern="1200" dirty="0">
                          <a:solidFill>
                            <a:schemeClr val="dk1"/>
                          </a:solidFill>
                          <a:effectLst/>
                          <a:latin typeface="+mn-lt"/>
                          <a:ea typeface="+mn-ea"/>
                          <a:cs typeface="+mn-cs"/>
                          <a:hlinkClick r:id="rId5"/>
                        </a:rPr>
                        <a:t>Examples</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endParaRPr lang="en-US" sz="1200" b="0" kern="1200" dirty="0">
                        <a:solidFill>
                          <a:schemeClr val="tx1">
                            <a:lumMod val="75000"/>
                            <a:lumOff val="25000"/>
                          </a:schemeClr>
                        </a:solidFill>
                        <a:effectLst/>
                        <a:latin typeface="+mn-lt"/>
                        <a:ea typeface="+mn-ea"/>
                        <a:cs typeface="+mn-cs"/>
                      </a:endParaRPr>
                    </a:p>
                  </a:txBody>
                  <a:tcPr marT="91440" marB="91440" anchor="ctr"/>
                </a:tc>
                <a:extLst>
                  <a:ext uri="{0D108BD9-81ED-4DB2-BD59-A6C34878D82A}">
                    <a16:rowId xmlns:a16="http://schemas.microsoft.com/office/drawing/2014/main" val="10002"/>
                  </a:ext>
                </a:extLst>
              </a:tr>
              <a:tr h="16614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kern="1200" dirty="0">
                          <a:solidFill>
                            <a:schemeClr val="tx1">
                              <a:lumMod val="75000"/>
                              <a:lumOff val="25000"/>
                            </a:schemeClr>
                          </a:solidFill>
                          <a:effectLst/>
                          <a:latin typeface="+mn-lt"/>
                          <a:ea typeface="+mn-ea"/>
                          <a:cs typeface="+mn-cs"/>
                        </a:rPr>
                        <a:t>Texas SET V4.0A 810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tx1">
                              <a:lumMod val="75000"/>
                              <a:lumOff val="25000"/>
                            </a:schemeClr>
                          </a:solidFill>
                          <a:effectLst/>
                          <a:latin typeface="+mn-lt"/>
                          <a:ea typeface="+mn-ea"/>
                          <a:cs typeface="+mn-cs"/>
                        </a:rPr>
                        <a:t>TDSP’s Invoice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tx1">
                              <a:lumMod val="75000"/>
                              <a:lumOff val="25000"/>
                            </a:schemeClr>
                          </a:solidFill>
                          <a:effectLst/>
                          <a:latin typeface="+mn-lt"/>
                          <a:ea typeface="+mn-ea"/>
                          <a:cs typeface="+mn-cs"/>
                        </a:rPr>
                        <a:t>Point to Point</a:t>
                      </a:r>
                      <a:endParaRPr lang="en-US" sz="1600" b="1" dirty="0">
                        <a:solidFill>
                          <a:schemeClr val="tx1">
                            <a:lumMod val="75000"/>
                            <a:lumOff val="25000"/>
                          </a:schemeClr>
                        </a:solidFill>
                      </a:endParaRPr>
                    </a:p>
                  </a:txBody>
                  <a:tcPr marT="91440" marB="91440" anchor="ctr"/>
                </a:tc>
                <a:tc>
                  <a:txBody>
                    <a:bodyPr/>
                    <a:lstStyle/>
                    <a:p>
                      <a:r>
                        <a:rPr lang="en-US" sz="1200" b="1" i="0" u="none" strike="noStrike" kern="1200" dirty="0">
                          <a:solidFill>
                            <a:schemeClr val="dk1"/>
                          </a:solidFill>
                          <a:effectLst/>
                          <a:latin typeface="+mn-lt"/>
                          <a:ea typeface="+mn-ea"/>
                          <a:cs typeface="+mn-cs"/>
                          <a:hlinkClick r:id="rId6"/>
                        </a:rPr>
                        <a:t>Guides</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endParaRPr lang="en-US" sz="1200" b="0" i="0" kern="1200" dirty="0">
                        <a:solidFill>
                          <a:schemeClr val="dk1"/>
                        </a:solidFill>
                        <a:effectLst/>
                        <a:latin typeface="+mn-lt"/>
                        <a:ea typeface="+mn-ea"/>
                        <a:cs typeface="+mn-cs"/>
                      </a:endParaRPr>
                    </a:p>
                    <a:p>
                      <a:r>
                        <a:rPr lang="en-US" sz="1200" b="1" i="0" u="none" strike="noStrike" kern="1200" dirty="0">
                          <a:solidFill>
                            <a:schemeClr val="dk1"/>
                          </a:solidFill>
                          <a:effectLst/>
                          <a:latin typeface="+mn-lt"/>
                          <a:ea typeface="+mn-ea"/>
                          <a:cs typeface="+mn-cs"/>
                          <a:hlinkClick r:id="rId7"/>
                        </a:rPr>
                        <a:t>Examples</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endParaRPr lang="en-US" sz="1200" b="0" i="0" kern="1200" dirty="0">
                        <a:solidFill>
                          <a:schemeClr val="dk1"/>
                        </a:solidFill>
                        <a:effectLst/>
                        <a:latin typeface="+mn-lt"/>
                        <a:ea typeface="+mn-ea"/>
                        <a:cs typeface="+mn-cs"/>
                      </a:endParaRPr>
                    </a:p>
                    <a:p>
                      <a:r>
                        <a:rPr lang="en-US" sz="1200" b="1" i="0" u="none" strike="noStrike" kern="1200" dirty="0">
                          <a:solidFill>
                            <a:schemeClr val="dk1"/>
                          </a:solidFill>
                          <a:effectLst/>
                          <a:latin typeface="+mn-lt"/>
                          <a:ea typeface="+mn-ea"/>
                          <a:cs typeface="+mn-cs"/>
                          <a:hlinkClick r:id="rId8"/>
                        </a:rPr>
                        <a:t>SAC04</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endParaRPr lang="en-US" sz="1200" b="0" kern="1200" dirty="0">
                        <a:solidFill>
                          <a:schemeClr val="tx1">
                            <a:lumMod val="75000"/>
                            <a:lumOff val="25000"/>
                          </a:schemeClr>
                        </a:solidFill>
                        <a:effectLst/>
                        <a:latin typeface="+mn-lt"/>
                        <a:ea typeface="+mn-ea"/>
                        <a:cs typeface="+mn-cs"/>
                      </a:endParaRPr>
                    </a:p>
                  </a:txBody>
                  <a:tcPr marT="91440" marB="91440" anchor="ctr"/>
                </a:tc>
                <a:extLst>
                  <a:ext uri="{0D108BD9-81ED-4DB2-BD59-A6C34878D82A}">
                    <a16:rowId xmlns:a16="http://schemas.microsoft.com/office/drawing/2014/main" val="10003"/>
                  </a:ext>
                </a:extLst>
              </a:tr>
              <a:tr h="10918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kern="1200" dirty="0">
                          <a:solidFill>
                            <a:schemeClr val="tx1">
                              <a:lumMod val="75000"/>
                              <a:lumOff val="25000"/>
                            </a:schemeClr>
                          </a:solidFill>
                          <a:effectLst/>
                          <a:latin typeface="+mn-lt"/>
                          <a:ea typeface="+mn-ea"/>
                          <a:cs typeface="+mn-cs"/>
                        </a:rPr>
                        <a:t>Texas SET V4.0A 820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tx1">
                              <a:lumMod val="75000"/>
                              <a:lumOff val="25000"/>
                            </a:schemeClr>
                          </a:solidFill>
                          <a:effectLst/>
                          <a:latin typeface="+mn-lt"/>
                          <a:ea typeface="+mn-ea"/>
                          <a:cs typeface="+mn-cs"/>
                        </a:rPr>
                        <a:t>Remittance Advice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tx1">
                              <a:lumMod val="75000"/>
                              <a:lumOff val="25000"/>
                            </a:schemeClr>
                          </a:solidFill>
                          <a:effectLst/>
                          <a:latin typeface="+mn-lt"/>
                          <a:ea typeface="+mn-ea"/>
                          <a:cs typeface="+mn-cs"/>
                        </a:rPr>
                        <a:t>Point to Point</a:t>
                      </a:r>
                      <a:endParaRPr lang="en-US" sz="1600" b="1" dirty="0">
                        <a:solidFill>
                          <a:schemeClr val="tx1">
                            <a:lumMod val="75000"/>
                            <a:lumOff val="25000"/>
                          </a:schemeClr>
                        </a:solidFill>
                      </a:endParaRPr>
                    </a:p>
                  </a:txBody>
                  <a:tcPr marT="91440" marB="91440" anchor="ctr"/>
                </a:tc>
                <a:tc>
                  <a:txBody>
                    <a:bodyPr/>
                    <a:lstStyle/>
                    <a:p>
                      <a:r>
                        <a:rPr lang="en-US" sz="1200" b="1" i="0" u="none" strike="noStrike" kern="1200" dirty="0">
                          <a:solidFill>
                            <a:schemeClr val="dk1"/>
                          </a:solidFill>
                          <a:effectLst/>
                          <a:latin typeface="+mn-lt"/>
                          <a:ea typeface="+mn-ea"/>
                          <a:cs typeface="+mn-cs"/>
                          <a:hlinkClick r:id="rId9"/>
                        </a:rPr>
                        <a:t>Guides</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endParaRPr lang="en-US" sz="1200" b="0" i="0" kern="1200" dirty="0">
                        <a:solidFill>
                          <a:schemeClr val="dk1"/>
                        </a:solidFill>
                        <a:effectLst/>
                        <a:latin typeface="+mn-lt"/>
                        <a:ea typeface="+mn-ea"/>
                        <a:cs typeface="+mn-cs"/>
                      </a:endParaRPr>
                    </a:p>
                    <a:p>
                      <a:r>
                        <a:rPr lang="en-US" sz="1200" b="1" i="0" u="none" strike="noStrike" kern="1200" dirty="0">
                          <a:solidFill>
                            <a:schemeClr val="dk1"/>
                          </a:solidFill>
                          <a:effectLst/>
                          <a:latin typeface="+mn-lt"/>
                          <a:ea typeface="+mn-ea"/>
                          <a:cs typeface="+mn-cs"/>
                          <a:hlinkClick r:id="rId10"/>
                        </a:rPr>
                        <a:t>Examples</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endParaRPr lang="en-US" sz="1200" b="0" kern="1200" dirty="0">
                        <a:solidFill>
                          <a:schemeClr val="tx1">
                            <a:lumMod val="75000"/>
                            <a:lumOff val="25000"/>
                          </a:schemeClr>
                        </a:solidFill>
                        <a:effectLst/>
                        <a:latin typeface="+mn-lt"/>
                        <a:ea typeface="+mn-ea"/>
                        <a:cs typeface="+mn-cs"/>
                      </a:endParaRPr>
                    </a:p>
                  </a:txBody>
                  <a:tcPr marT="91440" marB="91440" anchor="ctr"/>
                </a:tc>
                <a:extLst>
                  <a:ext uri="{0D108BD9-81ED-4DB2-BD59-A6C34878D82A}">
                    <a16:rowId xmlns:a16="http://schemas.microsoft.com/office/drawing/2014/main" val="10004"/>
                  </a:ext>
                </a:extLst>
              </a:tr>
            </a:tbl>
          </a:graphicData>
        </a:graphic>
      </p:graphicFrame>
      <p:sp>
        <p:nvSpPr>
          <p:cNvPr id="2" name="Date Placeholder 1"/>
          <p:cNvSpPr>
            <a:spLocks noGrp="1"/>
          </p:cNvSpPr>
          <p:nvPr>
            <p:ph type="dt" sz="half" idx="10"/>
          </p:nvPr>
        </p:nvSpPr>
        <p:spPr/>
        <p:txBody>
          <a:bodyPr/>
          <a:lstStyle/>
          <a:p>
            <a:fld id="{30BD3156-CBD6-4CD4-87DC-9786B3B4B942}" type="datetime1">
              <a:rPr lang="en-US" smtClean="0"/>
              <a:t>4/6/2023</a:t>
            </a:fld>
            <a:endParaRPr lang="en-US" dirty="0"/>
          </a:p>
        </p:txBody>
      </p:sp>
      <p:sp>
        <p:nvSpPr>
          <p:cNvPr id="5" name="Footer Placeholder 4"/>
          <p:cNvSpPr>
            <a:spLocks noGrp="1"/>
          </p:cNvSpPr>
          <p:nvPr>
            <p:ph type="ftr" sz="quarter" idx="11"/>
          </p:nvPr>
        </p:nvSpPr>
        <p:spPr/>
        <p:txBody>
          <a:bodyPr/>
          <a:lstStyle/>
          <a:p>
            <a:r>
              <a:rPr lang="en-US"/>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126</a:t>
            </a:fld>
            <a:endParaRPr lang="en-US" dirty="0"/>
          </a:p>
        </p:txBody>
      </p:sp>
    </p:spTree>
    <p:custDataLst>
      <p:tags r:id="rId1"/>
    </p:custDataLst>
    <p:extLst>
      <p:ext uri="{BB962C8B-B14F-4D97-AF65-F5344CB8AC3E}">
        <p14:creationId xmlns:p14="http://schemas.microsoft.com/office/powerpoint/2010/main" val="354588067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Texas SET Implementation Guides  </a:t>
            </a:r>
          </a:p>
        </p:txBody>
      </p:sp>
      <p:graphicFrame>
        <p:nvGraphicFramePr>
          <p:cNvPr id="3" name="Content Placeholder 8"/>
          <p:cNvGraphicFramePr>
            <a:graphicFrameLocks/>
          </p:cNvGraphicFramePr>
          <p:nvPr>
            <p:extLst>
              <p:ext uri="{D42A27DB-BD31-4B8C-83A1-F6EECF244321}">
                <p14:modId xmlns:p14="http://schemas.microsoft.com/office/powerpoint/2010/main" val="3027824327"/>
              </p:ext>
            </p:extLst>
          </p:nvPr>
        </p:nvGraphicFramePr>
        <p:xfrm>
          <a:off x="594360" y="1188720"/>
          <a:ext cx="7955280" cy="4843374"/>
        </p:xfrm>
        <a:graphic>
          <a:graphicData uri="http://schemas.openxmlformats.org/drawingml/2006/table">
            <a:tbl>
              <a:tblPr firstRow="1" bandRow="1">
                <a:tableStyleId>{5C22544A-7EE6-4342-B048-85BDC9FD1C3A}</a:tableStyleId>
              </a:tblPr>
              <a:tblGrid>
                <a:gridCol w="3655127">
                  <a:extLst>
                    <a:ext uri="{9D8B030D-6E8A-4147-A177-3AD203B41FA5}">
                      <a16:colId xmlns:a16="http://schemas.microsoft.com/office/drawing/2014/main" val="20000"/>
                    </a:ext>
                  </a:extLst>
                </a:gridCol>
                <a:gridCol w="4300153">
                  <a:extLst>
                    <a:ext uri="{9D8B030D-6E8A-4147-A177-3AD203B41FA5}">
                      <a16:colId xmlns:a16="http://schemas.microsoft.com/office/drawing/2014/main" val="20001"/>
                    </a:ext>
                  </a:extLst>
                </a:gridCol>
              </a:tblGrid>
              <a:tr h="548640">
                <a:tc gridSpan="2">
                  <a:txBody>
                    <a:bodyPr/>
                    <a:lstStyle/>
                    <a:p>
                      <a:pPr algn="ctr"/>
                      <a:r>
                        <a:rPr lang="en-US" sz="2000" dirty="0"/>
                        <a:t>Enrollments, Rejects and Usage Transactions</a:t>
                      </a:r>
                    </a:p>
                  </a:txBody>
                  <a:tcPr marT="91440" marB="91440" anchor="ctr"/>
                </a:tc>
                <a:tc hMerge="1">
                  <a:txBody>
                    <a:bodyPr/>
                    <a:lstStyle/>
                    <a:p>
                      <a:endParaRPr lang="en-US" dirty="0"/>
                    </a:p>
                  </a:txBody>
                  <a:tcPr/>
                </a:tc>
                <a:extLst>
                  <a:ext uri="{0D108BD9-81ED-4DB2-BD59-A6C34878D82A}">
                    <a16:rowId xmlns:a16="http://schemas.microsoft.com/office/drawing/2014/main" val="10000"/>
                  </a:ext>
                </a:extLst>
              </a:tr>
              <a:tr h="42417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1">
                              <a:lumMod val="75000"/>
                            </a:schemeClr>
                          </a:solidFill>
                        </a:rPr>
                        <a:t>Transaction and Version</a:t>
                      </a:r>
                    </a:p>
                  </a:txBody>
                  <a:tcPr marT="91440" marB="91440" anchor="ctr"/>
                </a:tc>
                <a:tc>
                  <a:txBody>
                    <a:bodyPr/>
                    <a:lstStyle/>
                    <a:p>
                      <a:pPr algn="ctr"/>
                      <a:r>
                        <a:rPr lang="en-US" sz="1400" b="1" dirty="0">
                          <a:solidFill>
                            <a:schemeClr val="accent1">
                              <a:lumMod val="75000"/>
                            </a:schemeClr>
                          </a:solidFill>
                        </a:rPr>
                        <a:t>Web Link to Documentation </a:t>
                      </a:r>
                    </a:p>
                  </a:txBody>
                  <a:tcPr marT="91440" marB="91440" anchor="ctr"/>
                </a:tc>
                <a:extLst>
                  <a:ext uri="{0D108BD9-81ED-4DB2-BD59-A6C34878D82A}">
                    <a16:rowId xmlns:a16="http://schemas.microsoft.com/office/drawing/2014/main" val="10001"/>
                  </a:ext>
                </a:extLst>
              </a:tr>
              <a:tr h="1219492">
                <a:tc>
                  <a:txBody>
                    <a:bodyPr/>
                    <a:lstStyle/>
                    <a:p>
                      <a:pPr algn="ctr"/>
                      <a:r>
                        <a:rPr lang="en-US" sz="1600" b="1" i="0" kern="1200" dirty="0">
                          <a:solidFill>
                            <a:schemeClr val="tx1">
                              <a:lumMod val="75000"/>
                              <a:lumOff val="25000"/>
                            </a:schemeClr>
                          </a:solidFill>
                          <a:effectLst/>
                          <a:latin typeface="+mn-lt"/>
                          <a:ea typeface="+mn-ea"/>
                          <a:cs typeface="+mn-cs"/>
                        </a:rPr>
                        <a:t>Texas SET V4.0A 814</a:t>
                      </a:r>
                    </a:p>
                    <a:p>
                      <a:pPr algn="ctr"/>
                      <a:r>
                        <a:rPr lang="en-US" sz="1400" b="0" i="0" kern="1200" dirty="0">
                          <a:solidFill>
                            <a:schemeClr val="tx1">
                              <a:lumMod val="75000"/>
                              <a:lumOff val="25000"/>
                            </a:schemeClr>
                          </a:solidFill>
                          <a:effectLst/>
                          <a:latin typeface="+mn-lt"/>
                          <a:ea typeface="+mn-ea"/>
                          <a:cs typeface="+mn-cs"/>
                        </a:rPr>
                        <a:t>Enrollments, MVI, MVO, </a:t>
                      </a:r>
                    </a:p>
                    <a:p>
                      <a:pPr algn="ctr"/>
                      <a:r>
                        <a:rPr lang="en-US" sz="1400" b="0" i="0" kern="1200" dirty="0">
                          <a:solidFill>
                            <a:schemeClr val="tx1">
                              <a:lumMod val="75000"/>
                              <a:lumOff val="25000"/>
                            </a:schemeClr>
                          </a:solidFill>
                          <a:effectLst/>
                          <a:latin typeface="+mn-lt"/>
                          <a:ea typeface="+mn-ea"/>
                          <a:cs typeface="+mn-cs"/>
                        </a:rPr>
                        <a:t>Create/Maintenance/Retire, Maintain Customer Information</a:t>
                      </a:r>
                    </a:p>
                  </a:txBody>
                  <a:tcPr marT="91440" marB="91440" anchor="ctr"/>
                </a:tc>
                <a:tc>
                  <a:txBody>
                    <a:bodyPr/>
                    <a:lstStyle/>
                    <a:p>
                      <a:r>
                        <a:rPr lang="en-US" sz="1200" b="1" i="0" u="none" strike="noStrike" kern="1200" dirty="0">
                          <a:solidFill>
                            <a:schemeClr val="dk1"/>
                          </a:solidFill>
                          <a:effectLst/>
                          <a:latin typeface="+mn-lt"/>
                          <a:ea typeface="+mn-ea"/>
                          <a:cs typeface="+mn-cs"/>
                          <a:hlinkClick r:id="rId4"/>
                        </a:rPr>
                        <a:t>Guides</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endParaRPr lang="en-US" sz="1200" b="0" i="0" kern="1200" dirty="0">
                        <a:solidFill>
                          <a:schemeClr val="dk1"/>
                        </a:solidFill>
                        <a:effectLst/>
                        <a:latin typeface="+mn-lt"/>
                        <a:ea typeface="+mn-ea"/>
                        <a:cs typeface="+mn-cs"/>
                      </a:endParaRPr>
                    </a:p>
                    <a:p>
                      <a:r>
                        <a:rPr lang="en-US" sz="1200" b="1" i="0" u="none" strike="noStrike" kern="1200" dirty="0">
                          <a:solidFill>
                            <a:schemeClr val="dk1"/>
                          </a:solidFill>
                          <a:effectLst/>
                          <a:latin typeface="+mn-lt"/>
                          <a:ea typeface="+mn-ea"/>
                          <a:cs typeface="+mn-cs"/>
                          <a:hlinkClick r:id="rId5"/>
                        </a:rPr>
                        <a:t>Examples</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endParaRPr lang="en-US" sz="1200" b="0" kern="1200" dirty="0">
                        <a:solidFill>
                          <a:schemeClr val="tx1">
                            <a:lumMod val="75000"/>
                            <a:lumOff val="25000"/>
                          </a:schemeClr>
                        </a:solidFill>
                        <a:effectLst/>
                        <a:latin typeface="+mn-lt"/>
                        <a:ea typeface="+mn-ea"/>
                        <a:cs typeface="+mn-cs"/>
                      </a:endParaRPr>
                    </a:p>
                  </a:txBody>
                  <a:tcPr marT="91440" marB="91440" anchor="ctr"/>
                </a:tc>
                <a:extLst>
                  <a:ext uri="{0D108BD9-81ED-4DB2-BD59-A6C34878D82A}">
                    <a16:rowId xmlns:a16="http://schemas.microsoft.com/office/drawing/2014/main" val="10002"/>
                  </a:ext>
                </a:extLst>
              </a:tr>
              <a:tr h="12194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1" i="0" kern="1200" dirty="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kern="1200" dirty="0">
                          <a:solidFill>
                            <a:schemeClr val="tx1">
                              <a:lumMod val="75000"/>
                              <a:lumOff val="25000"/>
                            </a:schemeClr>
                          </a:solidFill>
                          <a:effectLst/>
                          <a:latin typeface="+mn-lt"/>
                          <a:ea typeface="+mn-ea"/>
                          <a:cs typeface="+mn-cs"/>
                        </a:rPr>
                        <a:t>Texas SET V4.0A 824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tx1">
                              <a:lumMod val="75000"/>
                              <a:lumOff val="25000"/>
                            </a:schemeClr>
                          </a:solidFill>
                          <a:effectLst/>
                          <a:latin typeface="+mn-lt"/>
                          <a:ea typeface="+mn-ea"/>
                          <a:cs typeface="+mn-cs"/>
                        </a:rPr>
                        <a:t>Invoice or Usage Reject Notification</a:t>
                      </a:r>
                      <a:endParaRPr lang="en-US" sz="1400" b="1" dirty="0">
                        <a:solidFill>
                          <a:schemeClr val="tx1">
                            <a:lumMod val="75000"/>
                            <a:lumOff val="25000"/>
                          </a:schemeClr>
                        </a:solidFill>
                      </a:endParaRPr>
                    </a:p>
                  </a:txBody>
                  <a:tcPr marT="91440" marB="91440"/>
                </a:tc>
                <a:tc>
                  <a:txBody>
                    <a:bodyPr/>
                    <a:lstStyle/>
                    <a:p>
                      <a:r>
                        <a:rPr lang="en-US" sz="1200" b="1" i="0" u="none" strike="noStrike" kern="1200" dirty="0">
                          <a:solidFill>
                            <a:schemeClr val="dk1"/>
                          </a:solidFill>
                          <a:effectLst/>
                          <a:latin typeface="+mn-lt"/>
                          <a:ea typeface="+mn-ea"/>
                          <a:cs typeface="+mn-cs"/>
                          <a:hlinkClick r:id="rId6"/>
                        </a:rPr>
                        <a:t>Guides</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endParaRPr lang="en-US" sz="1200" b="0" i="0" kern="1200" dirty="0">
                        <a:solidFill>
                          <a:schemeClr val="dk1"/>
                        </a:solidFill>
                        <a:effectLst/>
                        <a:latin typeface="+mn-lt"/>
                        <a:ea typeface="+mn-ea"/>
                        <a:cs typeface="+mn-cs"/>
                      </a:endParaRPr>
                    </a:p>
                    <a:p>
                      <a:r>
                        <a:rPr lang="en-US" sz="1200" b="1" i="0" u="none" strike="noStrike" kern="1200" dirty="0">
                          <a:solidFill>
                            <a:schemeClr val="dk1"/>
                          </a:solidFill>
                          <a:effectLst/>
                          <a:latin typeface="+mn-lt"/>
                          <a:ea typeface="+mn-ea"/>
                          <a:cs typeface="+mn-cs"/>
                          <a:hlinkClick r:id="rId7"/>
                        </a:rPr>
                        <a:t>Examples</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endParaRPr lang="en-US" sz="1200" b="0" kern="1200" dirty="0">
                        <a:solidFill>
                          <a:schemeClr val="tx1">
                            <a:lumMod val="75000"/>
                            <a:lumOff val="25000"/>
                          </a:schemeClr>
                        </a:solidFill>
                        <a:effectLst/>
                        <a:latin typeface="+mn-lt"/>
                        <a:ea typeface="+mn-ea"/>
                        <a:cs typeface="+mn-cs"/>
                      </a:endParaRPr>
                    </a:p>
                  </a:txBody>
                  <a:tcPr marT="91440" marB="91440" anchor="ctr"/>
                </a:tc>
                <a:extLst>
                  <a:ext uri="{0D108BD9-81ED-4DB2-BD59-A6C34878D82A}">
                    <a16:rowId xmlns:a16="http://schemas.microsoft.com/office/drawing/2014/main" val="10003"/>
                  </a:ext>
                </a:extLst>
              </a:tr>
              <a:tr h="14315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1" i="0" kern="1200" dirty="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kern="1200" dirty="0">
                          <a:solidFill>
                            <a:schemeClr val="tx1">
                              <a:lumMod val="75000"/>
                              <a:lumOff val="25000"/>
                            </a:schemeClr>
                          </a:solidFill>
                          <a:effectLst/>
                          <a:latin typeface="+mn-lt"/>
                          <a:ea typeface="+mn-ea"/>
                          <a:cs typeface="+mn-cs"/>
                        </a:rPr>
                        <a:t>Texas SET V4.0A 867</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tx1">
                              <a:lumMod val="75000"/>
                              <a:lumOff val="25000"/>
                            </a:schemeClr>
                          </a:solidFill>
                          <a:effectLst/>
                          <a:latin typeface="+mn-lt"/>
                          <a:ea typeface="+mn-ea"/>
                          <a:cs typeface="+mn-cs"/>
                        </a:rPr>
                        <a:t>Monthly and Final Usage,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tx1">
                              <a:lumMod val="75000"/>
                              <a:lumOff val="25000"/>
                            </a:schemeClr>
                          </a:solidFill>
                          <a:effectLst/>
                          <a:latin typeface="+mn-lt"/>
                          <a:ea typeface="+mn-ea"/>
                          <a:cs typeface="+mn-cs"/>
                        </a:rPr>
                        <a:t>Historical Usage </a:t>
                      </a:r>
                      <a:endParaRPr lang="en-US" sz="1600" b="1" dirty="0">
                        <a:solidFill>
                          <a:schemeClr val="tx1">
                            <a:lumMod val="75000"/>
                            <a:lumOff val="25000"/>
                          </a:schemeClr>
                        </a:solidFill>
                      </a:endParaRPr>
                    </a:p>
                  </a:txBody>
                  <a:tcPr marT="91440" marB="91440"/>
                </a:tc>
                <a:tc>
                  <a:txBody>
                    <a:bodyPr/>
                    <a:lstStyle/>
                    <a:p>
                      <a:r>
                        <a:rPr lang="en-US" sz="1200" b="1" i="0" u="none" strike="noStrike" kern="1200" dirty="0">
                          <a:solidFill>
                            <a:schemeClr val="dk1"/>
                          </a:solidFill>
                          <a:effectLst/>
                          <a:latin typeface="+mn-lt"/>
                          <a:ea typeface="+mn-ea"/>
                          <a:cs typeface="+mn-cs"/>
                          <a:hlinkClick r:id="rId8"/>
                        </a:rPr>
                        <a:t>Guides</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endParaRPr lang="en-US" sz="1200" b="0" i="0" kern="1200" dirty="0">
                        <a:solidFill>
                          <a:schemeClr val="dk1"/>
                        </a:solidFill>
                        <a:effectLst/>
                        <a:latin typeface="+mn-lt"/>
                        <a:ea typeface="+mn-ea"/>
                        <a:cs typeface="+mn-cs"/>
                      </a:endParaRPr>
                    </a:p>
                    <a:p>
                      <a:r>
                        <a:rPr lang="en-US" sz="1200" b="1" i="0" u="none" strike="noStrike" kern="1200" dirty="0">
                          <a:solidFill>
                            <a:schemeClr val="dk1"/>
                          </a:solidFill>
                          <a:effectLst/>
                          <a:latin typeface="+mn-lt"/>
                          <a:ea typeface="+mn-ea"/>
                          <a:cs typeface="+mn-cs"/>
                          <a:hlinkClick r:id="rId9"/>
                        </a:rPr>
                        <a:t>Examples</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endParaRPr lang="en-US" sz="1200" b="0" kern="1200" dirty="0">
                        <a:solidFill>
                          <a:schemeClr val="tx1">
                            <a:lumMod val="75000"/>
                            <a:lumOff val="25000"/>
                          </a:schemeClr>
                        </a:solidFill>
                        <a:effectLst/>
                        <a:latin typeface="+mn-lt"/>
                        <a:ea typeface="+mn-ea"/>
                        <a:cs typeface="+mn-cs"/>
                      </a:endParaRPr>
                    </a:p>
                  </a:txBody>
                  <a:tcPr marT="91440" marB="91440" anchor="ctr"/>
                </a:tc>
                <a:extLst>
                  <a:ext uri="{0D108BD9-81ED-4DB2-BD59-A6C34878D82A}">
                    <a16:rowId xmlns:a16="http://schemas.microsoft.com/office/drawing/2014/main" val="10004"/>
                  </a:ext>
                </a:extLst>
              </a:tr>
            </a:tbl>
          </a:graphicData>
        </a:graphic>
      </p:graphicFrame>
      <p:sp>
        <p:nvSpPr>
          <p:cNvPr id="2" name="Date Placeholder 1"/>
          <p:cNvSpPr>
            <a:spLocks noGrp="1"/>
          </p:cNvSpPr>
          <p:nvPr>
            <p:ph type="dt" sz="half" idx="10"/>
          </p:nvPr>
        </p:nvSpPr>
        <p:spPr/>
        <p:txBody>
          <a:bodyPr/>
          <a:lstStyle/>
          <a:p>
            <a:fld id="{FFAAA10F-08CC-4B5D-8F8C-7CD0B48687BE}" type="datetime1">
              <a:rPr lang="en-US" smtClean="0"/>
              <a:t>4/6/2023</a:t>
            </a:fld>
            <a:endParaRPr lang="en-US" dirty="0"/>
          </a:p>
        </p:txBody>
      </p:sp>
      <p:sp>
        <p:nvSpPr>
          <p:cNvPr id="5" name="Footer Placeholder 4"/>
          <p:cNvSpPr>
            <a:spLocks noGrp="1"/>
          </p:cNvSpPr>
          <p:nvPr>
            <p:ph type="ftr" sz="quarter" idx="11"/>
          </p:nvPr>
        </p:nvSpPr>
        <p:spPr/>
        <p:txBody>
          <a:bodyPr/>
          <a:lstStyle/>
          <a:p>
            <a:r>
              <a:rPr lang="en-US"/>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127</a:t>
            </a:fld>
            <a:endParaRPr lang="en-US" dirty="0"/>
          </a:p>
        </p:txBody>
      </p:sp>
    </p:spTree>
    <p:custDataLst>
      <p:tags r:id="rId1"/>
    </p:custDataLst>
    <p:extLst>
      <p:ext uri="{BB962C8B-B14F-4D97-AF65-F5344CB8AC3E}">
        <p14:creationId xmlns:p14="http://schemas.microsoft.com/office/powerpoint/2010/main" val="5991108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Texas SET Implementation Guides  </a:t>
            </a:r>
          </a:p>
        </p:txBody>
      </p:sp>
      <p:graphicFrame>
        <p:nvGraphicFramePr>
          <p:cNvPr id="3" name="Content Placeholder 8"/>
          <p:cNvGraphicFramePr>
            <a:graphicFrameLocks/>
          </p:cNvGraphicFramePr>
          <p:nvPr>
            <p:extLst>
              <p:ext uri="{D42A27DB-BD31-4B8C-83A1-F6EECF244321}">
                <p14:modId xmlns:p14="http://schemas.microsoft.com/office/powerpoint/2010/main" val="3067749549"/>
              </p:ext>
            </p:extLst>
          </p:nvPr>
        </p:nvGraphicFramePr>
        <p:xfrm>
          <a:off x="594360" y="1188720"/>
          <a:ext cx="7955280" cy="3163824"/>
        </p:xfrm>
        <a:graphic>
          <a:graphicData uri="http://schemas.openxmlformats.org/drawingml/2006/table">
            <a:tbl>
              <a:tblPr firstRow="1" bandRow="1">
                <a:tableStyleId>{5C22544A-7EE6-4342-B048-85BDC9FD1C3A}</a:tableStyleId>
              </a:tblPr>
              <a:tblGrid>
                <a:gridCol w="3655129">
                  <a:extLst>
                    <a:ext uri="{9D8B030D-6E8A-4147-A177-3AD203B41FA5}">
                      <a16:colId xmlns:a16="http://schemas.microsoft.com/office/drawing/2014/main" val="20000"/>
                    </a:ext>
                  </a:extLst>
                </a:gridCol>
                <a:gridCol w="4300151">
                  <a:extLst>
                    <a:ext uri="{9D8B030D-6E8A-4147-A177-3AD203B41FA5}">
                      <a16:colId xmlns:a16="http://schemas.microsoft.com/office/drawing/2014/main" val="20001"/>
                    </a:ext>
                  </a:extLst>
                </a:gridCol>
              </a:tblGrid>
              <a:tr h="914400">
                <a:tc gridSpan="2">
                  <a:txBody>
                    <a:bodyPr/>
                    <a:lstStyle/>
                    <a:p>
                      <a:pPr algn="ctr"/>
                      <a:r>
                        <a:rPr lang="en-US" sz="2000" dirty="0"/>
                        <a:t>Functional Acknowledgement and</a:t>
                      </a:r>
                    </a:p>
                    <a:p>
                      <a:pPr algn="ctr"/>
                      <a:r>
                        <a:rPr lang="en-US" sz="2000" dirty="0"/>
                        <a:t>CR Option 1 Outage Transactions</a:t>
                      </a:r>
                    </a:p>
                  </a:txBody>
                  <a:tcPr marT="91440" marB="91440" anchor="ctr"/>
                </a:tc>
                <a:tc hMerge="1">
                  <a:txBody>
                    <a:bodyPr/>
                    <a:lstStyle/>
                    <a:p>
                      <a:endParaRPr lang="en-US" dirty="0"/>
                    </a:p>
                  </a:txBody>
                  <a:tcPr/>
                </a:tc>
                <a:extLst>
                  <a:ext uri="{0D108BD9-81ED-4DB2-BD59-A6C34878D82A}">
                    <a16:rowId xmlns:a16="http://schemas.microsoft.com/office/drawing/2014/main" val="10000"/>
                  </a:ext>
                </a:extLst>
              </a:tr>
              <a:tr h="4206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1">
                              <a:lumMod val="75000"/>
                            </a:schemeClr>
                          </a:solidFill>
                        </a:rPr>
                        <a:t>Transaction and Version</a:t>
                      </a:r>
                    </a:p>
                  </a:txBody>
                  <a:tcPr marT="91440" marB="91440" anchor="ctr"/>
                </a:tc>
                <a:tc>
                  <a:txBody>
                    <a:bodyPr/>
                    <a:lstStyle/>
                    <a:p>
                      <a:pPr algn="ctr"/>
                      <a:r>
                        <a:rPr lang="en-US" sz="1400" b="1" dirty="0">
                          <a:solidFill>
                            <a:schemeClr val="accent1">
                              <a:lumMod val="75000"/>
                            </a:schemeClr>
                          </a:solidFill>
                        </a:rPr>
                        <a:t>Web Link to Documentation </a:t>
                      </a:r>
                    </a:p>
                  </a:txBody>
                  <a:tcPr marT="91440" marB="91440" anchor="ctr"/>
                </a:tc>
                <a:extLst>
                  <a:ext uri="{0D108BD9-81ED-4DB2-BD59-A6C34878D82A}">
                    <a16:rowId xmlns:a16="http://schemas.microsoft.com/office/drawing/2014/main" val="10001"/>
                  </a:ext>
                </a:extLst>
              </a:tr>
              <a:tr h="914400">
                <a:tc>
                  <a:txBody>
                    <a:bodyPr/>
                    <a:lstStyle/>
                    <a:p>
                      <a:pPr algn="ctr"/>
                      <a:r>
                        <a:rPr lang="en-US" sz="1600" b="1" i="0" kern="1200" dirty="0">
                          <a:solidFill>
                            <a:schemeClr val="tx1">
                              <a:lumMod val="75000"/>
                              <a:lumOff val="25000"/>
                            </a:schemeClr>
                          </a:solidFill>
                          <a:effectLst/>
                          <a:latin typeface="+mn-lt"/>
                          <a:ea typeface="+mn-ea"/>
                          <a:cs typeface="+mn-cs"/>
                        </a:rPr>
                        <a:t>Texas SET V4.0A 997</a:t>
                      </a:r>
                    </a:p>
                    <a:p>
                      <a:pPr algn="ctr"/>
                      <a:r>
                        <a:rPr lang="en-US" sz="1400" b="0" i="0" kern="1200" dirty="0">
                          <a:solidFill>
                            <a:schemeClr val="tx1">
                              <a:lumMod val="75000"/>
                              <a:lumOff val="25000"/>
                            </a:schemeClr>
                          </a:solidFill>
                          <a:effectLst/>
                          <a:latin typeface="+mn-lt"/>
                          <a:ea typeface="+mn-ea"/>
                          <a:cs typeface="+mn-cs"/>
                        </a:rPr>
                        <a:t>Functional Acknowledgement </a:t>
                      </a:r>
                    </a:p>
                  </a:txBody>
                  <a:tcPr marT="91440" marB="91440" anchor="ctr"/>
                </a:tc>
                <a:tc>
                  <a:txBody>
                    <a:bodyPr/>
                    <a:lstStyle/>
                    <a:p>
                      <a:r>
                        <a:rPr lang="fr-FR" sz="1400" b="1" i="0" u="none" strike="noStrike" kern="1200" dirty="0">
                          <a:solidFill>
                            <a:schemeClr val="dk1"/>
                          </a:solidFill>
                          <a:effectLst/>
                          <a:latin typeface="+mn-lt"/>
                          <a:ea typeface="+mn-ea"/>
                          <a:cs typeface="+mn-cs"/>
                          <a:hlinkClick r:id="rId4"/>
                        </a:rPr>
                        <a:t>Guides</a:t>
                      </a:r>
                      <a:br>
                        <a:rPr lang="fr-FR" sz="1400" b="0" i="0" kern="1200" dirty="0">
                          <a:solidFill>
                            <a:schemeClr val="dk1"/>
                          </a:solidFill>
                          <a:effectLst/>
                          <a:latin typeface="+mn-lt"/>
                          <a:ea typeface="+mn-ea"/>
                          <a:cs typeface="+mn-cs"/>
                        </a:rPr>
                      </a:br>
                      <a:endParaRPr lang="en-US" sz="1200" b="0" kern="1200" dirty="0">
                        <a:solidFill>
                          <a:schemeClr val="tx1">
                            <a:lumMod val="75000"/>
                            <a:lumOff val="25000"/>
                          </a:schemeClr>
                        </a:solidFill>
                        <a:effectLst/>
                        <a:latin typeface="+mn-lt"/>
                        <a:ea typeface="+mn-ea"/>
                        <a:cs typeface="+mn-cs"/>
                      </a:endParaRPr>
                    </a:p>
                  </a:txBody>
                  <a:tcPr marT="91440" marB="91440" anchor="ctr"/>
                </a:tc>
                <a:extLst>
                  <a:ext uri="{0D108BD9-81ED-4DB2-BD59-A6C34878D82A}">
                    <a16:rowId xmlns:a16="http://schemas.microsoft.com/office/drawing/2014/main" val="10002"/>
                  </a:ext>
                </a:extLst>
              </a:tr>
              <a:tr h="9144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kern="1200" dirty="0">
                          <a:solidFill>
                            <a:schemeClr val="tx1">
                              <a:lumMod val="75000"/>
                              <a:lumOff val="25000"/>
                            </a:schemeClr>
                          </a:solidFill>
                          <a:effectLst/>
                          <a:latin typeface="+mn-lt"/>
                          <a:ea typeface="+mn-ea"/>
                          <a:cs typeface="+mn-cs"/>
                        </a:rPr>
                        <a:t>Texas SET V4.0A T-Series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tx1">
                              <a:lumMod val="75000"/>
                              <a:lumOff val="25000"/>
                            </a:schemeClr>
                          </a:solidFill>
                          <a:effectLst/>
                          <a:latin typeface="+mn-lt"/>
                          <a:ea typeface="+mn-ea"/>
                          <a:cs typeface="+mn-cs"/>
                        </a:rPr>
                        <a:t>CR Option 1 Outage Transactions</a:t>
                      </a:r>
                      <a:endParaRPr lang="en-US" sz="1400" b="1" dirty="0">
                        <a:solidFill>
                          <a:schemeClr val="tx1">
                            <a:lumMod val="75000"/>
                            <a:lumOff val="25000"/>
                          </a:schemeClr>
                        </a:solidFill>
                      </a:endParaRPr>
                    </a:p>
                  </a:txBody>
                  <a:tcPr marT="91440" marB="91440" anchor="ctr"/>
                </a:tc>
                <a:tc>
                  <a:txBody>
                    <a:bodyPr/>
                    <a:lstStyle/>
                    <a:p>
                      <a:r>
                        <a:rPr lang="fr-FR" sz="1400" b="1" i="0" u="none" strike="noStrike" kern="1200" dirty="0">
                          <a:solidFill>
                            <a:schemeClr val="dk1"/>
                          </a:solidFill>
                          <a:effectLst/>
                          <a:latin typeface="+mn-lt"/>
                          <a:ea typeface="+mn-ea"/>
                          <a:cs typeface="+mn-cs"/>
                          <a:hlinkClick r:id="rId5"/>
                        </a:rPr>
                        <a:t>Guides</a:t>
                      </a:r>
                      <a:r>
                        <a:rPr lang="fr-FR" sz="1400" b="0" i="0" kern="1200" dirty="0">
                          <a:solidFill>
                            <a:schemeClr val="dk1"/>
                          </a:solidFill>
                          <a:effectLst/>
                          <a:latin typeface="+mn-lt"/>
                          <a:ea typeface="+mn-ea"/>
                          <a:cs typeface="+mn-cs"/>
                          <a:hlinkClick r:id="rId5"/>
                        </a:rPr>
                        <a:t> </a:t>
                      </a:r>
                      <a:br>
                        <a:rPr lang="fr-FR" sz="1400" b="0" i="0" kern="1200" dirty="0">
                          <a:solidFill>
                            <a:schemeClr val="dk1"/>
                          </a:solidFill>
                          <a:effectLst/>
                          <a:latin typeface="+mn-lt"/>
                          <a:ea typeface="+mn-ea"/>
                          <a:cs typeface="+mn-cs"/>
                        </a:rPr>
                      </a:br>
                      <a:endParaRPr lang="fr-FR" sz="1400" b="0" i="0" kern="1200" dirty="0">
                        <a:solidFill>
                          <a:schemeClr val="tx1">
                            <a:lumMod val="75000"/>
                            <a:lumOff val="25000"/>
                          </a:schemeClr>
                        </a:solidFill>
                        <a:effectLst/>
                        <a:latin typeface="+mn-lt"/>
                        <a:ea typeface="+mn-ea"/>
                        <a:cs typeface="+mn-cs"/>
                      </a:endParaRPr>
                    </a:p>
                  </a:txBody>
                  <a:tcPr marT="91440" marB="91440" anchor="ctr"/>
                </a:tc>
                <a:extLst>
                  <a:ext uri="{0D108BD9-81ED-4DB2-BD59-A6C34878D82A}">
                    <a16:rowId xmlns:a16="http://schemas.microsoft.com/office/drawing/2014/main" val="10003"/>
                  </a:ext>
                </a:extLst>
              </a:tr>
            </a:tbl>
          </a:graphicData>
        </a:graphic>
      </p:graphicFrame>
      <p:sp>
        <p:nvSpPr>
          <p:cNvPr id="2" name="Date Placeholder 1"/>
          <p:cNvSpPr>
            <a:spLocks noGrp="1"/>
          </p:cNvSpPr>
          <p:nvPr>
            <p:ph type="dt" sz="half" idx="10"/>
          </p:nvPr>
        </p:nvSpPr>
        <p:spPr/>
        <p:txBody>
          <a:bodyPr/>
          <a:lstStyle/>
          <a:p>
            <a:fld id="{907D0B2D-C9B4-4A03-93BE-BBEB49BA4B57}" type="datetime1">
              <a:rPr lang="en-US" smtClean="0"/>
              <a:t>4/6/2023</a:t>
            </a:fld>
            <a:endParaRPr lang="en-US" dirty="0"/>
          </a:p>
        </p:txBody>
      </p:sp>
      <p:sp>
        <p:nvSpPr>
          <p:cNvPr id="5" name="Footer Placeholder 4"/>
          <p:cNvSpPr>
            <a:spLocks noGrp="1"/>
          </p:cNvSpPr>
          <p:nvPr>
            <p:ph type="ftr" sz="quarter" idx="11"/>
          </p:nvPr>
        </p:nvSpPr>
        <p:spPr/>
        <p:txBody>
          <a:bodyPr/>
          <a:lstStyle/>
          <a:p>
            <a:r>
              <a:rPr lang="en-US"/>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128</a:t>
            </a:fld>
            <a:endParaRPr lang="en-US" dirty="0"/>
          </a:p>
        </p:txBody>
      </p:sp>
    </p:spTree>
    <p:custDataLst>
      <p:tags r:id="rId1"/>
    </p:custDataLst>
    <p:extLst>
      <p:ext uri="{BB962C8B-B14F-4D97-AF65-F5344CB8AC3E}">
        <p14:creationId xmlns:p14="http://schemas.microsoft.com/office/powerpoint/2010/main" val="328026081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Registration and Qualification/Certification </a:t>
            </a:r>
          </a:p>
        </p:txBody>
      </p:sp>
      <p:sp>
        <p:nvSpPr>
          <p:cNvPr id="3" name="Content Placeholder 2"/>
          <p:cNvSpPr>
            <a:spLocks noGrp="1"/>
          </p:cNvSpPr>
          <p:nvPr>
            <p:ph sz="quarter" idx="4294967295"/>
          </p:nvPr>
        </p:nvSpPr>
        <p:spPr>
          <a:xfrm>
            <a:off x="228600" y="1275806"/>
            <a:ext cx="8394700" cy="4567646"/>
          </a:xfrm>
        </p:spPr>
        <p:txBody>
          <a:bodyPr>
            <a:normAutofit fontScale="92500" lnSpcReduction="10000"/>
          </a:bodyPr>
          <a:lstStyle/>
          <a:p>
            <a:pPr>
              <a:lnSpc>
                <a:spcPct val="100000"/>
              </a:lnSpc>
            </a:pPr>
            <a:r>
              <a:rPr lang="en-US" sz="2600" b="1" dirty="0"/>
              <a:t>Registration</a:t>
            </a:r>
          </a:p>
          <a:p>
            <a:pPr lvl="1">
              <a:lnSpc>
                <a:spcPct val="100000"/>
              </a:lnSpc>
              <a:spcBef>
                <a:spcPts val="1200"/>
              </a:spcBef>
              <a:spcAft>
                <a:spcPts val="0"/>
              </a:spcAft>
              <a:buClr>
                <a:schemeClr val="accent1">
                  <a:lumMod val="75000"/>
                </a:schemeClr>
              </a:buClr>
              <a:buFont typeface="Arial" panose="020B0604020202020204" pitchFamily="34" charset="0"/>
              <a:buChar char="•"/>
            </a:pPr>
            <a:r>
              <a:rPr lang="en-US" sz="2200" dirty="0"/>
              <a:t>Register with ERCOT as a CR (a REP or an opt-in entity) or a NOIE with the form below.</a:t>
            </a:r>
          </a:p>
          <a:p>
            <a:pPr>
              <a:lnSpc>
                <a:spcPct val="100000"/>
              </a:lnSpc>
              <a:spcBef>
                <a:spcPts val="1800"/>
              </a:spcBef>
              <a:spcAft>
                <a:spcPts val="0"/>
              </a:spcAft>
            </a:pPr>
            <a:r>
              <a:rPr lang="en-US" sz="2600" b="1" dirty="0"/>
              <a:t>Qualification/Certification</a:t>
            </a:r>
          </a:p>
          <a:p>
            <a:pPr lvl="1">
              <a:lnSpc>
                <a:spcPct val="120000"/>
              </a:lnSpc>
              <a:spcBef>
                <a:spcPts val="1200"/>
              </a:spcBef>
              <a:spcAft>
                <a:spcPts val="0"/>
              </a:spcAft>
              <a:buClr>
                <a:schemeClr val="accent1">
                  <a:lumMod val="75000"/>
                </a:schemeClr>
              </a:buClr>
              <a:buFont typeface="Arial" panose="020B0604020202020204" pitchFamily="34" charset="0"/>
              <a:buChar char="•"/>
            </a:pPr>
            <a:r>
              <a:rPr lang="en-US" sz="2200" dirty="0"/>
              <a:t>CRs must be certified by ERCOT. Please read more about </a:t>
            </a:r>
            <a:r>
              <a:rPr lang="en-US" sz="2200" dirty="0">
                <a:hlinkClick r:id="rId4"/>
              </a:rPr>
              <a:t>Texas Retail Market Testing and the latest test flight</a:t>
            </a:r>
            <a:r>
              <a:rPr lang="en-US" sz="2200" dirty="0"/>
              <a:t>.</a:t>
            </a:r>
          </a:p>
          <a:p>
            <a:pPr lvl="1">
              <a:lnSpc>
                <a:spcPct val="120000"/>
              </a:lnSpc>
              <a:spcBef>
                <a:spcPts val="1200"/>
              </a:spcBef>
              <a:spcAft>
                <a:spcPts val="0"/>
              </a:spcAft>
              <a:buClr>
                <a:schemeClr val="accent1">
                  <a:lumMod val="75000"/>
                </a:schemeClr>
              </a:buClr>
              <a:buFont typeface="Arial" panose="020B0604020202020204" pitchFamily="34" charset="0"/>
              <a:buChar char="•"/>
            </a:pPr>
            <a:r>
              <a:rPr lang="en-US" sz="2200" dirty="0"/>
              <a:t>REPs must also be certified by the Public Utility Commission of Texas (PUCT). More information on that certification process may be found on the PUCT website at </a:t>
            </a:r>
            <a:r>
              <a:rPr lang="en-US" sz="2200" dirty="0">
                <a:hlinkClick r:id="rId5"/>
              </a:rPr>
              <a:t>Retail Electric Providers Certification and Reporting</a:t>
            </a:r>
            <a:r>
              <a:rPr lang="en-US" sz="2200" dirty="0"/>
              <a:t>.</a:t>
            </a:r>
          </a:p>
          <a:p>
            <a:pPr marL="450342" indent="-285750" hangingPunct="0">
              <a:lnSpc>
                <a:spcPct val="120000"/>
              </a:lnSpc>
              <a:spcBef>
                <a:spcPts val="600"/>
              </a:spcBef>
              <a:spcAft>
                <a:spcPts val="0"/>
              </a:spcAft>
              <a:buClr>
                <a:schemeClr val="accent1">
                  <a:lumMod val="75000"/>
                </a:schemeClr>
              </a:buClr>
              <a:buFont typeface="Arial" panose="020B0604020202020204" pitchFamily="34" charset="0"/>
              <a:buChar char="•"/>
            </a:pPr>
            <a:r>
              <a:rPr lang="en-US" sz="2400" dirty="0"/>
              <a:t>Contact ERCOT Client Services for a full list of requirements</a:t>
            </a:r>
          </a:p>
        </p:txBody>
      </p:sp>
      <p:sp>
        <p:nvSpPr>
          <p:cNvPr id="4" name="Date Placeholder 3"/>
          <p:cNvSpPr>
            <a:spLocks noGrp="1"/>
          </p:cNvSpPr>
          <p:nvPr>
            <p:ph type="dt" sz="half" idx="10"/>
          </p:nvPr>
        </p:nvSpPr>
        <p:spPr/>
        <p:txBody>
          <a:bodyPr/>
          <a:lstStyle/>
          <a:p>
            <a:fld id="{96997FDA-1D96-4BD6-9E56-4140BBD67BF0}" type="datetime1">
              <a:rPr lang="en-US" smtClean="0"/>
              <a:t>4/6/2023</a:t>
            </a:fld>
            <a:endParaRPr lang="en-US" dirty="0"/>
          </a:p>
        </p:txBody>
      </p:sp>
      <p:sp>
        <p:nvSpPr>
          <p:cNvPr id="5" name="Footer Placeholder 4"/>
          <p:cNvSpPr>
            <a:spLocks noGrp="1"/>
          </p:cNvSpPr>
          <p:nvPr>
            <p:ph type="ftr" sz="quarter" idx="11"/>
          </p:nvPr>
        </p:nvSpPr>
        <p:spPr/>
        <p:txBody>
          <a:bodyPr/>
          <a:lstStyle/>
          <a:p>
            <a:r>
              <a:rPr lang="en-US"/>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129</a:t>
            </a:fld>
            <a:endParaRPr lang="en-US" dirty="0"/>
          </a:p>
        </p:txBody>
      </p:sp>
    </p:spTree>
    <p:custDataLst>
      <p:tags r:id="rId1"/>
    </p:custDataLst>
    <p:extLst>
      <p:ext uri="{BB962C8B-B14F-4D97-AF65-F5344CB8AC3E}">
        <p14:creationId xmlns:p14="http://schemas.microsoft.com/office/powerpoint/2010/main" val="4129977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4/6/2023</a:t>
            </a:fld>
            <a:endParaRPr lang="en-US" dirty="0"/>
          </a:p>
        </p:txBody>
      </p:sp>
      <p:sp>
        <p:nvSpPr>
          <p:cNvPr id="3" name="Footer Placeholder 2"/>
          <p:cNvSpPr>
            <a:spLocks noGrp="1"/>
          </p:cNvSpPr>
          <p:nvPr>
            <p:ph type="ftr" sz="quarter" idx="11"/>
          </p:nvPr>
        </p:nvSpPr>
        <p:spPr/>
        <p:txBody>
          <a:bodyPr/>
          <a:lstStyle/>
          <a:p>
            <a:r>
              <a:rPr lang="en-US"/>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13</a:t>
            </a:fld>
            <a:endParaRPr lang="en-US" dirty="0"/>
          </a:p>
        </p:txBody>
      </p:sp>
      <p:sp>
        <p:nvSpPr>
          <p:cNvPr id="5" name="Title 4"/>
          <p:cNvSpPr>
            <a:spLocks noGrp="1"/>
          </p:cNvSpPr>
          <p:nvPr>
            <p:ph type="title"/>
          </p:nvPr>
        </p:nvSpPr>
        <p:spPr/>
        <p:txBody>
          <a:bodyPr/>
          <a:lstStyle/>
          <a:p>
            <a:r>
              <a:rPr lang="en-US" dirty="0">
                <a:solidFill>
                  <a:schemeClr val="tx1"/>
                </a:solidFill>
              </a:rPr>
              <a:t>Acronyms</a:t>
            </a:r>
          </a:p>
        </p:txBody>
      </p:sp>
      <p:sp>
        <p:nvSpPr>
          <p:cNvPr id="6" name="TextBox 3">
            <a:extLst>
              <a:ext uri="{FF2B5EF4-FFF2-40B4-BE49-F238E27FC236}">
                <a16:creationId xmlns:a16="http://schemas.microsoft.com/office/drawing/2014/main" id="{639E80A4-9F4F-4264-9E5D-58385211A75B}"/>
              </a:ext>
            </a:extLst>
          </p:cNvPr>
          <p:cNvSpPr txBox="1"/>
          <p:nvPr/>
        </p:nvSpPr>
        <p:spPr>
          <a:xfrm>
            <a:off x="457200" y="1188720"/>
            <a:ext cx="8534400" cy="4524315"/>
          </a:xfrm>
          <a:prstGeom prst="rect">
            <a:avLst/>
          </a:prstGeom>
          <a:noFill/>
          <a:effec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2400"/>
              </a:spcBef>
            </a:pPr>
            <a:r>
              <a:rPr lang="en-US" sz="2400" b="1" dirty="0">
                <a:solidFill>
                  <a:schemeClr val="tx1">
                    <a:lumMod val="75000"/>
                    <a:lumOff val="25000"/>
                  </a:schemeClr>
                </a:solidFill>
              </a:rPr>
              <a:t>TX SET – 	</a:t>
            </a:r>
            <a:r>
              <a:rPr lang="en-US" sz="2400" i="1" dirty="0">
                <a:solidFill>
                  <a:schemeClr val="tx1">
                    <a:lumMod val="75000"/>
                    <a:lumOff val="25000"/>
                  </a:schemeClr>
                </a:solidFill>
              </a:rPr>
              <a:t>Texas Standard Electronic Transactions</a:t>
            </a:r>
          </a:p>
          <a:p>
            <a:pPr>
              <a:spcBef>
                <a:spcPts val="2400"/>
              </a:spcBef>
            </a:pPr>
            <a:r>
              <a:rPr lang="en-US" sz="2400" b="1" dirty="0">
                <a:solidFill>
                  <a:schemeClr val="tx1">
                    <a:lumMod val="75000"/>
                    <a:lumOff val="25000"/>
                  </a:schemeClr>
                </a:solidFill>
              </a:rPr>
              <a:t>PURA –	 </a:t>
            </a:r>
            <a:r>
              <a:rPr lang="en-US" sz="2400" i="1" dirty="0">
                <a:solidFill>
                  <a:schemeClr val="tx1">
                    <a:lumMod val="75000"/>
                    <a:lumOff val="25000"/>
                  </a:schemeClr>
                </a:solidFill>
              </a:rPr>
              <a:t>Public Utilities Regulatory Act</a:t>
            </a:r>
          </a:p>
          <a:p>
            <a:pPr>
              <a:spcBef>
                <a:spcPts val="2400"/>
              </a:spcBef>
            </a:pPr>
            <a:r>
              <a:rPr lang="en-US" sz="2400" b="1" dirty="0">
                <a:solidFill>
                  <a:schemeClr val="tx1">
                    <a:lumMod val="75000"/>
                    <a:lumOff val="25000"/>
                  </a:schemeClr>
                </a:solidFill>
              </a:rPr>
              <a:t>PUCT – 	</a:t>
            </a:r>
            <a:r>
              <a:rPr lang="en-US" sz="2400" i="1" dirty="0">
                <a:solidFill>
                  <a:schemeClr val="tx1">
                    <a:lumMod val="75000"/>
                    <a:lumOff val="25000"/>
                  </a:schemeClr>
                </a:solidFill>
              </a:rPr>
              <a:t>Public Utility Commission of Texas</a:t>
            </a:r>
          </a:p>
          <a:p>
            <a:pPr>
              <a:spcBef>
                <a:spcPts val="2400"/>
              </a:spcBef>
            </a:pPr>
            <a:r>
              <a:rPr lang="en-US" sz="2400" b="1" dirty="0">
                <a:solidFill>
                  <a:schemeClr val="tx1">
                    <a:lumMod val="75000"/>
                    <a:lumOff val="25000"/>
                  </a:schemeClr>
                </a:solidFill>
              </a:rPr>
              <a:t>ERCOT – 	</a:t>
            </a:r>
            <a:r>
              <a:rPr lang="en-US" sz="2400" i="1" dirty="0">
                <a:solidFill>
                  <a:schemeClr val="tx1">
                    <a:lumMod val="75000"/>
                    <a:lumOff val="25000"/>
                  </a:schemeClr>
                </a:solidFill>
              </a:rPr>
              <a:t>Electric Reliability Council of Texas</a:t>
            </a:r>
          </a:p>
          <a:p>
            <a:pPr>
              <a:spcBef>
                <a:spcPts val="2400"/>
              </a:spcBef>
            </a:pPr>
            <a:r>
              <a:rPr lang="en-US" sz="2400" b="1" dirty="0">
                <a:solidFill>
                  <a:schemeClr val="tx1">
                    <a:lumMod val="75000"/>
                    <a:lumOff val="25000"/>
                  </a:schemeClr>
                </a:solidFill>
              </a:rPr>
              <a:t>NAESB – 	</a:t>
            </a:r>
            <a:r>
              <a:rPr lang="en-US" sz="2400" i="1" dirty="0">
                <a:solidFill>
                  <a:schemeClr val="tx1">
                    <a:lumMod val="75000"/>
                    <a:lumOff val="25000"/>
                  </a:schemeClr>
                </a:solidFill>
              </a:rPr>
              <a:t>North American Energy Standards Board</a:t>
            </a:r>
          </a:p>
          <a:p>
            <a:pPr>
              <a:spcBef>
                <a:spcPts val="2400"/>
              </a:spcBef>
            </a:pPr>
            <a:r>
              <a:rPr lang="en-US" sz="2400" b="1" dirty="0">
                <a:solidFill>
                  <a:schemeClr val="tx1">
                    <a:lumMod val="75000"/>
                    <a:lumOff val="25000"/>
                  </a:schemeClr>
                </a:solidFill>
              </a:rPr>
              <a:t>MP – 		</a:t>
            </a:r>
            <a:r>
              <a:rPr lang="en-US" sz="2400" i="1" dirty="0">
                <a:solidFill>
                  <a:schemeClr val="tx1">
                    <a:lumMod val="75000"/>
                    <a:lumOff val="25000"/>
                  </a:schemeClr>
                </a:solidFill>
              </a:rPr>
              <a:t>Market Participant</a:t>
            </a:r>
          </a:p>
          <a:p>
            <a:pPr>
              <a:spcBef>
                <a:spcPts val="2400"/>
              </a:spcBef>
            </a:pPr>
            <a:r>
              <a:rPr lang="en-US" sz="2400" b="1" dirty="0">
                <a:solidFill>
                  <a:schemeClr val="tx1">
                    <a:lumMod val="75000"/>
                    <a:lumOff val="25000"/>
                  </a:schemeClr>
                </a:solidFill>
              </a:rPr>
              <a:t>ESI ID – 	</a:t>
            </a:r>
            <a:r>
              <a:rPr lang="en-US" sz="2400" i="1" dirty="0">
                <a:solidFill>
                  <a:schemeClr val="tx1">
                    <a:lumMod val="75000"/>
                    <a:lumOff val="25000"/>
                  </a:schemeClr>
                </a:solidFill>
              </a:rPr>
              <a:t>Electric Service Identifier </a:t>
            </a:r>
            <a:endParaRPr lang="en-US" sz="2400" b="1" dirty="0">
              <a:solidFill>
                <a:schemeClr val="tx1">
                  <a:lumMod val="75000"/>
                  <a:lumOff val="25000"/>
                </a:schemeClr>
              </a:solidFill>
            </a:endParaRPr>
          </a:p>
        </p:txBody>
      </p:sp>
      <p:sp>
        <p:nvSpPr>
          <p:cNvPr id="7" name="Rectangle 6" hidden="1"/>
          <p:cNvSpPr/>
          <p:nvPr/>
        </p:nvSpPr>
        <p:spPr>
          <a:xfrm>
            <a:off x="1690554" y="1172074"/>
            <a:ext cx="6172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hidden="1"/>
          <p:cNvSpPr/>
          <p:nvPr/>
        </p:nvSpPr>
        <p:spPr>
          <a:xfrm>
            <a:off x="1707972" y="1892698"/>
            <a:ext cx="6172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hidden="1"/>
          <p:cNvSpPr/>
          <p:nvPr/>
        </p:nvSpPr>
        <p:spPr>
          <a:xfrm>
            <a:off x="1673136" y="2553131"/>
            <a:ext cx="6172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hidden="1"/>
          <p:cNvSpPr/>
          <p:nvPr/>
        </p:nvSpPr>
        <p:spPr>
          <a:xfrm>
            <a:off x="1915876" y="3230986"/>
            <a:ext cx="6172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hidden="1"/>
          <p:cNvSpPr/>
          <p:nvPr/>
        </p:nvSpPr>
        <p:spPr>
          <a:xfrm>
            <a:off x="1915876" y="3902060"/>
            <a:ext cx="6172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hidden="1"/>
          <p:cNvSpPr/>
          <p:nvPr/>
        </p:nvSpPr>
        <p:spPr>
          <a:xfrm>
            <a:off x="1287980" y="4577979"/>
            <a:ext cx="6172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hidden="1"/>
          <p:cNvSpPr/>
          <p:nvPr/>
        </p:nvSpPr>
        <p:spPr>
          <a:xfrm>
            <a:off x="1713417" y="5241306"/>
            <a:ext cx="6172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330771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xit" presetSubtype="8" fill="hold" grpId="0" nodeType="clickEffect">
                                  <p:stCondLst>
                                    <p:cond delay="0"/>
                                  </p:stCondLst>
                                  <p:childTnLst>
                                    <p:animEffect transition="out" filter="wipe(left)">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fade">
                                      <p:cBhvr>
                                        <p:cTn id="27" dur="500"/>
                                        <p:tgtEl>
                                          <p:spTgt spid="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xit" presetSubtype="8" fill="hold" grpId="0" nodeType="clickEffect">
                                  <p:stCondLst>
                                    <p:cond delay="0"/>
                                  </p:stCondLst>
                                  <p:childTnLst>
                                    <p:animEffect transition="out" filter="wipe(left)">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Effect transition="in" filter="fade">
                                      <p:cBhvr>
                                        <p:cTn id="37" dur="500"/>
                                        <p:tgtEl>
                                          <p:spTgt spid="6">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xit" presetSubtype="8" fill="hold" grpId="0" nodeType="clickEffect">
                                  <p:stCondLst>
                                    <p:cond delay="0"/>
                                  </p:stCondLst>
                                  <p:childTnLst>
                                    <p:animEffect transition="out" filter="wipe(left)">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animEffect transition="in" filter="fade">
                                      <p:cBhvr>
                                        <p:cTn id="47" dur="500"/>
                                        <p:tgtEl>
                                          <p:spTgt spid="6">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xit" presetSubtype="8" fill="hold" grpId="0" nodeType="clickEffect">
                                  <p:stCondLst>
                                    <p:cond delay="0"/>
                                  </p:stCondLst>
                                  <p:childTnLst>
                                    <p:animEffect transition="out" filter="wipe(left)">
                                      <p:cBhvr>
                                        <p:cTn id="51" dur="500"/>
                                        <p:tgtEl>
                                          <p:spTgt spid="11"/>
                                        </p:tgtEl>
                                      </p:cBhvr>
                                    </p:animEffect>
                                    <p:set>
                                      <p:cBhvr>
                                        <p:cTn id="52" dur="1" fill="hold">
                                          <p:stCondLst>
                                            <p:cond delay="499"/>
                                          </p:stCondLst>
                                        </p:cTn>
                                        <p:tgtEl>
                                          <p:spTgt spid="11"/>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
                                            <p:txEl>
                                              <p:pRg st="5" end="5"/>
                                            </p:txEl>
                                          </p:spTgt>
                                        </p:tgtEl>
                                        <p:attrNameLst>
                                          <p:attrName>style.visibility</p:attrName>
                                        </p:attrNameLst>
                                      </p:cBhvr>
                                      <p:to>
                                        <p:strVal val="visible"/>
                                      </p:to>
                                    </p:set>
                                    <p:animEffect transition="in" filter="fade">
                                      <p:cBhvr>
                                        <p:cTn id="57" dur="500"/>
                                        <p:tgtEl>
                                          <p:spTgt spid="6">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xit" presetSubtype="8" fill="hold" grpId="0" nodeType="clickEffect">
                                  <p:stCondLst>
                                    <p:cond delay="0"/>
                                  </p:stCondLst>
                                  <p:childTnLst>
                                    <p:animEffect transition="out" filter="wipe(left)">
                                      <p:cBhvr>
                                        <p:cTn id="61" dur="500"/>
                                        <p:tgtEl>
                                          <p:spTgt spid="12"/>
                                        </p:tgtEl>
                                      </p:cBhvr>
                                    </p:animEffect>
                                    <p:set>
                                      <p:cBhvr>
                                        <p:cTn id="62" dur="1" fill="hold">
                                          <p:stCondLst>
                                            <p:cond delay="499"/>
                                          </p:stCondLst>
                                        </p:cTn>
                                        <p:tgtEl>
                                          <p:spTgt spid="12"/>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6">
                                            <p:txEl>
                                              <p:pRg st="6" end="6"/>
                                            </p:txEl>
                                          </p:spTgt>
                                        </p:tgtEl>
                                        <p:attrNameLst>
                                          <p:attrName>style.visibility</p:attrName>
                                        </p:attrNameLst>
                                      </p:cBhvr>
                                      <p:to>
                                        <p:strVal val="visible"/>
                                      </p:to>
                                    </p:set>
                                    <p:animEffect transition="in" filter="fade">
                                      <p:cBhvr>
                                        <p:cTn id="67" dur="500"/>
                                        <p:tgtEl>
                                          <p:spTgt spid="6">
                                            <p:txEl>
                                              <p:pRg st="6" end="6"/>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xit" presetSubtype="8" fill="hold" grpId="0" nodeType="clickEffect">
                                  <p:stCondLst>
                                    <p:cond delay="0"/>
                                  </p:stCondLst>
                                  <p:childTnLst>
                                    <p:animEffect transition="out" filter="wipe(left)">
                                      <p:cBhvr>
                                        <p:cTn id="71" dur="500"/>
                                        <p:tgtEl>
                                          <p:spTgt spid="13"/>
                                        </p:tgtEl>
                                      </p:cBhvr>
                                    </p:animEffect>
                                    <p:set>
                                      <p:cBhvr>
                                        <p:cTn id="7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Retail Market Testing </a:t>
            </a:r>
          </a:p>
        </p:txBody>
      </p:sp>
      <p:graphicFrame>
        <p:nvGraphicFramePr>
          <p:cNvPr id="3" name="Content Placeholder 8"/>
          <p:cNvGraphicFramePr>
            <a:graphicFrameLocks/>
          </p:cNvGraphicFramePr>
          <p:nvPr>
            <p:extLst>
              <p:ext uri="{D42A27DB-BD31-4B8C-83A1-F6EECF244321}">
                <p14:modId xmlns:p14="http://schemas.microsoft.com/office/powerpoint/2010/main" val="499258061"/>
              </p:ext>
            </p:extLst>
          </p:nvPr>
        </p:nvGraphicFramePr>
        <p:xfrm>
          <a:off x="548640" y="1188720"/>
          <a:ext cx="8046720" cy="4635587"/>
        </p:xfrm>
        <a:graphic>
          <a:graphicData uri="http://schemas.openxmlformats.org/drawingml/2006/table">
            <a:tbl>
              <a:tblPr firstRow="1" bandRow="1">
                <a:tableStyleId>{5C22544A-7EE6-4342-B048-85BDC9FD1C3A}</a:tableStyleId>
              </a:tblPr>
              <a:tblGrid>
                <a:gridCol w="4846320">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tblGrid>
              <a:tr h="548640">
                <a:tc gridSpan="2">
                  <a:txBody>
                    <a:bodyPr/>
                    <a:lstStyle/>
                    <a:p>
                      <a:pPr algn="ctr"/>
                      <a:r>
                        <a:rPr lang="en-US" sz="2000" dirty="0"/>
                        <a:t>Key Documents </a:t>
                      </a:r>
                    </a:p>
                  </a:txBody>
                  <a:tcPr marT="91440" marB="91440" anchor="ctr"/>
                </a:tc>
                <a:tc hMerge="1">
                  <a:txBody>
                    <a:bodyPr/>
                    <a:lstStyle/>
                    <a:p>
                      <a:endParaRPr lang="en-US" dirty="0"/>
                    </a:p>
                  </a:txBody>
                  <a:tcPr/>
                </a:tc>
                <a:extLst>
                  <a:ext uri="{0D108BD9-81ED-4DB2-BD59-A6C34878D82A}">
                    <a16:rowId xmlns:a16="http://schemas.microsoft.com/office/drawing/2014/main" val="10000"/>
                  </a:ext>
                </a:extLst>
              </a:tr>
              <a:tr h="7315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1">
                              <a:lumMod val="75000"/>
                            </a:schemeClr>
                          </a:solidFill>
                        </a:rPr>
                        <a:t>Description</a:t>
                      </a:r>
                    </a:p>
                  </a:txBody>
                  <a:tcPr marT="91440" marB="91440" anchor="ctr"/>
                </a:tc>
                <a:tc>
                  <a:txBody>
                    <a:bodyPr/>
                    <a:lstStyle/>
                    <a:p>
                      <a:pPr algn="ctr"/>
                      <a:r>
                        <a:rPr lang="en-US" sz="1400" b="1" dirty="0">
                          <a:solidFill>
                            <a:schemeClr val="accent1">
                              <a:lumMod val="75000"/>
                            </a:schemeClr>
                          </a:solidFill>
                        </a:rPr>
                        <a:t>File Name &amp; Web Link to Documentation </a:t>
                      </a:r>
                    </a:p>
                  </a:txBody>
                  <a:tcPr marT="91440" marB="91440" anchor="ctr"/>
                </a:tc>
                <a:extLst>
                  <a:ext uri="{0D108BD9-81ED-4DB2-BD59-A6C34878D82A}">
                    <a16:rowId xmlns:a16="http://schemas.microsoft.com/office/drawing/2014/main" val="10001"/>
                  </a:ext>
                </a:extLst>
              </a:tr>
              <a:tr h="912340">
                <a:tc>
                  <a:txBody>
                    <a:bodyPr/>
                    <a:lstStyle/>
                    <a:p>
                      <a:pPr algn="l"/>
                      <a:r>
                        <a:rPr lang="en-US" sz="1600" b="0" i="0" kern="1200" dirty="0">
                          <a:solidFill>
                            <a:schemeClr val="tx1">
                              <a:lumMod val="75000"/>
                              <a:lumOff val="25000"/>
                            </a:schemeClr>
                          </a:solidFill>
                          <a:effectLst/>
                          <a:latin typeface="+mn-lt"/>
                          <a:ea typeface="+mn-ea"/>
                          <a:cs typeface="+mn-cs"/>
                        </a:rPr>
                        <a:t>The ERCOT Retail Testing Website is used by Market Participants to become certified in conducting retail market processes within the ERCOT market.</a:t>
                      </a:r>
                      <a:endParaRPr lang="en-US" sz="1600" b="1" dirty="0">
                        <a:solidFill>
                          <a:schemeClr val="tx1">
                            <a:lumMod val="75000"/>
                            <a:lumOff val="25000"/>
                          </a:schemeClr>
                        </a:solidFill>
                      </a:endParaRPr>
                    </a:p>
                  </a:txBody>
                  <a:tcPr marT="91440" marB="9144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kern="1200" dirty="0">
                          <a:solidFill>
                            <a:schemeClr val="dk1"/>
                          </a:solidFill>
                          <a:effectLst/>
                          <a:latin typeface="+mn-lt"/>
                          <a:ea typeface="+mn-ea"/>
                          <a:cs typeface="+mn-cs"/>
                          <a:hlinkClick r:id="rId4"/>
                        </a:rPr>
                        <a:t>Texas Retail Testing</a:t>
                      </a:r>
                      <a:endParaRPr lang="en-US" sz="1400" b="1" i="0" kern="1200" dirty="0">
                        <a:solidFill>
                          <a:schemeClr val="dk1"/>
                        </a:solidFill>
                        <a:effectLst/>
                        <a:latin typeface="+mn-lt"/>
                        <a:ea typeface="+mn-ea"/>
                        <a:cs typeface="+mn-cs"/>
                      </a:endParaRPr>
                    </a:p>
                    <a:p>
                      <a:r>
                        <a:rPr lang="en-US" sz="1400" b="1" i="0" kern="1200" dirty="0">
                          <a:solidFill>
                            <a:schemeClr val="dk1"/>
                          </a:solidFill>
                          <a:effectLst/>
                          <a:latin typeface="+mn-lt"/>
                          <a:ea typeface="+mn-ea"/>
                          <a:cs typeface="+mn-cs"/>
                        </a:rPr>
                        <a:t>  </a:t>
                      </a:r>
                    </a:p>
                  </a:txBody>
                  <a:tcPr marT="91440" marB="91440" anchor="ctr"/>
                </a:tc>
                <a:extLst>
                  <a:ext uri="{0D108BD9-81ED-4DB2-BD59-A6C34878D82A}">
                    <a16:rowId xmlns:a16="http://schemas.microsoft.com/office/drawing/2014/main" val="10004"/>
                  </a:ext>
                </a:extLst>
              </a:tr>
              <a:tr h="716838">
                <a:tc>
                  <a:txBody>
                    <a:bodyPr/>
                    <a:lstStyle/>
                    <a:p>
                      <a:r>
                        <a:rPr lang="en-US" sz="1600" b="0" dirty="0">
                          <a:solidFill>
                            <a:schemeClr val="tx1">
                              <a:lumMod val="75000"/>
                              <a:lumOff val="25000"/>
                            </a:schemeClr>
                          </a:solidFill>
                          <a:effectLst/>
                          <a:latin typeface="Arial" panose="020B0604020202020204" pitchFamily="34" charset="0"/>
                        </a:rPr>
                        <a:t>Retail Market Testing Orientation Weblink</a:t>
                      </a:r>
                    </a:p>
                  </a:txBody>
                  <a:tcPr marL="76200" marR="0" marT="22860" marB="22860" anchor="ctr"/>
                </a:tc>
                <a:tc>
                  <a:txBody>
                    <a:bodyPr/>
                    <a:lstStyle/>
                    <a:p>
                      <a:r>
                        <a:rPr lang="en-US" sz="1400" b="1" i="0" u="sng" kern="1200" dirty="0">
                          <a:solidFill>
                            <a:schemeClr val="dk1"/>
                          </a:solidFill>
                          <a:effectLst/>
                          <a:latin typeface="+mn-lt"/>
                          <a:ea typeface="+mn-ea"/>
                          <a:cs typeface="+mn-cs"/>
                          <a:hlinkClick r:id="rId5"/>
                        </a:rPr>
                        <a:t>Retail Market Testing Orientation</a:t>
                      </a:r>
                      <a:endParaRPr lang="en-US" sz="1400" b="1"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val="3372732513"/>
                  </a:ext>
                </a:extLst>
              </a:tr>
              <a:tr h="847173">
                <a:tc>
                  <a:txBody>
                    <a:bodyPr/>
                    <a:lstStyle/>
                    <a:p>
                      <a:pPr algn="l"/>
                      <a:r>
                        <a:rPr lang="en-US" sz="1600" b="0" i="0" kern="1200" dirty="0">
                          <a:solidFill>
                            <a:schemeClr val="tx1">
                              <a:lumMod val="75000"/>
                              <a:lumOff val="25000"/>
                            </a:schemeClr>
                          </a:solidFill>
                          <a:effectLst/>
                          <a:latin typeface="+mn-lt"/>
                          <a:ea typeface="+mn-ea"/>
                          <a:cs typeface="+mn-cs"/>
                        </a:rPr>
                        <a:t>Retail Market Test Environment User Guide </a:t>
                      </a:r>
                      <a:endParaRPr lang="en-US" sz="1600" b="1" dirty="0">
                        <a:solidFill>
                          <a:schemeClr val="tx1">
                            <a:lumMod val="75000"/>
                            <a:lumOff val="25000"/>
                          </a:schemeClr>
                        </a:solidFill>
                      </a:endParaRPr>
                    </a:p>
                  </a:txBody>
                  <a:tcPr marT="91440" marB="91440" anchor="ctr"/>
                </a:tc>
                <a:tc>
                  <a:txBody>
                    <a:bodyPr/>
                    <a:lstStyle/>
                    <a:p>
                      <a:r>
                        <a:rPr lang="en-US" sz="1400" b="1" i="0" u="sng" kern="1200" dirty="0">
                          <a:solidFill>
                            <a:schemeClr val="dk1"/>
                          </a:solidFill>
                          <a:effectLst/>
                          <a:latin typeface="+mn-lt"/>
                          <a:ea typeface="+mn-ea"/>
                          <a:cs typeface="+mn-cs"/>
                          <a:hlinkClick r:id="rId6"/>
                        </a:rPr>
                        <a:t>Retail Market Test Environment User Guide</a:t>
                      </a:r>
                      <a:endParaRPr lang="en-US" sz="1400" b="1"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val="4241509592"/>
                  </a:ext>
                </a:extLst>
              </a:tr>
              <a:tr h="633176">
                <a:tc>
                  <a:txBody>
                    <a:bodyPr/>
                    <a:lstStyle/>
                    <a:p>
                      <a:pPr algn="l"/>
                      <a:r>
                        <a:rPr lang="en-US" sz="1600" b="0" dirty="0">
                          <a:solidFill>
                            <a:schemeClr val="tx1">
                              <a:lumMod val="75000"/>
                              <a:lumOff val="25000"/>
                            </a:schemeClr>
                          </a:solidFill>
                        </a:rPr>
                        <a:t>Retail Market Testing Environment ESI IDs </a:t>
                      </a:r>
                    </a:p>
                  </a:txBody>
                  <a:tcPr marT="91440" marB="91440" anchor="ctr"/>
                </a:tc>
                <a:tc>
                  <a:txBody>
                    <a:bodyPr/>
                    <a:lstStyle/>
                    <a:p>
                      <a:r>
                        <a:rPr lang="en-US" sz="1400" b="1" i="0" u="sng" kern="1200" dirty="0">
                          <a:solidFill>
                            <a:schemeClr val="dk1"/>
                          </a:solidFill>
                          <a:effectLst/>
                          <a:latin typeface="+mn-lt"/>
                          <a:ea typeface="+mn-ea"/>
                          <a:cs typeface="+mn-cs"/>
                          <a:hlinkClick r:id="rId7"/>
                        </a:rPr>
                        <a:t>Retail Market Testing Environment ESI IDs</a:t>
                      </a:r>
                      <a:endParaRPr lang="en-US" sz="1400" b="1"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val="2453480854"/>
                  </a:ext>
                </a:extLst>
              </a:tr>
            </a:tbl>
          </a:graphicData>
        </a:graphic>
      </p:graphicFrame>
      <p:sp>
        <p:nvSpPr>
          <p:cNvPr id="2" name="Date Placeholder 1"/>
          <p:cNvSpPr>
            <a:spLocks noGrp="1"/>
          </p:cNvSpPr>
          <p:nvPr>
            <p:ph type="dt" sz="half" idx="10"/>
          </p:nvPr>
        </p:nvSpPr>
        <p:spPr/>
        <p:txBody>
          <a:bodyPr/>
          <a:lstStyle/>
          <a:p>
            <a:fld id="{6167A2FD-F512-4FC7-B76F-C393F29B0579}" type="datetime1">
              <a:rPr lang="en-US" smtClean="0"/>
              <a:t>4/6/2023</a:t>
            </a:fld>
            <a:endParaRPr lang="en-US" dirty="0"/>
          </a:p>
        </p:txBody>
      </p:sp>
      <p:sp>
        <p:nvSpPr>
          <p:cNvPr id="5" name="Footer Placeholder 4"/>
          <p:cNvSpPr>
            <a:spLocks noGrp="1"/>
          </p:cNvSpPr>
          <p:nvPr>
            <p:ph type="ftr" sz="quarter" idx="11"/>
          </p:nvPr>
        </p:nvSpPr>
        <p:spPr/>
        <p:txBody>
          <a:bodyPr/>
          <a:lstStyle/>
          <a:p>
            <a:r>
              <a:rPr lang="en-US"/>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130</a:t>
            </a:fld>
            <a:endParaRPr lang="en-US" dirty="0"/>
          </a:p>
        </p:txBody>
      </p:sp>
    </p:spTree>
    <p:custDataLst>
      <p:tags r:id="rId1"/>
    </p:custDataLst>
    <p:extLst>
      <p:ext uri="{BB962C8B-B14F-4D97-AF65-F5344CB8AC3E}">
        <p14:creationId xmlns:p14="http://schemas.microsoft.com/office/powerpoint/2010/main" val="413026648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Retail Market Testing </a:t>
            </a:r>
          </a:p>
        </p:txBody>
      </p:sp>
      <p:graphicFrame>
        <p:nvGraphicFramePr>
          <p:cNvPr id="3" name="Content Placeholder 8"/>
          <p:cNvGraphicFramePr>
            <a:graphicFrameLocks/>
          </p:cNvGraphicFramePr>
          <p:nvPr>
            <p:extLst>
              <p:ext uri="{D42A27DB-BD31-4B8C-83A1-F6EECF244321}">
                <p14:modId xmlns:p14="http://schemas.microsoft.com/office/powerpoint/2010/main" val="1220166143"/>
              </p:ext>
            </p:extLst>
          </p:nvPr>
        </p:nvGraphicFramePr>
        <p:xfrm>
          <a:off x="548640" y="1188720"/>
          <a:ext cx="8046720" cy="4120413"/>
        </p:xfrm>
        <a:graphic>
          <a:graphicData uri="http://schemas.openxmlformats.org/drawingml/2006/table">
            <a:tbl>
              <a:tblPr firstRow="1" bandRow="1">
                <a:tableStyleId>{5C22544A-7EE6-4342-B048-85BDC9FD1C3A}</a:tableStyleId>
              </a:tblPr>
              <a:tblGrid>
                <a:gridCol w="4846320">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tblGrid>
              <a:tr h="548640">
                <a:tc gridSpan="2">
                  <a:txBody>
                    <a:bodyPr/>
                    <a:lstStyle/>
                    <a:p>
                      <a:pPr algn="ctr"/>
                      <a:r>
                        <a:rPr lang="en-US" sz="2000" dirty="0"/>
                        <a:t>Key Documents </a:t>
                      </a:r>
                    </a:p>
                  </a:txBody>
                  <a:tcPr marT="91440" marB="91440" anchor="ctr"/>
                </a:tc>
                <a:tc hMerge="1">
                  <a:txBody>
                    <a:bodyPr/>
                    <a:lstStyle/>
                    <a:p>
                      <a:endParaRPr lang="en-US" dirty="0"/>
                    </a:p>
                  </a:txBody>
                  <a:tcPr/>
                </a:tc>
                <a:extLst>
                  <a:ext uri="{0D108BD9-81ED-4DB2-BD59-A6C34878D82A}">
                    <a16:rowId xmlns:a16="http://schemas.microsoft.com/office/drawing/2014/main" val="10000"/>
                  </a:ext>
                </a:extLst>
              </a:tr>
              <a:tr h="7315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1">
                              <a:lumMod val="75000"/>
                            </a:schemeClr>
                          </a:solidFill>
                        </a:rPr>
                        <a:t>Description</a:t>
                      </a:r>
                    </a:p>
                  </a:txBody>
                  <a:tcPr marT="91440" marB="91440" anchor="ctr"/>
                </a:tc>
                <a:tc>
                  <a:txBody>
                    <a:bodyPr/>
                    <a:lstStyle/>
                    <a:p>
                      <a:pPr algn="ctr"/>
                      <a:r>
                        <a:rPr lang="en-US" sz="1400" b="1" dirty="0">
                          <a:solidFill>
                            <a:schemeClr val="accent1">
                              <a:lumMod val="75000"/>
                            </a:schemeClr>
                          </a:solidFill>
                        </a:rPr>
                        <a:t>File Name &amp;</a:t>
                      </a:r>
                      <a:r>
                        <a:rPr lang="en-US" sz="1400" b="1" baseline="0" dirty="0">
                          <a:solidFill>
                            <a:schemeClr val="accent1">
                              <a:lumMod val="75000"/>
                            </a:schemeClr>
                          </a:solidFill>
                        </a:rPr>
                        <a:t> </a:t>
                      </a:r>
                      <a:r>
                        <a:rPr lang="en-US" sz="1400" b="1" dirty="0">
                          <a:solidFill>
                            <a:schemeClr val="accent1">
                              <a:lumMod val="75000"/>
                            </a:schemeClr>
                          </a:solidFill>
                        </a:rPr>
                        <a:t>Web Link to Documentation </a:t>
                      </a:r>
                    </a:p>
                  </a:txBody>
                  <a:tcPr marT="91440" marB="91440" anchor="ctr"/>
                </a:tc>
                <a:extLst>
                  <a:ext uri="{0D108BD9-81ED-4DB2-BD59-A6C34878D82A}">
                    <a16:rowId xmlns:a16="http://schemas.microsoft.com/office/drawing/2014/main" val="10001"/>
                  </a:ext>
                </a:extLst>
              </a:tr>
              <a:tr h="944836">
                <a:tc>
                  <a:txBody>
                    <a:bodyPr/>
                    <a:lstStyle/>
                    <a:p>
                      <a:pPr algn="l"/>
                      <a:r>
                        <a:rPr lang="en-US" sz="1600" b="0" i="0" kern="1200" dirty="0">
                          <a:solidFill>
                            <a:schemeClr val="tx1">
                              <a:lumMod val="75000"/>
                              <a:lumOff val="25000"/>
                            </a:schemeClr>
                          </a:solidFill>
                          <a:effectLst/>
                          <a:latin typeface="+mn-lt"/>
                          <a:ea typeface="+mn-ea"/>
                          <a:cs typeface="+mn-cs"/>
                        </a:rPr>
                        <a:t>Flight Test Scripts Workbook and Testing Requirements Matrix</a:t>
                      </a:r>
                      <a:endParaRPr lang="en-US" sz="1600" b="1" dirty="0">
                        <a:solidFill>
                          <a:schemeClr val="tx1">
                            <a:lumMod val="75000"/>
                            <a:lumOff val="25000"/>
                          </a:schemeClr>
                        </a:solidFill>
                      </a:endParaRPr>
                    </a:p>
                  </a:txBody>
                  <a:tcPr marT="91440" marB="91440" anchor="ctr"/>
                </a:tc>
                <a:tc>
                  <a:txBody>
                    <a:bodyPr/>
                    <a:lstStyle/>
                    <a:p>
                      <a:r>
                        <a:rPr lang="en-US" sz="1600" b="1" i="0" u="sng" kern="1200" dirty="0">
                          <a:solidFill>
                            <a:schemeClr val="dk1"/>
                          </a:solidFill>
                          <a:effectLst/>
                          <a:latin typeface="+mn-lt"/>
                          <a:ea typeface="+mn-ea"/>
                          <a:cs typeface="+mn-cs"/>
                          <a:hlinkClick r:id="rId4"/>
                        </a:rPr>
                        <a:t>Scripts</a:t>
                      </a:r>
                      <a:endParaRPr lang="en-US" sz="1600" b="1"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val="4241509592"/>
                  </a:ext>
                </a:extLst>
              </a:tr>
              <a:tr h="708544">
                <a:tc>
                  <a:txBody>
                    <a:bodyPr/>
                    <a:lstStyle/>
                    <a:p>
                      <a:pPr algn="l"/>
                      <a:r>
                        <a:rPr lang="en-US" sz="1600" b="0" i="0" kern="1200" dirty="0">
                          <a:solidFill>
                            <a:schemeClr val="tx1">
                              <a:lumMod val="75000"/>
                              <a:lumOff val="25000"/>
                            </a:schemeClr>
                          </a:solidFill>
                          <a:effectLst/>
                          <a:latin typeface="+mn-lt"/>
                          <a:ea typeface="+mn-ea"/>
                          <a:cs typeface="+mn-cs"/>
                        </a:rPr>
                        <a:t>Retail Market Testing Frequently Asked Questions</a:t>
                      </a:r>
                      <a:endParaRPr lang="en-US" sz="1600" b="1" dirty="0">
                        <a:solidFill>
                          <a:schemeClr val="tx1">
                            <a:lumMod val="75000"/>
                            <a:lumOff val="25000"/>
                          </a:schemeClr>
                        </a:solidFill>
                      </a:endParaRPr>
                    </a:p>
                  </a:txBody>
                  <a:tcPr marT="91440" marB="91440" anchor="ctr"/>
                </a:tc>
                <a:tc>
                  <a:txBody>
                    <a:bodyPr/>
                    <a:lstStyle/>
                    <a:p>
                      <a:r>
                        <a:rPr lang="en-US" sz="1600" b="1" i="0" u="none" strike="noStrike" kern="1200" dirty="0">
                          <a:solidFill>
                            <a:schemeClr val="dk1"/>
                          </a:solidFill>
                          <a:effectLst/>
                          <a:latin typeface="+mn-lt"/>
                          <a:ea typeface="+mn-ea"/>
                          <a:cs typeface="+mn-cs"/>
                          <a:hlinkClick r:id="rId5"/>
                        </a:rPr>
                        <a:t>FAQ</a:t>
                      </a:r>
                      <a:endParaRPr lang="en-US" sz="1600" b="1"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val="2462836714"/>
                  </a:ext>
                </a:extLst>
              </a:tr>
              <a:tr h="1186873">
                <a:tc>
                  <a:txBody>
                    <a:bodyPr/>
                    <a:lstStyle/>
                    <a:p>
                      <a:r>
                        <a:rPr lang="en-US" sz="1600" b="0" dirty="0">
                          <a:solidFill>
                            <a:schemeClr val="tx1">
                              <a:lumMod val="75000"/>
                              <a:lumOff val="25000"/>
                            </a:schemeClr>
                          </a:solidFill>
                          <a:effectLst/>
                          <a:latin typeface="Arial" panose="020B0604020202020204" pitchFamily="34" charset="0"/>
                        </a:rPr>
                        <a:t>Testing to Production Checklist</a:t>
                      </a:r>
                    </a:p>
                  </a:txBody>
                  <a:tcPr marL="76200" marR="0" marT="22860" marB="22860" anchor="ctr"/>
                </a:tc>
                <a:tc>
                  <a:txBody>
                    <a:bodyPr/>
                    <a:lstStyle/>
                    <a:p>
                      <a:r>
                        <a:rPr lang="en-US" sz="1600" b="1" i="0" u="none" strike="noStrike" kern="1200" dirty="0">
                          <a:solidFill>
                            <a:schemeClr val="dk1"/>
                          </a:solidFill>
                          <a:effectLst/>
                          <a:latin typeface="+mn-lt"/>
                          <a:ea typeface="+mn-ea"/>
                          <a:cs typeface="+mn-cs"/>
                          <a:hlinkClick r:id="rId6"/>
                        </a:rPr>
                        <a:t>Checklist</a:t>
                      </a:r>
                      <a:endParaRPr lang="en-US" sz="1600" b="1"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val="1663160341"/>
                  </a:ext>
                </a:extLst>
              </a:tr>
            </a:tbl>
          </a:graphicData>
        </a:graphic>
      </p:graphicFrame>
      <p:sp>
        <p:nvSpPr>
          <p:cNvPr id="2" name="Date Placeholder 1"/>
          <p:cNvSpPr>
            <a:spLocks noGrp="1"/>
          </p:cNvSpPr>
          <p:nvPr>
            <p:ph type="dt" sz="half" idx="10"/>
          </p:nvPr>
        </p:nvSpPr>
        <p:spPr/>
        <p:txBody>
          <a:bodyPr/>
          <a:lstStyle/>
          <a:p>
            <a:fld id="{98A1BD7F-194A-4035-9D6D-D9CDAB65DA38}" type="datetime1">
              <a:rPr lang="en-US" smtClean="0"/>
              <a:t>4/6/2023</a:t>
            </a:fld>
            <a:endParaRPr lang="en-US" dirty="0"/>
          </a:p>
        </p:txBody>
      </p:sp>
      <p:sp>
        <p:nvSpPr>
          <p:cNvPr id="5" name="Footer Placeholder 4"/>
          <p:cNvSpPr>
            <a:spLocks noGrp="1"/>
          </p:cNvSpPr>
          <p:nvPr>
            <p:ph type="ftr" sz="quarter" idx="11"/>
          </p:nvPr>
        </p:nvSpPr>
        <p:spPr/>
        <p:txBody>
          <a:bodyPr/>
          <a:lstStyle/>
          <a:p>
            <a:r>
              <a:rPr lang="en-US"/>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131</a:t>
            </a:fld>
            <a:endParaRPr lang="en-US" dirty="0"/>
          </a:p>
        </p:txBody>
      </p:sp>
    </p:spTree>
    <p:custDataLst>
      <p:tags r:id="rId1"/>
    </p:custDataLst>
    <p:extLst>
      <p:ext uri="{BB962C8B-B14F-4D97-AF65-F5344CB8AC3E}">
        <p14:creationId xmlns:p14="http://schemas.microsoft.com/office/powerpoint/2010/main" val="2793376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4/6/2023</a:t>
            </a:fld>
            <a:endParaRPr lang="en-US" dirty="0"/>
          </a:p>
        </p:txBody>
      </p:sp>
      <p:sp>
        <p:nvSpPr>
          <p:cNvPr id="3" name="Footer Placeholder 2"/>
          <p:cNvSpPr>
            <a:spLocks noGrp="1"/>
          </p:cNvSpPr>
          <p:nvPr>
            <p:ph type="ftr" sz="quarter" idx="11"/>
          </p:nvPr>
        </p:nvSpPr>
        <p:spPr/>
        <p:txBody>
          <a:bodyPr/>
          <a:lstStyle/>
          <a:p>
            <a:r>
              <a:rPr lang="en-US"/>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14</a:t>
            </a:fld>
            <a:endParaRPr lang="en-US" dirty="0"/>
          </a:p>
        </p:txBody>
      </p:sp>
      <p:sp>
        <p:nvSpPr>
          <p:cNvPr id="5" name="Title 4"/>
          <p:cNvSpPr>
            <a:spLocks noGrp="1"/>
          </p:cNvSpPr>
          <p:nvPr>
            <p:ph type="title"/>
          </p:nvPr>
        </p:nvSpPr>
        <p:spPr/>
        <p:txBody>
          <a:bodyPr/>
          <a:lstStyle/>
          <a:p>
            <a:r>
              <a:rPr lang="en-US" dirty="0">
                <a:solidFill>
                  <a:schemeClr val="tx1"/>
                </a:solidFill>
              </a:rPr>
              <a:t>Participants</a:t>
            </a:r>
            <a:endParaRPr lang="en-US" dirty="0"/>
          </a:p>
        </p:txBody>
      </p:sp>
      <p:graphicFrame>
        <p:nvGraphicFramePr>
          <p:cNvPr id="6" name="Diagram 5">
            <a:extLst>
              <a:ext uri="{FF2B5EF4-FFF2-40B4-BE49-F238E27FC236}">
                <a16:creationId xmlns:a16="http://schemas.microsoft.com/office/drawing/2014/main" id="{0C054702-2979-43D3-83DD-35689189AE16}"/>
              </a:ext>
            </a:extLst>
          </p:cNvPr>
          <p:cNvGraphicFramePr/>
          <p:nvPr>
            <p:extLst>
              <p:ext uri="{D42A27DB-BD31-4B8C-83A1-F6EECF244321}">
                <p14:modId xmlns:p14="http://schemas.microsoft.com/office/powerpoint/2010/main" val="1057572954"/>
              </p:ext>
            </p:extLst>
          </p:nvPr>
        </p:nvGraphicFramePr>
        <p:xfrm>
          <a:off x="1219200" y="921153"/>
          <a:ext cx="6096000" cy="4013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Diagram 6">
            <a:extLst>
              <a:ext uri="{FF2B5EF4-FFF2-40B4-BE49-F238E27FC236}">
                <a16:creationId xmlns:a16="http://schemas.microsoft.com/office/drawing/2014/main" id="{CC0CE379-3047-4C18-92B7-0E4BC5719389}"/>
              </a:ext>
            </a:extLst>
          </p:cNvPr>
          <p:cNvGraphicFramePr/>
          <p:nvPr>
            <p:extLst>
              <p:ext uri="{D42A27DB-BD31-4B8C-83A1-F6EECF244321}">
                <p14:modId xmlns:p14="http://schemas.microsoft.com/office/powerpoint/2010/main" val="2284397654"/>
              </p:ext>
            </p:extLst>
          </p:nvPr>
        </p:nvGraphicFramePr>
        <p:xfrm>
          <a:off x="2000250" y="3907263"/>
          <a:ext cx="4533900" cy="295073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cxnSp>
        <p:nvCxnSpPr>
          <p:cNvPr id="12" name="Straight Connector 11"/>
          <p:cNvCxnSpPr/>
          <p:nvPr/>
        </p:nvCxnSpPr>
        <p:spPr>
          <a:xfrm>
            <a:off x="2828925" y="2662238"/>
            <a:ext cx="632732" cy="1245025"/>
          </a:xfrm>
          <a:prstGeom prst="line">
            <a:avLst/>
          </a:prstGeom>
          <a:ln w="349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106185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t">
            <a:normAutofit/>
          </a:bodyPr>
          <a:lstStyle/>
          <a:p>
            <a:r>
              <a:rPr lang="en-US" dirty="0">
                <a:solidFill>
                  <a:srgbClr val="B45F07"/>
                </a:solidFill>
              </a:rPr>
              <a:t>Governing Documents</a:t>
            </a:r>
          </a:p>
        </p:txBody>
      </p:sp>
      <p:sp>
        <p:nvSpPr>
          <p:cNvPr id="2" name="Date Placeholder 1"/>
          <p:cNvSpPr>
            <a:spLocks noGrp="1"/>
          </p:cNvSpPr>
          <p:nvPr>
            <p:ph type="dt" sz="half" idx="10"/>
          </p:nvPr>
        </p:nvSpPr>
        <p:spPr/>
        <p:txBody>
          <a:bodyPr/>
          <a:lstStyle/>
          <a:p>
            <a:fld id="{9B95C561-7BF1-40A0-BFE7-E8FC546B8723}" type="datetime1">
              <a:rPr lang="en-US" smtClean="0"/>
              <a:t>4/6/2023</a:t>
            </a:fld>
            <a:endParaRPr lang="en-US" dirty="0"/>
          </a:p>
        </p:txBody>
      </p:sp>
      <p:sp>
        <p:nvSpPr>
          <p:cNvPr id="3" name="Footer Placeholder 2"/>
          <p:cNvSpPr>
            <a:spLocks noGrp="1"/>
          </p:cNvSpPr>
          <p:nvPr>
            <p:ph type="ftr" sz="quarter" idx="11"/>
          </p:nvPr>
        </p:nvSpPr>
        <p:spPr/>
        <p:txBody>
          <a:bodyPr/>
          <a:lstStyle/>
          <a:p>
            <a:r>
              <a:rPr lang="en-US" dirty="0" err="1"/>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15</a:t>
            </a:fld>
            <a:endParaRPr lang="en-US" dirty="0"/>
          </a:p>
        </p:txBody>
      </p:sp>
    </p:spTree>
    <p:custDataLst>
      <p:tags r:id="rId1"/>
    </p:custDataLst>
    <p:extLst>
      <p:ext uri="{BB962C8B-B14F-4D97-AF65-F5344CB8AC3E}">
        <p14:creationId xmlns:p14="http://schemas.microsoft.com/office/powerpoint/2010/main" val="1802784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Hierarchy of Rules</a:t>
            </a:r>
          </a:p>
        </p:txBody>
      </p:sp>
      <p:sp>
        <p:nvSpPr>
          <p:cNvPr id="3" name="Date Placeholder 2"/>
          <p:cNvSpPr>
            <a:spLocks noGrp="1"/>
          </p:cNvSpPr>
          <p:nvPr>
            <p:ph type="dt" sz="half" idx="10"/>
          </p:nvPr>
        </p:nvSpPr>
        <p:spPr/>
        <p:txBody>
          <a:bodyPr/>
          <a:lstStyle/>
          <a:p>
            <a:fld id="{3CD1F29C-F566-4BBC-A0F6-DEFC1B12FBB3}" type="datetime1">
              <a:rPr lang="en-US" smtClean="0"/>
              <a:t>4/6/2023</a:t>
            </a:fld>
            <a:endParaRPr lang="en-US" dirty="0"/>
          </a:p>
        </p:txBody>
      </p:sp>
      <p:sp>
        <p:nvSpPr>
          <p:cNvPr id="4" name="Footer Placeholder 3"/>
          <p:cNvSpPr>
            <a:spLocks noGrp="1"/>
          </p:cNvSpPr>
          <p:nvPr>
            <p:ph type="ftr" sz="quarter" idx="11"/>
          </p:nvPr>
        </p:nvSpPr>
        <p:spPr/>
        <p:txBody>
          <a:bodyPr/>
          <a:lstStyle/>
          <a:p>
            <a:r>
              <a:rPr lang="en-US"/>
              <a:t>TxSET</a:t>
            </a:r>
            <a:endParaRPr lang="en-US" dirty="0"/>
          </a:p>
        </p:txBody>
      </p:sp>
      <p:sp>
        <p:nvSpPr>
          <p:cNvPr id="5" name="Bent Arrow 4"/>
          <p:cNvSpPr/>
          <p:nvPr/>
        </p:nvSpPr>
        <p:spPr>
          <a:xfrm flipV="1">
            <a:off x="914400" y="2699382"/>
            <a:ext cx="728458" cy="1155832"/>
          </a:xfrm>
          <a:prstGeom prst="bentArrow">
            <a:avLst/>
          </a:prstGeom>
          <a:solidFill>
            <a:schemeClr val="accent4"/>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prstClr val="black"/>
              </a:solidFill>
            </a:endParaRPr>
          </a:p>
        </p:txBody>
      </p:sp>
      <p:sp>
        <p:nvSpPr>
          <p:cNvPr id="6" name="Bent Arrow 5"/>
          <p:cNvSpPr/>
          <p:nvPr/>
        </p:nvSpPr>
        <p:spPr>
          <a:xfrm flipV="1">
            <a:off x="2154424" y="4463158"/>
            <a:ext cx="728458" cy="1155832"/>
          </a:xfrm>
          <a:prstGeom prst="bentArrow">
            <a:avLst/>
          </a:prstGeom>
          <a:solidFill>
            <a:schemeClr val="accent4"/>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prstClr val="black"/>
              </a:solidFill>
            </a:endParaRPr>
          </a:p>
        </p:txBody>
      </p:sp>
      <p:grpSp>
        <p:nvGrpSpPr>
          <p:cNvPr id="7" name="Group 6"/>
          <p:cNvGrpSpPr/>
          <p:nvPr/>
        </p:nvGrpSpPr>
        <p:grpSpPr>
          <a:xfrm>
            <a:off x="1752600" y="2884905"/>
            <a:ext cx="5562600" cy="1496943"/>
            <a:chOff x="1752600" y="3144491"/>
            <a:chExt cx="5562600" cy="1496943"/>
          </a:xfrm>
          <a:solidFill>
            <a:schemeClr val="accent3"/>
          </a:solidFill>
        </p:grpSpPr>
        <p:sp>
          <p:nvSpPr>
            <p:cNvPr id="14" name="Rounded Rectangle 13"/>
            <p:cNvSpPr/>
            <p:nvPr/>
          </p:nvSpPr>
          <p:spPr>
            <a:xfrm>
              <a:off x="1752600" y="3144491"/>
              <a:ext cx="5562600" cy="1496943"/>
            </a:xfrm>
            <a:prstGeom prst="roundRect">
              <a:avLst>
                <a:gd name="adj" fmla="val 1366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376363" algn="ctr"/>
              <a:r>
                <a:rPr lang="en-US" sz="2400" dirty="0">
                  <a:solidFill>
                    <a:prstClr val="white"/>
                  </a:solidFill>
                </a:rPr>
                <a:t>PUCT Substantive Rules</a:t>
              </a: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3241" y="3233752"/>
              <a:ext cx="1312007" cy="1324998"/>
            </a:xfrm>
            <a:prstGeom prst="rect">
              <a:avLst/>
            </a:prstGeom>
            <a:grpFill/>
            <a:ln>
              <a:noFill/>
            </a:ln>
          </p:spPr>
        </p:pic>
      </p:grpSp>
      <p:grpSp>
        <p:nvGrpSpPr>
          <p:cNvPr id="8" name="Group 7"/>
          <p:cNvGrpSpPr/>
          <p:nvPr/>
        </p:nvGrpSpPr>
        <p:grpSpPr>
          <a:xfrm>
            <a:off x="533400" y="1112014"/>
            <a:ext cx="5562600" cy="1496943"/>
            <a:chOff x="838200" y="914400"/>
            <a:chExt cx="5562600" cy="1496943"/>
          </a:xfrm>
          <a:solidFill>
            <a:schemeClr val="accent3"/>
          </a:solidFill>
        </p:grpSpPr>
        <p:sp>
          <p:nvSpPr>
            <p:cNvPr id="12" name="Rounded Rectangle 11"/>
            <p:cNvSpPr/>
            <p:nvPr/>
          </p:nvSpPr>
          <p:spPr>
            <a:xfrm>
              <a:off x="838200" y="914400"/>
              <a:ext cx="5562600" cy="1496943"/>
            </a:xfrm>
            <a:prstGeom prst="roundRect">
              <a:avLst>
                <a:gd name="adj" fmla="val 1366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376363" algn="ctr"/>
              <a:r>
                <a:rPr lang="en-US" sz="2400" dirty="0">
                  <a:solidFill>
                    <a:prstClr val="white"/>
                  </a:solidFill>
                </a:rPr>
                <a:t>Public Utility Regulatory Act (PURA)</a:t>
              </a:r>
            </a:p>
          </p:txBody>
        </p:sp>
        <p:pic>
          <p:nvPicPr>
            <p:cNvPr id="13" name="Picture 1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039131" y="981293"/>
              <a:ext cx="1371429" cy="1371429"/>
            </a:xfrm>
            <a:prstGeom prst="ellipse">
              <a:avLst/>
            </a:prstGeom>
            <a:grpFill/>
            <a:ln>
              <a:noFill/>
            </a:ln>
            <a:extLst>
              <a:ext uri="{91240B29-F687-4F45-9708-019B960494DF}">
                <a14:hiddenLine xmlns:a14="http://schemas.microsoft.com/office/drawing/2010/main" w="9525">
                  <a:solidFill>
                    <a:schemeClr val="tx1"/>
                  </a:solidFill>
                  <a:miter lim="800000"/>
                  <a:headEnd/>
                  <a:tailEnd/>
                </a14:hiddenLine>
              </a:ext>
            </a:extLst>
          </p:spPr>
        </p:pic>
      </p:grpSp>
      <p:grpSp>
        <p:nvGrpSpPr>
          <p:cNvPr id="9" name="Group 8"/>
          <p:cNvGrpSpPr/>
          <p:nvPr/>
        </p:nvGrpSpPr>
        <p:grpSpPr>
          <a:xfrm>
            <a:off x="2990344" y="4657796"/>
            <a:ext cx="5562600" cy="1496943"/>
            <a:chOff x="3295144" y="4460182"/>
            <a:chExt cx="5562600" cy="1496943"/>
          </a:xfrm>
          <a:solidFill>
            <a:schemeClr val="accent3"/>
          </a:solidFill>
        </p:grpSpPr>
        <p:sp>
          <p:nvSpPr>
            <p:cNvPr id="10" name="Rounded Rectangle 9"/>
            <p:cNvSpPr/>
            <p:nvPr/>
          </p:nvSpPr>
          <p:spPr>
            <a:xfrm>
              <a:off x="3295144" y="4460182"/>
              <a:ext cx="5562600" cy="1496943"/>
            </a:xfrm>
            <a:prstGeom prst="roundRect">
              <a:avLst>
                <a:gd name="adj" fmla="val 1366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111375" algn="ctr"/>
              <a:endParaRPr lang="en-US" sz="2400" dirty="0">
                <a:solidFill>
                  <a:prstClr val="white"/>
                </a:solidFill>
              </a:endParaRPr>
            </a:p>
            <a:p>
              <a:pPr marL="2111375" algn="ctr"/>
              <a:r>
                <a:rPr lang="en-US" sz="2400" dirty="0">
                  <a:solidFill>
                    <a:prstClr val="white"/>
                  </a:solidFill>
                </a:rPr>
                <a:t>ERCOT Protocols </a:t>
              </a:r>
              <a:br>
                <a:rPr lang="en-US" sz="2400" dirty="0">
                  <a:solidFill>
                    <a:prstClr val="white"/>
                  </a:solidFill>
                </a:rPr>
              </a:br>
              <a:endParaRPr lang="en-US" sz="2400" dirty="0">
                <a:solidFill>
                  <a:prstClr val="white"/>
                </a:solidFill>
              </a:endParaRPr>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33800" y="4817083"/>
              <a:ext cx="1828804" cy="914402"/>
            </a:xfrm>
            <a:prstGeom prst="rect">
              <a:avLst/>
            </a:prstGeom>
            <a:grpFill/>
          </p:spPr>
        </p:pic>
      </p:grpSp>
      <p:sp>
        <p:nvSpPr>
          <p:cNvPr id="16" name="Slide Number Placeholder 15"/>
          <p:cNvSpPr>
            <a:spLocks noGrp="1"/>
          </p:cNvSpPr>
          <p:nvPr>
            <p:ph type="sldNum" sz="quarter" idx="12"/>
          </p:nvPr>
        </p:nvSpPr>
        <p:spPr/>
        <p:txBody>
          <a:bodyPr/>
          <a:lstStyle/>
          <a:p>
            <a:fld id="{D57F1E4F-1CFF-5643-939E-02111984F565}" type="slidenum">
              <a:rPr lang="en-US" smtClean="0"/>
              <a:pPr/>
              <a:t>16</a:t>
            </a:fld>
            <a:endParaRPr lang="en-US" dirty="0"/>
          </a:p>
        </p:txBody>
      </p:sp>
    </p:spTree>
    <p:custDataLst>
      <p:tags r:id="rId1"/>
    </p:custDataLst>
    <p:extLst>
      <p:ext uri="{BB962C8B-B14F-4D97-AF65-F5344CB8AC3E}">
        <p14:creationId xmlns:p14="http://schemas.microsoft.com/office/powerpoint/2010/main" val="3121250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0E7FDA-6EC7-40BF-9BE9-4CA720E728D1}" type="datetime1">
              <a:rPr lang="en-US" smtClean="0"/>
              <a:t>4/6/2023</a:t>
            </a:fld>
            <a:endParaRPr lang="en-US" dirty="0"/>
          </a:p>
        </p:txBody>
      </p:sp>
      <p:sp>
        <p:nvSpPr>
          <p:cNvPr id="3" name="Footer Placeholder 2"/>
          <p:cNvSpPr>
            <a:spLocks noGrp="1"/>
          </p:cNvSpPr>
          <p:nvPr>
            <p:ph type="ftr" sz="quarter" idx="11"/>
          </p:nvPr>
        </p:nvSpPr>
        <p:spPr/>
        <p:txBody>
          <a:bodyPr/>
          <a:lstStyle/>
          <a:p>
            <a:r>
              <a:rPr lang="en-US"/>
              <a:t>TxSET</a:t>
            </a:r>
            <a:endParaRPr lang="en-US" dirty="0"/>
          </a:p>
        </p:txBody>
      </p:sp>
      <p:sp>
        <p:nvSpPr>
          <p:cNvPr id="4" name="Title 3"/>
          <p:cNvSpPr>
            <a:spLocks noGrp="1"/>
          </p:cNvSpPr>
          <p:nvPr>
            <p:ph type="title"/>
          </p:nvPr>
        </p:nvSpPr>
        <p:spPr/>
        <p:txBody>
          <a:bodyPr>
            <a:normAutofit/>
          </a:bodyPr>
          <a:lstStyle/>
          <a:p>
            <a:r>
              <a:rPr lang="en-US" dirty="0"/>
              <a:t>ERCOT Protocols</a:t>
            </a:r>
          </a:p>
        </p:txBody>
      </p:sp>
      <p:sp>
        <p:nvSpPr>
          <p:cNvPr id="5" name="Content Placeholder 4"/>
          <p:cNvSpPr>
            <a:spLocks noGrp="1"/>
          </p:cNvSpPr>
          <p:nvPr/>
        </p:nvSpPr>
        <p:spPr>
          <a:xfrm>
            <a:off x="219456" y="1049586"/>
            <a:ext cx="8686800" cy="5410200"/>
          </a:xfrm>
          <a:prstGeom prst="rect">
            <a:avLst/>
          </a:prstGeom>
        </p:spPr>
        <p:txBody>
          <a:bodyPr/>
          <a:lstStyle>
            <a:lvl1pPr marL="228600" indent="-228600" algn="l" defTabSz="914400" rtl="0" eaLnBrk="1" latinLnBrk="0" hangingPunct="1">
              <a:lnSpc>
                <a:spcPct val="100000"/>
              </a:lnSpc>
              <a:spcBef>
                <a:spcPts val="1800"/>
              </a:spcBef>
              <a:buFont typeface="Arial" panose="020B0604020202020204" pitchFamily="34" charset="0"/>
              <a:buChar char="•"/>
              <a:defRPr sz="2400" kern="1200">
                <a:solidFill>
                  <a:srgbClr val="5B677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1800"/>
              </a:spcBef>
              <a:buFont typeface="Arial" panose="020B0604020202020204" pitchFamily="34" charset="0"/>
              <a:buChar char="•"/>
              <a:defRPr sz="2400" kern="1200">
                <a:solidFill>
                  <a:srgbClr val="5B677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1800"/>
              </a:spcBef>
              <a:buFont typeface="Arial" panose="020B0604020202020204" pitchFamily="34" charset="0"/>
              <a:buChar char="•"/>
              <a:defRPr sz="2000" kern="1200">
                <a:solidFill>
                  <a:srgbClr val="5B677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1800"/>
              </a:spcBef>
              <a:buFont typeface="Arial" panose="020B0604020202020204" pitchFamily="34" charset="0"/>
              <a:buChar char="•"/>
              <a:defRPr sz="2000" kern="1200">
                <a:solidFill>
                  <a:srgbClr val="5B677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1800"/>
              </a:spcBef>
              <a:buFont typeface="Arial" panose="020B0604020202020204" pitchFamily="34" charset="0"/>
              <a:buChar char="•"/>
              <a:defRPr sz="2000" kern="1200">
                <a:solidFill>
                  <a:srgbClr val="5B677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tx1">
                  <a:lumMod val="85000"/>
                  <a:lumOff val="15000"/>
                </a:schemeClr>
              </a:solidFill>
            </a:endParaRPr>
          </a:p>
        </p:txBody>
      </p:sp>
      <p:sp>
        <p:nvSpPr>
          <p:cNvPr id="6" name="TextBox 5"/>
          <p:cNvSpPr txBox="1"/>
          <p:nvPr/>
        </p:nvSpPr>
        <p:spPr>
          <a:xfrm>
            <a:off x="457201" y="1188720"/>
            <a:ext cx="8449056" cy="4401205"/>
          </a:xfrm>
          <a:prstGeom prst="rect">
            <a:avLst/>
          </a:prstGeom>
          <a:noFill/>
        </p:spPr>
        <p:txBody>
          <a:bodyPr wrap="square" rtlCol="0">
            <a:spAutoFit/>
          </a:bodyPr>
          <a:lstStyle/>
          <a:p>
            <a:r>
              <a:rPr lang="en-US" sz="2800" b="1" dirty="0">
                <a:solidFill>
                  <a:schemeClr val="tx1">
                    <a:lumMod val="75000"/>
                    <a:lumOff val="25000"/>
                  </a:schemeClr>
                </a:solidFill>
              </a:rPr>
              <a:t>Rules/Policies/Standards that govern the ERCOT market</a:t>
            </a:r>
          </a:p>
          <a:p>
            <a:endParaRPr lang="en-US" sz="2800" b="1" dirty="0">
              <a:solidFill>
                <a:schemeClr val="tx1">
                  <a:lumMod val="75000"/>
                  <a:lumOff val="25000"/>
                </a:schemeClr>
              </a:solidFill>
            </a:endParaRPr>
          </a:p>
          <a:p>
            <a:pPr marL="365760" lvl="1" indent="-365760">
              <a:buClr>
                <a:srgbClr val="B45F07"/>
              </a:buClr>
              <a:buFont typeface="Arial" panose="020B0604020202020204" pitchFamily="34" charset="0"/>
              <a:buChar char="•"/>
            </a:pPr>
            <a:r>
              <a:rPr lang="en-US" sz="2800" dirty="0">
                <a:solidFill>
                  <a:schemeClr val="tx1">
                    <a:lumMod val="75000"/>
                    <a:lumOff val="25000"/>
                  </a:schemeClr>
                </a:solidFill>
              </a:rPr>
              <a:t>Created through collaborative efforts</a:t>
            </a:r>
          </a:p>
          <a:p>
            <a:pPr marL="365760" lvl="1" indent="-365760">
              <a:buClr>
                <a:srgbClr val="B45F07"/>
              </a:buClr>
              <a:buFont typeface="Arial" panose="020B0604020202020204" pitchFamily="34" charset="0"/>
              <a:buChar char="•"/>
            </a:pPr>
            <a:endParaRPr lang="en-US" sz="2800" dirty="0">
              <a:solidFill>
                <a:schemeClr val="tx1">
                  <a:lumMod val="75000"/>
                  <a:lumOff val="25000"/>
                </a:schemeClr>
              </a:solidFill>
            </a:endParaRPr>
          </a:p>
          <a:p>
            <a:pPr marL="365760" lvl="1" indent="-365760">
              <a:buClr>
                <a:srgbClr val="B45F07"/>
              </a:buClr>
              <a:buFont typeface="Arial" panose="020B0604020202020204" pitchFamily="34" charset="0"/>
              <a:buChar char="•"/>
            </a:pPr>
            <a:r>
              <a:rPr lang="en-US" sz="2800" dirty="0">
                <a:solidFill>
                  <a:schemeClr val="tx1">
                    <a:lumMod val="75000"/>
                    <a:lumOff val="25000"/>
                  </a:schemeClr>
                </a:solidFill>
              </a:rPr>
              <a:t>Define procedures used by ERCOT and Market Participants (MPs)</a:t>
            </a:r>
          </a:p>
          <a:p>
            <a:pPr marL="365760" lvl="1" indent="-365760">
              <a:buClr>
                <a:srgbClr val="B45F07"/>
              </a:buClr>
              <a:buFont typeface="Arial" panose="020B0604020202020204" pitchFamily="34" charset="0"/>
              <a:buChar char="•"/>
            </a:pPr>
            <a:endParaRPr lang="en-US" sz="2800" dirty="0">
              <a:solidFill>
                <a:schemeClr val="tx1">
                  <a:lumMod val="75000"/>
                  <a:lumOff val="25000"/>
                </a:schemeClr>
              </a:solidFill>
            </a:endParaRPr>
          </a:p>
          <a:p>
            <a:pPr marL="365760" lvl="1" indent="-365760">
              <a:buClr>
                <a:srgbClr val="B45F07"/>
              </a:buClr>
              <a:buFont typeface="Arial" panose="020B0604020202020204" pitchFamily="34" charset="0"/>
              <a:buChar char="•"/>
            </a:pPr>
            <a:r>
              <a:rPr lang="en-US" sz="2800" dirty="0">
                <a:solidFill>
                  <a:schemeClr val="tx1">
                    <a:lumMod val="75000"/>
                    <a:lumOff val="25000"/>
                  </a:schemeClr>
                </a:solidFill>
              </a:rPr>
              <a:t>MPs, ERCOT and Independent Market Monitor (IMM) bound by Protocols</a:t>
            </a:r>
          </a:p>
        </p:txBody>
      </p:sp>
      <p:sp>
        <p:nvSpPr>
          <p:cNvPr id="7" name="Slide Number Placeholder 6"/>
          <p:cNvSpPr>
            <a:spLocks noGrp="1"/>
          </p:cNvSpPr>
          <p:nvPr>
            <p:ph type="sldNum" sz="quarter" idx="12"/>
          </p:nvPr>
        </p:nvSpPr>
        <p:spPr/>
        <p:txBody>
          <a:bodyPr/>
          <a:lstStyle/>
          <a:p>
            <a:fld id="{D57F1E4F-1CFF-5643-939E-02111984F565}" type="slidenum">
              <a:rPr lang="en-US" smtClean="0"/>
              <a:pPr/>
              <a:t>17</a:t>
            </a:fld>
            <a:endParaRPr lang="en-US" dirty="0"/>
          </a:p>
        </p:txBody>
      </p:sp>
    </p:spTree>
    <p:custDataLst>
      <p:tags r:id="rId1"/>
    </p:custDataLst>
    <p:extLst>
      <p:ext uri="{BB962C8B-B14F-4D97-AF65-F5344CB8AC3E}">
        <p14:creationId xmlns:p14="http://schemas.microsoft.com/office/powerpoint/2010/main" val="926885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B0FDCA-DE72-404C-BEEF-5E0E8B3E5167}" type="datetime1">
              <a:rPr lang="en-US" smtClean="0"/>
              <a:t>4/6/2023</a:t>
            </a:fld>
            <a:endParaRPr lang="en-US" dirty="0"/>
          </a:p>
        </p:txBody>
      </p:sp>
      <p:sp>
        <p:nvSpPr>
          <p:cNvPr id="3" name="Footer Placeholder 2"/>
          <p:cNvSpPr>
            <a:spLocks noGrp="1"/>
          </p:cNvSpPr>
          <p:nvPr>
            <p:ph type="ftr" sz="quarter" idx="11"/>
          </p:nvPr>
        </p:nvSpPr>
        <p:spPr/>
        <p:txBody>
          <a:bodyPr/>
          <a:lstStyle/>
          <a:p>
            <a:r>
              <a:rPr lang="en-US"/>
              <a:t>TxSET</a:t>
            </a:r>
            <a:endParaRPr lang="en-US" dirty="0"/>
          </a:p>
        </p:txBody>
      </p:sp>
      <p:sp>
        <p:nvSpPr>
          <p:cNvPr id="4" name="Title 3"/>
          <p:cNvSpPr>
            <a:spLocks noGrp="1"/>
          </p:cNvSpPr>
          <p:nvPr>
            <p:ph type="title"/>
          </p:nvPr>
        </p:nvSpPr>
        <p:spPr/>
        <p:txBody>
          <a:bodyPr/>
          <a:lstStyle/>
          <a:p>
            <a:r>
              <a:rPr lang="en-US" dirty="0"/>
              <a:t>ERCOT Protocols</a:t>
            </a:r>
          </a:p>
        </p:txBody>
      </p:sp>
      <p:sp>
        <p:nvSpPr>
          <p:cNvPr id="5" name="Slide Number Placeholder 4"/>
          <p:cNvSpPr>
            <a:spLocks noGrp="1"/>
          </p:cNvSpPr>
          <p:nvPr>
            <p:ph type="sldNum" sz="quarter" idx="12"/>
          </p:nvPr>
        </p:nvSpPr>
        <p:spPr/>
        <p:txBody>
          <a:bodyPr/>
          <a:lstStyle/>
          <a:p>
            <a:fld id="{D57F1E4F-1CFF-5643-939E-02111984F565}" type="slidenum">
              <a:rPr lang="en-US" smtClean="0"/>
              <a:pPr/>
              <a:t>18</a:t>
            </a:fld>
            <a:endParaRPr lang="en-US" dirty="0"/>
          </a:p>
        </p:txBody>
      </p:sp>
      <p:pic>
        <p:nvPicPr>
          <p:cNvPr id="11" name="Picture 10">
            <a:extLst>
              <a:ext uri="{FF2B5EF4-FFF2-40B4-BE49-F238E27FC236}">
                <a16:creationId xmlns:a16="http://schemas.microsoft.com/office/drawing/2014/main" id="{AE1DD2CD-2A87-9675-9517-9A2AE223907F}"/>
              </a:ext>
            </a:extLst>
          </p:cNvPr>
          <p:cNvPicPr>
            <a:picLocks noChangeAspect="1"/>
          </p:cNvPicPr>
          <p:nvPr/>
        </p:nvPicPr>
        <p:blipFill>
          <a:blip r:embed="rId4"/>
          <a:stretch>
            <a:fillRect/>
          </a:stretch>
        </p:blipFill>
        <p:spPr>
          <a:xfrm>
            <a:off x="0" y="1350065"/>
            <a:ext cx="9083040" cy="4103009"/>
          </a:xfrm>
          <a:prstGeom prst="rect">
            <a:avLst/>
          </a:prstGeom>
        </p:spPr>
      </p:pic>
      <p:sp>
        <p:nvSpPr>
          <p:cNvPr id="12" name="Rectangle 11">
            <a:extLst>
              <a:ext uri="{FF2B5EF4-FFF2-40B4-BE49-F238E27FC236}">
                <a16:creationId xmlns:a16="http://schemas.microsoft.com/office/drawing/2014/main" id="{EAE5835A-F1C5-6C18-50F6-082E199D8048}"/>
              </a:ext>
            </a:extLst>
          </p:cNvPr>
          <p:cNvSpPr/>
          <p:nvPr/>
        </p:nvSpPr>
        <p:spPr>
          <a:xfrm>
            <a:off x="5563313" y="1404926"/>
            <a:ext cx="658026" cy="30175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13" name="Picture 12">
            <a:extLst>
              <a:ext uri="{FF2B5EF4-FFF2-40B4-BE49-F238E27FC236}">
                <a16:creationId xmlns:a16="http://schemas.microsoft.com/office/drawing/2014/main" id="{F2EC2B94-7E37-C589-72BA-70D1D806F3A8}"/>
              </a:ext>
            </a:extLst>
          </p:cNvPr>
          <p:cNvPicPr>
            <a:picLocks noChangeAspect="1"/>
          </p:cNvPicPr>
          <p:nvPr/>
        </p:nvPicPr>
        <p:blipFill>
          <a:blip r:embed="rId5"/>
          <a:stretch>
            <a:fillRect/>
          </a:stretch>
        </p:blipFill>
        <p:spPr>
          <a:xfrm>
            <a:off x="60960" y="3490938"/>
            <a:ext cx="4938330" cy="457240"/>
          </a:xfrm>
          <a:prstGeom prst="rect">
            <a:avLst/>
          </a:prstGeom>
        </p:spPr>
      </p:pic>
    </p:spTree>
    <p:custDataLst>
      <p:tags r:id="rId1"/>
    </p:custDataLst>
    <p:extLst>
      <p:ext uri="{BB962C8B-B14F-4D97-AF65-F5344CB8AC3E}">
        <p14:creationId xmlns:p14="http://schemas.microsoft.com/office/powerpoint/2010/main" val="950615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6094B9-E1AE-4D31-8178-67D5F92015C6}" type="datetime1">
              <a:rPr lang="en-US" smtClean="0"/>
              <a:t>4/6/2023</a:t>
            </a:fld>
            <a:endParaRPr lang="en-US" dirty="0"/>
          </a:p>
        </p:txBody>
      </p:sp>
      <p:sp>
        <p:nvSpPr>
          <p:cNvPr id="3" name="Footer Placeholder 2"/>
          <p:cNvSpPr>
            <a:spLocks noGrp="1"/>
          </p:cNvSpPr>
          <p:nvPr>
            <p:ph type="ftr" sz="quarter" idx="11"/>
          </p:nvPr>
        </p:nvSpPr>
        <p:spPr/>
        <p:txBody>
          <a:bodyPr/>
          <a:lstStyle/>
          <a:p>
            <a:r>
              <a:rPr lang="en-US"/>
              <a:t>TxSET</a:t>
            </a:r>
            <a:endParaRPr lang="en-US" dirty="0"/>
          </a:p>
        </p:txBody>
      </p:sp>
      <p:sp>
        <p:nvSpPr>
          <p:cNvPr id="4" name="Title 3"/>
          <p:cNvSpPr>
            <a:spLocks noGrp="1"/>
          </p:cNvSpPr>
          <p:nvPr>
            <p:ph type="title"/>
          </p:nvPr>
        </p:nvSpPr>
        <p:spPr/>
        <p:txBody>
          <a:bodyPr/>
          <a:lstStyle/>
          <a:p>
            <a:r>
              <a:rPr lang="en-US" dirty="0"/>
              <a:t>Relevant ERCOT Protocol Sections</a:t>
            </a:r>
          </a:p>
        </p:txBody>
      </p:sp>
      <p:sp>
        <p:nvSpPr>
          <p:cNvPr id="6" name="TextBox 5"/>
          <p:cNvSpPr txBox="1"/>
          <p:nvPr/>
        </p:nvSpPr>
        <p:spPr>
          <a:xfrm>
            <a:off x="457200" y="1097280"/>
            <a:ext cx="7230890" cy="5078313"/>
          </a:xfrm>
          <a:prstGeom prst="rect">
            <a:avLst/>
          </a:prstGeom>
          <a:noFill/>
        </p:spPr>
        <p:txBody>
          <a:bodyPr wrap="none" rtlCol="0">
            <a:spAutoFit/>
          </a:bodyPr>
          <a:lstStyle/>
          <a:p>
            <a:pPr>
              <a:lnSpc>
                <a:spcPct val="150000"/>
              </a:lnSpc>
            </a:pPr>
            <a:r>
              <a:rPr lang="en-US" sz="2400" dirty="0">
                <a:solidFill>
                  <a:schemeClr val="tx1">
                    <a:lumMod val="75000"/>
                    <a:lumOff val="25000"/>
                  </a:schemeClr>
                </a:solidFill>
              </a:rPr>
              <a:t>Section 2 – Definitions and Acronyms</a:t>
            </a:r>
          </a:p>
          <a:p>
            <a:pPr>
              <a:lnSpc>
                <a:spcPct val="150000"/>
              </a:lnSpc>
            </a:pPr>
            <a:r>
              <a:rPr lang="en-US" sz="2400" dirty="0">
                <a:solidFill>
                  <a:schemeClr val="tx1">
                    <a:lumMod val="75000"/>
                    <a:lumOff val="25000"/>
                  </a:schemeClr>
                </a:solidFill>
              </a:rPr>
              <a:t>Section 9 – Settlements and Billing</a:t>
            </a:r>
          </a:p>
          <a:p>
            <a:pPr>
              <a:lnSpc>
                <a:spcPct val="150000"/>
              </a:lnSpc>
            </a:pPr>
            <a:r>
              <a:rPr lang="en-US" sz="2400" dirty="0">
                <a:solidFill>
                  <a:schemeClr val="tx1">
                    <a:lumMod val="75000"/>
                    <a:lumOff val="25000"/>
                  </a:schemeClr>
                </a:solidFill>
              </a:rPr>
              <a:t>Section 10 – Metering</a:t>
            </a:r>
          </a:p>
          <a:p>
            <a:pPr>
              <a:lnSpc>
                <a:spcPct val="150000"/>
              </a:lnSpc>
            </a:pPr>
            <a:r>
              <a:rPr lang="en-US" sz="2400" dirty="0">
                <a:solidFill>
                  <a:schemeClr val="tx1">
                    <a:lumMod val="75000"/>
                    <a:lumOff val="25000"/>
                  </a:schemeClr>
                </a:solidFill>
              </a:rPr>
              <a:t>Section 12 – Market Information System</a:t>
            </a:r>
          </a:p>
          <a:p>
            <a:pPr>
              <a:lnSpc>
                <a:spcPct val="150000"/>
              </a:lnSpc>
            </a:pPr>
            <a:r>
              <a:rPr lang="en-US" sz="2400" dirty="0">
                <a:solidFill>
                  <a:schemeClr val="tx1">
                    <a:lumMod val="75000"/>
                    <a:lumOff val="25000"/>
                  </a:schemeClr>
                </a:solidFill>
              </a:rPr>
              <a:t>Section 15 – Customer Registration</a:t>
            </a:r>
          </a:p>
          <a:p>
            <a:pPr>
              <a:lnSpc>
                <a:spcPct val="150000"/>
              </a:lnSpc>
            </a:pPr>
            <a:r>
              <a:rPr lang="en-US" sz="2400" dirty="0">
                <a:solidFill>
                  <a:schemeClr val="tx1">
                    <a:lumMod val="75000"/>
                    <a:lumOff val="25000"/>
                  </a:schemeClr>
                </a:solidFill>
              </a:rPr>
              <a:t>Section 18 – Load Profiling</a:t>
            </a:r>
          </a:p>
          <a:p>
            <a:pPr>
              <a:lnSpc>
                <a:spcPct val="150000"/>
              </a:lnSpc>
            </a:pPr>
            <a:r>
              <a:rPr lang="en-US" sz="2400" dirty="0">
                <a:solidFill>
                  <a:schemeClr val="tx1">
                    <a:lumMod val="75000"/>
                    <a:lumOff val="25000"/>
                  </a:schemeClr>
                </a:solidFill>
              </a:rPr>
              <a:t>Section 19 – Texas Standard Electronic Transaction</a:t>
            </a:r>
          </a:p>
          <a:p>
            <a:pPr>
              <a:lnSpc>
                <a:spcPct val="150000"/>
              </a:lnSpc>
            </a:pPr>
            <a:r>
              <a:rPr lang="en-US" sz="2400" dirty="0">
                <a:solidFill>
                  <a:schemeClr val="tx1">
                    <a:lumMod val="75000"/>
                    <a:lumOff val="25000"/>
                  </a:schemeClr>
                </a:solidFill>
              </a:rPr>
              <a:t>Section 21 – Revision Request Process</a:t>
            </a:r>
          </a:p>
          <a:p>
            <a:pPr>
              <a:lnSpc>
                <a:spcPct val="150000"/>
              </a:lnSpc>
            </a:pPr>
            <a:r>
              <a:rPr lang="en-US" sz="2400" dirty="0">
                <a:solidFill>
                  <a:schemeClr val="tx1">
                    <a:lumMod val="75000"/>
                    <a:lumOff val="25000"/>
                  </a:schemeClr>
                </a:solidFill>
              </a:rPr>
              <a:t>Section 24 – Retail Point to Point Communications</a:t>
            </a:r>
          </a:p>
        </p:txBody>
      </p:sp>
      <p:sp>
        <p:nvSpPr>
          <p:cNvPr id="7" name="Rectangle 6"/>
          <p:cNvSpPr/>
          <p:nvPr/>
        </p:nvSpPr>
        <p:spPr>
          <a:xfrm>
            <a:off x="463129" y="3413166"/>
            <a:ext cx="7315200" cy="457200"/>
          </a:xfrm>
          <a:prstGeom prst="rect">
            <a:avLst/>
          </a:prstGeom>
          <a:noFill/>
          <a:ln w="28575">
            <a:solidFill>
              <a:srgbClr val="B45F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63129" y="4501431"/>
            <a:ext cx="7315200" cy="457200"/>
          </a:xfrm>
          <a:prstGeom prst="rect">
            <a:avLst/>
          </a:prstGeom>
          <a:noFill/>
          <a:ln w="28575">
            <a:solidFill>
              <a:srgbClr val="B45F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63129" y="5598405"/>
            <a:ext cx="7315200" cy="457200"/>
          </a:xfrm>
          <a:prstGeom prst="rect">
            <a:avLst/>
          </a:prstGeom>
          <a:noFill/>
          <a:ln w="28575">
            <a:solidFill>
              <a:srgbClr val="B45F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D57F1E4F-1CFF-5643-939E-02111984F565}" type="slidenum">
              <a:rPr lang="en-US" smtClean="0"/>
              <a:pPr/>
              <a:t>19</a:t>
            </a:fld>
            <a:endParaRPr lang="en-US" dirty="0"/>
          </a:p>
        </p:txBody>
      </p:sp>
    </p:spTree>
    <p:custDataLst>
      <p:tags r:id="rId1"/>
    </p:custDataLst>
    <p:extLst>
      <p:ext uri="{BB962C8B-B14F-4D97-AF65-F5344CB8AC3E}">
        <p14:creationId xmlns:p14="http://schemas.microsoft.com/office/powerpoint/2010/main" val="153265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4/6/2023</a:t>
            </a:fld>
            <a:endParaRPr lang="en-US" dirty="0"/>
          </a:p>
        </p:txBody>
      </p:sp>
      <p:sp>
        <p:nvSpPr>
          <p:cNvPr id="3" name="Footer Placeholder 2"/>
          <p:cNvSpPr>
            <a:spLocks noGrp="1"/>
          </p:cNvSpPr>
          <p:nvPr>
            <p:ph type="ftr" sz="quarter" idx="11"/>
          </p:nvPr>
        </p:nvSpPr>
        <p:spPr/>
        <p:txBody>
          <a:bodyPr/>
          <a:lstStyle/>
          <a:p>
            <a:r>
              <a:rPr lang="en-US"/>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2</a:t>
            </a:fld>
            <a:endParaRPr lang="en-US" dirty="0"/>
          </a:p>
        </p:txBody>
      </p:sp>
      <p:sp>
        <p:nvSpPr>
          <p:cNvPr id="5" name="Title 4"/>
          <p:cNvSpPr>
            <a:spLocks noGrp="1"/>
          </p:cNvSpPr>
          <p:nvPr>
            <p:ph type="title"/>
          </p:nvPr>
        </p:nvSpPr>
        <p:spPr/>
        <p:txBody>
          <a:bodyPr/>
          <a:lstStyle/>
          <a:p>
            <a:r>
              <a:rPr lang="en-US" dirty="0"/>
              <a:t>Protocol Disclaimer</a:t>
            </a:r>
          </a:p>
        </p:txBody>
      </p:sp>
      <p:sp>
        <p:nvSpPr>
          <p:cNvPr id="6" name="Rectangle 5"/>
          <p:cNvSpPr/>
          <p:nvPr/>
        </p:nvSpPr>
        <p:spPr>
          <a:xfrm>
            <a:off x="362857" y="1767007"/>
            <a:ext cx="8396514" cy="3508653"/>
          </a:xfrm>
          <a:prstGeom prst="rect">
            <a:avLst/>
          </a:prstGeom>
        </p:spPr>
        <p:txBody>
          <a:bodyPr wrap="square">
            <a:spAutoFit/>
          </a:bodyPr>
          <a:lstStyle/>
          <a:p>
            <a:r>
              <a:rPr lang="en-US" sz="2400" dirty="0">
                <a:solidFill>
                  <a:schemeClr val="tx1">
                    <a:lumMod val="75000"/>
                    <a:lumOff val="25000"/>
                  </a:schemeClr>
                </a:solidFill>
              </a:rPr>
              <a:t>This presentation provides a general overview of Retail Transaction Processing and is not intended to be a substitute for the ERCOT Protocols, as amended from time to time. If any conflict exists between this presentation and the ERCOT Protocols, the ERCOT Protocols shall control in all respects.</a:t>
            </a:r>
          </a:p>
          <a:p>
            <a:pPr>
              <a:spcBef>
                <a:spcPts val="3600"/>
              </a:spcBef>
            </a:pPr>
            <a:r>
              <a:rPr lang="en-US" sz="2400" dirty="0">
                <a:solidFill>
                  <a:schemeClr val="tx1">
                    <a:lumMod val="75000"/>
                    <a:lumOff val="25000"/>
                  </a:schemeClr>
                </a:solidFill>
              </a:rPr>
              <a:t>For more information, please visit:</a:t>
            </a:r>
          </a:p>
          <a:p>
            <a:r>
              <a:rPr lang="en-US" sz="2400" dirty="0">
                <a:hlinkClick r:id="rId4"/>
              </a:rPr>
              <a:t>Protocols - Nodal (ercot.com)</a:t>
            </a:r>
            <a:endParaRPr lang="en-US" sz="2400" dirty="0"/>
          </a:p>
        </p:txBody>
      </p:sp>
    </p:spTree>
    <p:custDataLst>
      <p:tags r:id="rId1"/>
    </p:custDataLst>
    <p:extLst>
      <p:ext uri="{BB962C8B-B14F-4D97-AF65-F5344CB8AC3E}">
        <p14:creationId xmlns:p14="http://schemas.microsoft.com/office/powerpoint/2010/main" val="11559284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29DFFE-8871-47B9-B41A-8F28937BA0CB}" type="datetime1">
              <a:rPr lang="en-US" smtClean="0"/>
              <a:t>4/6/2023</a:t>
            </a:fld>
            <a:endParaRPr lang="en-US" dirty="0"/>
          </a:p>
        </p:txBody>
      </p:sp>
      <p:sp>
        <p:nvSpPr>
          <p:cNvPr id="3" name="Footer Placeholder 2"/>
          <p:cNvSpPr>
            <a:spLocks noGrp="1"/>
          </p:cNvSpPr>
          <p:nvPr>
            <p:ph type="ftr" sz="quarter" idx="11"/>
          </p:nvPr>
        </p:nvSpPr>
        <p:spPr/>
        <p:txBody>
          <a:bodyPr/>
          <a:lstStyle/>
          <a:p>
            <a:r>
              <a:rPr lang="en-US"/>
              <a:t>TxSET</a:t>
            </a:r>
            <a:endParaRPr lang="en-US" dirty="0"/>
          </a:p>
        </p:txBody>
      </p:sp>
      <p:sp>
        <p:nvSpPr>
          <p:cNvPr id="4" name="Title 3"/>
          <p:cNvSpPr>
            <a:spLocks noGrp="1"/>
          </p:cNvSpPr>
          <p:nvPr>
            <p:ph type="title"/>
          </p:nvPr>
        </p:nvSpPr>
        <p:spPr/>
        <p:txBody>
          <a:bodyPr>
            <a:normAutofit/>
          </a:bodyPr>
          <a:lstStyle/>
          <a:p>
            <a:r>
              <a:rPr lang="en-US" dirty="0"/>
              <a:t>Section 15  - Customer Registration</a:t>
            </a:r>
          </a:p>
        </p:txBody>
      </p:sp>
      <p:sp>
        <p:nvSpPr>
          <p:cNvPr id="7" name="TextBox 6"/>
          <p:cNvSpPr txBox="1"/>
          <p:nvPr/>
        </p:nvSpPr>
        <p:spPr>
          <a:xfrm>
            <a:off x="457200" y="1463040"/>
            <a:ext cx="7711439" cy="3539430"/>
          </a:xfrm>
          <a:prstGeom prst="rect">
            <a:avLst/>
          </a:prstGeom>
          <a:noFill/>
        </p:spPr>
        <p:txBody>
          <a:bodyPr wrap="square" rtlCol="0">
            <a:spAutoFit/>
          </a:bodyPr>
          <a:lstStyle/>
          <a:p>
            <a:pPr marL="365760" indent="-365760">
              <a:buClr>
                <a:schemeClr val="accent1">
                  <a:lumMod val="75000"/>
                </a:schemeClr>
              </a:buClr>
              <a:buFont typeface="Arial" panose="020B0604020202020204" pitchFamily="34" charset="0"/>
              <a:buChar char="•"/>
            </a:pPr>
            <a:r>
              <a:rPr lang="en-US" sz="2800" dirty="0">
                <a:solidFill>
                  <a:schemeClr val="tx1">
                    <a:lumMod val="75000"/>
                    <a:lumOff val="25000"/>
                  </a:schemeClr>
                </a:solidFill>
              </a:rPr>
              <a:t>ERCOT is the Registration Agent for the Retail Electric Market</a:t>
            </a:r>
          </a:p>
          <a:p>
            <a:pPr marL="365760" indent="-365760">
              <a:buClr>
                <a:schemeClr val="accent1">
                  <a:lumMod val="75000"/>
                </a:schemeClr>
              </a:buClr>
              <a:buFont typeface="Arial" panose="020B0604020202020204" pitchFamily="34" charset="0"/>
              <a:buChar char="•"/>
            </a:pPr>
            <a:endParaRPr lang="en-US" sz="2800" dirty="0">
              <a:solidFill>
                <a:schemeClr val="tx1">
                  <a:lumMod val="75000"/>
                  <a:lumOff val="25000"/>
                </a:schemeClr>
              </a:solidFill>
            </a:endParaRPr>
          </a:p>
          <a:p>
            <a:pPr marL="365760" indent="-365760">
              <a:buClr>
                <a:schemeClr val="accent1">
                  <a:lumMod val="75000"/>
                </a:schemeClr>
              </a:buClr>
              <a:buFont typeface="Arial" panose="020B0604020202020204" pitchFamily="34" charset="0"/>
              <a:buChar char="•"/>
            </a:pPr>
            <a:r>
              <a:rPr lang="en-US" sz="2800" dirty="0">
                <a:solidFill>
                  <a:schemeClr val="tx1">
                    <a:lumMod val="75000"/>
                    <a:lumOff val="25000"/>
                  </a:schemeClr>
                </a:solidFill>
              </a:rPr>
              <a:t>ERCOT maintains the Registration Database of all ESI IDs</a:t>
            </a:r>
          </a:p>
          <a:p>
            <a:pPr marL="365760" indent="-365760">
              <a:buClr>
                <a:schemeClr val="accent1">
                  <a:lumMod val="75000"/>
                </a:schemeClr>
              </a:buClr>
            </a:pPr>
            <a:r>
              <a:rPr lang="en-US" sz="2800" dirty="0">
                <a:solidFill>
                  <a:schemeClr val="tx1">
                    <a:lumMod val="75000"/>
                    <a:lumOff val="25000"/>
                  </a:schemeClr>
                </a:solidFill>
              </a:rPr>
              <a:t> </a:t>
            </a:r>
          </a:p>
          <a:p>
            <a:pPr marL="365760" indent="-365760">
              <a:buClr>
                <a:schemeClr val="accent1">
                  <a:lumMod val="75000"/>
                </a:schemeClr>
              </a:buClr>
              <a:buFont typeface="Arial" panose="020B0604020202020204" pitchFamily="34" charset="0"/>
              <a:buChar char="•"/>
            </a:pPr>
            <a:r>
              <a:rPr lang="en-US" sz="2800" dirty="0">
                <a:solidFill>
                  <a:schemeClr val="tx1">
                    <a:lumMod val="75000"/>
                    <a:lumOff val="25000"/>
                  </a:schemeClr>
                </a:solidFill>
              </a:rPr>
              <a:t>All Competitive Retailers operating in ERCOT register their customers via TX SET</a:t>
            </a:r>
            <a:endParaRPr lang="en-US" sz="2400" dirty="0">
              <a:solidFill>
                <a:schemeClr val="tx1">
                  <a:lumMod val="75000"/>
                  <a:lumOff val="25000"/>
                </a:schemeClr>
              </a:solidFill>
            </a:endParaRPr>
          </a:p>
        </p:txBody>
      </p:sp>
      <p:sp>
        <p:nvSpPr>
          <p:cNvPr id="5" name="Slide Number Placeholder 4"/>
          <p:cNvSpPr>
            <a:spLocks noGrp="1"/>
          </p:cNvSpPr>
          <p:nvPr>
            <p:ph type="sldNum" sz="quarter" idx="12"/>
          </p:nvPr>
        </p:nvSpPr>
        <p:spPr/>
        <p:txBody>
          <a:bodyPr/>
          <a:lstStyle/>
          <a:p>
            <a:fld id="{D57F1E4F-1CFF-5643-939E-02111984F565}" type="slidenum">
              <a:rPr lang="en-US" smtClean="0"/>
              <a:pPr/>
              <a:t>20</a:t>
            </a:fld>
            <a:endParaRPr lang="en-US" dirty="0"/>
          </a:p>
        </p:txBody>
      </p:sp>
    </p:spTree>
    <p:custDataLst>
      <p:tags r:id="rId1"/>
    </p:custDataLst>
    <p:extLst>
      <p:ext uri="{BB962C8B-B14F-4D97-AF65-F5344CB8AC3E}">
        <p14:creationId xmlns:p14="http://schemas.microsoft.com/office/powerpoint/2010/main" val="8685571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534400" cy="627796"/>
          </a:xfrm>
        </p:spPr>
        <p:txBody>
          <a:bodyPr>
            <a:noAutofit/>
          </a:bodyPr>
          <a:lstStyle/>
          <a:p>
            <a:r>
              <a:rPr lang="en-US" dirty="0"/>
              <a:t>Section 19 – Texas Standard Electronic Transaction</a:t>
            </a:r>
          </a:p>
        </p:txBody>
      </p:sp>
      <p:sp>
        <p:nvSpPr>
          <p:cNvPr id="4" name="TextBox 3"/>
          <p:cNvSpPr txBox="1"/>
          <p:nvPr/>
        </p:nvSpPr>
        <p:spPr>
          <a:xfrm>
            <a:off x="457200" y="1463040"/>
            <a:ext cx="8001000" cy="3970318"/>
          </a:xfrm>
          <a:prstGeom prst="rect">
            <a:avLst/>
          </a:prstGeom>
          <a:noFill/>
        </p:spPr>
        <p:txBody>
          <a:bodyPr wrap="square" rtlCol="0">
            <a:spAutoFit/>
          </a:bodyPr>
          <a:lstStyle/>
          <a:p>
            <a:pPr marL="365760" indent="-365760">
              <a:buClr>
                <a:srgbClr val="B45F07"/>
              </a:buClr>
              <a:buFont typeface="Arial" panose="020B0604020202020204" pitchFamily="34" charset="0"/>
              <a:buChar char="•"/>
            </a:pPr>
            <a:r>
              <a:rPr lang="en-US" sz="2800" dirty="0">
                <a:solidFill>
                  <a:schemeClr val="tx1">
                    <a:lumMod val="75000"/>
                    <a:lumOff val="25000"/>
                  </a:schemeClr>
                </a:solidFill>
              </a:rPr>
              <a:t>Transactions between Competitive Retailers (CRs), ERCOT, and Transmission and Distribution Service Providers (TDSPs) </a:t>
            </a:r>
          </a:p>
          <a:p>
            <a:pPr marL="365760" indent="-365760">
              <a:buClr>
                <a:srgbClr val="B45F07"/>
              </a:buClr>
              <a:buFont typeface="Arial" panose="020B0604020202020204" pitchFamily="34" charset="0"/>
              <a:buChar char="•"/>
            </a:pPr>
            <a:endParaRPr lang="en-US" sz="2800" dirty="0">
              <a:solidFill>
                <a:schemeClr val="tx1">
                  <a:lumMod val="75000"/>
                  <a:lumOff val="25000"/>
                </a:schemeClr>
              </a:solidFill>
            </a:endParaRPr>
          </a:p>
          <a:p>
            <a:pPr marL="365760" indent="-365760">
              <a:buClr>
                <a:srgbClr val="B45F07"/>
              </a:buClr>
              <a:buFont typeface="Arial" panose="020B0604020202020204" pitchFamily="34" charset="0"/>
              <a:buChar char="•"/>
            </a:pPr>
            <a:r>
              <a:rPr lang="en-US" sz="2800" dirty="0">
                <a:solidFill>
                  <a:schemeClr val="tx1">
                    <a:lumMod val="75000"/>
                    <a:lumOff val="25000"/>
                  </a:schemeClr>
                </a:solidFill>
              </a:rPr>
              <a:t>Validation process</a:t>
            </a:r>
          </a:p>
          <a:p>
            <a:pPr marL="365760" indent="-365760">
              <a:buClr>
                <a:srgbClr val="B45F07"/>
              </a:buClr>
              <a:buFont typeface="Arial" panose="020B0604020202020204" pitchFamily="34" charset="0"/>
              <a:buChar char="•"/>
            </a:pPr>
            <a:endParaRPr lang="en-US" sz="2800" dirty="0">
              <a:solidFill>
                <a:schemeClr val="tx1">
                  <a:lumMod val="75000"/>
                  <a:lumOff val="25000"/>
                </a:schemeClr>
              </a:solidFill>
            </a:endParaRPr>
          </a:p>
          <a:p>
            <a:pPr marL="365760" indent="-365760">
              <a:buClr>
                <a:srgbClr val="B45F07"/>
              </a:buClr>
              <a:buFont typeface="Arial" panose="020B0604020202020204" pitchFamily="34" charset="0"/>
              <a:buChar char="•"/>
            </a:pPr>
            <a:r>
              <a:rPr lang="en-US" sz="2800" dirty="0">
                <a:solidFill>
                  <a:schemeClr val="tx1">
                    <a:lumMod val="75000"/>
                    <a:lumOff val="25000"/>
                  </a:schemeClr>
                </a:solidFill>
              </a:rPr>
              <a:t>TX SET change control process</a:t>
            </a:r>
          </a:p>
          <a:p>
            <a:pPr marL="365760" indent="-365760">
              <a:buClr>
                <a:srgbClr val="B45F07"/>
              </a:buClr>
              <a:buFont typeface="Arial" panose="020B0604020202020204" pitchFamily="34" charset="0"/>
              <a:buChar char="•"/>
            </a:pPr>
            <a:endParaRPr lang="en-US" sz="2800" dirty="0">
              <a:solidFill>
                <a:schemeClr val="tx1">
                  <a:lumMod val="75000"/>
                  <a:lumOff val="25000"/>
                </a:schemeClr>
              </a:solidFill>
            </a:endParaRPr>
          </a:p>
          <a:p>
            <a:pPr marL="365760" indent="-365760">
              <a:buClr>
                <a:srgbClr val="B45F07"/>
              </a:buClr>
              <a:buFont typeface="Arial" panose="020B0604020202020204" pitchFamily="34" charset="0"/>
              <a:buChar char="•"/>
            </a:pPr>
            <a:r>
              <a:rPr lang="en-US" sz="2800" dirty="0">
                <a:solidFill>
                  <a:schemeClr val="tx1">
                    <a:lumMod val="75000"/>
                    <a:lumOff val="25000"/>
                  </a:schemeClr>
                </a:solidFill>
              </a:rPr>
              <a:t>Retail market testing process</a:t>
            </a:r>
            <a:endParaRPr lang="en-US" sz="2400" dirty="0">
              <a:solidFill>
                <a:schemeClr val="tx1">
                  <a:lumMod val="75000"/>
                  <a:lumOff val="25000"/>
                </a:schemeClr>
              </a:solidFill>
            </a:endParaRPr>
          </a:p>
        </p:txBody>
      </p:sp>
      <p:sp>
        <p:nvSpPr>
          <p:cNvPr id="5" name="Date Placeholder 4"/>
          <p:cNvSpPr>
            <a:spLocks noGrp="1"/>
          </p:cNvSpPr>
          <p:nvPr>
            <p:ph type="dt" sz="half" idx="10"/>
          </p:nvPr>
        </p:nvSpPr>
        <p:spPr/>
        <p:txBody>
          <a:bodyPr/>
          <a:lstStyle/>
          <a:p>
            <a:fld id="{6DF93B2F-F56F-4812-848A-5AF797B77A75}" type="datetime1">
              <a:rPr lang="en-US" smtClean="0"/>
              <a:t>4/6/2023</a:t>
            </a:fld>
            <a:endParaRPr lang="en-US" dirty="0"/>
          </a:p>
        </p:txBody>
      </p:sp>
      <p:sp>
        <p:nvSpPr>
          <p:cNvPr id="6" name="Footer Placeholder 5"/>
          <p:cNvSpPr>
            <a:spLocks noGrp="1"/>
          </p:cNvSpPr>
          <p:nvPr>
            <p:ph type="ftr" sz="quarter" idx="11"/>
          </p:nvPr>
        </p:nvSpPr>
        <p:spPr/>
        <p:txBody>
          <a:bodyPr/>
          <a:lstStyle/>
          <a:p>
            <a:r>
              <a:rPr lang="en-US"/>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21</a:t>
            </a:fld>
            <a:endParaRPr lang="en-US" dirty="0"/>
          </a:p>
        </p:txBody>
      </p:sp>
    </p:spTree>
    <p:custDataLst>
      <p:tags r:id="rId1"/>
    </p:custDataLst>
    <p:extLst>
      <p:ext uri="{BB962C8B-B14F-4D97-AF65-F5344CB8AC3E}">
        <p14:creationId xmlns:p14="http://schemas.microsoft.com/office/powerpoint/2010/main" val="24733978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28600"/>
            <a:ext cx="8077200" cy="627796"/>
          </a:xfrm>
        </p:spPr>
        <p:txBody>
          <a:bodyPr>
            <a:noAutofit/>
          </a:bodyPr>
          <a:lstStyle/>
          <a:p>
            <a:r>
              <a:rPr lang="en-US" dirty="0"/>
              <a:t>Section 24 – Retail Point to Point Communications</a:t>
            </a:r>
          </a:p>
        </p:txBody>
      </p:sp>
      <p:sp>
        <p:nvSpPr>
          <p:cNvPr id="7" name="TextBox 6"/>
          <p:cNvSpPr txBox="1"/>
          <p:nvPr/>
        </p:nvSpPr>
        <p:spPr>
          <a:xfrm>
            <a:off x="457200" y="1463040"/>
            <a:ext cx="7924800" cy="4001095"/>
          </a:xfrm>
          <a:prstGeom prst="rect">
            <a:avLst/>
          </a:prstGeom>
          <a:noFill/>
        </p:spPr>
        <p:txBody>
          <a:bodyPr wrap="square" rtlCol="0">
            <a:spAutoFit/>
          </a:bodyPr>
          <a:lstStyle/>
          <a:p>
            <a:pPr marL="365760" indent="-365760">
              <a:buClr>
                <a:srgbClr val="B45F07"/>
              </a:buClr>
              <a:buFont typeface="Arial" panose="020B0604020202020204" pitchFamily="34" charset="0"/>
              <a:buChar char="•"/>
            </a:pPr>
            <a:r>
              <a:rPr lang="en-US" sz="2800" dirty="0">
                <a:solidFill>
                  <a:schemeClr val="tx1">
                    <a:lumMod val="75000"/>
                    <a:lumOff val="25000"/>
                  </a:schemeClr>
                </a:solidFill>
              </a:rPr>
              <a:t>Transactions that do </a:t>
            </a:r>
            <a:r>
              <a:rPr lang="en-US" sz="2800" u="sng" dirty="0">
                <a:solidFill>
                  <a:schemeClr val="tx1">
                    <a:lumMod val="75000"/>
                    <a:lumOff val="25000"/>
                  </a:schemeClr>
                </a:solidFill>
              </a:rPr>
              <a:t>not</a:t>
            </a:r>
            <a:r>
              <a:rPr lang="en-US" sz="2800" dirty="0">
                <a:solidFill>
                  <a:schemeClr val="tx1">
                    <a:lumMod val="75000"/>
                    <a:lumOff val="25000"/>
                  </a:schemeClr>
                </a:solidFill>
              </a:rPr>
              <a:t> flow through ERCOT</a:t>
            </a:r>
          </a:p>
          <a:p>
            <a:pPr marL="365760" indent="-365760">
              <a:buClr>
                <a:srgbClr val="B45F07"/>
              </a:buClr>
              <a:buFont typeface="Arial" panose="020B0604020202020204" pitchFamily="34" charset="0"/>
              <a:buChar char="•"/>
            </a:pPr>
            <a:endParaRPr lang="en-US" sz="2800" dirty="0">
              <a:solidFill>
                <a:schemeClr val="tx1">
                  <a:lumMod val="75000"/>
                  <a:lumOff val="25000"/>
                </a:schemeClr>
              </a:solidFill>
            </a:endParaRPr>
          </a:p>
          <a:p>
            <a:pPr marL="365760" indent="-365760">
              <a:buClr>
                <a:srgbClr val="B45F07"/>
              </a:buClr>
              <a:buFont typeface="Arial" panose="020B0604020202020204" pitchFamily="34" charset="0"/>
              <a:buChar char="•"/>
            </a:pPr>
            <a:r>
              <a:rPr lang="en-US" sz="2800" dirty="0">
                <a:solidFill>
                  <a:schemeClr val="tx1">
                    <a:lumMod val="75000"/>
                    <a:lumOff val="25000"/>
                  </a:schemeClr>
                </a:solidFill>
              </a:rPr>
              <a:t>Transactions that flow between CRs and TDSPs</a:t>
            </a:r>
            <a:endParaRPr lang="en-US" sz="3200" dirty="0">
              <a:solidFill>
                <a:schemeClr val="tx1">
                  <a:lumMod val="75000"/>
                  <a:lumOff val="25000"/>
                </a:schemeClr>
              </a:solidFill>
            </a:endParaRPr>
          </a:p>
          <a:p>
            <a:pPr marL="800100" lvl="1" indent="-342900">
              <a:spcBef>
                <a:spcPts val="1800"/>
              </a:spcBef>
              <a:buClr>
                <a:srgbClr val="B45F07"/>
              </a:buClr>
              <a:buFont typeface="Wingdings" panose="05000000000000000000" pitchFamily="2" charset="2"/>
              <a:buChar char="§"/>
            </a:pPr>
            <a:r>
              <a:rPr lang="en-US" sz="2800" dirty="0">
                <a:solidFill>
                  <a:schemeClr val="tx1">
                    <a:lumMod val="75000"/>
                    <a:lumOff val="25000"/>
                  </a:schemeClr>
                </a:solidFill>
              </a:rPr>
              <a:t>Disconnect/Reconnect</a:t>
            </a:r>
          </a:p>
          <a:p>
            <a:pPr marL="800100" lvl="1" indent="-342900">
              <a:spcBef>
                <a:spcPts val="600"/>
              </a:spcBef>
              <a:buClr>
                <a:srgbClr val="B45F07"/>
              </a:buClr>
              <a:buFont typeface="Wingdings" panose="05000000000000000000" pitchFamily="2" charset="2"/>
              <a:buChar char="§"/>
            </a:pPr>
            <a:r>
              <a:rPr lang="en-US" sz="2800" dirty="0">
                <a:solidFill>
                  <a:schemeClr val="tx1">
                    <a:lumMod val="75000"/>
                    <a:lumOff val="25000"/>
                  </a:schemeClr>
                </a:solidFill>
              </a:rPr>
              <a:t>Suspension of delivery</a:t>
            </a:r>
          </a:p>
          <a:p>
            <a:pPr marL="800100" lvl="1" indent="-342900">
              <a:spcBef>
                <a:spcPts val="600"/>
              </a:spcBef>
              <a:buClr>
                <a:srgbClr val="B45F07"/>
              </a:buClr>
              <a:buFont typeface="Wingdings" panose="05000000000000000000" pitchFamily="2" charset="2"/>
              <a:buChar char="§"/>
            </a:pPr>
            <a:r>
              <a:rPr lang="en-US" sz="2800" dirty="0">
                <a:solidFill>
                  <a:schemeClr val="tx1">
                    <a:lumMod val="75000"/>
                    <a:lumOff val="25000"/>
                  </a:schemeClr>
                </a:solidFill>
              </a:rPr>
              <a:t>Remittance information</a:t>
            </a:r>
          </a:p>
          <a:p>
            <a:pPr marL="800100" lvl="1" indent="-342900">
              <a:spcBef>
                <a:spcPts val="600"/>
              </a:spcBef>
              <a:buClr>
                <a:srgbClr val="B45F07"/>
              </a:buClr>
              <a:buFont typeface="Wingdings" panose="05000000000000000000" pitchFamily="2" charset="2"/>
              <a:buChar char="§"/>
            </a:pPr>
            <a:r>
              <a:rPr lang="en-US" sz="2800" dirty="0">
                <a:solidFill>
                  <a:schemeClr val="tx1">
                    <a:lumMod val="75000"/>
                    <a:lumOff val="25000"/>
                  </a:schemeClr>
                </a:solidFill>
              </a:rPr>
              <a:t>TDSP Invoice</a:t>
            </a:r>
          </a:p>
        </p:txBody>
      </p:sp>
      <p:sp>
        <p:nvSpPr>
          <p:cNvPr id="2" name="Date Placeholder 1"/>
          <p:cNvSpPr>
            <a:spLocks noGrp="1"/>
          </p:cNvSpPr>
          <p:nvPr>
            <p:ph type="dt" sz="half" idx="10"/>
          </p:nvPr>
        </p:nvSpPr>
        <p:spPr/>
        <p:txBody>
          <a:bodyPr/>
          <a:lstStyle/>
          <a:p>
            <a:fld id="{1932553B-9182-4273-99FB-6925C6236586}" type="datetime1">
              <a:rPr lang="en-US" smtClean="0"/>
              <a:t>4/6/2023</a:t>
            </a:fld>
            <a:endParaRPr lang="en-US" dirty="0"/>
          </a:p>
        </p:txBody>
      </p:sp>
      <p:sp>
        <p:nvSpPr>
          <p:cNvPr id="5" name="Footer Placeholder 4"/>
          <p:cNvSpPr>
            <a:spLocks noGrp="1"/>
          </p:cNvSpPr>
          <p:nvPr>
            <p:ph type="ftr" sz="quarter" idx="11"/>
          </p:nvPr>
        </p:nvSpPr>
        <p:spPr/>
        <p:txBody>
          <a:bodyPr/>
          <a:lstStyle/>
          <a:p>
            <a:r>
              <a:rPr lang="en-US"/>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22</a:t>
            </a:fld>
            <a:endParaRPr lang="en-US" dirty="0"/>
          </a:p>
        </p:txBody>
      </p:sp>
    </p:spTree>
    <p:custDataLst>
      <p:tags r:id="rId1"/>
    </p:custDataLst>
    <p:extLst>
      <p:ext uri="{BB962C8B-B14F-4D97-AF65-F5344CB8AC3E}">
        <p14:creationId xmlns:p14="http://schemas.microsoft.com/office/powerpoint/2010/main" val="40276528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ERCOT Market Guides</a:t>
            </a:r>
          </a:p>
        </p:txBody>
      </p:sp>
      <p:sp>
        <p:nvSpPr>
          <p:cNvPr id="8" name="Bent Arrow 7"/>
          <p:cNvSpPr/>
          <p:nvPr/>
        </p:nvSpPr>
        <p:spPr>
          <a:xfrm flipV="1">
            <a:off x="938089" y="2645431"/>
            <a:ext cx="728458" cy="1155832"/>
          </a:xfrm>
          <a:prstGeom prst="bentArrow">
            <a:avLst/>
          </a:prstGeom>
          <a:solidFill>
            <a:schemeClr val="accent4"/>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11" name="Rounded Rectangle 10"/>
          <p:cNvSpPr/>
          <p:nvPr/>
        </p:nvSpPr>
        <p:spPr>
          <a:xfrm>
            <a:off x="1796510" y="2920128"/>
            <a:ext cx="5562600" cy="1494108"/>
          </a:xfrm>
          <a:prstGeom prst="roundRect">
            <a:avLst>
              <a:gd name="adj" fmla="val 1366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76363" algn="ctr"/>
            <a:r>
              <a:rPr lang="en-US" sz="2400" dirty="0">
                <a:solidFill>
                  <a:prstClr val="white"/>
                </a:solidFill>
              </a:rPr>
              <a:t> ERCOT </a:t>
            </a:r>
          </a:p>
          <a:p>
            <a:pPr marL="1376363" algn="ctr"/>
            <a:r>
              <a:rPr lang="en-US" sz="2400" dirty="0">
                <a:solidFill>
                  <a:prstClr val="white"/>
                </a:solidFill>
              </a:rPr>
              <a:t>Market Guides  </a:t>
            </a:r>
          </a:p>
        </p:txBody>
      </p:sp>
      <p:grpSp>
        <p:nvGrpSpPr>
          <p:cNvPr id="15" name="Group 14">
            <a:extLst>
              <a:ext uri="{FF2B5EF4-FFF2-40B4-BE49-F238E27FC236}">
                <a16:creationId xmlns:a16="http://schemas.microsoft.com/office/drawing/2014/main" id="{FFBD530E-D9DA-458D-8A86-1735766EBAA0}"/>
              </a:ext>
            </a:extLst>
          </p:cNvPr>
          <p:cNvGrpSpPr/>
          <p:nvPr/>
        </p:nvGrpSpPr>
        <p:grpSpPr>
          <a:xfrm>
            <a:off x="414620" y="1139790"/>
            <a:ext cx="5562600" cy="1496943"/>
            <a:chOff x="3295144" y="4460182"/>
            <a:chExt cx="5562600" cy="1496943"/>
          </a:xfrm>
        </p:grpSpPr>
        <p:sp>
          <p:nvSpPr>
            <p:cNvPr id="16" name="Rounded Rectangle 5">
              <a:extLst>
                <a:ext uri="{FF2B5EF4-FFF2-40B4-BE49-F238E27FC236}">
                  <a16:creationId xmlns:a16="http://schemas.microsoft.com/office/drawing/2014/main" id="{B9F282B3-11AF-439E-A8C2-2B53D4D70951}"/>
                </a:ext>
              </a:extLst>
            </p:cNvPr>
            <p:cNvSpPr/>
            <p:nvPr/>
          </p:nvSpPr>
          <p:spPr>
            <a:xfrm>
              <a:off x="3295144" y="4460182"/>
              <a:ext cx="5562600" cy="1496943"/>
            </a:xfrm>
            <a:prstGeom prst="roundRect">
              <a:avLst>
                <a:gd name="adj" fmla="val 1366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11375" algn="ctr"/>
              <a:endParaRPr lang="en-US" sz="2400" dirty="0">
                <a:solidFill>
                  <a:prstClr val="white"/>
                </a:solidFill>
              </a:endParaRPr>
            </a:p>
            <a:p>
              <a:pPr marL="2111375" algn="ctr"/>
              <a:r>
                <a:rPr lang="en-US" sz="2400" dirty="0">
                  <a:solidFill>
                    <a:prstClr val="white"/>
                  </a:solidFill>
                </a:rPr>
                <a:t>ERCOT Protocols </a:t>
              </a:r>
              <a:br>
                <a:rPr lang="en-US" sz="2400" dirty="0">
                  <a:solidFill>
                    <a:prstClr val="white"/>
                  </a:solidFill>
                </a:rPr>
              </a:br>
              <a:endParaRPr lang="en-US" sz="2400" dirty="0">
                <a:solidFill>
                  <a:prstClr val="white"/>
                </a:solidFill>
              </a:endParaRPr>
            </a:p>
          </p:txBody>
        </p:sp>
        <p:pic>
          <p:nvPicPr>
            <p:cNvPr id="17" name="Picture 16">
              <a:extLst>
                <a:ext uri="{FF2B5EF4-FFF2-40B4-BE49-F238E27FC236}">
                  <a16:creationId xmlns:a16="http://schemas.microsoft.com/office/drawing/2014/main" id="{B8FF396F-B21E-46B7-9BE4-AFEACA9255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2669" y="4751452"/>
              <a:ext cx="1828804" cy="914402"/>
            </a:xfrm>
            <a:prstGeom prst="rect">
              <a:avLst/>
            </a:prstGeom>
          </p:spPr>
        </p:pic>
      </p:grpSp>
      <p:pic>
        <p:nvPicPr>
          <p:cNvPr id="18" name="Picture 17">
            <a:extLst>
              <a:ext uri="{FF2B5EF4-FFF2-40B4-BE49-F238E27FC236}">
                <a16:creationId xmlns:a16="http://schemas.microsoft.com/office/drawing/2014/main" id="{2EE44B71-34F4-42C9-B204-C3782E12A4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5432" y="3190656"/>
            <a:ext cx="1828804" cy="914402"/>
          </a:xfrm>
          <a:prstGeom prst="rect">
            <a:avLst/>
          </a:prstGeom>
        </p:spPr>
      </p:pic>
      <p:grpSp>
        <p:nvGrpSpPr>
          <p:cNvPr id="22" name="Group 21">
            <a:extLst>
              <a:ext uri="{FF2B5EF4-FFF2-40B4-BE49-F238E27FC236}">
                <a16:creationId xmlns:a16="http://schemas.microsoft.com/office/drawing/2014/main" id="{49A01A60-86D5-4E76-B1B3-652DDE9392B6}"/>
              </a:ext>
            </a:extLst>
          </p:cNvPr>
          <p:cNvGrpSpPr/>
          <p:nvPr/>
        </p:nvGrpSpPr>
        <p:grpSpPr>
          <a:xfrm>
            <a:off x="3195920" y="4710282"/>
            <a:ext cx="5562600" cy="1496943"/>
            <a:chOff x="3303382" y="4623524"/>
            <a:chExt cx="5562600" cy="1496943"/>
          </a:xfrm>
        </p:grpSpPr>
        <p:sp>
          <p:nvSpPr>
            <p:cNvPr id="23" name="Rounded Rectangle 5">
              <a:extLst>
                <a:ext uri="{FF2B5EF4-FFF2-40B4-BE49-F238E27FC236}">
                  <a16:creationId xmlns:a16="http://schemas.microsoft.com/office/drawing/2014/main" id="{F89136C1-F46B-413C-AE3A-662D80D8BE8A}"/>
                </a:ext>
              </a:extLst>
            </p:cNvPr>
            <p:cNvSpPr/>
            <p:nvPr/>
          </p:nvSpPr>
          <p:spPr>
            <a:xfrm>
              <a:off x="3303382" y="4623524"/>
              <a:ext cx="5562600" cy="1496943"/>
            </a:xfrm>
            <a:prstGeom prst="roundRect">
              <a:avLst>
                <a:gd name="adj" fmla="val 1366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11375" algn="ctr"/>
              <a:endParaRPr lang="en-US" sz="2400" dirty="0">
                <a:solidFill>
                  <a:prstClr val="white"/>
                </a:solidFill>
              </a:endParaRPr>
            </a:p>
            <a:p>
              <a:pPr marL="2111375" algn="ctr"/>
              <a:r>
                <a:rPr lang="en-US" sz="2400" dirty="0">
                  <a:solidFill>
                    <a:prstClr val="white"/>
                  </a:solidFill>
                </a:rPr>
                <a:t>Other Binding Documents (OBDs)</a:t>
              </a:r>
              <a:br>
                <a:rPr lang="en-US" sz="2400" dirty="0">
                  <a:solidFill>
                    <a:prstClr val="white"/>
                  </a:solidFill>
                </a:rPr>
              </a:br>
              <a:endParaRPr lang="en-US" sz="2400" dirty="0">
                <a:solidFill>
                  <a:prstClr val="white"/>
                </a:solidFill>
              </a:endParaRPr>
            </a:p>
          </p:txBody>
        </p:sp>
        <p:pic>
          <p:nvPicPr>
            <p:cNvPr id="24" name="Picture 23">
              <a:extLst>
                <a:ext uri="{FF2B5EF4-FFF2-40B4-BE49-F238E27FC236}">
                  <a16:creationId xmlns:a16="http://schemas.microsoft.com/office/drawing/2014/main" id="{3BEB7CAB-57EB-4043-B02E-CCEA88F3EF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12662" y="4914794"/>
              <a:ext cx="1828804" cy="914402"/>
            </a:xfrm>
            <a:prstGeom prst="rect">
              <a:avLst/>
            </a:prstGeom>
          </p:spPr>
        </p:pic>
      </p:grpSp>
      <p:sp>
        <p:nvSpPr>
          <p:cNvPr id="13" name="Bent Arrow 7">
            <a:extLst>
              <a:ext uri="{FF2B5EF4-FFF2-40B4-BE49-F238E27FC236}">
                <a16:creationId xmlns:a16="http://schemas.microsoft.com/office/drawing/2014/main" id="{63476846-41B0-425C-81BE-91641F4B65EF}"/>
              </a:ext>
            </a:extLst>
          </p:cNvPr>
          <p:cNvSpPr/>
          <p:nvPr/>
        </p:nvSpPr>
        <p:spPr>
          <a:xfrm flipV="1">
            <a:off x="2273280" y="4436871"/>
            <a:ext cx="728458" cy="1155832"/>
          </a:xfrm>
          <a:prstGeom prst="bentArrow">
            <a:avLst/>
          </a:prstGeom>
          <a:solidFill>
            <a:schemeClr val="accent4"/>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2" name="Date Placeholder 1"/>
          <p:cNvSpPr>
            <a:spLocks noGrp="1"/>
          </p:cNvSpPr>
          <p:nvPr>
            <p:ph type="dt" sz="half" idx="10"/>
          </p:nvPr>
        </p:nvSpPr>
        <p:spPr/>
        <p:txBody>
          <a:bodyPr/>
          <a:lstStyle/>
          <a:p>
            <a:fld id="{1849BEAF-2AE4-4E36-B3B4-613EF39E84D9}" type="datetime1">
              <a:rPr lang="en-US" smtClean="0"/>
              <a:t>4/6/2023</a:t>
            </a:fld>
            <a:endParaRPr lang="en-US" dirty="0"/>
          </a:p>
        </p:txBody>
      </p:sp>
      <p:sp>
        <p:nvSpPr>
          <p:cNvPr id="4" name="Footer Placeholder 3"/>
          <p:cNvSpPr>
            <a:spLocks noGrp="1"/>
          </p:cNvSpPr>
          <p:nvPr>
            <p:ph type="ftr" sz="quarter" idx="11"/>
          </p:nvPr>
        </p:nvSpPr>
        <p:spPr/>
        <p:txBody>
          <a:bodyPr/>
          <a:lstStyle/>
          <a:p>
            <a:r>
              <a:rPr lang="en-US"/>
              <a:t>TxSET</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pPr/>
              <a:t>23</a:t>
            </a:fld>
            <a:endParaRPr lang="en-US" dirty="0"/>
          </a:p>
        </p:txBody>
      </p:sp>
    </p:spTree>
    <p:custDataLst>
      <p:tags r:id="rId1"/>
    </p:custDataLst>
    <p:extLst>
      <p:ext uri="{BB962C8B-B14F-4D97-AF65-F5344CB8AC3E}">
        <p14:creationId xmlns:p14="http://schemas.microsoft.com/office/powerpoint/2010/main" val="394227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afterEffect">
                                  <p:stCondLst>
                                    <p:cond delay="0"/>
                                  </p:stCondLst>
                                  <p:childTnLst>
                                    <p:set>
                                      <p:cBhvr rctx="PPT">
                                        <p:cTn id="6" dur="3600"/>
                                        <p:tgtEl>
                                          <p:spTgt spid="13"/>
                                        </p:tgtEl>
                                        <p:attrNameLst>
                                          <p:attrName>style.opacity</p:attrName>
                                        </p:attrNameLst>
                                      </p:cBhvr>
                                      <p:to>
                                        <p:strVal val="0.25"/>
                                      </p:to>
                                    </p:set>
                                    <p:animEffect filter="image" prLst="opacity: 0.25">
                                      <p:cBhvr rctx="IE">
                                        <p:cTn id="7" dur="3600"/>
                                        <p:tgtEl>
                                          <p:spTgt spid="13"/>
                                        </p:tgtEl>
                                      </p:cBhvr>
                                    </p:animEffect>
                                  </p:childTnLst>
                                </p:cTn>
                              </p:par>
                            </p:childTnLst>
                          </p:cTn>
                        </p:par>
                        <p:par>
                          <p:cTn id="8" fill="hold">
                            <p:stCondLst>
                              <p:cond delay="3600"/>
                            </p:stCondLst>
                            <p:childTnLst>
                              <p:par>
                                <p:cTn id="9" presetID="9" presetClass="emph" presetSubtype="0" grpId="0" nodeType="afterEffect">
                                  <p:stCondLst>
                                    <p:cond delay="0"/>
                                  </p:stCondLst>
                                  <p:childTnLst>
                                    <p:set>
                                      <p:cBhvr rctx="PPT">
                                        <p:cTn id="10" dur="indefinite"/>
                                        <p:tgtEl>
                                          <p:spTgt spid="8"/>
                                        </p:tgtEl>
                                        <p:attrNameLst>
                                          <p:attrName>style.opacity</p:attrName>
                                        </p:attrNameLst>
                                      </p:cBhvr>
                                      <p:to>
                                        <p:strVal val="0.25"/>
                                      </p:to>
                                    </p:set>
                                    <p:animEffect filter="image" prLst="opacity: 0.25">
                                      <p:cBhvr rctx="IE">
                                        <p:cTn id="11" dur="indefinite"/>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a:t>ERCOT Market Guides</a:t>
            </a:r>
          </a:p>
        </p:txBody>
      </p:sp>
      <p:sp>
        <p:nvSpPr>
          <p:cNvPr id="2" name="Date Placeholder 1"/>
          <p:cNvSpPr>
            <a:spLocks noGrp="1"/>
          </p:cNvSpPr>
          <p:nvPr>
            <p:ph type="dt" sz="half" idx="10"/>
          </p:nvPr>
        </p:nvSpPr>
        <p:spPr/>
        <p:txBody>
          <a:bodyPr/>
          <a:lstStyle/>
          <a:p>
            <a:fld id="{158A8FCB-F3B2-4188-86ED-E7AF32878623}" type="datetime1">
              <a:rPr lang="en-US" smtClean="0"/>
              <a:t>4/6/2023</a:t>
            </a:fld>
            <a:endParaRPr lang="en-US" dirty="0"/>
          </a:p>
        </p:txBody>
      </p:sp>
      <p:sp>
        <p:nvSpPr>
          <p:cNvPr id="9" name="Footer Placeholder 8"/>
          <p:cNvSpPr>
            <a:spLocks noGrp="1"/>
          </p:cNvSpPr>
          <p:nvPr>
            <p:ph type="ftr" sz="quarter" idx="11"/>
          </p:nvPr>
        </p:nvSpPr>
        <p:spPr/>
        <p:txBody>
          <a:bodyPr/>
          <a:lstStyle/>
          <a:p>
            <a:r>
              <a:rPr lang="en-US"/>
              <a:t>TxSET</a:t>
            </a:r>
            <a:endParaRPr lang="en-US" dirty="0"/>
          </a:p>
        </p:txBody>
      </p:sp>
      <p:sp>
        <p:nvSpPr>
          <p:cNvPr id="10" name="Slide Number Placeholder 9"/>
          <p:cNvSpPr>
            <a:spLocks noGrp="1"/>
          </p:cNvSpPr>
          <p:nvPr>
            <p:ph type="sldNum" sz="quarter" idx="12"/>
          </p:nvPr>
        </p:nvSpPr>
        <p:spPr/>
        <p:txBody>
          <a:bodyPr/>
          <a:lstStyle/>
          <a:p>
            <a:fld id="{D57F1E4F-1CFF-5643-939E-02111984F565}" type="slidenum">
              <a:rPr lang="en-US" smtClean="0"/>
              <a:pPr/>
              <a:t>24</a:t>
            </a:fld>
            <a:endParaRPr lang="en-US" dirty="0"/>
          </a:p>
        </p:txBody>
      </p:sp>
      <p:pic>
        <p:nvPicPr>
          <p:cNvPr id="12" name="Picture 11">
            <a:extLst>
              <a:ext uri="{FF2B5EF4-FFF2-40B4-BE49-F238E27FC236}">
                <a16:creationId xmlns:a16="http://schemas.microsoft.com/office/drawing/2014/main" id="{15B52768-FF72-00B6-6231-37EF700298DB}"/>
              </a:ext>
            </a:extLst>
          </p:cNvPr>
          <p:cNvPicPr>
            <a:picLocks noChangeAspect="1"/>
          </p:cNvPicPr>
          <p:nvPr/>
        </p:nvPicPr>
        <p:blipFill>
          <a:blip r:embed="rId4"/>
          <a:stretch>
            <a:fillRect/>
          </a:stretch>
        </p:blipFill>
        <p:spPr>
          <a:xfrm>
            <a:off x="0" y="931492"/>
            <a:ext cx="9058542" cy="5341121"/>
          </a:xfrm>
          <a:prstGeom prst="rect">
            <a:avLst/>
          </a:prstGeom>
        </p:spPr>
      </p:pic>
      <p:pic>
        <p:nvPicPr>
          <p:cNvPr id="13" name="Picture 12">
            <a:extLst>
              <a:ext uri="{FF2B5EF4-FFF2-40B4-BE49-F238E27FC236}">
                <a16:creationId xmlns:a16="http://schemas.microsoft.com/office/drawing/2014/main" id="{DEB8662A-A268-8900-DECD-34F23A132BFF}"/>
              </a:ext>
            </a:extLst>
          </p:cNvPr>
          <p:cNvPicPr>
            <a:picLocks noChangeAspect="1"/>
          </p:cNvPicPr>
          <p:nvPr/>
        </p:nvPicPr>
        <p:blipFill>
          <a:blip r:embed="rId5"/>
          <a:stretch>
            <a:fillRect/>
          </a:stretch>
        </p:blipFill>
        <p:spPr>
          <a:xfrm>
            <a:off x="5554766" y="1043570"/>
            <a:ext cx="683664" cy="263938"/>
          </a:xfrm>
          <a:prstGeom prst="rect">
            <a:avLst/>
          </a:prstGeom>
        </p:spPr>
      </p:pic>
      <p:pic>
        <p:nvPicPr>
          <p:cNvPr id="14" name="Picture 13">
            <a:extLst>
              <a:ext uri="{FF2B5EF4-FFF2-40B4-BE49-F238E27FC236}">
                <a16:creationId xmlns:a16="http://schemas.microsoft.com/office/drawing/2014/main" id="{C4B09F78-1596-215E-EB96-401C4C4799EB}"/>
              </a:ext>
            </a:extLst>
          </p:cNvPr>
          <p:cNvPicPr>
            <a:picLocks noChangeAspect="1"/>
          </p:cNvPicPr>
          <p:nvPr/>
        </p:nvPicPr>
        <p:blipFill>
          <a:blip r:embed="rId6"/>
          <a:stretch>
            <a:fillRect/>
          </a:stretch>
        </p:blipFill>
        <p:spPr>
          <a:xfrm>
            <a:off x="228600" y="2608317"/>
            <a:ext cx="1566808" cy="1237289"/>
          </a:xfrm>
          <a:prstGeom prst="rect">
            <a:avLst/>
          </a:prstGeom>
        </p:spPr>
      </p:pic>
      <p:pic>
        <p:nvPicPr>
          <p:cNvPr id="15" name="Picture 14">
            <a:extLst>
              <a:ext uri="{FF2B5EF4-FFF2-40B4-BE49-F238E27FC236}">
                <a16:creationId xmlns:a16="http://schemas.microsoft.com/office/drawing/2014/main" id="{396440A8-F084-3376-7D2F-1AEEBE3C4964}"/>
              </a:ext>
            </a:extLst>
          </p:cNvPr>
          <p:cNvPicPr>
            <a:picLocks noChangeAspect="1"/>
          </p:cNvPicPr>
          <p:nvPr/>
        </p:nvPicPr>
        <p:blipFill>
          <a:blip r:embed="rId7"/>
          <a:stretch>
            <a:fillRect/>
          </a:stretch>
        </p:blipFill>
        <p:spPr>
          <a:xfrm>
            <a:off x="228600" y="5095043"/>
            <a:ext cx="1566808" cy="359695"/>
          </a:xfrm>
          <a:prstGeom prst="rect">
            <a:avLst/>
          </a:prstGeom>
        </p:spPr>
      </p:pic>
      <p:pic>
        <p:nvPicPr>
          <p:cNvPr id="16" name="Picture 15">
            <a:extLst>
              <a:ext uri="{FF2B5EF4-FFF2-40B4-BE49-F238E27FC236}">
                <a16:creationId xmlns:a16="http://schemas.microsoft.com/office/drawing/2014/main" id="{8E9155C2-71C8-F894-C87D-2C4F49AD8435}"/>
              </a:ext>
            </a:extLst>
          </p:cNvPr>
          <p:cNvPicPr>
            <a:picLocks noChangeAspect="1"/>
          </p:cNvPicPr>
          <p:nvPr/>
        </p:nvPicPr>
        <p:blipFill>
          <a:blip r:embed="rId8"/>
          <a:stretch>
            <a:fillRect/>
          </a:stretch>
        </p:blipFill>
        <p:spPr>
          <a:xfrm>
            <a:off x="228600" y="5663275"/>
            <a:ext cx="1668566" cy="365792"/>
          </a:xfrm>
          <a:prstGeom prst="rect">
            <a:avLst/>
          </a:prstGeom>
        </p:spPr>
      </p:pic>
    </p:spTree>
    <p:custDataLst>
      <p:tags r:id="rId1"/>
    </p:custDataLst>
    <p:extLst>
      <p:ext uri="{BB962C8B-B14F-4D97-AF65-F5344CB8AC3E}">
        <p14:creationId xmlns:p14="http://schemas.microsoft.com/office/powerpoint/2010/main" val="6488510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ERCOT Retail Market Guide</a:t>
            </a:r>
          </a:p>
        </p:txBody>
      </p:sp>
      <p:sp>
        <p:nvSpPr>
          <p:cNvPr id="2" name="TextBox 1"/>
          <p:cNvSpPr txBox="1"/>
          <p:nvPr/>
        </p:nvSpPr>
        <p:spPr>
          <a:xfrm>
            <a:off x="457200" y="1005840"/>
            <a:ext cx="7584127" cy="5170646"/>
          </a:xfrm>
          <a:prstGeom prst="rect">
            <a:avLst/>
          </a:prstGeom>
          <a:noFill/>
        </p:spPr>
        <p:txBody>
          <a:bodyPr wrap="none" rtlCol="0">
            <a:spAutoFit/>
          </a:bodyPr>
          <a:lstStyle/>
          <a:p>
            <a:pPr>
              <a:lnSpc>
                <a:spcPct val="150000"/>
              </a:lnSpc>
            </a:pPr>
            <a:r>
              <a:rPr lang="en-US" sz="2000" dirty="0">
                <a:solidFill>
                  <a:schemeClr val="tx1">
                    <a:lumMod val="75000"/>
                    <a:lumOff val="25000"/>
                  </a:schemeClr>
                </a:solidFill>
              </a:rPr>
              <a:t>Section 1 – Purpose</a:t>
            </a:r>
          </a:p>
          <a:p>
            <a:pPr>
              <a:lnSpc>
                <a:spcPct val="150000"/>
              </a:lnSpc>
            </a:pPr>
            <a:r>
              <a:rPr lang="en-US" sz="2000" dirty="0">
                <a:solidFill>
                  <a:schemeClr val="tx1">
                    <a:lumMod val="75000"/>
                    <a:lumOff val="25000"/>
                  </a:schemeClr>
                </a:solidFill>
              </a:rPr>
              <a:t>Section 2 – Definitions and Acronyms</a:t>
            </a:r>
          </a:p>
          <a:p>
            <a:pPr>
              <a:lnSpc>
                <a:spcPct val="150000"/>
              </a:lnSpc>
            </a:pPr>
            <a:r>
              <a:rPr lang="en-US" sz="2000" dirty="0">
                <a:solidFill>
                  <a:schemeClr val="tx1">
                    <a:lumMod val="75000"/>
                    <a:lumOff val="25000"/>
                  </a:schemeClr>
                </a:solidFill>
              </a:rPr>
              <a:t>Section 3 – Retail Market Guide Revision Process</a:t>
            </a:r>
          </a:p>
          <a:p>
            <a:pPr>
              <a:lnSpc>
                <a:spcPct val="150000"/>
              </a:lnSpc>
            </a:pPr>
            <a:r>
              <a:rPr lang="en-US" sz="2000" dirty="0">
                <a:solidFill>
                  <a:schemeClr val="tx1">
                    <a:lumMod val="75000"/>
                    <a:lumOff val="25000"/>
                  </a:schemeClr>
                </a:solidFill>
              </a:rPr>
              <a:t>Section 4 – Public Utility Commission of Texas</a:t>
            </a:r>
          </a:p>
          <a:p>
            <a:pPr>
              <a:lnSpc>
                <a:spcPct val="150000"/>
              </a:lnSpc>
            </a:pPr>
            <a:r>
              <a:rPr lang="en-US" sz="2000" dirty="0">
                <a:solidFill>
                  <a:schemeClr val="tx1">
                    <a:lumMod val="75000"/>
                    <a:lumOff val="25000"/>
                  </a:schemeClr>
                </a:solidFill>
              </a:rPr>
              <a:t>Section 5 – Electric Reliability Council of Texas</a:t>
            </a:r>
          </a:p>
          <a:p>
            <a:pPr>
              <a:lnSpc>
                <a:spcPct val="150000"/>
              </a:lnSpc>
            </a:pPr>
            <a:r>
              <a:rPr lang="en-US" sz="2000" dirty="0">
                <a:solidFill>
                  <a:schemeClr val="tx1">
                    <a:lumMod val="75000"/>
                    <a:lumOff val="25000"/>
                  </a:schemeClr>
                </a:solidFill>
              </a:rPr>
              <a:t>Section 6 – Retail Market Subcommittee Working Group</a:t>
            </a:r>
          </a:p>
          <a:p>
            <a:pPr>
              <a:lnSpc>
                <a:spcPct val="150000"/>
              </a:lnSpc>
            </a:pPr>
            <a:r>
              <a:rPr lang="en-US" sz="2000" dirty="0">
                <a:solidFill>
                  <a:schemeClr val="tx1">
                    <a:lumMod val="75000"/>
                    <a:lumOff val="25000"/>
                  </a:schemeClr>
                </a:solidFill>
              </a:rPr>
              <a:t>Section 7 – Market Processes</a:t>
            </a:r>
          </a:p>
          <a:p>
            <a:pPr>
              <a:lnSpc>
                <a:spcPct val="150000"/>
              </a:lnSpc>
            </a:pPr>
            <a:r>
              <a:rPr lang="en-US" sz="2000" dirty="0">
                <a:solidFill>
                  <a:schemeClr val="tx1">
                    <a:lumMod val="75000"/>
                    <a:lumOff val="25000"/>
                  </a:schemeClr>
                </a:solidFill>
              </a:rPr>
              <a:t>Section 8 – Municipally Owned Utilities and Electric Cooperatives</a:t>
            </a:r>
          </a:p>
          <a:p>
            <a:pPr>
              <a:lnSpc>
                <a:spcPct val="150000"/>
              </a:lnSpc>
            </a:pPr>
            <a:r>
              <a:rPr lang="en-US" sz="2000" dirty="0">
                <a:solidFill>
                  <a:schemeClr val="tx1">
                    <a:lumMod val="75000"/>
                    <a:lumOff val="25000"/>
                  </a:schemeClr>
                </a:solidFill>
              </a:rPr>
              <a:t>Section 9 – Appendices</a:t>
            </a:r>
          </a:p>
          <a:p>
            <a:pPr>
              <a:lnSpc>
                <a:spcPct val="150000"/>
              </a:lnSpc>
            </a:pPr>
            <a:r>
              <a:rPr lang="en-US" sz="2000" dirty="0">
                <a:solidFill>
                  <a:schemeClr val="tx1">
                    <a:lumMod val="75000"/>
                    <a:lumOff val="25000"/>
                  </a:schemeClr>
                </a:solidFill>
              </a:rPr>
              <a:t>Section 10 – Competitive Metering</a:t>
            </a:r>
          </a:p>
          <a:p>
            <a:pPr>
              <a:lnSpc>
                <a:spcPct val="150000"/>
              </a:lnSpc>
            </a:pPr>
            <a:r>
              <a:rPr lang="en-US" sz="2000" dirty="0">
                <a:solidFill>
                  <a:schemeClr val="tx1">
                    <a:lumMod val="75000"/>
                    <a:lumOff val="25000"/>
                  </a:schemeClr>
                </a:solidFill>
              </a:rPr>
              <a:t>Section 11 – Solution to Stacking</a:t>
            </a:r>
          </a:p>
        </p:txBody>
      </p:sp>
      <p:sp>
        <p:nvSpPr>
          <p:cNvPr id="5" name="Rectangle 4"/>
          <p:cNvSpPr/>
          <p:nvPr/>
        </p:nvSpPr>
        <p:spPr>
          <a:xfrm>
            <a:off x="468090" y="3855719"/>
            <a:ext cx="3962400" cy="365760"/>
          </a:xfrm>
          <a:prstGeom prst="rect">
            <a:avLst/>
          </a:prstGeom>
          <a:noFill/>
          <a:ln w="28575">
            <a:solidFill>
              <a:srgbClr val="B45F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45F07"/>
              </a:solidFill>
            </a:endParaRPr>
          </a:p>
        </p:txBody>
      </p:sp>
      <p:sp>
        <p:nvSpPr>
          <p:cNvPr id="6" name="Rectangle 5"/>
          <p:cNvSpPr/>
          <p:nvPr/>
        </p:nvSpPr>
        <p:spPr>
          <a:xfrm>
            <a:off x="468090" y="4780194"/>
            <a:ext cx="3962400" cy="365760"/>
          </a:xfrm>
          <a:prstGeom prst="rect">
            <a:avLst/>
          </a:prstGeom>
          <a:noFill/>
          <a:ln w="28575">
            <a:solidFill>
              <a:srgbClr val="B45F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45F07"/>
              </a:solidFill>
            </a:endParaRPr>
          </a:p>
        </p:txBody>
      </p:sp>
      <p:sp>
        <p:nvSpPr>
          <p:cNvPr id="8" name="Rectangle 7"/>
          <p:cNvSpPr/>
          <p:nvPr/>
        </p:nvSpPr>
        <p:spPr>
          <a:xfrm>
            <a:off x="468090" y="5683547"/>
            <a:ext cx="3962400" cy="365760"/>
          </a:xfrm>
          <a:prstGeom prst="rect">
            <a:avLst/>
          </a:prstGeom>
          <a:noFill/>
          <a:ln w="28575">
            <a:solidFill>
              <a:srgbClr val="B45F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45F07"/>
              </a:solidFill>
            </a:endParaRPr>
          </a:p>
        </p:txBody>
      </p:sp>
      <p:sp>
        <p:nvSpPr>
          <p:cNvPr id="4" name="Date Placeholder 3"/>
          <p:cNvSpPr>
            <a:spLocks noGrp="1"/>
          </p:cNvSpPr>
          <p:nvPr>
            <p:ph type="dt" sz="half" idx="10"/>
          </p:nvPr>
        </p:nvSpPr>
        <p:spPr/>
        <p:txBody>
          <a:bodyPr/>
          <a:lstStyle/>
          <a:p>
            <a:fld id="{04336DE3-8B07-4E4F-91FC-929FF1593046}" type="datetime1">
              <a:rPr lang="en-US" smtClean="0"/>
              <a:t>4/6/2023</a:t>
            </a:fld>
            <a:endParaRPr lang="en-US" dirty="0"/>
          </a:p>
        </p:txBody>
      </p:sp>
      <p:sp>
        <p:nvSpPr>
          <p:cNvPr id="9" name="Footer Placeholder 8"/>
          <p:cNvSpPr>
            <a:spLocks noGrp="1"/>
          </p:cNvSpPr>
          <p:nvPr>
            <p:ph type="ftr" sz="quarter" idx="11"/>
          </p:nvPr>
        </p:nvSpPr>
        <p:spPr/>
        <p:txBody>
          <a:bodyPr/>
          <a:lstStyle/>
          <a:p>
            <a:r>
              <a:rPr lang="en-US"/>
              <a:t>TxSET</a:t>
            </a:r>
            <a:endParaRPr lang="en-US" dirty="0"/>
          </a:p>
        </p:txBody>
      </p:sp>
      <p:sp>
        <p:nvSpPr>
          <p:cNvPr id="10" name="Slide Number Placeholder 9"/>
          <p:cNvSpPr>
            <a:spLocks noGrp="1"/>
          </p:cNvSpPr>
          <p:nvPr>
            <p:ph type="sldNum" sz="quarter" idx="12"/>
          </p:nvPr>
        </p:nvSpPr>
        <p:spPr/>
        <p:txBody>
          <a:bodyPr/>
          <a:lstStyle/>
          <a:p>
            <a:fld id="{D57F1E4F-1CFF-5643-939E-02111984F565}" type="slidenum">
              <a:rPr lang="en-US" smtClean="0"/>
              <a:pPr/>
              <a:t>25</a:t>
            </a:fld>
            <a:endParaRPr lang="en-US" dirty="0"/>
          </a:p>
        </p:txBody>
      </p:sp>
    </p:spTree>
    <p:custDataLst>
      <p:tags r:id="rId1"/>
    </p:custDataLst>
    <p:extLst>
      <p:ext uri="{BB962C8B-B14F-4D97-AF65-F5344CB8AC3E}">
        <p14:creationId xmlns:p14="http://schemas.microsoft.com/office/powerpoint/2010/main" val="1545334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4/6/2023</a:t>
            </a:fld>
            <a:endParaRPr lang="en-US" dirty="0"/>
          </a:p>
        </p:txBody>
      </p:sp>
      <p:sp>
        <p:nvSpPr>
          <p:cNvPr id="3" name="Footer Placeholder 2"/>
          <p:cNvSpPr>
            <a:spLocks noGrp="1"/>
          </p:cNvSpPr>
          <p:nvPr>
            <p:ph type="ftr" sz="quarter" idx="11"/>
          </p:nvPr>
        </p:nvSpPr>
        <p:spPr/>
        <p:txBody>
          <a:bodyPr/>
          <a:lstStyle/>
          <a:p>
            <a:r>
              <a:rPr lang="en-US"/>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26</a:t>
            </a:fld>
            <a:endParaRPr lang="en-US" dirty="0"/>
          </a:p>
        </p:txBody>
      </p:sp>
      <p:sp>
        <p:nvSpPr>
          <p:cNvPr id="5" name="Title 4"/>
          <p:cNvSpPr>
            <a:spLocks noGrp="1"/>
          </p:cNvSpPr>
          <p:nvPr>
            <p:ph type="title"/>
          </p:nvPr>
        </p:nvSpPr>
        <p:spPr/>
        <p:txBody>
          <a:bodyPr/>
          <a:lstStyle/>
          <a:p>
            <a:r>
              <a:rPr lang="en-US" dirty="0"/>
              <a:t>Section 7 – Market Processes</a:t>
            </a:r>
          </a:p>
        </p:txBody>
      </p:sp>
      <p:sp>
        <p:nvSpPr>
          <p:cNvPr id="6" name="TextBox 5"/>
          <p:cNvSpPr txBox="1"/>
          <p:nvPr/>
        </p:nvSpPr>
        <p:spPr>
          <a:xfrm>
            <a:off x="408363" y="1072768"/>
            <a:ext cx="8001000" cy="5170646"/>
          </a:xfrm>
          <a:prstGeom prst="rect">
            <a:avLst/>
          </a:prstGeom>
          <a:noFill/>
        </p:spPr>
        <p:txBody>
          <a:bodyPr wrap="square" rtlCol="0">
            <a:spAutoFit/>
          </a:bodyPr>
          <a:lstStyle/>
          <a:p>
            <a:pPr>
              <a:lnSpc>
                <a:spcPct val="150000"/>
              </a:lnSpc>
            </a:pPr>
            <a:r>
              <a:rPr lang="en-US" sz="2000" dirty="0">
                <a:solidFill>
                  <a:schemeClr val="tx1">
                    <a:lumMod val="75000"/>
                    <a:lumOff val="25000"/>
                  </a:schemeClr>
                </a:solidFill>
              </a:rPr>
              <a:t>Section 7.3 – </a:t>
            </a:r>
            <a:r>
              <a:rPr lang="en-US" sz="2000" i="1" dirty="0">
                <a:solidFill>
                  <a:schemeClr val="tx1">
                    <a:lumMod val="75000"/>
                    <a:lumOff val="25000"/>
                  </a:schemeClr>
                </a:solidFill>
              </a:rPr>
              <a:t>Inadvertent Gain Process</a:t>
            </a:r>
          </a:p>
          <a:p>
            <a:pPr>
              <a:lnSpc>
                <a:spcPct val="150000"/>
              </a:lnSpc>
            </a:pPr>
            <a:r>
              <a:rPr lang="en-US" sz="2000" dirty="0">
                <a:solidFill>
                  <a:schemeClr val="tx1">
                    <a:lumMod val="75000"/>
                    <a:lumOff val="25000"/>
                  </a:schemeClr>
                </a:solidFill>
              </a:rPr>
              <a:t>Section 7.4 – </a:t>
            </a:r>
            <a:r>
              <a:rPr lang="en-US" sz="2000" i="1" dirty="0">
                <a:solidFill>
                  <a:schemeClr val="tx1">
                    <a:lumMod val="75000"/>
                    <a:lumOff val="25000"/>
                  </a:schemeClr>
                </a:solidFill>
              </a:rPr>
              <a:t>Safety Nets</a:t>
            </a:r>
          </a:p>
          <a:p>
            <a:pPr>
              <a:lnSpc>
                <a:spcPct val="150000"/>
              </a:lnSpc>
            </a:pPr>
            <a:r>
              <a:rPr lang="en-US" sz="2000" dirty="0">
                <a:solidFill>
                  <a:schemeClr val="tx1">
                    <a:lumMod val="75000"/>
                    <a:lumOff val="25000"/>
                  </a:schemeClr>
                </a:solidFill>
              </a:rPr>
              <a:t>Section 7.5 – </a:t>
            </a:r>
            <a:r>
              <a:rPr lang="en-US" sz="2000" i="1" dirty="0">
                <a:solidFill>
                  <a:schemeClr val="tx1">
                    <a:lumMod val="75000"/>
                    <a:lumOff val="25000"/>
                  </a:schemeClr>
                </a:solidFill>
              </a:rPr>
              <a:t>Standard Historical Usage Requests</a:t>
            </a:r>
          </a:p>
          <a:p>
            <a:pPr>
              <a:lnSpc>
                <a:spcPct val="150000"/>
              </a:lnSpc>
            </a:pPr>
            <a:r>
              <a:rPr lang="en-US" sz="2000" dirty="0">
                <a:solidFill>
                  <a:schemeClr val="tx1">
                    <a:lumMod val="75000"/>
                    <a:lumOff val="25000"/>
                  </a:schemeClr>
                </a:solidFill>
              </a:rPr>
              <a:t>Section 7.6 – </a:t>
            </a:r>
            <a:r>
              <a:rPr lang="en-US" sz="2000" i="1" dirty="0">
                <a:solidFill>
                  <a:schemeClr val="tx1">
                    <a:lumMod val="75000"/>
                    <a:lumOff val="25000"/>
                  </a:schemeClr>
                </a:solidFill>
              </a:rPr>
              <a:t>Disconnect and Reconnect  for Non-Payment Process</a:t>
            </a:r>
          </a:p>
          <a:p>
            <a:pPr>
              <a:lnSpc>
                <a:spcPct val="150000"/>
              </a:lnSpc>
            </a:pPr>
            <a:r>
              <a:rPr lang="en-US" sz="2000" dirty="0">
                <a:solidFill>
                  <a:schemeClr val="tx1">
                    <a:lumMod val="75000"/>
                    <a:lumOff val="25000"/>
                  </a:schemeClr>
                </a:solidFill>
              </a:rPr>
              <a:t>Section 7.7 – </a:t>
            </a:r>
            <a:r>
              <a:rPr lang="en-US" sz="2000" i="1" dirty="0">
                <a:solidFill>
                  <a:schemeClr val="tx1">
                    <a:lumMod val="75000"/>
                    <a:lumOff val="25000"/>
                  </a:schemeClr>
                </a:solidFill>
              </a:rPr>
              <a:t>Transaction Timing Matrix</a:t>
            </a:r>
          </a:p>
          <a:p>
            <a:pPr marL="1691640" indent="-1691640">
              <a:lnSpc>
                <a:spcPct val="150000"/>
              </a:lnSpc>
            </a:pPr>
            <a:r>
              <a:rPr lang="en-US" sz="2000" dirty="0">
                <a:solidFill>
                  <a:schemeClr val="tx1">
                    <a:lumMod val="75000"/>
                    <a:lumOff val="25000"/>
                  </a:schemeClr>
                </a:solidFill>
              </a:rPr>
              <a:t>Section 7.16 – </a:t>
            </a:r>
            <a:r>
              <a:rPr lang="en-US" sz="2000" i="1" dirty="0">
                <a:solidFill>
                  <a:schemeClr val="tx1">
                    <a:lumMod val="75000"/>
                    <a:lumOff val="25000"/>
                  </a:schemeClr>
                </a:solidFill>
              </a:rPr>
              <a:t>Business Processes and Communications Related to Meter Tampering</a:t>
            </a:r>
          </a:p>
          <a:p>
            <a:pPr marL="1691640" indent="-1691640">
              <a:lnSpc>
                <a:spcPct val="150000"/>
              </a:lnSpc>
            </a:pPr>
            <a:r>
              <a:rPr lang="en-US" sz="2000" dirty="0">
                <a:solidFill>
                  <a:schemeClr val="tx1">
                    <a:lumMod val="75000"/>
                    <a:lumOff val="25000"/>
                  </a:schemeClr>
                </a:solidFill>
              </a:rPr>
              <a:t>Section 7.15 - </a:t>
            </a:r>
            <a:r>
              <a:rPr lang="en-US" sz="2000" i="1" dirty="0">
                <a:solidFill>
                  <a:schemeClr val="tx1">
                    <a:lumMod val="75000"/>
                    <a:lumOff val="25000"/>
                  </a:schemeClr>
                </a:solidFill>
              </a:rPr>
              <a:t>Advanced Meter Interval Data File Format and Submission</a:t>
            </a:r>
          </a:p>
          <a:p>
            <a:pPr marL="1691640" indent="-1691640">
              <a:lnSpc>
                <a:spcPct val="150000"/>
              </a:lnSpc>
            </a:pPr>
            <a:r>
              <a:rPr lang="en-US" sz="2000" dirty="0">
                <a:solidFill>
                  <a:schemeClr val="tx1">
                    <a:lumMod val="75000"/>
                    <a:lumOff val="25000"/>
                  </a:schemeClr>
                </a:solidFill>
              </a:rPr>
              <a:t>Section 7.17 –</a:t>
            </a:r>
            <a:r>
              <a:rPr lang="en-US" sz="2000" i="1" dirty="0">
                <a:solidFill>
                  <a:schemeClr val="tx1">
                    <a:lumMod val="75000"/>
                    <a:lumOff val="25000"/>
                  </a:schemeClr>
                </a:solidFill>
              </a:rPr>
              <a:t> Business Processes and Communications for Switch Holds Related to Deferred Payment</a:t>
            </a:r>
          </a:p>
        </p:txBody>
      </p:sp>
      <p:sp>
        <p:nvSpPr>
          <p:cNvPr id="7" name="Rectangle 6"/>
          <p:cNvSpPr/>
          <p:nvPr/>
        </p:nvSpPr>
        <p:spPr>
          <a:xfrm>
            <a:off x="408362" y="2982261"/>
            <a:ext cx="4641309" cy="416031"/>
          </a:xfrm>
          <a:prstGeom prst="rect">
            <a:avLst/>
          </a:prstGeom>
          <a:noFill/>
          <a:ln w="28575">
            <a:solidFill>
              <a:srgbClr val="B45F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45F07"/>
              </a:solidFill>
            </a:endParaRPr>
          </a:p>
        </p:txBody>
      </p:sp>
    </p:spTree>
    <p:custDataLst>
      <p:tags r:id="rId1"/>
    </p:custDataLst>
    <p:extLst>
      <p:ext uri="{BB962C8B-B14F-4D97-AF65-F5344CB8AC3E}">
        <p14:creationId xmlns:p14="http://schemas.microsoft.com/office/powerpoint/2010/main" val="1846266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4/6/2023</a:t>
            </a:fld>
            <a:endParaRPr lang="en-US" dirty="0"/>
          </a:p>
        </p:txBody>
      </p:sp>
      <p:sp>
        <p:nvSpPr>
          <p:cNvPr id="3" name="Footer Placeholder 2"/>
          <p:cNvSpPr>
            <a:spLocks noGrp="1"/>
          </p:cNvSpPr>
          <p:nvPr>
            <p:ph type="ftr" sz="quarter" idx="11"/>
          </p:nvPr>
        </p:nvSpPr>
        <p:spPr/>
        <p:txBody>
          <a:bodyPr/>
          <a:lstStyle/>
          <a:p>
            <a:r>
              <a:rPr lang="en-US"/>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27</a:t>
            </a:fld>
            <a:endParaRPr lang="en-US" dirty="0"/>
          </a:p>
        </p:txBody>
      </p:sp>
      <p:sp>
        <p:nvSpPr>
          <p:cNvPr id="5" name="Title 4"/>
          <p:cNvSpPr>
            <a:spLocks noGrp="1"/>
          </p:cNvSpPr>
          <p:nvPr>
            <p:ph type="title"/>
          </p:nvPr>
        </p:nvSpPr>
        <p:spPr/>
        <p:txBody>
          <a:bodyPr>
            <a:normAutofit fontScale="90000"/>
          </a:bodyPr>
          <a:lstStyle/>
          <a:p>
            <a:r>
              <a:rPr lang="en-US" dirty="0"/>
              <a:t>Section 9 Appendix D1 – Transaction Timing Matrix </a:t>
            </a:r>
          </a:p>
        </p:txBody>
      </p:sp>
      <p:graphicFrame>
        <p:nvGraphicFramePr>
          <p:cNvPr id="10" name="Table 9"/>
          <p:cNvGraphicFramePr>
            <a:graphicFrameLocks noGrp="1"/>
          </p:cNvGraphicFramePr>
          <p:nvPr>
            <p:extLst>
              <p:ext uri="{D42A27DB-BD31-4B8C-83A1-F6EECF244321}">
                <p14:modId xmlns:p14="http://schemas.microsoft.com/office/powerpoint/2010/main" val="671198696"/>
              </p:ext>
            </p:extLst>
          </p:nvPr>
        </p:nvGraphicFramePr>
        <p:xfrm>
          <a:off x="228600" y="1112519"/>
          <a:ext cx="8662748" cy="4968242"/>
        </p:xfrm>
        <a:graphic>
          <a:graphicData uri="http://schemas.openxmlformats.org/drawingml/2006/table">
            <a:tbl>
              <a:tblPr firstRow="1" bandRow="1">
                <a:tableStyleId>{5C22544A-7EE6-4342-B048-85BDC9FD1C3A}</a:tableStyleId>
              </a:tblPr>
              <a:tblGrid>
                <a:gridCol w="1610702">
                  <a:extLst>
                    <a:ext uri="{9D8B030D-6E8A-4147-A177-3AD203B41FA5}">
                      <a16:colId xmlns:a16="http://schemas.microsoft.com/office/drawing/2014/main" val="20000"/>
                    </a:ext>
                  </a:extLst>
                </a:gridCol>
                <a:gridCol w="1193423">
                  <a:extLst>
                    <a:ext uri="{9D8B030D-6E8A-4147-A177-3AD203B41FA5}">
                      <a16:colId xmlns:a16="http://schemas.microsoft.com/office/drawing/2014/main" val="20001"/>
                    </a:ext>
                  </a:extLst>
                </a:gridCol>
                <a:gridCol w="742760">
                  <a:extLst>
                    <a:ext uri="{9D8B030D-6E8A-4147-A177-3AD203B41FA5}">
                      <a16:colId xmlns:a16="http://schemas.microsoft.com/office/drawing/2014/main" val="20002"/>
                    </a:ext>
                  </a:extLst>
                </a:gridCol>
                <a:gridCol w="1018165">
                  <a:extLst>
                    <a:ext uri="{9D8B030D-6E8A-4147-A177-3AD203B41FA5}">
                      <a16:colId xmlns:a16="http://schemas.microsoft.com/office/drawing/2014/main" val="20003"/>
                    </a:ext>
                  </a:extLst>
                </a:gridCol>
                <a:gridCol w="2186552">
                  <a:extLst>
                    <a:ext uri="{9D8B030D-6E8A-4147-A177-3AD203B41FA5}">
                      <a16:colId xmlns:a16="http://schemas.microsoft.com/office/drawing/2014/main" val="20004"/>
                    </a:ext>
                  </a:extLst>
                </a:gridCol>
                <a:gridCol w="1911146">
                  <a:extLst>
                    <a:ext uri="{9D8B030D-6E8A-4147-A177-3AD203B41FA5}">
                      <a16:colId xmlns:a16="http://schemas.microsoft.com/office/drawing/2014/main" val="20005"/>
                    </a:ext>
                  </a:extLst>
                </a:gridCol>
              </a:tblGrid>
              <a:tr h="646089">
                <a:tc>
                  <a:txBody>
                    <a:bodyPr/>
                    <a:lstStyle/>
                    <a:p>
                      <a:pPr algn="ctr"/>
                      <a:r>
                        <a:rPr lang="en-US" sz="1400" dirty="0"/>
                        <a:t>Transaction</a:t>
                      </a:r>
                    </a:p>
                  </a:txBody>
                  <a:tcPr anchor="ctr">
                    <a:solidFill>
                      <a:schemeClr val="accent1"/>
                    </a:solidFill>
                  </a:tcPr>
                </a:tc>
                <a:tc>
                  <a:txBody>
                    <a:bodyPr/>
                    <a:lstStyle/>
                    <a:p>
                      <a:pPr algn="ctr"/>
                      <a:r>
                        <a:rPr lang="en-US" sz="1400" dirty="0"/>
                        <a:t>Business Process</a:t>
                      </a:r>
                    </a:p>
                  </a:txBody>
                  <a:tcPr anchor="ctr">
                    <a:solidFill>
                      <a:schemeClr val="accent1"/>
                    </a:solidFill>
                  </a:tcPr>
                </a:tc>
                <a:tc>
                  <a:txBody>
                    <a:bodyPr/>
                    <a:lstStyle/>
                    <a:p>
                      <a:pPr algn="ctr"/>
                      <a:r>
                        <a:rPr lang="en-US" sz="1400" dirty="0"/>
                        <a:t>From</a:t>
                      </a:r>
                    </a:p>
                  </a:txBody>
                  <a:tcPr anchor="ctr">
                    <a:solidFill>
                      <a:schemeClr val="accent1"/>
                    </a:solidFill>
                  </a:tcPr>
                </a:tc>
                <a:tc>
                  <a:txBody>
                    <a:bodyPr/>
                    <a:lstStyle/>
                    <a:p>
                      <a:pPr algn="ctr"/>
                      <a:r>
                        <a:rPr lang="en-US" sz="1400" dirty="0"/>
                        <a:t>To</a:t>
                      </a:r>
                    </a:p>
                  </a:txBody>
                  <a:tcPr anchor="ctr">
                    <a:solidFill>
                      <a:schemeClr val="accent1"/>
                    </a:solidFill>
                  </a:tcPr>
                </a:tc>
                <a:tc>
                  <a:txBody>
                    <a:bodyPr/>
                    <a:lstStyle/>
                    <a:p>
                      <a:pPr algn="ctr"/>
                      <a:r>
                        <a:rPr lang="en-US" sz="1400" dirty="0"/>
                        <a:t>Timing/Business Rules</a:t>
                      </a:r>
                    </a:p>
                  </a:txBody>
                  <a:tcPr anchor="ctr">
                    <a:solidFill>
                      <a:schemeClr val="accent1"/>
                    </a:solidFill>
                  </a:tcPr>
                </a:tc>
                <a:tc>
                  <a:txBody>
                    <a:bodyPr/>
                    <a:lstStyle/>
                    <a:p>
                      <a:pPr algn="ctr"/>
                      <a:r>
                        <a:rPr lang="en-US" sz="1400" dirty="0"/>
                        <a:t>Protocol Reference Section</a:t>
                      </a:r>
                    </a:p>
                  </a:txBody>
                  <a:tcPr anchor="ctr">
                    <a:solidFill>
                      <a:schemeClr val="accent1"/>
                    </a:solidFill>
                  </a:tcPr>
                </a:tc>
                <a:extLst>
                  <a:ext uri="{0D108BD9-81ED-4DB2-BD59-A6C34878D82A}">
                    <a16:rowId xmlns:a16="http://schemas.microsoft.com/office/drawing/2014/main" val="10000"/>
                  </a:ext>
                </a:extLst>
              </a:tr>
              <a:tr h="1175322">
                <a:tc>
                  <a:txBody>
                    <a:bodyPr/>
                    <a:lstStyle/>
                    <a:p>
                      <a:r>
                        <a:rPr lang="en-US" sz="1400" dirty="0"/>
                        <a:t>867_03,</a:t>
                      </a:r>
                      <a:r>
                        <a:rPr lang="en-US" sz="1400" baseline="0" dirty="0"/>
                        <a:t> Monthly or Final Usage</a:t>
                      </a:r>
                      <a:endParaRPr lang="en-US" sz="1400" dirty="0"/>
                    </a:p>
                  </a:txBody>
                  <a:tcPr/>
                </a:tc>
                <a:tc>
                  <a:txBody>
                    <a:bodyPr/>
                    <a:lstStyle/>
                    <a:p>
                      <a:r>
                        <a:rPr lang="en-US" sz="1400" dirty="0"/>
                        <a:t>Final</a:t>
                      </a:r>
                    </a:p>
                  </a:txBody>
                  <a:tcPr/>
                </a:tc>
                <a:tc>
                  <a:txBody>
                    <a:bodyPr/>
                    <a:lstStyle/>
                    <a:p>
                      <a:r>
                        <a:rPr lang="en-US" sz="1400" dirty="0"/>
                        <a:t>TDSP</a:t>
                      </a:r>
                    </a:p>
                  </a:txBody>
                  <a:tcPr/>
                </a:tc>
                <a:tc>
                  <a:txBody>
                    <a:bodyPr/>
                    <a:lstStyle/>
                    <a:p>
                      <a:r>
                        <a:rPr lang="en-US" sz="1400" dirty="0"/>
                        <a:t>ERCOT</a:t>
                      </a:r>
                    </a:p>
                  </a:txBody>
                  <a:tcPr/>
                </a:tc>
                <a:tc>
                  <a:txBody>
                    <a:bodyPr/>
                    <a:lstStyle/>
                    <a:p>
                      <a:r>
                        <a:rPr lang="en-US" sz="1400" dirty="0"/>
                        <a:t>Within three Business days of effectuating meter read</a:t>
                      </a:r>
                    </a:p>
                  </a:txBody>
                  <a:tcPr/>
                </a:tc>
                <a:tc>
                  <a:txBody>
                    <a:bodyPr/>
                    <a:lstStyle/>
                    <a:p>
                      <a:r>
                        <a:rPr lang="en-US" sz="1400" dirty="0"/>
                        <a:t>15.1.1.7, Completion of Switch Request and Effective switch Date</a:t>
                      </a:r>
                    </a:p>
                  </a:txBody>
                  <a:tcPr/>
                </a:tc>
                <a:extLst>
                  <a:ext uri="{0D108BD9-81ED-4DB2-BD59-A6C34878D82A}">
                    <a16:rowId xmlns:a16="http://schemas.microsoft.com/office/drawing/2014/main" val="10001"/>
                  </a:ext>
                </a:extLst>
              </a:tr>
              <a:tr h="1971509">
                <a:tc>
                  <a:txBody>
                    <a:bodyPr/>
                    <a:lstStyle/>
                    <a:p>
                      <a:r>
                        <a:rPr lang="en-US" sz="1400" dirty="0"/>
                        <a:t>868_03, Monthly or final Usage</a:t>
                      </a:r>
                    </a:p>
                  </a:txBody>
                  <a:tcPr/>
                </a:tc>
                <a:tc>
                  <a:txBody>
                    <a:bodyPr/>
                    <a:lstStyle/>
                    <a:p>
                      <a:r>
                        <a:rPr lang="en-US" sz="1400" dirty="0"/>
                        <a:t>Monthly</a:t>
                      </a:r>
                    </a:p>
                  </a:txBody>
                  <a:tcPr/>
                </a:tc>
                <a:tc>
                  <a:txBody>
                    <a:bodyPr/>
                    <a:lstStyle/>
                    <a:p>
                      <a:r>
                        <a:rPr lang="en-US" sz="1400" dirty="0"/>
                        <a:t>TDSP</a:t>
                      </a:r>
                    </a:p>
                  </a:txBody>
                  <a:tcPr/>
                </a:tc>
                <a:tc>
                  <a:txBody>
                    <a:bodyPr/>
                    <a:lstStyle/>
                    <a:p>
                      <a:r>
                        <a:rPr lang="en-US" sz="1400" dirty="0"/>
                        <a:t>ERCOT</a:t>
                      </a:r>
                    </a:p>
                  </a:txBody>
                  <a:tcPr/>
                </a:tc>
                <a:tc>
                  <a:txBody>
                    <a:bodyPr/>
                    <a:lstStyle/>
                    <a:p>
                      <a:r>
                        <a:rPr lang="en-US" sz="1400" dirty="0"/>
                        <a:t>No later than three Retail Business Days after the scheduled meter read cycle or scheduled meter cycle by day of the month for a point of delivery</a:t>
                      </a:r>
                    </a:p>
                  </a:txBody>
                  <a:tcPr/>
                </a:tc>
                <a:tc>
                  <a:txBody>
                    <a:bodyPr/>
                    <a:lstStyle/>
                    <a:p>
                      <a:r>
                        <a:rPr lang="en-US" sz="1400" dirty="0"/>
                        <a:t>15.3, Monthly Meter Reads</a:t>
                      </a:r>
                    </a:p>
                  </a:txBody>
                  <a:tcPr/>
                </a:tc>
                <a:extLst>
                  <a:ext uri="{0D108BD9-81ED-4DB2-BD59-A6C34878D82A}">
                    <a16:rowId xmlns:a16="http://schemas.microsoft.com/office/drawing/2014/main" val="10002"/>
                  </a:ext>
                </a:extLst>
              </a:tr>
              <a:tr h="1175322">
                <a:tc>
                  <a:txBody>
                    <a:bodyPr/>
                    <a:lstStyle/>
                    <a:p>
                      <a:r>
                        <a:rPr lang="en-US" sz="1400" dirty="0"/>
                        <a:t>867_04, Initial</a:t>
                      </a:r>
                      <a:r>
                        <a:rPr lang="en-US" sz="1400" baseline="0" dirty="0"/>
                        <a:t> Meter Read</a:t>
                      </a:r>
                      <a:endParaRPr lang="en-US" sz="1400" dirty="0"/>
                    </a:p>
                  </a:txBody>
                  <a:tcPr/>
                </a:tc>
                <a:tc>
                  <a:txBody>
                    <a:bodyPr/>
                    <a:lstStyle/>
                    <a:p>
                      <a:r>
                        <a:rPr lang="en-US" sz="1400" dirty="0"/>
                        <a:t>Initial</a:t>
                      </a:r>
                    </a:p>
                  </a:txBody>
                  <a:tcPr/>
                </a:tc>
                <a:tc>
                  <a:txBody>
                    <a:bodyPr/>
                    <a:lstStyle/>
                    <a:p>
                      <a:r>
                        <a:rPr lang="en-US" sz="1400" dirty="0"/>
                        <a:t>TDSP</a:t>
                      </a:r>
                    </a:p>
                  </a:txBody>
                  <a:tcPr/>
                </a:tc>
                <a:tc>
                  <a:txBody>
                    <a:bodyPr/>
                    <a:lstStyle/>
                    <a:p>
                      <a:r>
                        <a:rPr lang="en-US" sz="1400" dirty="0"/>
                        <a:t>ERCOT</a:t>
                      </a:r>
                    </a:p>
                  </a:txBody>
                  <a:tcPr/>
                </a:tc>
                <a:tc>
                  <a:txBody>
                    <a:bodyPr/>
                    <a:lstStyle/>
                    <a:p>
                      <a:r>
                        <a:rPr lang="en-US" sz="1400" dirty="0"/>
                        <a:t>Within three Retail Business</a:t>
                      </a:r>
                      <a:r>
                        <a:rPr lang="en-US" sz="1400" baseline="0" dirty="0"/>
                        <a:t> Days of the effectuating meter read</a:t>
                      </a:r>
                      <a:endParaRPr lang="en-US" sz="1400" dirty="0"/>
                    </a:p>
                  </a:txBody>
                  <a:tcPr/>
                </a:tc>
                <a:tc>
                  <a:txBody>
                    <a:bodyPr/>
                    <a:lstStyle/>
                    <a:p>
                      <a:r>
                        <a:rPr lang="en-US" sz="1400" dirty="0"/>
                        <a:t>15.1.1.7, Completion of Switch Request and Effective Switch Date</a:t>
                      </a:r>
                    </a:p>
                  </a:txBody>
                  <a:tcPr/>
                </a:tc>
                <a:extLst>
                  <a:ext uri="{0D108BD9-81ED-4DB2-BD59-A6C34878D82A}">
                    <a16:rowId xmlns:a16="http://schemas.microsoft.com/office/drawing/2014/main" val="10003"/>
                  </a:ext>
                </a:extLst>
              </a:tr>
            </a:tbl>
          </a:graphicData>
        </a:graphic>
      </p:graphicFrame>
    </p:spTree>
    <p:custDataLst>
      <p:tags r:id="rId1"/>
    </p:custDataLst>
    <p:extLst>
      <p:ext uri="{BB962C8B-B14F-4D97-AF65-F5344CB8AC3E}">
        <p14:creationId xmlns:p14="http://schemas.microsoft.com/office/powerpoint/2010/main" val="39698436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Appendices</a:t>
            </a:r>
          </a:p>
        </p:txBody>
      </p:sp>
      <p:sp>
        <p:nvSpPr>
          <p:cNvPr id="2" name="TextBox 1"/>
          <p:cNvSpPr txBox="1"/>
          <p:nvPr/>
        </p:nvSpPr>
        <p:spPr>
          <a:xfrm>
            <a:off x="457200" y="1828800"/>
            <a:ext cx="8428924" cy="2677656"/>
          </a:xfrm>
          <a:prstGeom prst="rect">
            <a:avLst/>
          </a:prstGeom>
          <a:noFill/>
        </p:spPr>
        <p:txBody>
          <a:bodyPr wrap="square" rtlCol="0">
            <a:spAutoFit/>
          </a:bodyPr>
          <a:lstStyle/>
          <a:p>
            <a:endParaRPr lang="en-US" sz="2400" dirty="0">
              <a:solidFill>
                <a:schemeClr val="tx1">
                  <a:lumMod val="75000"/>
                  <a:lumOff val="25000"/>
                </a:schemeClr>
              </a:solidFill>
            </a:endParaRPr>
          </a:p>
          <a:p>
            <a:pPr marL="3429000" indent="-3429000"/>
            <a:r>
              <a:rPr lang="en-US" sz="2400" dirty="0">
                <a:solidFill>
                  <a:schemeClr val="tx1">
                    <a:lumMod val="75000"/>
                    <a:lumOff val="25000"/>
                  </a:schemeClr>
                </a:solidFill>
              </a:rPr>
              <a:t>Section 9 Appendix D3 – </a:t>
            </a:r>
            <a:r>
              <a:rPr lang="en-US" sz="2400" i="1" dirty="0">
                <a:solidFill>
                  <a:schemeClr val="tx1">
                    <a:lumMod val="75000"/>
                    <a:lumOff val="25000"/>
                  </a:schemeClr>
                </a:solidFill>
              </a:rPr>
              <a:t>TDSP’s Discretionary Service Timelines Matrix</a:t>
            </a:r>
          </a:p>
          <a:p>
            <a:pPr marL="3429000" indent="-3429000"/>
            <a:endParaRPr lang="en-US" sz="2400" i="1" dirty="0">
              <a:solidFill>
                <a:schemeClr val="tx1">
                  <a:lumMod val="75000"/>
                  <a:lumOff val="25000"/>
                </a:schemeClr>
              </a:solidFill>
            </a:endParaRPr>
          </a:p>
          <a:p>
            <a:pPr marL="3429000" indent="-3429000"/>
            <a:r>
              <a:rPr lang="en-US" sz="2400" dirty="0">
                <a:solidFill>
                  <a:schemeClr val="tx1">
                    <a:lumMod val="75000"/>
                    <a:lumOff val="25000"/>
                  </a:schemeClr>
                </a:solidFill>
              </a:rPr>
              <a:t>Section 9 Appendix G –  </a:t>
            </a:r>
            <a:r>
              <a:rPr lang="en-US" sz="2400" i="1" dirty="0">
                <a:solidFill>
                  <a:schemeClr val="tx1">
                    <a:lumMod val="75000"/>
                    <a:lumOff val="25000"/>
                  </a:schemeClr>
                </a:solidFill>
              </a:rPr>
              <a:t>ERCOT Specified File Format for Submission of Interval Data for Advanced Metering Systems </a:t>
            </a:r>
          </a:p>
        </p:txBody>
      </p:sp>
      <p:sp>
        <p:nvSpPr>
          <p:cNvPr id="5" name="Date Placeholder 4"/>
          <p:cNvSpPr>
            <a:spLocks noGrp="1"/>
          </p:cNvSpPr>
          <p:nvPr>
            <p:ph type="dt" sz="half" idx="10"/>
          </p:nvPr>
        </p:nvSpPr>
        <p:spPr/>
        <p:txBody>
          <a:bodyPr/>
          <a:lstStyle/>
          <a:p>
            <a:fld id="{C6AE1153-B602-49EB-A4DD-FBB9F6948F98}" type="datetime1">
              <a:rPr lang="en-US" smtClean="0"/>
              <a:t>4/6/2023</a:t>
            </a:fld>
            <a:endParaRPr lang="en-US" dirty="0"/>
          </a:p>
        </p:txBody>
      </p:sp>
      <p:sp>
        <p:nvSpPr>
          <p:cNvPr id="6" name="Footer Placeholder 5"/>
          <p:cNvSpPr>
            <a:spLocks noGrp="1"/>
          </p:cNvSpPr>
          <p:nvPr>
            <p:ph type="ftr" sz="quarter" idx="11"/>
          </p:nvPr>
        </p:nvSpPr>
        <p:spPr/>
        <p:txBody>
          <a:bodyPr/>
          <a:lstStyle/>
          <a:p>
            <a:r>
              <a:rPr lang="en-US"/>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28</a:t>
            </a:fld>
            <a:endParaRPr lang="en-US" dirty="0"/>
          </a:p>
        </p:txBody>
      </p:sp>
    </p:spTree>
    <p:custDataLst>
      <p:tags r:id="rId1"/>
    </p:custDataLst>
    <p:extLst>
      <p:ext uri="{BB962C8B-B14F-4D97-AF65-F5344CB8AC3E}">
        <p14:creationId xmlns:p14="http://schemas.microsoft.com/office/powerpoint/2010/main" val="22934080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Section 11- Solution to Stacking</a:t>
            </a:r>
          </a:p>
        </p:txBody>
      </p:sp>
      <p:sp>
        <p:nvSpPr>
          <p:cNvPr id="2" name="TextBox 1"/>
          <p:cNvSpPr txBox="1"/>
          <p:nvPr/>
        </p:nvSpPr>
        <p:spPr>
          <a:xfrm>
            <a:off x="107515" y="1289125"/>
            <a:ext cx="8931349" cy="4493538"/>
          </a:xfrm>
          <a:prstGeom prst="rect">
            <a:avLst/>
          </a:prstGeom>
          <a:noFill/>
        </p:spPr>
        <p:txBody>
          <a:bodyPr wrap="square" rtlCol="0">
            <a:spAutoFit/>
          </a:bodyPr>
          <a:lstStyle/>
          <a:p>
            <a:pPr lvl="1"/>
            <a:r>
              <a:rPr lang="en-US" sz="2000" dirty="0">
                <a:solidFill>
                  <a:schemeClr val="tx1">
                    <a:lumMod val="75000"/>
                    <a:lumOff val="25000"/>
                  </a:schemeClr>
                </a:solidFill>
              </a:rPr>
              <a:t>Section 11.1 - </a:t>
            </a:r>
            <a:r>
              <a:rPr lang="en-US" sz="2000" i="1" dirty="0">
                <a:solidFill>
                  <a:schemeClr val="tx1">
                    <a:lumMod val="75000"/>
                    <a:lumOff val="25000"/>
                  </a:schemeClr>
                </a:solidFill>
              </a:rPr>
              <a:t>Overview of Solution to Stacking </a:t>
            </a:r>
          </a:p>
          <a:p>
            <a:pPr lvl="1"/>
            <a:endParaRPr lang="en-US" sz="2000" dirty="0">
              <a:solidFill>
                <a:schemeClr val="tx1">
                  <a:lumMod val="75000"/>
                  <a:lumOff val="25000"/>
                </a:schemeClr>
              </a:solidFill>
            </a:endParaRPr>
          </a:p>
          <a:p>
            <a:pPr lvl="1"/>
            <a:r>
              <a:rPr lang="en-US" sz="2000" dirty="0">
                <a:solidFill>
                  <a:schemeClr val="tx1">
                    <a:lumMod val="75000"/>
                    <a:lumOff val="25000"/>
                  </a:schemeClr>
                </a:solidFill>
              </a:rPr>
              <a:t>Section 11.2 - </a:t>
            </a:r>
            <a:r>
              <a:rPr lang="en-US" sz="2000" i="1" dirty="0">
                <a:solidFill>
                  <a:schemeClr val="tx1">
                    <a:lumMod val="75000"/>
                    <a:lumOff val="25000"/>
                  </a:schemeClr>
                </a:solidFill>
              </a:rPr>
              <a:t>ERCOT Operating Rules</a:t>
            </a:r>
            <a:r>
              <a:rPr lang="en-US" sz="2000" dirty="0">
                <a:solidFill>
                  <a:schemeClr val="tx1">
                    <a:lumMod val="75000"/>
                    <a:lumOff val="25000"/>
                  </a:schemeClr>
                </a:solidFill>
              </a:rPr>
              <a:t> </a:t>
            </a:r>
          </a:p>
          <a:p>
            <a:endParaRPr lang="en-US" sz="2000" dirty="0">
              <a:solidFill>
                <a:schemeClr val="tx1">
                  <a:lumMod val="75000"/>
                  <a:lumOff val="25000"/>
                </a:schemeClr>
              </a:solidFill>
            </a:endParaRPr>
          </a:p>
          <a:p>
            <a:pPr lvl="1"/>
            <a:r>
              <a:rPr lang="en-US" sz="2000" dirty="0">
                <a:solidFill>
                  <a:schemeClr val="tx1">
                    <a:lumMod val="75000"/>
                    <a:lumOff val="25000"/>
                  </a:schemeClr>
                </a:solidFill>
              </a:rPr>
              <a:t>Section 11.2.2 - </a:t>
            </a:r>
            <a:r>
              <a:rPr lang="en-US" sz="2000" i="1" dirty="0">
                <a:solidFill>
                  <a:schemeClr val="tx1">
                    <a:lumMod val="75000"/>
                    <a:lumOff val="25000"/>
                  </a:schemeClr>
                </a:solidFill>
              </a:rPr>
              <a:t>Cancellation Rules</a:t>
            </a:r>
          </a:p>
          <a:p>
            <a:pPr lvl="1"/>
            <a:endParaRPr lang="en-US" dirty="0">
              <a:solidFill>
                <a:schemeClr val="tx1">
                  <a:lumMod val="75000"/>
                  <a:lumOff val="25000"/>
                </a:schemeClr>
              </a:solidFill>
            </a:endParaRPr>
          </a:p>
          <a:p>
            <a:pPr lvl="1"/>
            <a:r>
              <a:rPr lang="en-US" sz="2000" dirty="0">
                <a:solidFill>
                  <a:schemeClr val="tx1">
                    <a:lumMod val="75000"/>
                    <a:lumOff val="25000"/>
                  </a:schemeClr>
                </a:solidFill>
              </a:rPr>
              <a:t>Section 11.2.3 - </a:t>
            </a:r>
            <a:r>
              <a:rPr lang="en-US" sz="2000" i="1" dirty="0">
                <a:solidFill>
                  <a:schemeClr val="tx1">
                    <a:lumMod val="75000"/>
                    <a:lumOff val="25000"/>
                  </a:schemeClr>
                </a:solidFill>
              </a:rPr>
              <a:t>Concurrent Processing Rules</a:t>
            </a:r>
            <a:r>
              <a:rPr lang="en-US" sz="2400" i="1" dirty="0">
                <a:solidFill>
                  <a:schemeClr val="tx1">
                    <a:lumMod val="75000"/>
                    <a:lumOff val="25000"/>
                  </a:schemeClr>
                </a:solidFill>
              </a:rPr>
              <a:t> </a:t>
            </a:r>
          </a:p>
          <a:p>
            <a:pPr lvl="1"/>
            <a:endParaRPr lang="en-US" sz="2400" i="1" dirty="0">
              <a:solidFill>
                <a:schemeClr val="tx1">
                  <a:lumMod val="75000"/>
                  <a:lumOff val="25000"/>
                </a:schemeClr>
              </a:solidFill>
            </a:endParaRPr>
          </a:p>
          <a:p>
            <a:pPr lvl="1"/>
            <a:r>
              <a:rPr lang="en-US" sz="2000" dirty="0">
                <a:solidFill>
                  <a:schemeClr val="tx1">
                    <a:lumMod val="75000"/>
                    <a:lumOff val="25000"/>
                  </a:schemeClr>
                </a:solidFill>
              </a:rPr>
              <a:t>Section 11.2.4 - </a:t>
            </a:r>
            <a:r>
              <a:rPr lang="en-US" sz="2000" i="1" dirty="0">
                <a:solidFill>
                  <a:schemeClr val="tx1">
                    <a:lumMod val="75000"/>
                    <a:lumOff val="25000"/>
                  </a:schemeClr>
                </a:solidFill>
              </a:rPr>
              <a:t>Pending Transaction Rules</a:t>
            </a:r>
          </a:p>
          <a:p>
            <a:pPr lvl="1"/>
            <a:endParaRPr lang="en-US" sz="2000" dirty="0">
              <a:solidFill>
                <a:schemeClr val="tx1">
                  <a:lumMod val="75000"/>
                  <a:lumOff val="25000"/>
                </a:schemeClr>
              </a:solidFill>
            </a:endParaRPr>
          </a:p>
          <a:p>
            <a:pPr lvl="1"/>
            <a:r>
              <a:rPr lang="en-US" sz="2000" dirty="0">
                <a:solidFill>
                  <a:schemeClr val="tx1">
                    <a:lumMod val="75000"/>
                    <a:lumOff val="25000"/>
                  </a:schemeClr>
                </a:solidFill>
              </a:rPr>
              <a:t>Section 11.3 - </a:t>
            </a:r>
            <a:r>
              <a:rPr lang="en-US" sz="2000" i="1" dirty="0">
                <a:solidFill>
                  <a:schemeClr val="tx1">
                    <a:lumMod val="75000"/>
                    <a:lumOff val="25000"/>
                  </a:schemeClr>
                </a:solidFill>
              </a:rPr>
              <a:t>Transmission and/or Distribution Service Provider Operating Rules</a:t>
            </a:r>
          </a:p>
          <a:p>
            <a:pPr lvl="1"/>
            <a:endParaRPr lang="en-US" sz="2000" i="1" dirty="0">
              <a:solidFill>
                <a:schemeClr val="tx1">
                  <a:lumMod val="75000"/>
                  <a:lumOff val="25000"/>
                </a:schemeClr>
              </a:solidFill>
            </a:endParaRPr>
          </a:p>
          <a:p>
            <a:pPr lvl="1"/>
            <a:r>
              <a:rPr lang="en-US" sz="2000" dirty="0">
                <a:solidFill>
                  <a:schemeClr val="tx1">
                    <a:lumMod val="75000"/>
                    <a:lumOff val="25000"/>
                  </a:schemeClr>
                </a:solidFill>
              </a:rPr>
              <a:t>Section 11.4 - </a:t>
            </a:r>
            <a:r>
              <a:rPr lang="en-US" sz="2000" i="1" dirty="0">
                <a:solidFill>
                  <a:schemeClr val="tx1">
                    <a:lumMod val="75000"/>
                    <a:lumOff val="25000"/>
                  </a:schemeClr>
                </a:solidFill>
              </a:rPr>
              <a:t>Retail Electric Provider Operating Rules</a:t>
            </a:r>
            <a:endParaRPr lang="en-US" sz="2000" dirty="0">
              <a:solidFill>
                <a:schemeClr val="tx1">
                  <a:lumMod val="75000"/>
                  <a:lumOff val="25000"/>
                </a:schemeClr>
              </a:solidFill>
            </a:endParaRPr>
          </a:p>
        </p:txBody>
      </p:sp>
      <p:sp>
        <p:nvSpPr>
          <p:cNvPr id="5" name="Date Placeholder 4"/>
          <p:cNvSpPr>
            <a:spLocks noGrp="1"/>
          </p:cNvSpPr>
          <p:nvPr>
            <p:ph type="dt" sz="half" idx="10"/>
          </p:nvPr>
        </p:nvSpPr>
        <p:spPr/>
        <p:txBody>
          <a:bodyPr/>
          <a:lstStyle/>
          <a:p>
            <a:fld id="{63AE3E8A-5551-4CED-A1DE-1CA0DB815F87}" type="datetime1">
              <a:rPr lang="en-US" smtClean="0"/>
              <a:t>4/6/2023</a:t>
            </a:fld>
            <a:endParaRPr lang="en-US" dirty="0"/>
          </a:p>
        </p:txBody>
      </p:sp>
      <p:sp>
        <p:nvSpPr>
          <p:cNvPr id="6" name="Footer Placeholder 5"/>
          <p:cNvSpPr>
            <a:spLocks noGrp="1"/>
          </p:cNvSpPr>
          <p:nvPr>
            <p:ph type="ftr" sz="quarter" idx="11"/>
          </p:nvPr>
        </p:nvSpPr>
        <p:spPr/>
        <p:txBody>
          <a:bodyPr/>
          <a:lstStyle/>
          <a:p>
            <a:r>
              <a:rPr lang="en-US"/>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29</a:t>
            </a:fld>
            <a:endParaRPr lang="en-US" dirty="0"/>
          </a:p>
        </p:txBody>
      </p:sp>
    </p:spTree>
    <p:custDataLst>
      <p:tags r:id="rId1"/>
    </p:custDataLst>
    <p:extLst>
      <p:ext uri="{BB962C8B-B14F-4D97-AF65-F5344CB8AC3E}">
        <p14:creationId xmlns:p14="http://schemas.microsoft.com/office/powerpoint/2010/main" val="2448667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051208-84F9-424B-B7B5-BF8377010504}" type="datetime1">
              <a:rPr lang="en-US" smtClean="0"/>
              <a:t>4/6/2023</a:t>
            </a:fld>
            <a:endParaRPr lang="en-US" dirty="0"/>
          </a:p>
        </p:txBody>
      </p:sp>
      <p:sp>
        <p:nvSpPr>
          <p:cNvPr id="3" name="Footer Placeholder 2"/>
          <p:cNvSpPr>
            <a:spLocks noGrp="1"/>
          </p:cNvSpPr>
          <p:nvPr>
            <p:ph type="ftr" sz="quarter" idx="11"/>
          </p:nvPr>
        </p:nvSpPr>
        <p:spPr/>
        <p:txBody>
          <a:bodyPr/>
          <a:lstStyle/>
          <a:p>
            <a:r>
              <a:rPr lang="en-US"/>
              <a:t>TxSET</a:t>
            </a:r>
            <a:endParaRPr lang="en-US" dirty="0"/>
          </a:p>
        </p:txBody>
      </p:sp>
      <p:sp>
        <p:nvSpPr>
          <p:cNvPr id="4" name="Title 3"/>
          <p:cNvSpPr>
            <a:spLocks noGrp="1"/>
          </p:cNvSpPr>
          <p:nvPr>
            <p:ph type="title"/>
          </p:nvPr>
        </p:nvSpPr>
        <p:spPr/>
        <p:txBody>
          <a:bodyPr/>
          <a:lstStyle/>
          <a:p>
            <a:r>
              <a:rPr lang="en-US" dirty="0"/>
              <a:t>Housekeeping</a:t>
            </a:r>
          </a:p>
        </p:txBody>
      </p:sp>
      <p:sp>
        <p:nvSpPr>
          <p:cNvPr id="5" name="Slide Number Placeholder 4"/>
          <p:cNvSpPr>
            <a:spLocks noGrp="1"/>
          </p:cNvSpPr>
          <p:nvPr>
            <p:ph type="sldNum" sz="quarter" idx="12"/>
          </p:nvPr>
        </p:nvSpPr>
        <p:spPr/>
        <p:txBody>
          <a:bodyPr/>
          <a:lstStyle/>
          <a:p>
            <a:fld id="{D57F1E4F-1CFF-5643-939E-02111984F565}" type="slidenum">
              <a:rPr lang="en-US" smtClean="0"/>
              <a:pPr/>
              <a:t>3</a:t>
            </a:fld>
            <a:endParaRPr lang="en-US" dirty="0"/>
          </a:p>
        </p:txBody>
      </p:sp>
      <p:sp>
        <p:nvSpPr>
          <p:cNvPr id="6" name="TextBox 5"/>
          <p:cNvSpPr txBox="1"/>
          <p:nvPr/>
        </p:nvSpPr>
        <p:spPr>
          <a:xfrm>
            <a:off x="457200" y="1936284"/>
            <a:ext cx="3373039" cy="2985433"/>
          </a:xfrm>
          <a:prstGeom prst="rect">
            <a:avLst/>
          </a:prstGeom>
          <a:noFill/>
        </p:spPr>
        <p:txBody>
          <a:bodyPr wrap="none" rtlCol="0">
            <a:spAutoFit/>
          </a:bodyPr>
          <a:lstStyle/>
          <a:p>
            <a:pPr>
              <a:spcBef>
                <a:spcPts val="2400"/>
              </a:spcBef>
            </a:pPr>
            <a:r>
              <a:rPr lang="en-US" sz="3200" dirty="0"/>
              <a:t>Restrooms</a:t>
            </a:r>
          </a:p>
          <a:p>
            <a:pPr>
              <a:spcBef>
                <a:spcPts val="2400"/>
              </a:spcBef>
            </a:pPr>
            <a:r>
              <a:rPr lang="en-US" sz="3200" dirty="0"/>
              <a:t>Refreshments</a:t>
            </a:r>
          </a:p>
          <a:p>
            <a:pPr>
              <a:spcBef>
                <a:spcPts val="2400"/>
              </a:spcBef>
            </a:pPr>
            <a:r>
              <a:rPr lang="en-US" sz="3200" dirty="0"/>
              <a:t>Attendance sheet</a:t>
            </a:r>
          </a:p>
          <a:p>
            <a:pPr>
              <a:spcBef>
                <a:spcPts val="2400"/>
              </a:spcBef>
            </a:pPr>
            <a:r>
              <a:rPr lang="en-US" sz="3200" dirty="0"/>
              <a:t>Questions</a:t>
            </a:r>
          </a:p>
        </p:txBody>
      </p:sp>
      <p:grpSp>
        <p:nvGrpSpPr>
          <p:cNvPr id="8" name="Group 7"/>
          <p:cNvGrpSpPr/>
          <p:nvPr/>
        </p:nvGrpSpPr>
        <p:grpSpPr>
          <a:xfrm>
            <a:off x="4289936" y="1682382"/>
            <a:ext cx="4572000" cy="3493237"/>
            <a:chOff x="4559902" y="1424836"/>
            <a:chExt cx="4572000" cy="3493237"/>
          </a:xfrm>
        </p:grpSpPr>
        <p:grpSp>
          <p:nvGrpSpPr>
            <p:cNvPr id="7" name="Group 6"/>
            <p:cNvGrpSpPr/>
            <p:nvPr/>
          </p:nvGrpSpPr>
          <p:grpSpPr>
            <a:xfrm>
              <a:off x="5480182" y="1424836"/>
              <a:ext cx="2731440" cy="2584365"/>
              <a:chOff x="4536172" y="1244794"/>
              <a:chExt cx="3331477" cy="3233036"/>
            </a:xfrm>
          </p:grpSpPr>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550451">
                <a:off x="5148430" y="1726632"/>
                <a:ext cx="2091794" cy="2269358"/>
              </a:xfrm>
              <a:prstGeom prst="rect">
                <a:avLst/>
              </a:prstGeom>
            </p:spPr>
          </p:pic>
          <p:sp>
            <p:nvSpPr>
              <p:cNvPr id="11" name="&quot;No&quot; Symbol 10"/>
              <p:cNvSpPr/>
              <p:nvPr/>
            </p:nvSpPr>
            <p:spPr bwMode="auto">
              <a:xfrm>
                <a:off x="4536172" y="1244794"/>
                <a:ext cx="3331477" cy="3233036"/>
              </a:xfrm>
              <a:prstGeom prst="noSmoking">
                <a:avLst>
                  <a:gd name="adj" fmla="val 486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grpSp>
        <p:sp>
          <p:nvSpPr>
            <p:cNvPr id="12" name="Rectangle 11"/>
            <p:cNvSpPr/>
            <p:nvPr/>
          </p:nvSpPr>
          <p:spPr>
            <a:xfrm>
              <a:off x="4559902" y="4087076"/>
              <a:ext cx="4572000" cy="830997"/>
            </a:xfrm>
            <a:prstGeom prst="rect">
              <a:avLst/>
            </a:prstGeom>
          </p:spPr>
          <p:txBody>
            <a:bodyPr>
              <a:spAutoFit/>
            </a:bodyPr>
            <a:lstStyle/>
            <a:p>
              <a:pPr marL="0" lvl="1" algn="ctr">
                <a:defRPr/>
              </a:pPr>
              <a:r>
                <a:rPr lang="en-US" sz="2400" b="1" dirty="0"/>
                <a:t>Please silence smart phones &amp; other electronics</a:t>
              </a:r>
            </a:p>
          </p:txBody>
        </p:sp>
      </p:grpSp>
    </p:spTree>
    <p:custDataLst>
      <p:tags r:id="rId1"/>
    </p:custDataLst>
    <p:extLst>
      <p:ext uri="{BB962C8B-B14F-4D97-AF65-F5344CB8AC3E}">
        <p14:creationId xmlns:p14="http://schemas.microsoft.com/office/powerpoint/2010/main" val="42070622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TX SET Guides</a:t>
            </a:r>
          </a:p>
        </p:txBody>
      </p:sp>
      <p:sp>
        <p:nvSpPr>
          <p:cNvPr id="3" name="Date Placeholder 2"/>
          <p:cNvSpPr>
            <a:spLocks noGrp="1"/>
          </p:cNvSpPr>
          <p:nvPr>
            <p:ph type="dt" sz="half" idx="10"/>
          </p:nvPr>
        </p:nvSpPr>
        <p:spPr/>
        <p:txBody>
          <a:bodyPr/>
          <a:lstStyle/>
          <a:p>
            <a:fld id="{16013862-140A-400A-ABAF-3772D99E5B06}" type="datetime1">
              <a:rPr lang="en-US" smtClean="0"/>
              <a:t>4/6/2023</a:t>
            </a:fld>
            <a:endParaRPr lang="en-US" dirty="0"/>
          </a:p>
        </p:txBody>
      </p:sp>
      <p:sp>
        <p:nvSpPr>
          <p:cNvPr id="4" name="Footer Placeholder 3"/>
          <p:cNvSpPr>
            <a:spLocks noGrp="1"/>
          </p:cNvSpPr>
          <p:nvPr>
            <p:ph type="ftr" sz="quarter" idx="11"/>
          </p:nvPr>
        </p:nvSpPr>
        <p:spPr/>
        <p:txBody>
          <a:bodyPr/>
          <a:lstStyle/>
          <a:p>
            <a:r>
              <a:rPr lang="en-US"/>
              <a:t>TxSET</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pPr/>
              <a:t>30</a:t>
            </a:fld>
            <a:endParaRPr lang="en-US" dirty="0"/>
          </a:p>
        </p:txBody>
      </p:sp>
      <p:pic>
        <p:nvPicPr>
          <p:cNvPr id="4098" name="Picture 2">
            <a:extLst>
              <a:ext uri="{FF2B5EF4-FFF2-40B4-BE49-F238E27FC236}">
                <a16:creationId xmlns:a16="http://schemas.microsoft.com/office/drawing/2014/main" id="{6FBBFA31-BB10-F48E-992E-69E391234C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958799"/>
            <a:ext cx="8255977" cy="530475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129022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Texas SET </a:t>
            </a:r>
            <a:r>
              <a:rPr lang="en-US" dirty="0" err="1"/>
              <a:t>Swimlanes</a:t>
            </a:r>
            <a:r>
              <a:rPr lang="en-US" dirty="0"/>
              <a:t> </a:t>
            </a:r>
          </a:p>
        </p:txBody>
      </p:sp>
      <p:sp>
        <p:nvSpPr>
          <p:cNvPr id="3" name="Content Placeholder 2"/>
          <p:cNvSpPr>
            <a:spLocks noGrp="1"/>
          </p:cNvSpPr>
          <p:nvPr>
            <p:ph sz="quarter" idx="4294967295"/>
          </p:nvPr>
        </p:nvSpPr>
        <p:spPr>
          <a:xfrm>
            <a:off x="457199" y="1371600"/>
            <a:ext cx="4741817" cy="4140926"/>
          </a:xfrm>
        </p:spPr>
        <p:txBody>
          <a:bodyPr>
            <a:normAutofit/>
          </a:bodyPr>
          <a:lstStyle/>
          <a:p>
            <a:pPr marL="0" indent="0" hangingPunct="0">
              <a:buNone/>
            </a:pPr>
            <a:r>
              <a:rPr lang="en-US" sz="2800" dirty="0"/>
              <a:t>Texas Standard Electronic Transaction (SET) swimlanes are reference documents that outline the business process lifecycle for transactions used in the competitive retail electric market in Texas.</a:t>
            </a:r>
          </a:p>
          <a:p>
            <a:pPr marL="0" indent="0" hangingPunct="0">
              <a:buNone/>
            </a:pPr>
            <a:r>
              <a:rPr lang="en-US" sz="1600" dirty="0">
                <a:hlinkClick r:id="rId4"/>
              </a:rPr>
              <a:t>https://www.ercot.com/mktrules/guides/txset/sw</a:t>
            </a:r>
            <a:endParaRPr lang="en-US" sz="1600" dirty="0"/>
          </a:p>
          <a:p>
            <a:pPr marL="0" indent="0" hangingPunct="0">
              <a:buNone/>
            </a:pPr>
            <a:endParaRPr lang="en-US" sz="1700" dirty="0"/>
          </a:p>
        </p:txBody>
      </p:sp>
      <p:pic>
        <p:nvPicPr>
          <p:cNvPr id="9" name="Picture 8">
            <a:extLst>
              <a:ext uri="{FF2B5EF4-FFF2-40B4-BE49-F238E27FC236}">
                <a16:creationId xmlns:a16="http://schemas.microsoft.com/office/drawing/2014/main" id="{0DBB8976-F471-4318-A42C-D5ADF1B362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68097" y="2137611"/>
            <a:ext cx="3742764" cy="3721768"/>
          </a:xfrm>
          <a:prstGeom prst="rect">
            <a:avLst/>
          </a:prstGeom>
        </p:spPr>
      </p:pic>
      <p:sp>
        <p:nvSpPr>
          <p:cNvPr id="4" name="Date Placeholder 3"/>
          <p:cNvSpPr>
            <a:spLocks noGrp="1"/>
          </p:cNvSpPr>
          <p:nvPr>
            <p:ph type="dt" sz="half" idx="10"/>
          </p:nvPr>
        </p:nvSpPr>
        <p:spPr/>
        <p:txBody>
          <a:bodyPr/>
          <a:lstStyle/>
          <a:p>
            <a:fld id="{A890FEF5-929F-4DC4-876C-8BB300A1F9DD}" type="datetime1">
              <a:rPr lang="en-US" smtClean="0"/>
              <a:t>4/6/2023</a:t>
            </a:fld>
            <a:endParaRPr lang="en-US" dirty="0"/>
          </a:p>
        </p:txBody>
      </p:sp>
      <p:sp>
        <p:nvSpPr>
          <p:cNvPr id="5" name="Footer Placeholder 4"/>
          <p:cNvSpPr>
            <a:spLocks noGrp="1"/>
          </p:cNvSpPr>
          <p:nvPr>
            <p:ph type="ftr" sz="quarter" idx="11"/>
          </p:nvPr>
        </p:nvSpPr>
        <p:spPr/>
        <p:txBody>
          <a:bodyPr/>
          <a:lstStyle/>
          <a:p>
            <a:r>
              <a:rPr lang="en-US" dirty="0" err="1"/>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31</a:t>
            </a:fld>
            <a:endParaRPr lang="en-US" dirty="0"/>
          </a:p>
        </p:txBody>
      </p:sp>
    </p:spTree>
    <p:custDataLst>
      <p:tags r:id="rId1"/>
    </p:custDataLst>
    <p:extLst>
      <p:ext uri="{BB962C8B-B14F-4D97-AF65-F5344CB8AC3E}">
        <p14:creationId xmlns:p14="http://schemas.microsoft.com/office/powerpoint/2010/main" val="25413543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C24ED0-EDEE-450A-817C-F8F4509B7DA4}" type="datetime1">
              <a:rPr lang="en-US" smtClean="0"/>
              <a:t>4/6/2023</a:t>
            </a:fld>
            <a:endParaRPr lang="en-US" dirty="0"/>
          </a:p>
        </p:txBody>
      </p:sp>
      <p:sp>
        <p:nvSpPr>
          <p:cNvPr id="3" name="Footer Placeholder 2"/>
          <p:cNvSpPr>
            <a:spLocks noGrp="1"/>
          </p:cNvSpPr>
          <p:nvPr>
            <p:ph type="ftr" sz="quarter" idx="11"/>
          </p:nvPr>
        </p:nvSpPr>
        <p:spPr/>
        <p:txBody>
          <a:bodyPr/>
          <a:lstStyle/>
          <a:p>
            <a:r>
              <a:rPr lang="en-US"/>
              <a:t>TxSET</a:t>
            </a:r>
            <a:endParaRPr lang="en-US" dirty="0"/>
          </a:p>
        </p:txBody>
      </p:sp>
      <p:sp>
        <p:nvSpPr>
          <p:cNvPr id="4" name="Title 3"/>
          <p:cNvSpPr>
            <a:spLocks noGrp="1"/>
          </p:cNvSpPr>
          <p:nvPr>
            <p:ph type="title"/>
          </p:nvPr>
        </p:nvSpPr>
        <p:spPr/>
        <p:txBody>
          <a:bodyPr/>
          <a:lstStyle/>
          <a:p>
            <a:r>
              <a:rPr lang="en-US" dirty="0"/>
              <a:t>TX SET </a:t>
            </a:r>
            <a:r>
              <a:rPr lang="en-US" dirty="0" err="1"/>
              <a:t>Swimlanes</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32</a:t>
            </a:fld>
            <a:endParaRPr lang="en-US" dirty="0"/>
          </a:p>
        </p:txBody>
      </p:sp>
      <p:pic>
        <p:nvPicPr>
          <p:cNvPr id="8" name="Picture 7">
            <a:extLst>
              <a:ext uri="{FF2B5EF4-FFF2-40B4-BE49-F238E27FC236}">
                <a16:creationId xmlns:a16="http://schemas.microsoft.com/office/drawing/2014/main" id="{6CF15A90-65EA-7FFC-9D3E-F86D3453DCF3}"/>
              </a:ext>
            </a:extLst>
          </p:cNvPr>
          <p:cNvPicPr>
            <a:picLocks noChangeAspect="1"/>
          </p:cNvPicPr>
          <p:nvPr/>
        </p:nvPicPr>
        <p:blipFill>
          <a:blip r:embed="rId4"/>
          <a:stretch>
            <a:fillRect/>
          </a:stretch>
        </p:blipFill>
        <p:spPr>
          <a:xfrm>
            <a:off x="96715" y="993532"/>
            <a:ext cx="8797082" cy="5107525"/>
          </a:xfrm>
          <a:prstGeom prst="rect">
            <a:avLst/>
          </a:prstGeom>
        </p:spPr>
      </p:pic>
    </p:spTree>
    <p:custDataLst>
      <p:tags r:id="rId1"/>
    </p:custDataLst>
    <p:extLst>
      <p:ext uri="{BB962C8B-B14F-4D97-AF65-F5344CB8AC3E}">
        <p14:creationId xmlns:p14="http://schemas.microsoft.com/office/powerpoint/2010/main" val="13474036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Texas SET Implementation Guides (IG)</a:t>
            </a:r>
          </a:p>
        </p:txBody>
      </p:sp>
      <p:sp>
        <p:nvSpPr>
          <p:cNvPr id="3" name="Content Placeholder 2"/>
          <p:cNvSpPr>
            <a:spLocks noGrp="1"/>
          </p:cNvSpPr>
          <p:nvPr>
            <p:ph sz="quarter" idx="4294967295"/>
          </p:nvPr>
        </p:nvSpPr>
        <p:spPr>
          <a:xfrm>
            <a:off x="457200" y="1463040"/>
            <a:ext cx="8458200" cy="3657600"/>
          </a:xfrm>
        </p:spPr>
        <p:txBody>
          <a:bodyPr>
            <a:normAutofit/>
          </a:bodyPr>
          <a:lstStyle/>
          <a:p>
            <a:pPr marL="0" indent="0">
              <a:buNone/>
            </a:pPr>
            <a:r>
              <a:rPr lang="en-US" sz="2800" dirty="0"/>
              <a:t>TX SET Implementation Guides provide technical details contained within the electronic transactions used in the competitive retail electric market in Texas.</a:t>
            </a:r>
          </a:p>
          <a:p>
            <a:pPr marL="0" indent="0">
              <a:buNone/>
            </a:pPr>
            <a:endParaRPr lang="en-US" dirty="0"/>
          </a:p>
          <a:p>
            <a:pPr marL="0" indent="0">
              <a:buNone/>
            </a:pPr>
            <a:r>
              <a:rPr lang="en-US" sz="2800" dirty="0"/>
              <a:t>Current Version 4.0A supports PUCT Substantive Rules and market process revisions</a:t>
            </a:r>
          </a:p>
          <a:p>
            <a:pPr marL="0" indent="0">
              <a:buNone/>
            </a:pPr>
            <a:endParaRPr lang="en-US" dirty="0">
              <a:hlinkClick r:id="rId4"/>
            </a:endParaRPr>
          </a:p>
          <a:p>
            <a:pPr marL="0" indent="0">
              <a:buNone/>
            </a:pPr>
            <a:r>
              <a:rPr lang="en-US" dirty="0">
                <a:hlinkClick r:id="rId5"/>
              </a:rPr>
              <a:t>https://www.ercot.com/mktrules/guides/txset/version</a:t>
            </a:r>
            <a:endParaRPr lang="en-US" sz="1700" dirty="0"/>
          </a:p>
        </p:txBody>
      </p:sp>
      <p:sp>
        <p:nvSpPr>
          <p:cNvPr id="4" name="Date Placeholder 3"/>
          <p:cNvSpPr>
            <a:spLocks noGrp="1"/>
          </p:cNvSpPr>
          <p:nvPr>
            <p:ph type="dt" sz="half" idx="10"/>
          </p:nvPr>
        </p:nvSpPr>
        <p:spPr/>
        <p:txBody>
          <a:bodyPr/>
          <a:lstStyle/>
          <a:p>
            <a:fld id="{DFA885C6-9016-41F6-801F-2802839596A0}" type="datetime1">
              <a:rPr lang="en-US" smtClean="0"/>
              <a:t>4/6/2023</a:t>
            </a:fld>
            <a:endParaRPr lang="en-US" dirty="0"/>
          </a:p>
        </p:txBody>
      </p:sp>
      <p:sp>
        <p:nvSpPr>
          <p:cNvPr id="5" name="Footer Placeholder 4"/>
          <p:cNvSpPr>
            <a:spLocks noGrp="1"/>
          </p:cNvSpPr>
          <p:nvPr>
            <p:ph type="ftr" sz="quarter" idx="11"/>
          </p:nvPr>
        </p:nvSpPr>
        <p:spPr/>
        <p:txBody>
          <a:bodyPr/>
          <a:lstStyle/>
          <a:p>
            <a:r>
              <a:rPr lang="en-US"/>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33</a:t>
            </a:fld>
            <a:endParaRPr lang="en-US" dirty="0"/>
          </a:p>
        </p:txBody>
      </p:sp>
    </p:spTree>
    <p:custDataLst>
      <p:tags r:id="rId1"/>
    </p:custDataLst>
    <p:extLst>
      <p:ext uri="{BB962C8B-B14F-4D97-AF65-F5344CB8AC3E}">
        <p14:creationId xmlns:p14="http://schemas.microsoft.com/office/powerpoint/2010/main" val="33701489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Market Coordination Team (MCT)</a:t>
            </a:r>
          </a:p>
        </p:txBody>
      </p:sp>
      <p:sp>
        <p:nvSpPr>
          <p:cNvPr id="3" name="Content Placeholder 2"/>
          <p:cNvSpPr>
            <a:spLocks noGrp="1"/>
          </p:cNvSpPr>
          <p:nvPr>
            <p:ph sz="quarter" idx="4294967295"/>
          </p:nvPr>
        </p:nvSpPr>
        <p:spPr>
          <a:xfrm>
            <a:off x="457200" y="1240971"/>
            <a:ext cx="8458200" cy="4321629"/>
          </a:xfrm>
        </p:spPr>
        <p:txBody>
          <a:bodyPr>
            <a:normAutofit lnSpcReduction="10000"/>
          </a:bodyPr>
          <a:lstStyle/>
          <a:p>
            <a:pPr marL="0" indent="0">
              <a:buNone/>
            </a:pPr>
            <a:r>
              <a:rPr lang="en-US" sz="2800" dirty="0"/>
              <a:t>MCT is a Retail Market Subcommittee (RMS) Taskforce that is responsible for coordinating the ERCOT Retail Market’s successful implementation of the next TX SET production version. </a:t>
            </a:r>
          </a:p>
          <a:p>
            <a:pPr marL="292608" lvl="1" indent="0">
              <a:buNone/>
            </a:pPr>
            <a:r>
              <a:rPr lang="en-US" sz="2600" dirty="0">
                <a:hlinkClick r:id="rId4"/>
              </a:rPr>
              <a:t>https://www.ercot.com/committees/rms/mct</a:t>
            </a:r>
            <a:r>
              <a:rPr lang="en-US" sz="2600" dirty="0"/>
              <a:t> </a:t>
            </a:r>
          </a:p>
          <a:p>
            <a:pPr marL="0" indent="0">
              <a:buNone/>
            </a:pPr>
            <a:endParaRPr lang="en-US" dirty="0"/>
          </a:p>
          <a:p>
            <a:pPr marL="0" indent="0">
              <a:buNone/>
            </a:pPr>
            <a:r>
              <a:rPr lang="en-US" sz="2800" b="1" dirty="0"/>
              <a:t>TX SET v5.0</a:t>
            </a:r>
            <a:r>
              <a:rPr lang="en-US" sz="2800" dirty="0"/>
              <a:t>: </a:t>
            </a:r>
          </a:p>
          <a:p>
            <a:pPr marL="292608" lvl="1" indent="0">
              <a:buNone/>
            </a:pPr>
            <a:r>
              <a:rPr lang="en-US" sz="2600" dirty="0"/>
              <a:t>What Retail functionality will be delivered? </a:t>
            </a:r>
          </a:p>
          <a:p>
            <a:pPr marL="292608" lvl="1" indent="0">
              <a:buNone/>
            </a:pPr>
            <a:r>
              <a:rPr lang="en-US" sz="2600" dirty="0"/>
              <a:t>When is the Market Flight Testing? </a:t>
            </a:r>
          </a:p>
          <a:p>
            <a:pPr marL="292608" lvl="1" indent="0">
              <a:buNone/>
            </a:pPr>
            <a:r>
              <a:rPr lang="en-US" sz="2600" dirty="0"/>
              <a:t>When is the Migration and Implementation scheduled?</a:t>
            </a:r>
          </a:p>
          <a:p>
            <a:pPr marL="0" indent="0">
              <a:buNone/>
            </a:pPr>
            <a:endParaRPr lang="en-US" dirty="0">
              <a:hlinkClick r:id="rId5"/>
            </a:endParaRPr>
          </a:p>
        </p:txBody>
      </p:sp>
      <p:sp>
        <p:nvSpPr>
          <p:cNvPr id="4" name="Date Placeholder 3"/>
          <p:cNvSpPr>
            <a:spLocks noGrp="1"/>
          </p:cNvSpPr>
          <p:nvPr>
            <p:ph type="dt" sz="half" idx="10"/>
          </p:nvPr>
        </p:nvSpPr>
        <p:spPr/>
        <p:txBody>
          <a:bodyPr/>
          <a:lstStyle/>
          <a:p>
            <a:fld id="{DFA885C6-9016-41F6-801F-2802839596A0}" type="datetime1">
              <a:rPr lang="en-US" smtClean="0"/>
              <a:t>4/6/2023</a:t>
            </a:fld>
            <a:endParaRPr lang="en-US" dirty="0"/>
          </a:p>
        </p:txBody>
      </p:sp>
      <p:sp>
        <p:nvSpPr>
          <p:cNvPr id="5" name="Footer Placeholder 4"/>
          <p:cNvSpPr>
            <a:spLocks noGrp="1"/>
          </p:cNvSpPr>
          <p:nvPr>
            <p:ph type="ftr" sz="quarter" idx="11"/>
          </p:nvPr>
        </p:nvSpPr>
        <p:spPr/>
        <p:txBody>
          <a:bodyPr/>
          <a:lstStyle/>
          <a:p>
            <a:r>
              <a:rPr lang="en-US" dirty="0"/>
              <a:t>TxSET</a:t>
            </a:r>
          </a:p>
        </p:txBody>
      </p:sp>
      <p:sp>
        <p:nvSpPr>
          <p:cNvPr id="7" name="Slide Number Placeholder 6"/>
          <p:cNvSpPr>
            <a:spLocks noGrp="1"/>
          </p:cNvSpPr>
          <p:nvPr>
            <p:ph type="sldNum" sz="quarter" idx="12"/>
          </p:nvPr>
        </p:nvSpPr>
        <p:spPr/>
        <p:txBody>
          <a:bodyPr/>
          <a:lstStyle/>
          <a:p>
            <a:fld id="{D57F1E4F-1CFF-5643-939E-02111984F565}" type="slidenum">
              <a:rPr lang="en-US" smtClean="0"/>
              <a:pPr/>
              <a:t>34</a:t>
            </a:fld>
            <a:endParaRPr lang="en-US" dirty="0"/>
          </a:p>
        </p:txBody>
      </p:sp>
    </p:spTree>
    <p:custDataLst>
      <p:tags r:id="rId1"/>
    </p:custDataLst>
    <p:extLst>
      <p:ext uri="{BB962C8B-B14F-4D97-AF65-F5344CB8AC3E}">
        <p14:creationId xmlns:p14="http://schemas.microsoft.com/office/powerpoint/2010/main" val="25453160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141514"/>
            <a:ext cx="8501744" cy="627796"/>
          </a:xfrm>
        </p:spPr>
        <p:txBody>
          <a:bodyPr>
            <a:normAutofit/>
          </a:bodyPr>
          <a:lstStyle/>
          <a:p>
            <a:r>
              <a:rPr lang="en-US" b="1" dirty="0"/>
              <a:t>TX SET v5.0 Functionality:  </a:t>
            </a:r>
          </a:p>
        </p:txBody>
      </p:sp>
      <p:sp>
        <p:nvSpPr>
          <p:cNvPr id="3" name="Content Placeholder 2"/>
          <p:cNvSpPr>
            <a:spLocks noGrp="1"/>
          </p:cNvSpPr>
          <p:nvPr>
            <p:ph sz="quarter" idx="4294967295"/>
          </p:nvPr>
        </p:nvSpPr>
        <p:spPr>
          <a:xfrm>
            <a:off x="174171" y="1034145"/>
            <a:ext cx="8752114" cy="5018314"/>
          </a:xfrm>
        </p:spPr>
        <p:txBody>
          <a:bodyPr>
            <a:normAutofit/>
          </a:bodyPr>
          <a:lstStyle/>
          <a:p>
            <a:pPr marL="0" indent="0">
              <a:buNone/>
            </a:pPr>
            <a:r>
              <a:rPr lang="en-US" sz="2400" dirty="0"/>
              <a:t>Creates </a:t>
            </a:r>
            <a:r>
              <a:rPr lang="en-US" sz="2400" b="1" dirty="0"/>
              <a:t>new</a:t>
            </a:r>
            <a:r>
              <a:rPr lang="en-US" sz="2400" i="1" dirty="0"/>
              <a:t> </a:t>
            </a:r>
            <a:r>
              <a:rPr lang="en-US" sz="2400" b="1" i="1" dirty="0"/>
              <a:t>IA</a:t>
            </a:r>
            <a:r>
              <a:rPr lang="en-US" sz="2400" i="1" dirty="0"/>
              <a:t> </a:t>
            </a:r>
            <a:r>
              <a:rPr lang="en-US" sz="2400" dirty="0"/>
              <a:t>(Inadvertent) and </a:t>
            </a:r>
            <a:r>
              <a:rPr lang="en-US" sz="2400" b="1" i="1" dirty="0"/>
              <a:t>CR</a:t>
            </a:r>
            <a:r>
              <a:rPr lang="en-US" sz="2400" dirty="0"/>
              <a:t> (Customer Rescission) Move-In Transactional Solutions and </a:t>
            </a:r>
            <a:r>
              <a:rPr lang="en-US" sz="2400" b="1" dirty="0"/>
              <a:t>modifies MarkeTrak Processes </a:t>
            </a:r>
            <a:r>
              <a:rPr lang="en-US" sz="2400" dirty="0"/>
              <a:t>that supports the transactional solution.  </a:t>
            </a:r>
          </a:p>
          <a:p>
            <a:pPr marL="0" indent="0">
              <a:buNone/>
            </a:pPr>
            <a:r>
              <a:rPr lang="en-US" sz="2400" i="1" dirty="0"/>
              <a:t>“</a:t>
            </a:r>
            <a:r>
              <a:rPr lang="en-US" sz="2400" b="1" i="1" dirty="0"/>
              <a:t>County</a:t>
            </a:r>
            <a:r>
              <a:rPr lang="en-US" sz="2400" i="1" dirty="0"/>
              <a:t>” n</a:t>
            </a:r>
            <a:r>
              <a:rPr lang="en-US" sz="2400" dirty="0"/>
              <a:t>ame added as part of the ESI ID Service Address</a:t>
            </a:r>
          </a:p>
          <a:p>
            <a:pPr marL="0" indent="0">
              <a:buNone/>
            </a:pPr>
            <a:r>
              <a:rPr lang="en-US" sz="2400" dirty="0"/>
              <a:t> Creates 44 new “</a:t>
            </a:r>
            <a:r>
              <a:rPr lang="en-US" sz="2400" b="1" dirty="0"/>
              <a:t>Metered</a:t>
            </a:r>
            <a:r>
              <a:rPr lang="en-US" sz="2400" b="1" i="1" dirty="0"/>
              <a:t> Service Type (MSL)”</a:t>
            </a:r>
            <a:r>
              <a:rPr lang="en-US" sz="2400" dirty="0"/>
              <a:t> descriptions</a:t>
            </a:r>
          </a:p>
          <a:p>
            <a:pPr marL="0" indent="0">
              <a:buNone/>
            </a:pPr>
            <a:r>
              <a:rPr lang="en-US" sz="2400" dirty="0"/>
              <a:t>Adds Continuous Service Agreement “</a:t>
            </a:r>
            <a:r>
              <a:rPr lang="en-US" sz="2400" b="1" i="1" dirty="0"/>
              <a:t>(CSA) Start and End Dates” </a:t>
            </a:r>
            <a:r>
              <a:rPr lang="en-US" sz="2400" dirty="0"/>
              <a:t>that may minimize incorrect CSA CRs’ financial liability </a:t>
            </a:r>
          </a:p>
          <a:p>
            <a:pPr marL="0" indent="0">
              <a:buNone/>
            </a:pPr>
            <a:r>
              <a:rPr lang="en-US" sz="2400" dirty="0"/>
              <a:t>Creates</a:t>
            </a:r>
            <a:r>
              <a:rPr lang="en-US" sz="2400" b="1" i="1" dirty="0"/>
              <a:t> new “CHP” </a:t>
            </a:r>
            <a:r>
              <a:rPr lang="en-US" sz="2400" dirty="0"/>
              <a:t>status code for “</a:t>
            </a:r>
            <a:r>
              <a:rPr lang="en-US" sz="2400" b="1" i="1" dirty="0"/>
              <a:t>TDSP Construction Hold</a:t>
            </a:r>
            <a:r>
              <a:rPr lang="en-US" sz="2400" b="1" dirty="0"/>
              <a:t>” </a:t>
            </a:r>
          </a:p>
          <a:p>
            <a:pPr marL="0" indent="0">
              <a:buNone/>
            </a:pPr>
            <a:r>
              <a:rPr lang="en-US" sz="2400" dirty="0"/>
              <a:t>Replaces “</a:t>
            </a:r>
            <a:r>
              <a:rPr lang="en-US" sz="2400" b="1" dirty="0"/>
              <a:t>A13 Other</a:t>
            </a:r>
            <a:r>
              <a:rPr lang="en-US" sz="2400" dirty="0"/>
              <a:t>” with “</a:t>
            </a:r>
            <a:r>
              <a:rPr lang="en-US" sz="2400" b="1" dirty="0"/>
              <a:t>Specific Reject Reason</a:t>
            </a:r>
            <a:r>
              <a:rPr lang="en-US" sz="2400" dirty="0"/>
              <a:t>” codes </a:t>
            </a:r>
          </a:p>
          <a:p>
            <a:pPr marL="0" indent="0">
              <a:buNone/>
            </a:pPr>
            <a:r>
              <a:rPr lang="en-US" sz="2400" b="1" dirty="0"/>
              <a:t>MarkeTrak Enhancements </a:t>
            </a:r>
            <a:r>
              <a:rPr lang="en-US" sz="2400" dirty="0"/>
              <a:t>include new Subtypes, Smarter Validations and adds Complete </a:t>
            </a:r>
            <a:r>
              <a:rPr lang="en-US" sz="2400"/>
              <a:t>Unexecutable Drop-down lists.     </a:t>
            </a:r>
            <a:endParaRPr lang="en-US" sz="2400" dirty="0">
              <a:hlinkClick r:id="rId4"/>
            </a:endParaRPr>
          </a:p>
        </p:txBody>
      </p:sp>
      <p:sp>
        <p:nvSpPr>
          <p:cNvPr id="4" name="Date Placeholder 3"/>
          <p:cNvSpPr>
            <a:spLocks noGrp="1"/>
          </p:cNvSpPr>
          <p:nvPr>
            <p:ph type="dt" sz="half" idx="10"/>
          </p:nvPr>
        </p:nvSpPr>
        <p:spPr/>
        <p:txBody>
          <a:bodyPr/>
          <a:lstStyle/>
          <a:p>
            <a:fld id="{DFA885C6-9016-41F6-801F-2802839596A0}" type="datetime1">
              <a:rPr lang="en-US" smtClean="0"/>
              <a:t>4/6/2023</a:t>
            </a:fld>
            <a:endParaRPr lang="en-US" dirty="0"/>
          </a:p>
        </p:txBody>
      </p:sp>
      <p:sp>
        <p:nvSpPr>
          <p:cNvPr id="5" name="Footer Placeholder 4"/>
          <p:cNvSpPr>
            <a:spLocks noGrp="1"/>
          </p:cNvSpPr>
          <p:nvPr>
            <p:ph type="ftr" sz="quarter" idx="11"/>
          </p:nvPr>
        </p:nvSpPr>
        <p:spPr/>
        <p:txBody>
          <a:bodyPr/>
          <a:lstStyle/>
          <a:p>
            <a:r>
              <a:rPr lang="en-US" dirty="0"/>
              <a:t>TxSET</a:t>
            </a:r>
          </a:p>
        </p:txBody>
      </p:sp>
      <p:sp>
        <p:nvSpPr>
          <p:cNvPr id="7" name="Slide Number Placeholder 6"/>
          <p:cNvSpPr>
            <a:spLocks noGrp="1"/>
          </p:cNvSpPr>
          <p:nvPr>
            <p:ph type="sldNum" sz="quarter" idx="12"/>
          </p:nvPr>
        </p:nvSpPr>
        <p:spPr/>
        <p:txBody>
          <a:bodyPr/>
          <a:lstStyle/>
          <a:p>
            <a:fld id="{D57F1E4F-1CFF-5643-939E-02111984F565}" type="slidenum">
              <a:rPr lang="en-US" smtClean="0"/>
              <a:pPr/>
              <a:t>35</a:t>
            </a:fld>
            <a:endParaRPr lang="en-US" dirty="0"/>
          </a:p>
        </p:txBody>
      </p:sp>
    </p:spTree>
    <p:custDataLst>
      <p:tags r:id="rId1"/>
    </p:custDataLst>
    <p:extLst>
      <p:ext uri="{BB962C8B-B14F-4D97-AF65-F5344CB8AC3E}">
        <p14:creationId xmlns:p14="http://schemas.microsoft.com/office/powerpoint/2010/main" val="11607660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94914" cy="627796"/>
          </a:xfrm>
        </p:spPr>
        <p:txBody>
          <a:bodyPr>
            <a:normAutofit/>
          </a:bodyPr>
          <a:lstStyle/>
          <a:p>
            <a:r>
              <a:rPr lang="en-US" b="1" dirty="0"/>
              <a:t>v5.0 Flight Testing and Implementation Schedule </a:t>
            </a:r>
          </a:p>
        </p:txBody>
      </p:sp>
      <p:sp>
        <p:nvSpPr>
          <p:cNvPr id="3" name="Content Placeholder 2"/>
          <p:cNvSpPr>
            <a:spLocks noGrp="1"/>
          </p:cNvSpPr>
          <p:nvPr>
            <p:ph sz="quarter" idx="4294967295"/>
          </p:nvPr>
        </p:nvSpPr>
        <p:spPr>
          <a:xfrm>
            <a:off x="228600" y="990600"/>
            <a:ext cx="8795657" cy="5323114"/>
          </a:xfrm>
        </p:spPr>
        <p:txBody>
          <a:bodyPr>
            <a:normAutofit lnSpcReduction="10000"/>
          </a:bodyPr>
          <a:lstStyle/>
          <a:p>
            <a:r>
              <a:rPr lang="en-US" dirty="0"/>
              <a:t>ERCOT and Market Participants are currently conducting their internal Requirements gathering and System Design sessions. </a:t>
            </a:r>
          </a:p>
          <a:p>
            <a:r>
              <a:rPr lang="en-US" b="1" dirty="0"/>
              <a:t>Y2023 – Y2024:   Estimated 12 -18 months </a:t>
            </a:r>
            <a:r>
              <a:rPr lang="en-US" dirty="0"/>
              <a:t>for ERCOT and Market Participants  Development, User Acceptance Testing (UAT), Training and Documentation.   </a:t>
            </a:r>
          </a:p>
          <a:p>
            <a:r>
              <a:rPr lang="en-US" b="1" dirty="0"/>
              <a:t>Flight 0924 Required for All MPs for TX SET v5.0 Certification:  </a:t>
            </a:r>
          </a:p>
          <a:p>
            <a:pPr lvl="1"/>
            <a:r>
              <a:rPr lang="en-US" dirty="0"/>
              <a:t>Sign-Up Deadline :        July 31, 2024</a:t>
            </a:r>
          </a:p>
          <a:p>
            <a:pPr lvl="1"/>
            <a:r>
              <a:rPr lang="en-US" dirty="0"/>
              <a:t>Transactions Day 1:      September 23, 2024 </a:t>
            </a:r>
          </a:p>
          <a:p>
            <a:pPr lvl="1"/>
            <a:r>
              <a:rPr lang="en-US" dirty="0"/>
              <a:t>Flight Concludes:          October 18, 2024 </a:t>
            </a:r>
          </a:p>
          <a:p>
            <a:pPr lvl="1"/>
            <a:r>
              <a:rPr lang="en-US" dirty="0"/>
              <a:t>Flight Contingency:       October 24, 2024 </a:t>
            </a:r>
          </a:p>
          <a:p>
            <a:pPr lvl="1"/>
            <a:endParaRPr lang="en-US" b="1" dirty="0"/>
          </a:p>
          <a:p>
            <a:r>
              <a:rPr lang="en-US" b="1" dirty="0"/>
              <a:t>TX SET v5.0 Migration Weekend and Production Go-Live Plans: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lvl="1"/>
            <a:r>
              <a:rPr lang="en-US" dirty="0"/>
              <a:t>Migration Weekend:              November 8, 2024  – November 10, 2024 </a:t>
            </a:r>
          </a:p>
          <a:p>
            <a:pPr lvl="1"/>
            <a:r>
              <a:rPr lang="en-US" b="1" dirty="0"/>
              <a:t>Production Go-Live</a:t>
            </a:r>
            <a:r>
              <a:rPr lang="en-US" dirty="0"/>
              <a:t>:            </a:t>
            </a:r>
            <a:r>
              <a:rPr lang="en-US" b="1" dirty="0"/>
              <a:t>Monday, November 11, 2024 </a:t>
            </a:r>
          </a:p>
          <a:p>
            <a:pPr lvl="1"/>
            <a:r>
              <a:rPr lang="en-US" dirty="0"/>
              <a:t>Contingency Migration:         November 15, 2024 – November 17, 2024 </a:t>
            </a:r>
          </a:p>
          <a:p>
            <a:pPr lvl="1"/>
            <a:r>
              <a:rPr lang="en-US" b="1" dirty="0"/>
              <a:t>Contingency Go-Live</a:t>
            </a:r>
            <a:r>
              <a:rPr lang="en-US" dirty="0"/>
              <a:t>:         </a:t>
            </a:r>
            <a:r>
              <a:rPr lang="en-US" b="1" dirty="0"/>
              <a:t>Monday, November 18, 2024 </a:t>
            </a:r>
          </a:p>
          <a:p>
            <a:pPr lvl="1"/>
            <a:endParaRPr lang="en-US" b="1" dirty="0"/>
          </a:p>
          <a:p>
            <a:endParaRPr lang="en-US" b="1" dirty="0"/>
          </a:p>
          <a:p>
            <a:pPr marL="0" indent="0">
              <a:buNone/>
            </a:pPr>
            <a:endParaRPr lang="en-US" dirty="0">
              <a:hlinkClick r:id="rId4"/>
            </a:endParaRPr>
          </a:p>
        </p:txBody>
      </p:sp>
      <p:sp>
        <p:nvSpPr>
          <p:cNvPr id="4" name="Date Placeholder 3"/>
          <p:cNvSpPr>
            <a:spLocks noGrp="1"/>
          </p:cNvSpPr>
          <p:nvPr>
            <p:ph type="dt" sz="half" idx="10"/>
          </p:nvPr>
        </p:nvSpPr>
        <p:spPr/>
        <p:txBody>
          <a:bodyPr/>
          <a:lstStyle/>
          <a:p>
            <a:fld id="{DFA885C6-9016-41F6-801F-2802839596A0}" type="datetime1">
              <a:rPr lang="en-US" smtClean="0"/>
              <a:t>4/6/2023</a:t>
            </a:fld>
            <a:endParaRPr lang="en-US" dirty="0"/>
          </a:p>
        </p:txBody>
      </p:sp>
      <p:sp>
        <p:nvSpPr>
          <p:cNvPr id="5" name="Footer Placeholder 4"/>
          <p:cNvSpPr>
            <a:spLocks noGrp="1"/>
          </p:cNvSpPr>
          <p:nvPr>
            <p:ph type="ftr" sz="quarter" idx="11"/>
          </p:nvPr>
        </p:nvSpPr>
        <p:spPr/>
        <p:txBody>
          <a:bodyPr/>
          <a:lstStyle/>
          <a:p>
            <a:r>
              <a:rPr lang="en-US" dirty="0"/>
              <a:t>TxSET</a:t>
            </a:r>
          </a:p>
        </p:txBody>
      </p:sp>
      <p:sp>
        <p:nvSpPr>
          <p:cNvPr id="7" name="Slide Number Placeholder 6"/>
          <p:cNvSpPr>
            <a:spLocks noGrp="1"/>
          </p:cNvSpPr>
          <p:nvPr>
            <p:ph type="sldNum" sz="quarter" idx="12"/>
          </p:nvPr>
        </p:nvSpPr>
        <p:spPr/>
        <p:txBody>
          <a:bodyPr/>
          <a:lstStyle/>
          <a:p>
            <a:fld id="{D57F1E4F-1CFF-5643-939E-02111984F565}" type="slidenum">
              <a:rPr lang="en-US" smtClean="0"/>
              <a:pPr/>
              <a:t>36</a:t>
            </a:fld>
            <a:endParaRPr lang="en-US" dirty="0"/>
          </a:p>
        </p:txBody>
      </p:sp>
    </p:spTree>
    <p:custDataLst>
      <p:tags r:id="rId1"/>
    </p:custDataLst>
    <p:extLst>
      <p:ext uri="{BB962C8B-B14F-4D97-AF65-F5344CB8AC3E}">
        <p14:creationId xmlns:p14="http://schemas.microsoft.com/office/powerpoint/2010/main" val="42429312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solidFill>
                  <a:srgbClr val="B45F07"/>
                </a:solidFill>
              </a:rPr>
              <a:t>TX SET Working Group</a:t>
            </a:r>
          </a:p>
        </p:txBody>
      </p:sp>
      <p:sp>
        <p:nvSpPr>
          <p:cNvPr id="3" name="Date Placeholder 2"/>
          <p:cNvSpPr>
            <a:spLocks noGrp="1"/>
          </p:cNvSpPr>
          <p:nvPr>
            <p:ph type="dt" sz="half" idx="10"/>
          </p:nvPr>
        </p:nvSpPr>
        <p:spPr/>
        <p:txBody>
          <a:bodyPr/>
          <a:lstStyle/>
          <a:p>
            <a:fld id="{54060718-8BF0-42CA-AA83-2C752D8E260A}" type="datetime1">
              <a:rPr lang="en-US" smtClean="0"/>
              <a:t>4/6/2023</a:t>
            </a:fld>
            <a:endParaRPr lang="en-US" dirty="0"/>
          </a:p>
        </p:txBody>
      </p:sp>
      <p:sp>
        <p:nvSpPr>
          <p:cNvPr id="4" name="Footer Placeholder 3"/>
          <p:cNvSpPr>
            <a:spLocks noGrp="1"/>
          </p:cNvSpPr>
          <p:nvPr>
            <p:ph type="ftr" sz="quarter" idx="11"/>
          </p:nvPr>
        </p:nvSpPr>
        <p:spPr/>
        <p:txBody>
          <a:bodyPr/>
          <a:lstStyle/>
          <a:p>
            <a:r>
              <a:rPr lang="en-US"/>
              <a:t>TxSET</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37</a:t>
            </a:fld>
            <a:endParaRPr lang="en-US" dirty="0"/>
          </a:p>
        </p:txBody>
      </p:sp>
    </p:spTree>
    <p:custDataLst>
      <p:tags r:id="rId1"/>
    </p:custDataLst>
    <p:extLst>
      <p:ext uri="{BB962C8B-B14F-4D97-AF65-F5344CB8AC3E}">
        <p14:creationId xmlns:p14="http://schemas.microsoft.com/office/powerpoint/2010/main" val="14783148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TX SET Working Group</a:t>
            </a:r>
          </a:p>
        </p:txBody>
      </p:sp>
      <p:sp>
        <p:nvSpPr>
          <p:cNvPr id="3" name="Content Placeholder 2"/>
          <p:cNvSpPr>
            <a:spLocks noGrp="1"/>
          </p:cNvSpPr>
          <p:nvPr>
            <p:ph sz="quarter" idx="4294967295"/>
          </p:nvPr>
        </p:nvSpPr>
        <p:spPr>
          <a:xfrm>
            <a:off x="457199" y="1181100"/>
            <a:ext cx="6405155" cy="5029200"/>
          </a:xfrm>
        </p:spPr>
        <p:txBody>
          <a:bodyPr>
            <a:normAutofit lnSpcReduction="10000"/>
          </a:bodyPr>
          <a:lstStyle/>
          <a:p>
            <a:pPr marL="0" indent="0" hangingPunct="0">
              <a:lnSpc>
                <a:spcPct val="100000"/>
              </a:lnSpc>
              <a:buNone/>
            </a:pPr>
            <a:r>
              <a:rPr lang="en-US" sz="2200" dirty="0"/>
              <a:t>Texas Standard Electronic Transaction (TX SET) Working Group:</a:t>
            </a:r>
          </a:p>
          <a:p>
            <a:pPr hangingPunct="0">
              <a:lnSpc>
                <a:spcPct val="100000"/>
              </a:lnSpc>
            </a:pPr>
            <a:r>
              <a:rPr lang="en-US" sz="2000" b="1" dirty="0"/>
              <a:t>R</a:t>
            </a:r>
            <a:r>
              <a:rPr lang="en-US" sz="1700" b="1" dirty="0"/>
              <a:t>eports</a:t>
            </a:r>
            <a:r>
              <a:rPr lang="en-US" sz="1700" dirty="0"/>
              <a:t> to the Retail Market Subcommittee (RMS)</a:t>
            </a:r>
          </a:p>
          <a:p>
            <a:pPr hangingPunct="0">
              <a:lnSpc>
                <a:spcPct val="100000"/>
              </a:lnSpc>
            </a:pPr>
            <a:r>
              <a:rPr lang="en-US" sz="2000" b="1" dirty="0"/>
              <a:t>A</a:t>
            </a:r>
            <a:r>
              <a:rPr lang="en-US" sz="1700" b="1" dirty="0"/>
              <a:t>nalyzes</a:t>
            </a:r>
            <a:r>
              <a:rPr lang="en-US" sz="1700" dirty="0"/>
              <a:t> the need for new or modifications to existing electronic transactions</a:t>
            </a:r>
          </a:p>
          <a:p>
            <a:pPr hangingPunct="0">
              <a:lnSpc>
                <a:spcPct val="100000"/>
              </a:lnSpc>
            </a:pPr>
            <a:r>
              <a:rPr lang="en-US" sz="2000" b="1" dirty="0"/>
              <a:t>R</a:t>
            </a:r>
            <a:r>
              <a:rPr lang="en-US" sz="1700" b="1" dirty="0"/>
              <a:t>ecommends</a:t>
            </a:r>
            <a:r>
              <a:rPr lang="en-US" sz="1700" dirty="0"/>
              <a:t> changes to retail market processes </a:t>
            </a:r>
          </a:p>
          <a:p>
            <a:pPr hangingPunct="0">
              <a:lnSpc>
                <a:spcPct val="100000"/>
              </a:lnSpc>
            </a:pPr>
            <a:r>
              <a:rPr lang="en-US" sz="2000" b="1" dirty="0"/>
              <a:t>W</a:t>
            </a:r>
            <a:r>
              <a:rPr lang="en-US" sz="1700" b="1" dirty="0"/>
              <a:t>orks </a:t>
            </a:r>
            <a:r>
              <a:rPr lang="en-US" sz="1700" dirty="0"/>
              <a:t>with the ERCOT Flight Administrator to ensure that testing processes and procedures are defined and administered</a:t>
            </a:r>
          </a:p>
          <a:p>
            <a:pPr hangingPunct="0">
              <a:lnSpc>
                <a:spcPct val="100000"/>
              </a:lnSpc>
            </a:pPr>
            <a:r>
              <a:rPr lang="en-US" sz="2000" b="1" dirty="0"/>
              <a:t>M</a:t>
            </a:r>
            <a:r>
              <a:rPr lang="en-US" sz="1700" b="1" dirty="0"/>
              <a:t>aintains</a:t>
            </a:r>
            <a:r>
              <a:rPr lang="en-US" sz="1700" dirty="0"/>
              <a:t> the Texas SET Implementation Guides and the Texas Market Test Plan Guide</a:t>
            </a:r>
          </a:p>
          <a:p>
            <a:pPr hangingPunct="0">
              <a:lnSpc>
                <a:spcPct val="100000"/>
              </a:lnSpc>
            </a:pPr>
            <a:r>
              <a:rPr lang="en-US" sz="2000" b="1" dirty="0"/>
              <a:t>C</a:t>
            </a:r>
            <a:r>
              <a:rPr lang="en-US" sz="1700" b="1" dirty="0"/>
              <a:t>ollaborates</a:t>
            </a:r>
            <a:r>
              <a:rPr lang="en-US" sz="1700" dirty="0"/>
              <a:t> with other Working Groups and Taskforces as directed by RMS</a:t>
            </a:r>
          </a:p>
          <a:p>
            <a:pPr hangingPunct="0">
              <a:lnSpc>
                <a:spcPct val="100000"/>
              </a:lnSpc>
            </a:pPr>
            <a:r>
              <a:rPr lang="en-US" sz="1700" dirty="0">
                <a:hlinkClick r:id="rId4"/>
              </a:rPr>
              <a:t>https://www.ercot.com/committees/rms/txset</a:t>
            </a:r>
            <a:endParaRPr lang="en-US" sz="1700" dirty="0"/>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53498" y="4190255"/>
            <a:ext cx="2167160" cy="2020045"/>
          </a:xfrm>
          <a:prstGeom prst="rect">
            <a:avLst/>
          </a:prstGeom>
        </p:spPr>
      </p:pic>
      <p:sp>
        <p:nvSpPr>
          <p:cNvPr id="4" name="Date Placeholder 3"/>
          <p:cNvSpPr>
            <a:spLocks noGrp="1"/>
          </p:cNvSpPr>
          <p:nvPr>
            <p:ph type="dt" sz="half" idx="10"/>
          </p:nvPr>
        </p:nvSpPr>
        <p:spPr/>
        <p:txBody>
          <a:bodyPr/>
          <a:lstStyle/>
          <a:p>
            <a:fld id="{8CC00031-65A2-4224-B09E-C5CEBB03A378}" type="datetime1">
              <a:rPr lang="en-US" smtClean="0"/>
              <a:t>4/6/2023</a:t>
            </a:fld>
            <a:endParaRPr lang="en-US" dirty="0"/>
          </a:p>
        </p:txBody>
      </p:sp>
      <p:sp>
        <p:nvSpPr>
          <p:cNvPr id="5" name="Footer Placeholder 4"/>
          <p:cNvSpPr>
            <a:spLocks noGrp="1"/>
          </p:cNvSpPr>
          <p:nvPr>
            <p:ph type="ftr" sz="quarter" idx="11"/>
          </p:nvPr>
        </p:nvSpPr>
        <p:spPr/>
        <p:txBody>
          <a:bodyPr/>
          <a:lstStyle/>
          <a:p>
            <a:r>
              <a:rPr lang="en-US"/>
              <a:t>TxSET</a:t>
            </a:r>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pPr/>
              <a:t>38</a:t>
            </a:fld>
            <a:endParaRPr lang="en-US" dirty="0"/>
          </a:p>
        </p:txBody>
      </p:sp>
    </p:spTree>
    <p:custDataLst>
      <p:tags r:id="rId1"/>
    </p:custDataLst>
    <p:extLst>
      <p:ext uri="{BB962C8B-B14F-4D97-AF65-F5344CB8AC3E}">
        <p14:creationId xmlns:p14="http://schemas.microsoft.com/office/powerpoint/2010/main" val="7900745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TX SET Issue Submission Process</a:t>
            </a:r>
          </a:p>
        </p:txBody>
      </p:sp>
      <p:sp>
        <p:nvSpPr>
          <p:cNvPr id="3" name="Content Placeholder 2"/>
          <p:cNvSpPr>
            <a:spLocks noGrp="1"/>
          </p:cNvSpPr>
          <p:nvPr>
            <p:ph sz="quarter" idx="4294967295"/>
          </p:nvPr>
        </p:nvSpPr>
        <p:spPr>
          <a:xfrm>
            <a:off x="381000" y="1018953"/>
            <a:ext cx="8623300" cy="5867400"/>
          </a:xfrm>
        </p:spPr>
        <p:txBody>
          <a:bodyPr/>
          <a:lstStyle/>
          <a:p>
            <a:pPr marL="0" indent="0">
              <a:buNone/>
            </a:pPr>
            <a:r>
              <a:rPr lang="en-US" sz="2400" dirty="0">
                <a:solidFill>
                  <a:schemeClr val="tx1">
                    <a:lumMod val="65000"/>
                    <a:lumOff val="35000"/>
                  </a:schemeClr>
                </a:solidFill>
              </a:rPr>
              <a:t>Formal method to initiate review of issues</a:t>
            </a:r>
          </a:p>
          <a:p>
            <a:pPr marL="0" indent="0">
              <a:buNone/>
            </a:pPr>
            <a:endParaRPr lang="en-US" sz="2400" dirty="0">
              <a:solidFill>
                <a:schemeClr val="tx1">
                  <a:lumMod val="65000"/>
                  <a:lumOff val="35000"/>
                </a:schemeClr>
              </a:solidFill>
            </a:endParaRPr>
          </a:p>
          <a:p>
            <a:pPr marL="0" indent="0">
              <a:buNone/>
            </a:pPr>
            <a:br>
              <a:rPr lang="en-US" sz="3200" i="1" dirty="0">
                <a:solidFill>
                  <a:schemeClr val="tx1">
                    <a:lumMod val="65000"/>
                    <a:lumOff val="35000"/>
                  </a:schemeClr>
                </a:solidFill>
              </a:rPr>
            </a:br>
            <a:endParaRPr lang="en-US" sz="3200" i="1" dirty="0">
              <a:solidFill>
                <a:schemeClr val="tx1">
                  <a:lumMod val="65000"/>
                  <a:lumOff val="35000"/>
                </a:schemeClr>
              </a:solidFill>
            </a:endParaRPr>
          </a:p>
          <a:p>
            <a:pPr marL="0" indent="0" hangingPunct="0">
              <a:buNone/>
            </a:pPr>
            <a:endParaRPr lang="en-US" sz="1700" dirty="0">
              <a:hlinkClick r:id="rId4"/>
            </a:endParaRPr>
          </a:p>
          <a:p>
            <a:pPr algn="ctr" hangingPunct="0"/>
            <a:endParaRPr lang="en-US" sz="1700" dirty="0"/>
          </a:p>
        </p:txBody>
      </p:sp>
      <p:sp>
        <p:nvSpPr>
          <p:cNvPr id="6" name="Rectangle 5"/>
          <p:cNvSpPr/>
          <p:nvPr/>
        </p:nvSpPr>
        <p:spPr>
          <a:xfrm>
            <a:off x="1755949" y="3433643"/>
            <a:ext cx="5375005" cy="101498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7" name="Rectangle 6"/>
          <p:cNvSpPr/>
          <p:nvPr/>
        </p:nvSpPr>
        <p:spPr>
          <a:xfrm>
            <a:off x="1750062" y="5222543"/>
            <a:ext cx="5380892" cy="35939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endParaRPr>
          </a:p>
        </p:txBody>
      </p:sp>
      <p:sp>
        <p:nvSpPr>
          <p:cNvPr id="5" name="Date Placeholder 4"/>
          <p:cNvSpPr>
            <a:spLocks noGrp="1"/>
          </p:cNvSpPr>
          <p:nvPr>
            <p:ph type="dt" sz="half" idx="10"/>
          </p:nvPr>
        </p:nvSpPr>
        <p:spPr/>
        <p:txBody>
          <a:bodyPr/>
          <a:lstStyle/>
          <a:p>
            <a:fld id="{381D73FC-8232-4433-9358-5926957C0A2A}" type="datetime1">
              <a:rPr lang="en-US" smtClean="0"/>
              <a:t>4/6/2023</a:t>
            </a:fld>
            <a:endParaRPr lang="en-US" dirty="0"/>
          </a:p>
        </p:txBody>
      </p:sp>
      <p:sp>
        <p:nvSpPr>
          <p:cNvPr id="8" name="Footer Placeholder 7"/>
          <p:cNvSpPr>
            <a:spLocks noGrp="1"/>
          </p:cNvSpPr>
          <p:nvPr>
            <p:ph type="ftr" sz="quarter" idx="11"/>
          </p:nvPr>
        </p:nvSpPr>
        <p:spPr/>
        <p:txBody>
          <a:bodyPr/>
          <a:lstStyle/>
          <a:p>
            <a:r>
              <a:rPr lang="en-US"/>
              <a:t>TxSET</a:t>
            </a:r>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pPr/>
              <a:t>39</a:t>
            </a:fld>
            <a:endParaRPr lang="en-US" dirty="0"/>
          </a:p>
        </p:txBody>
      </p:sp>
      <p:pic>
        <p:nvPicPr>
          <p:cNvPr id="5122" name="Picture 2">
            <a:extLst>
              <a:ext uri="{FF2B5EF4-FFF2-40B4-BE49-F238E27FC236}">
                <a16:creationId xmlns:a16="http://schemas.microsoft.com/office/drawing/2014/main" id="{B255488D-ABA1-72C8-76EA-0A2B2ED63E2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3553" y="1450076"/>
            <a:ext cx="7543800" cy="484715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10763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4/6/2023</a:t>
            </a:fld>
            <a:endParaRPr lang="en-US" dirty="0"/>
          </a:p>
        </p:txBody>
      </p:sp>
      <p:sp>
        <p:nvSpPr>
          <p:cNvPr id="3" name="Footer Placeholder 2"/>
          <p:cNvSpPr>
            <a:spLocks noGrp="1"/>
          </p:cNvSpPr>
          <p:nvPr>
            <p:ph type="ftr" sz="quarter" idx="11"/>
          </p:nvPr>
        </p:nvSpPr>
        <p:spPr/>
        <p:txBody>
          <a:bodyPr/>
          <a:lstStyle/>
          <a:p>
            <a:r>
              <a:rPr lang="en-US"/>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4</a:t>
            </a:fld>
            <a:endParaRPr lang="en-US" dirty="0"/>
          </a:p>
        </p:txBody>
      </p:sp>
      <p:sp>
        <p:nvSpPr>
          <p:cNvPr id="5" name="Title 4"/>
          <p:cNvSpPr>
            <a:spLocks noGrp="1"/>
          </p:cNvSpPr>
          <p:nvPr>
            <p:ph type="title"/>
          </p:nvPr>
        </p:nvSpPr>
        <p:spPr/>
        <p:txBody>
          <a:bodyPr/>
          <a:lstStyle/>
          <a:p>
            <a:r>
              <a:rPr lang="en-US" dirty="0"/>
              <a:t>Antitrust Admonition</a:t>
            </a:r>
          </a:p>
        </p:txBody>
      </p:sp>
      <p:sp>
        <p:nvSpPr>
          <p:cNvPr id="6" name="Rectangle 5"/>
          <p:cNvSpPr/>
          <p:nvPr/>
        </p:nvSpPr>
        <p:spPr>
          <a:xfrm>
            <a:off x="377707" y="1576498"/>
            <a:ext cx="8390965" cy="3970318"/>
          </a:xfrm>
          <a:prstGeom prst="rect">
            <a:avLst/>
          </a:prstGeom>
        </p:spPr>
        <p:txBody>
          <a:bodyPr wrap="square">
            <a:spAutoFit/>
          </a:bodyPr>
          <a:lstStyle/>
          <a:p>
            <a:r>
              <a:rPr lang="en-US" sz="2800" dirty="0">
                <a:solidFill>
                  <a:schemeClr val="tx1">
                    <a:lumMod val="75000"/>
                    <a:lumOff val="25000"/>
                  </a:schemeClr>
                </a:solidFill>
              </a:rPr>
              <a:t>To avoid raising concerns about antitrust liability, participants in ERCOT activities should refrain from proposing any action or measure that would exceed ERCOT’s authority under federal or state law. For additional information, stakeholders should consult the </a:t>
            </a:r>
            <a:r>
              <a:rPr lang="en-US" sz="2800" i="1" dirty="0">
                <a:solidFill>
                  <a:schemeClr val="tx1">
                    <a:lumMod val="75000"/>
                    <a:lumOff val="25000"/>
                  </a:schemeClr>
                </a:solidFill>
              </a:rPr>
              <a:t>Statement of Position on Antitrust Issues for Members of ERCOT Committees, Subcommittees, and Working Groups</a:t>
            </a:r>
            <a:r>
              <a:rPr lang="en-US" sz="2800" dirty="0">
                <a:solidFill>
                  <a:schemeClr val="tx1">
                    <a:lumMod val="75000"/>
                    <a:lumOff val="25000"/>
                  </a:schemeClr>
                </a:solidFill>
              </a:rPr>
              <a:t>, which is posted on the ERCOT website.</a:t>
            </a:r>
          </a:p>
        </p:txBody>
      </p:sp>
    </p:spTree>
    <p:custDataLst>
      <p:tags r:id="rId1"/>
    </p:custDataLst>
    <p:extLst>
      <p:ext uri="{BB962C8B-B14F-4D97-AF65-F5344CB8AC3E}">
        <p14:creationId xmlns:p14="http://schemas.microsoft.com/office/powerpoint/2010/main" val="11664088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B726B2-D9F2-4E2A-9C29-012AFEB4CCC6}" type="datetime1">
              <a:rPr lang="en-US" smtClean="0"/>
              <a:t>4/6/2023</a:t>
            </a:fld>
            <a:endParaRPr lang="en-US" dirty="0"/>
          </a:p>
        </p:txBody>
      </p:sp>
      <p:sp>
        <p:nvSpPr>
          <p:cNvPr id="3" name="Footer Placeholder 2"/>
          <p:cNvSpPr>
            <a:spLocks noGrp="1"/>
          </p:cNvSpPr>
          <p:nvPr>
            <p:ph type="ftr" sz="quarter" idx="11"/>
          </p:nvPr>
        </p:nvSpPr>
        <p:spPr/>
        <p:txBody>
          <a:bodyPr/>
          <a:lstStyle/>
          <a:p>
            <a:r>
              <a:rPr lang="en-US"/>
              <a:t>TxSET</a:t>
            </a:r>
            <a:endParaRPr lang="en-US" dirty="0"/>
          </a:p>
        </p:txBody>
      </p:sp>
      <p:sp>
        <p:nvSpPr>
          <p:cNvPr id="4" name="Title 3"/>
          <p:cNvSpPr>
            <a:spLocks noGrp="1"/>
          </p:cNvSpPr>
          <p:nvPr>
            <p:ph type="title"/>
          </p:nvPr>
        </p:nvSpPr>
        <p:spPr/>
        <p:txBody>
          <a:bodyPr/>
          <a:lstStyle/>
          <a:p>
            <a:r>
              <a:rPr lang="en-US" dirty="0"/>
              <a:t>Retail Market Testing</a:t>
            </a:r>
          </a:p>
        </p:txBody>
      </p:sp>
      <p:sp>
        <p:nvSpPr>
          <p:cNvPr id="6" name="TextBox 5"/>
          <p:cNvSpPr txBox="1"/>
          <p:nvPr/>
        </p:nvSpPr>
        <p:spPr>
          <a:xfrm>
            <a:off x="457200" y="1371600"/>
            <a:ext cx="7645536" cy="4339650"/>
          </a:xfrm>
          <a:prstGeom prst="rect">
            <a:avLst/>
          </a:prstGeom>
          <a:noFill/>
        </p:spPr>
        <p:txBody>
          <a:bodyPr wrap="square" rtlCol="0">
            <a:spAutoFit/>
          </a:bodyPr>
          <a:lstStyle/>
          <a:p>
            <a:r>
              <a:rPr lang="en-US" sz="2800" dirty="0">
                <a:solidFill>
                  <a:schemeClr val="tx1">
                    <a:lumMod val="75000"/>
                    <a:lumOff val="25000"/>
                  </a:schemeClr>
                </a:solidFill>
              </a:rPr>
              <a:t>Flight Testing:</a:t>
            </a:r>
          </a:p>
          <a:p>
            <a:endParaRPr lang="en-US" sz="2800" dirty="0">
              <a:solidFill>
                <a:schemeClr val="tx1">
                  <a:lumMod val="75000"/>
                  <a:lumOff val="25000"/>
                </a:schemeClr>
              </a:solidFill>
            </a:endParaRPr>
          </a:p>
          <a:p>
            <a:pPr marL="365760" lvl="1" indent="-365760">
              <a:buClr>
                <a:schemeClr val="accent1">
                  <a:lumMod val="75000"/>
                </a:schemeClr>
              </a:buClr>
              <a:buFont typeface="Arial" panose="020B0604020202020204" pitchFamily="34" charset="0"/>
              <a:buChar char="•"/>
            </a:pPr>
            <a:r>
              <a:rPr lang="en-US" sz="2800" dirty="0">
                <a:solidFill>
                  <a:schemeClr val="tx1">
                    <a:lumMod val="75000"/>
                    <a:lumOff val="25000"/>
                  </a:schemeClr>
                </a:solidFill>
              </a:rPr>
              <a:t>All retail Market Participants are required to test for ERCOT certification</a:t>
            </a:r>
          </a:p>
          <a:p>
            <a:pPr marL="365760" lvl="1" indent="-365760">
              <a:buClr>
                <a:schemeClr val="accent1">
                  <a:lumMod val="75000"/>
                </a:schemeClr>
              </a:buClr>
              <a:buFont typeface="Arial" panose="020B0604020202020204" pitchFamily="34" charset="0"/>
              <a:buChar char="•"/>
            </a:pPr>
            <a:endParaRPr lang="en-US" sz="2800" dirty="0">
              <a:solidFill>
                <a:schemeClr val="tx1">
                  <a:lumMod val="75000"/>
                  <a:lumOff val="25000"/>
                </a:schemeClr>
              </a:solidFill>
            </a:endParaRPr>
          </a:p>
          <a:p>
            <a:pPr marL="365760" lvl="1" indent="-365760">
              <a:buClr>
                <a:schemeClr val="accent1">
                  <a:lumMod val="75000"/>
                </a:schemeClr>
              </a:buClr>
              <a:buFont typeface="Arial" panose="020B0604020202020204" pitchFamily="34" charset="0"/>
              <a:buChar char="•"/>
            </a:pPr>
            <a:r>
              <a:rPr lang="en-US" sz="2800" dirty="0">
                <a:solidFill>
                  <a:schemeClr val="tx1">
                    <a:lumMod val="75000"/>
                    <a:lumOff val="25000"/>
                  </a:schemeClr>
                </a:solidFill>
              </a:rPr>
              <a:t>Three Market flights per year</a:t>
            </a:r>
          </a:p>
          <a:p>
            <a:pPr marL="365760" lvl="1" indent="-365760">
              <a:buClr>
                <a:schemeClr val="accent1">
                  <a:lumMod val="75000"/>
                </a:schemeClr>
              </a:buClr>
              <a:buFont typeface="Arial" panose="020B0604020202020204" pitchFamily="34" charset="0"/>
              <a:buChar char="•"/>
            </a:pPr>
            <a:endParaRPr lang="en-US" sz="2800" dirty="0">
              <a:solidFill>
                <a:schemeClr val="tx1">
                  <a:lumMod val="75000"/>
                  <a:lumOff val="25000"/>
                </a:schemeClr>
              </a:solidFill>
            </a:endParaRPr>
          </a:p>
          <a:p>
            <a:pPr marL="365760" lvl="1" indent="-365760">
              <a:buClr>
                <a:schemeClr val="accent1">
                  <a:lumMod val="75000"/>
                </a:schemeClr>
              </a:buClr>
              <a:buFont typeface="Arial" panose="020B0604020202020204" pitchFamily="34" charset="0"/>
              <a:buChar char="•"/>
            </a:pPr>
            <a:r>
              <a:rPr lang="en-US" sz="2800" dirty="0">
                <a:solidFill>
                  <a:schemeClr val="tx1">
                    <a:lumMod val="75000"/>
                    <a:lumOff val="25000"/>
                  </a:schemeClr>
                </a:solidFill>
              </a:rPr>
              <a:t>End to End test scripts (</a:t>
            </a:r>
            <a:r>
              <a:rPr lang="en-US" sz="2800" dirty="0" err="1">
                <a:solidFill>
                  <a:schemeClr val="tx1">
                    <a:lumMod val="75000"/>
                    <a:lumOff val="25000"/>
                  </a:schemeClr>
                </a:solidFill>
              </a:rPr>
              <a:t>i.e</a:t>
            </a:r>
            <a:r>
              <a:rPr lang="en-US" sz="2800" dirty="0">
                <a:solidFill>
                  <a:schemeClr val="tx1">
                    <a:lumMod val="75000"/>
                    <a:lumOff val="25000"/>
                  </a:schemeClr>
                </a:solidFill>
              </a:rPr>
              <a:t> connectivity, penny test)</a:t>
            </a:r>
          </a:p>
          <a:p>
            <a:pPr marL="800100" lvl="1" indent="-342900">
              <a:buFont typeface="Arial" panose="020B0604020202020204" pitchFamily="34" charset="0"/>
              <a:buChar char="•"/>
            </a:pPr>
            <a:endParaRPr lang="en-US" sz="2400" dirty="0">
              <a:solidFill>
                <a:schemeClr val="tx1">
                  <a:lumMod val="65000"/>
                  <a:lumOff val="35000"/>
                </a:schemeClr>
              </a:solidFill>
            </a:endParaRPr>
          </a:p>
        </p:txBody>
      </p:sp>
      <p:sp>
        <p:nvSpPr>
          <p:cNvPr id="5" name="Slide Number Placeholder 4"/>
          <p:cNvSpPr>
            <a:spLocks noGrp="1"/>
          </p:cNvSpPr>
          <p:nvPr>
            <p:ph type="sldNum" sz="quarter" idx="12"/>
          </p:nvPr>
        </p:nvSpPr>
        <p:spPr/>
        <p:txBody>
          <a:bodyPr/>
          <a:lstStyle/>
          <a:p>
            <a:fld id="{D57F1E4F-1CFF-5643-939E-02111984F565}" type="slidenum">
              <a:rPr lang="en-US" smtClean="0"/>
              <a:pPr/>
              <a:t>40</a:t>
            </a:fld>
            <a:endParaRPr lang="en-US" dirty="0"/>
          </a:p>
        </p:txBody>
      </p:sp>
    </p:spTree>
    <p:custDataLst>
      <p:tags r:id="rId1"/>
    </p:custDataLst>
    <p:extLst>
      <p:ext uri="{BB962C8B-B14F-4D97-AF65-F5344CB8AC3E}">
        <p14:creationId xmlns:p14="http://schemas.microsoft.com/office/powerpoint/2010/main" val="26275553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4/6/2023</a:t>
            </a:fld>
            <a:endParaRPr lang="en-US" dirty="0"/>
          </a:p>
        </p:txBody>
      </p:sp>
      <p:sp>
        <p:nvSpPr>
          <p:cNvPr id="3" name="Footer Placeholder 2"/>
          <p:cNvSpPr>
            <a:spLocks noGrp="1"/>
          </p:cNvSpPr>
          <p:nvPr>
            <p:ph type="ftr" sz="quarter" idx="11"/>
          </p:nvPr>
        </p:nvSpPr>
        <p:spPr/>
        <p:txBody>
          <a:bodyPr/>
          <a:lstStyle/>
          <a:p>
            <a:r>
              <a:rPr lang="en-US"/>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41</a:t>
            </a:fld>
            <a:endParaRPr lang="en-US" dirty="0"/>
          </a:p>
        </p:txBody>
      </p:sp>
      <p:sp>
        <p:nvSpPr>
          <p:cNvPr id="5" name="Title 4"/>
          <p:cNvSpPr>
            <a:spLocks noGrp="1"/>
          </p:cNvSpPr>
          <p:nvPr>
            <p:ph type="title"/>
          </p:nvPr>
        </p:nvSpPr>
        <p:spPr/>
        <p:txBody>
          <a:bodyPr/>
          <a:lstStyle/>
          <a:p>
            <a:r>
              <a:rPr lang="en-US" dirty="0"/>
              <a:t>Retail Market Testing</a:t>
            </a:r>
          </a:p>
        </p:txBody>
      </p:sp>
      <p:sp>
        <p:nvSpPr>
          <p:cNvPr id="6" name="Rectangle 5"/>
          <p:cNvSpPr/>
          <p:nvPr/>
        </p:nvSpPr>
        <p:spPr>
          <a:xfrm>
            <a:off x="381000" y="1539471"/>
            <a:ext cx="7239000" cy="3046988"/>
          </a:xfrm>
          <a:prstGeom prst="rect">
            <a:avLst/>
          </a:prstGeom>
        </p:spPr>
        <p:txBody>
          <a:bodyPr wrap="square">
            <a:spAutoFit/>
          </a:bodyPr>
          <a:lstStyle/>
          <a:p>
            <a:pPr marL="0" lvl="1"/>
            <a:r>
              <a:rPr lang="en-US" sz="2800" dirty="0">
                <a:solidFill>
                  <a:schemeClr val="tx1">
                    <a:lumMod val="75000"/>
                    <a:lumOff val="25000"/>
                  </a:schemeClr>
                </a:solidFill>
              </a:rPr>
              <a:t>Governed by Texas Market Test Plan:</a:t>
            </a:r>
          </a:p>
          <a:p>
            <a:pPr marL="0" lvl="1"/>
            <a:endParaRPr lang="en-US" sz="2800" dirty="0">
              <a:solidFill>
                <a:schemeClr val="tx1">
                  <a:lumMod val="75000"/>
                  <a:lumOff val="25000"/>
                </a:schemeClr>
              </a:solidFill>
            </a:endParaRPr>
          </a:p>
          <a:p>
            <a:pPr marL="800100" lvl="1" indent="-342900">
              <a:buClr>
                <a:schemeClr val="accent1">
                  <a:lumMod val="75000"/>
                </a:schemeClr>
              </a:buClr>
              <a:buFont typeface="Arial" panose="020B0604020202020204" pitchFamily="34" charset="0"/>
              <a:buChar char="•"/>
            </a:pPr>
            <a:r>
              <a:rPr lang="en-US" sz="2800" dirty="0">
                <a:solidFill>
                  <a:schemeClr val="tx1">
                    <a:lumMod val="75000"/>
                    <a:lumOff val="25000"/>
                  </a:schemeClr>
                </a:solidFill>
              </a:rPr>
              <a:t>Maintained by TX SET Working Group</a:t>
            </a:r>
          </a:p>
          <a:p>
            <a:pPr marL="800100" lvl="1" indent="-342900">
              <a:buClr>
                <a:schemeClr val="accent1">
                  <a:lumMod val="75000"/>
                </a:schemeClr>
              </a:buClr>
              <a:buFont typeface="Arial" panose="020B0604020202020204" pitchFamily="34" charset="0"/>
              <a:buChar char="•"/>
            </a:pPr>
            <a:endParaRPr lang="en-US" sz="2800" dirty="0">
              <a:solidFill>
                <a:schemeClr val="tx1">
                  <a:lumMod val="75000"/>
                  <a:lumOff val="25000"/>
                </a:schemeClr>
              </a:solidFill>
            </a:endParaRPr>
          </a:p>
          <a:p>
            <a:pPr marL="800100" lvl="1" indent="-342900">
              <a:buClr>
                <a:schemeClr val="accent1">
                  <a:lumMod val="75000"/>
                </a:schemeClr>
              </a:buClr>
              <a:buFont typeface="Arial" panose="020B0604020202020204" pitchFamily="34" charset="0"/>
              <a:buChar char="•"/>
            </a:pPr>
            <a:r>
              <a:rPr lang="en-US" sz="2800" dirty="0">
                <a:solidFill>
                  <a:schemeClr val="tx1">
                    <a:lumMod val="75000"/>
                    <a:lumOff val="25000"/>
                  </a:schemeClr>
                </a:solidFill>
              </a:rPr>
              <a:t>Outlines testing processes and requirements</a:t>
            </a:r>
          </a:p>
          <a:p>
            <a:endParaRPr lang="en-US" sz="2400" dirty="0">
              <a:solidFill>
                <a:schemeClr val="tx1">
                  <a:lumMod val="65000"/>
                  <a:lumOff val="35000"/>
                </a:schemeClr>
              </a:solidFill>
            </a:endParaRPr>
          </a:p>
        </p:txBody>
      </p:sp>
      <p:sp>
        <p:nvSpPr>
          <p:cNvPr id="9" name="TextBox 19">
            <a:extLst>
              <a:ext uri="{FF2B5EF4-FFF2-40B4-BE49-F238E27FC236}">
                <a16:creationId xmlns:a16="http://schemas.microsoft.com/office/drawing/2014/main" id="{493D3287-B9CF-4FD5-8DD0-C35CF51B6789}"/>
              </a:ext>
            </a:extLst>
          </p:cNvPr>
          <p:cNvSpPr txBox="1"/>
          <p:nvPr/>
        </p:nvSpPr>
        <p:spPr>
          <a:xfrm>
            <a:off x="822961" y="4836790"/>
            <a:ext cx="7676514" cy="923330"/>
          </a:xfrm>
          <a:prstGeom prst="rect">
            <a:avLst/>
          </a:prstGeom>
          <a:solidFill>
            <a:schemeClr val="tx1">
              <a:lumMod val="50000"/>
              <a:lumOff val="50000"/>
            </a:schemeClr>
          </a:solid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All retail Market Participants must participate in and successfully complete testing as described in Protocol Section 19.8, Retail Market Testing, prior to commencing operations with ERCOT.</a:t>
            </a:r>
          </a:p>
        </p:txBody>
      </p:sp>
    </p:spTree>
    <p:custDataLst>
      <p:tags r:id="rId1"/>
    </p:custDataLst>
    <p:extLst>
      <p:ext uri="{BB962C8B-B14F-4D97-AF65-F5344CB8AC3E}">
        <p14:creationId xmlns:p14="http://schemas.microsoft.com/office/powerpoint/2010/main" val="3388521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t"/>
          <a:lstStyle/>
          <a:p>
            <a:r>
              <a:rPr lang="en-US" dirty="0">
                <a:solidFill>
                  <a:srgbClr val="B45F07"/>
                </a:solidFill>
              </a:rPr>
              <a:t>Transactions</a:t>
            </a:r>
          </a:p>
        </p:txBody>
      </p:sp>
      <p:sp>
        <p:nvSpPr>
          <p:cNvPr id="2" name="Date Placeholder 1"/>
          <p:cNvSpPr>
            <a:spLocks noGrp="1"/>
          </p:cNvSpPr>
          <p:nvPr>
            <p:ph type="dt" sz="half" idx="10"/>
          </p:nvPr>
        </p:nvSpPr>
        <p:spPr/>
        <p:txBody>
          <a:bodyPr/>
          <a:lstStyle/>
          <a:p>
            <a:fld id="{28561934-75A3-4330-BA44-1BB451ECD047}" type="datetime1">
              <a:rPr lang="en-US" smtClean="0"/>
              <a:t>4/6/2023</a:t>
            </a:fld>
            <a:endParaRPr lang="en-US" dirty="0"/>
          </a:p>
        </p:txBody>
      </p:sp>
      <p:sp>
        <p:nvSpPr>
          <p:cNvPr id="3" name="Footer Placeholder 2"/>
          <p:cNvSpPr>
            <a:spLocks noGrp="1"/>
          </p:cNvSpPr>
          <p:nvPr>
            <p:ph type="ftr" sz="quarter" idx="11"/>
          </p:nvPr>
        </p:nvSpPr>
        <p:spPr/>
        <p:txBody>
          <a:bodyPr/>
          <a:lstStyle/>
          <a:p>
            <a:r>
              <a:rPr lang="en-US"/>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42</a:t>
            </a:fld>
            <a:endParaRPr lang="en-US" dirty="0"/>
          </a:p>
        </p:txBody>
      </p:sp>
    </p:spTree>
    <p:custDataLst>
      <p:tags r:id="rId1"/>
    </p:custDataLst>
    <p:extLst>
      <p:ext uri="{BB962C8B-B14F-4D97-AF65-F5344CB8AC3E}">
        <p14:creationId xmlns:p14="http://schemas.microsoft.com/office/powerpoint/2010/main" val="464370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663" y="111435"/>
            <a:ext cx="7543800" cy="627796"/>
          </a:xfrm>
        </p:spPr>
        <p:txBody>
          <a:bodyPr>
            <a:normAutofit/>
          </a:bodyPr>
          <a:lstStyle/>
          <a:p>
            <a:r>
              <a:rPr lang="en-US" dirty="0"/>
              <a:t>Overview of transaction flow</a:t>
            </a:r>
          </a:p>
        </p:txBody>
      </p:sp>
      <p:sp>
        <p:nvSpPr>
          <p:cNvPr id="5" name="Date Placeholder 4"/>
          <p:cNvSpPr>
            <a:spLocks noGrp="1"/>
          </p:cNvSpPr>
          <p:nvPr>
            <p:ph type="dt" sz="half" idx="10"/>
          </p:nvPr>
        </p:nvSpPr>
        <p:spPr/>
        <p:txBody>
          <a:bodyPr/>
          <a:lstStyle/>
          <a:p>
            <a:fld id="{19EB35ED-5729-4407-A47D-E14AC7B07D0D}" type="datetime1">
              <a:rPr lang="en-US" smtClean="0"/>
              <a:t>4/6/2023</a:t>
            </a:fld>
            <a:endParaRPr lang="en-US" dirty="0"/>
          </a:p>
        </p:txBody>
      </p:sp>
      <p:sp>
        <p:nvSpPr>
          <p:cNvPr id="6" name="Footer Placeholder 5"/>
          <p:cNvSpPr>
            <a:spLocks noGrp="1"/>
          </p:cNvSpPr>
          <p:nvPr>
            <p:ph type="ftr" sz="quarter" idx="11"/>
          </p:nvPr>
        </p:nvSpPr>
        <p:spPr/>
        <p:txBody>
          <a:bodyPr/>
          <a:lstStyle/>
          <a:p>
            <a:r>
              <a:rPr lang="en-US" dirty="0" err="1"/>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43</a:t>
            </a:fld>
            <a:endParaRPr lang="en-US" dirty="0"/>
          </a:p>
        </p:txBody>
      </p:sp>
      <p:sp>
        <p:nvSpPr>
          <p:cNvPr id="10" name="TextBox 9"/>
          <p:cNvSpPr txBox="1"/>
          <p:nvPr/>
        </p:nvSpPr>
        <p:spPr>
          <a:xfrm>
            <a:off x="705909" y="4324002"/>
            <a:ext cx="7580741" cy="372671"/>
          </a:xfrm>
          <a:prstGeom prst="rect">
            <a:avLst/>
          </a:prstGeom>
          <a:noFill/>
        </p:spPr>
        <p:txBody>
          <a:bodyPr wrap="square" rtlCol="0">
            <a:spAutoFit/>
          </a:bodyPr>
          <a:lstStyle/>
          <a:p>
            <a:pPr algn="ctr"/>
            <a:r>
              <a:rPr lang="en-US" b="1" dirty="0">
                <a:solidFill>
                  <a:schemeClr val="accent5">
                    <a:lumMod val="40000"/>
                    <a:lumOff val="60000"/>
                  </a:schemeClr>
                </a:solidFill>
                <a:latin typeface="Arial" panose="020B0604020202020204" pitchFamily="34" charset="0"/>
                <a:cs typeface="Arial" panose="020B0604020202020204" pitchFamily="34" charset="0"/>
              </a:rPr>
              <a:t>650</a:t>
            </a:r>
          </a:p>
        </p:txBody>
      </p:sp>
      <p:grpSp>
        <p:nvGrpSpPr>
          <p:cNvPr id="11" name="Group 10"/>
          <p:cNvGrpSpPr/>
          <p:nvPr/>
        </p:nvGrpSpPr>
        <p:grpSpPr>
          <a:xfrm>
            <a:off x="803811" y="1739634"/>
            <a:ext cx="7586401" cy="610936"/>
            <a:chOff x="1920240" y="1794277"/>
            <a:chExt cx="8595360" cy="682496"/>
          </a:xfrm>
        </p:grpSpPr>
        <p:cxnSp>
          <p:nvCxnSpPr>
            <p:cNvPr id="12" name="Straight Connector 11"/>
            <p:cNvCxnSpPr/>
            <p:nvPr/>
          </p:nvCxnSpPr>
          <p:spPr>
            <a:xfrm>
              <a:off x="1920240" y="1802674"/>
              <a:ext cx="859536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939290" y="1806213"/>
              <a:ext cx="0" cy="670560"/>
            </a:xfrm>
            <a:prstGeom prst="straightConnector1">
              <a:avLst/>
            </a:prstGeom>
            <a:ln w="38100" cap="sq">
              <a:solidFill>
                <a:schemeClr val="accent1">
                  <a:lumMod val="75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0499279" y="1794277"/>
              <a:ext cx="0" cy="676656"/>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1206556" y="2114182"/>
            <a:ext cx="6775294" cy="236388"/>
            <a:chOff x="2253392" y="2068274"/>
            <a:chExt cx="7955280" cy="393192"/>
          </a:xfrm>
        </p:grpSpPr>
        <p:cxnSp>
          <p:nvCxnSpPr>
            <p:cNvPr id="16" name="Straight Arrow Connector 15"/>
            <p:cNvCxnSpPr/>
            <p:nvPr/>
          </p:nvCxnSpPr>
          <p:spPr>
            <a:xfrm>
              <a:off x="10190770" y="2082438"/>
              <a:ext cx="0" cy="365760"/>
            </a:xfrm>
            <a:prstGeom prst="straightConnector1">
              <a:avLst/>
            </a:prstGeom>
            <a:ln w="38100" cap="sq">
              <a:solidFill>
                <a:schemeClr val="accent4">
                  <a:lumMod val="60000"/>
                  <a:lumOff val="4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53392" y="2077799"/>
              <a:ext cx="7955280"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269206" y="2068274"/>
              <a:ext cx="0" cy="393192"/>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378279" y="2479968"/>
            <a:ext cx="1175351" cy="1805890"/>
            <a:chOff x="1419225" y="2725140"/>
            <a:chExt cx="1409700" cy="1789710"/>
          </a:xfrm>
        </p:grpSpPr>
        <p:sp>
          <p:nvSpPr>
            <p:cNvPr id="20" name="Rectangle 19"/>
            <p:cNvSpPr/>
            <p:nvPr/>
          </p:nvSpPr>
          <p:spPr>
            <a:xfrm>
              <a:off x="1419225" y="3191865"/>
              <a:ext cx="1409700" cy="132298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419225" y="2725140"/>
              <a:ext cx="1409700" cy="466725"/>
            </a:xfrm>
            <a:prstGeom prst="rect">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TDSP</a:t>
              </a:r>
            </a:p>
          </p:txBody>
        </p:sp>
      </p:grpSp>
      <p:grpSp>
        <p:nvGrpSpPr>
          <p:cNvPr id="22" name="Group 21"/>
          <p:cNvGrpSpPr/>
          <p:nvPr/>
        </p:nvGrpSpPr>
        <p:grpSpPr>
          <a:xfrm>
            <a:off x="7582294" y="2477923"/>
            <a:ext cx="1175351" cy="1805890"/>
            <a:chOff x="9582150" y="2718809"/>
            <a:chExt cx="1409700" cy="1789710"/>
          </a:xfrm>
        </p:grpSpPr>
        <p:sp>
          <p:nvSpPr>
            <p:cNvPr id="23" name="Rectangle 22"/>
            <p:cNvSpPr/>
            <p:nvPr/>
          </p:nvSpPr>
          <p:spPr>
            <a:xfrm>
              <a:off x="9582150" y="3185534"/>
              <a:ext cx="1409700" cy="132298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9582150" y="2718809"/>
              <a:ext cx="1409700" cy="466725"/>
            </a:xfrm>
            <a:prstGeom prst="rect">
              <a:avLst/>
            </a:prstGeom>
            <a:solidFill>
              <a:schemeClr val="accent2"/>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CR</a:t>
              </a:r>
            </a:p>
          </p:txBody>
        </p:sp>
      </p:grpSp>
      <p:sp>
        <p:nvSpPr>
          <p:cNvPr id="25" name="TextBox 24"/>
          <p:cNvSpPr txBox="1"/>
          <p:nvPr/>
        </p:nvSpPr>
        <p:spPr>
          <a:xfrm>
            <a:off x="705909" y="1790894"/>
            <a:ext cx="7580741" cy="372671"/>
          </a:xfrm>
          <a:prstGeom prst="rect">
            <a:avLst/>
          </a:prstGeom>
          <a:noFill/>
        </p:spPr>
        <p:txBody>
          <a:bodyPr wrap="square" rtlCol="0">
            <a:spAutoFit/>
          </a:bodyPr>
          <a:lstStyle/>
          <a:p>
            <a:pPr algn="ctr"/>
            <a:r>
              <a:rPr lang="en-US" b="1" dirty="0">
                <a:solidFill>
                  <a:schemeClr val="accent4">
                    <a:lumMod val="60000"/>
                    <a:lumOff val="40000"/>
                  </a:schemeClr>
                </a:solidFill>
                <a:latin typeface="Arial" panose="020B0604020202020204" pitchFamily="34" charset="0"/>
                <a:cs typeface="Arial" panose="020B0604020202020204" pitchFamily="34" charset="0"/>
              </a:rPr>
              <a:t>810</a:t>
            </a:r>
            <a:r>
              <a:rPr lang="en-US" b="1" dirty="0">
                <a:solidFill>
                  <a:srgbClr val="E64AC8"/>
                </a:solidFill>
                <a:latin typeface="Arial" panose="020B0604020202020204" pitchFamily="34" charset="0"/>
                <a:cs typeface="Arial" panose="020B0604020202020204" pitchFamily="34" charset="0"/>
              </a:rPr>
              <a:t> </a:t>
            </a:r>
          </a:p>
        </p:txBody>
      </p:sp>
      <p:sp>
        <p:nvSpPr>
          <p:cNvPr id="26" name="TextBox 25"/>
          <p:cNvSpPr txBox="1"/>
          <p:nvPr/>
        </p:nvSpPr>
        <p:spPr>
          <a:xfrm>
            <a:off x="407346" y="1403066"/>
            <a:ext cx="8175069" cy="372671"/>
          </a:xfrm>
          <a:prstGeom prst="rect">
            <a:avLst/>
          </a:prstGeom>
          <a:noFill/>
        </p:spPr>
        <p:txBody>
          <a:bodyPr wrap="square" rtlCol="0">
            <a:spAutoFit/>
          </a:bodyPr>
          <a:lstStyle/>
          <a:p>
            <a:pPr algn="ctr"/>
            <a:r>
              <a:rPr lang="en-US" b="1" dirty="0">
                <a:solidFill>
                  <a:schemeClr val="accent1">
                    <a:lumMod val="75000"/>
                  </a:schemeClr>
                </a:solidFill>
                <a:latin typeface="Arial" panose="020B0604020202020204" pitchFamily="34" charset="0"/>
                <a:cs typeface="Arial" panose="020B0604020202020204" pitchFamily="34" charset="0"/>
              </a:rPr>
              <a:t>824</a:t>
            </a:r>
          </a:p>
        </p:txBody>
      </p:sp>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27601" y="2712039"/>
            <a:ext cx="2676861" cy="1338431"/>
          </a:xfrm>
          <a:prstGeom prst="rect">
            <a:avLst/>
          </a:prstGeom>
        </p:spPr>
      </p:pic>
      <p:grpSp>
        <p:nvGrpSpPr>
          <p:cNvPr id="28" name="Group 27"/>
          <p:cNvGrpSpPr/>
          <p:nvPr/>
        </p:nvGrpSpPr>
        <p:grpSpPr>
          <a:xfrm>
            <a:off x="646805" y="4320721"/>
            <a:ext cx="7743407" cy="715608"/>
            <a:chOff x="1920240" y="1108387"/>
            <a:chExt cx="8595360" cy="709196"/>
          </a:xfrm>
        </p:grpSpPr>
        <p:cxnSp>
          <p:nvCxnSpPr>
            <p:cNvPr id="29" name="Straight Connector 28"/>
            <p:cNvCxnSpPr/>
            <p:nvPr/>
          </p:nvCxnSpPr>
          <p:spPr>
            <a:xfrm>
              <a:off x="1920240" y="1802674"/>
              <a:ext cx="859536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1939290" y="1108387"/>
              <a:ext cx="0" cy="670560"/>
            </a:xfrm>
            <a:prstGeom prst="straightConnector1">
              <a:avLst/>
            </a:prstGeom>
            <a:ln w="38100" cap="sq">
              <a:solidFill>
                <a:srgbClr val="C0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0507668" y="1140927"/>
              <a:ext cx="0" cy="67665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1023603" y="4316172"/>
            <a:ext cx="6942557" cy="379764"/>
            <a:chOff x="2240280" y="4646634"/>
            <a:chExt cx="7955280" cy="376361"/>
          </a:xfrm>
        </p:grpSpPr>
        <p:cxnSp>
          <p:nvCxnSpPr>
            <p:cNvPr id="33" name="Straight Arrow Connector 32"/>
            <p:cNvCxnSpPr/>
            <p:nvPr/>
          </p:nvCxnSpPr>
          <p:spPr>
            <a:xfrm flipV="1">
              <a:off x="10177658" y="4646634"/>
              <a:ext cx="0" cy="365760"/>
            </a:xfrm>
            <a:prstGeom prst="straightConnector1">
              <a:avLst/>
            </a:prstGeom>
            <a:ln w="38100" cap="sq">
              <a:solidFill>
                <a:schemeClr val="accent5">
                  <a:lumMod val="40000"/>
                  <a:lumOff val="6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240280" y="5022995"/>
              <a:ext cx="7955280" cy="0"/>
            </a:xfrm>
            <a:prstGeom prst="line">
              <a:avLst/>
            </a:prstGeom>
            <a:ln w="381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2256094" y="4646634"/>
              <a:ext cx="0" cy="365760"/>
            </a:xfrm>
            <a:prstGeom prst="straightConnector1">
              <a:avLst/>
            </a:prstGeom>
            <a:ln w="38100" cap="sq">
              <a:solidFill>
                <a:schemeClr val="accent5">
                  <a:lumMod val="40000"/>
                  <a:lumOff val="60000"/>
                </a:schemeClr>
              </a:solidFill>
              <a:tailEnd type="triangle" w="lg" len="med"/>
            </a:ln>
          </p:spPr>
          <p:style>
            <a:lnRef idx="1">
              <a:schemeClr val="accent1"/>
            </a:lnRef>
            <a:fillRef idx="0">
              <a:schemeClr val="accent1"/>
            </a:fillRef>
            <a:effectRef idx="0">
              <a:schemeClr val="accent1"/>
            </a:effectRef>
            <a:fontRef idx="minor">
              <a:schemeClr val="tx1"/>
            </a:fontRef>
          </p:style>
        </p:cxnSp>
      </p:grpSp>
      <p:sp>
        <p:nvSpPr>
          <p:cNvPr id="36" name="TextBox 35"/>
          <p:cNvSpPr txBox="1"/>
          <p:nvPr/>
        </p:nvSpPr>
        <p:spPr>
          <a:xfrm>
            <a:off x="359229" y="4679279"/>
            <a:ext cx="8289370" cy="372671"/>
          </a:xfrm>
          <a:prstGeom prst="rect">
            <a:avLst/>
          </a:prstGeom>
          <a:noFill/>
        </p:spPr>
        <p:txBody>
          <a:bodyPr wrap="square" rtlCol="0">
            <a:spAutoFit/>
          </a:bodyPr>
          <a:lstStyle/>
          <a:p>
            <a:pPr algn="ctr"/>
            <a:r>
              <a:rPr lang="en-US" b="1" dirty="0">
                <a:solidFill>
                  <a:srgbClr val="C00000"/>
                </a:solidFill>
                <a:latin typeface="Arial" panose="020B0604020202020204" pitchFamily="34" charset="0"/>
                <a:cs typeface="Arial" panose="020B0604020202020204" pitchFamily="34" charset="0"/>
              </a:rPr>
              <a:t>820</a:t>
            </a:r>
          </a:p>
        </p:txBody>
      </p:sp>
      <p:grpSp>
        <p:nvGrpSpPr>
          <p:cNvPr id="37" name="Group 36"/>
          <p:cNvGrpSpPr/>
          <p:nvPr/>
        </p:nvGrpSpPr>
        <p:grpSpPr>
          <a:xfrm>
            <a:off x="2081301" y="2634248"/>
            <a:ext cx="1143585" cy="1496829"/>
            <a:chOff x="3114675" y="2771644"/>
            <a:chExt cx="1371600" cy="1483418"/>
          </a:xfrm>
        </p:grpSpPr>
        <p:cxnSp>
          <p:nvCxnSpPr>
            <p:cNvPr id="38" name="Straight Arrow Connector 37"/>
            <p:cNvCxnSpPr/>
            <p:nvPr/>
          </p:nvCxnSpPr>
          <p:spPr>
            <a:xfrm>
              <a:off x="3114675" y="3113518"/>
              <a:ext cx="1371600" cy="0"/>
            </a:xfrm>
            <a:prstGeom prst="straightConnector1">
              <a:avLst/>
            </a:prstGeom>
            <a:ln w="38100">
              <a:solidFill>
                <a:schemeClr val="accent3">
                  <a:lumMod val="75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3114675" y="3672541"/>
              <a:ext cx="1289923" cy="0"/>
            </a:xfrm>
            <a:prstGeom prst="straightConnector1">
              <a:avLst/>
            </a:prstGeom>
            <a:ln w="38100">
              <a:solidFill>
                <a:schemeClr val="accent1">
                  <a:lumMod val="75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3196352" y="4231564"/>
              <a:ext cx="1289923" cy="0"/>
            </a:xfrm>
            <a:prstGeom prst="straightConnector1">
              <a:avLst/>
            </a:prstGeom>
            <a:ln w="38100">
              <a:solidFill>
                <a:schemeClr val="accent2">
                  <a:lumMod val="60000"/>
                  <a:lumOff val="4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193887" y="2771644"/>
              <a:ext cx="1210713" cy="362947"/>
            </a:xfrm>
            <a:prstGeom prst="rect">
              <a:avLst/>
            </a:prstGeom>
            <a:noFill/>
          </p:spPr>
          <p:txBody>
            <a:bodyPr wrap="square" rtlCol="0">
              <a:spAutoFit/>
            </a:bodyPr>
            <a:lstStyle/>
            <a:p>
              <a:pPr algn="ctr"/>
              <a:r>
                <a:rPr lang="en-US" b="1" dirty="0">
                  <a:solidFill>
                    <a:schemeClr val="accent3">
                      <a:lumMod val="75000"/>
                    </a:schemeClr>
                  </a:solidFill>
                  <a:latin typeface="Arial" panose="020B0604020202020204" pitchFamily="34" charset="0"/>
                  <a:cs typeface="Arial" panose="020B0604020202020204" pitchFamily="34" charset="0"/>
                </a:rPr>
                <a:t>814</a:t>
              </a:r>
            </a:p>
          </p:txBody>
        </p:sp>
        <p:sp>
          <p:nvSpPr>
            <p:cNvPr id="42" name="TextBox 41"/>
            <p:cNvSpPr txBox="1"/>
            <p:nvPr/>
          </p:nvSpPr>
          <p:spPr>
            <a:xfrm>
              <a:off x="3193888" y="3333294"/>
              <a:ext cx="1210710" cy="369332"/>
            </a:xfrm>
            <a:prstGeom prst="rect">
              <a:avLst/>
            </a:prstGeom>
            <a:noFill/>
          </p:spPr>
          <p:txBody>
            <a:bodyPr wrap="square" rtlCol="0">
              <a:spAutoFit/>
            </a:bodyPr>
            <a:lstStyle/>
            <a:p>
              <a:pPr algn="ctr"/>
              <a:r>
                <a:rPr lang="en-US" b="1" dirty="0">
                  <a:solidFill>
                    <a:schemeClr val="accent1">
                      <a:lumMod val="75000"/>
                    </a:schemeClr>
                  </a:solidFill>
                  <a:latin typeface="Arial" panose="020B0604020202020204" pitchFamily="34" charset="0"/>
                  <a:cs typeface="Arial" panose="020B0604020202020204" pitchFamily="34" charset="0"/>
                </a:rPr>
                <a:t>824</a:t>
              </a:r>
            </a:p>
          </p:txBody>
        </p:sp>
        <p:sp>
          <p:nvSpPr>
            <p:cNvPr id="43" name="TextBox 42"/>
            <p:cNvSpPr txBox="1"/>
            <p:nvPr/>
          </p:nvSpPr>
          <p:spPr>
            <a:xfrm>
              <a:off x="3193886" y="3885730"/>
              <a:ext cx="1210710" cy="369332"/>
            </a:xfrm>
            <a:prstGeom prst="rect">
              <a:avLst/>
            </a:prstGeom>
            <a:noFill/>
          </p:spPr>
          <p:txBody>
            <a:bodyPr wrap="square" rtlCol="0">
              <a:spAutoFit/>
            </a:bodyPr>
            <a:lstStyle/>
            <a:p>
              <a:pPr algn="ctr"/>
              <a:r>
                <a:rPr lang="en-US" b="1" dirty="0">
                  <a:solidFill>
                    <a:schemeClr val="accent2">
                      <a:lumMod val="60000"/>
                      <a:lumOff val="40000"/>
                    </a:schemeClr>
                  </a:solidFill>
                  <a:latin typeface="Arial" panose="020B0604020202020204" pitchFamily="34" charset="0"/>
                  <a:cs typeface="Arial" panose="020B0604020202020204" pitchFamily="34" charset="0"/>
                </a:rPr>
                <a:t>867</a:t>
              </a:r>
            </a:p>
          </p:txBody>
        </p:sp>
      </p:grpSp>
      <p:grpSp>
        <p:nvGrpSpPr>
          <p:cNvPr id="44" name="Group 43"/>
          <p:cNvGrpSpPr/>
          <p:nvPr/>
        </p:nvGrpSpPr>
        <p:grpSpPr>
          <a:xfrm>
            <a:off x="5904462" y="2627804"/>
            <a:ext cx="1143585" cy="1496830"/>
            <a:chOff x="7772400" y="2771643"/>
            <a:chExt cx="1371600" cy="1483419"/>
          </a:xfrm>
        </p:grpSpPr>
        <p:cxnSp>
          <p:nvCxnSpPr>
            <p:cNvPr id="45" name="Straight Arrow Connector 44"/>
            <p:cNvCxnSpPr/>
            <p:nvPr/>
          </p:nvCxnSpPr>
          <p:spPr>
            <a:xfrm>
              <a:off x="7772400" y="3113518"/>
              <a:ext cx="1371600" cy="0"/>
            </a:xfrm>
            <a:prstGeom prst="straightConnector1">
              <a:avLst/>
            </a:prstGeom>
            <a:ln w="38100">
              <a:solidFill>
                <a:schemeClr val="accent3">
                  <a:lumMod val="75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a:off x="7772400" y="3672541"/>
              <a:ext cx="1289923" cy="0"/>
            </a:xfrm>
            <a:prstGeom prst="straightConnector1">
              <a:avLst/>
            </a:prstGeom>
            <a:ln w="38100">
              <a:solidFill>
                <a:schemeClr val="accent1">
                  <a:lumMod val="75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7854077" y="4231564"/>
              <a:ext cx="1289923" cy="0"/>
            </a:xfrm>
            <a:prstGeom prst="straightConnector1">
              <a:avLst/>
            </a:prstGeom>
            <a:ln w="38100">
              <a:solidFill>
                <a:schemeClr val="accent2">
                  <a:lumMod val="60000"/>
                  <a:lumOff val="4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7863603" y="2771643"/>
              <a:ext cx="1208246" cy="369332"/>
            </a:xfrm>
            <a:prstGeom prst="rect">
              <a:avLst/>
            </a:prstGeom>
            <a:noFill/>
          </p:spPr>
          <p:txBody>
            <a:bodyPr wrap="square" rtlCol="0">
              <a:spAutoFit/>
            </a:bodyPr>
            <a:lstStyle/>
            <a:p>
              <a:pPr algn="ctr"/>
              <a:r>
                <a:rPr lang="en-US" b="1" dirty="0">
                  <a:solidFill>
                    <a:schemeClr val="accent3">
                      <a:lumMod val="75000"/>
                    </a:schemeClr>
                  </a:solidFill>
                  <a:latin typeface="Arial" panose="020B0604020202020204" pitchFamily="34" charset="0"/>
                  <a:cs typeface="Arial" panose="020B0604020202020204" pitchFamily="34" charset="0"/>
                </a:rPr>
                <a:t>814</a:t>
              </a:r>
            </a:p>
          </p:txBody>
        </p:sp>
        <p:sp>
          <p:nvSpPr>
            <p:cNvPr id="49" name="TextBox 48"/>
            <p:cNvSpPr txBox="1"/>
            <p:nvPr/>
          </p:nvSpPr>
          <p:spPr>
            <a:xfrm>
              <a:off x="7860590" y="3333294"/>
              <a:ext cx="1211260" cy="369332"/>
            </a:xfrm>
            <a:prstGeom prst="rect">
              <a:avLst/>
            </a:prstGeom>
            <a:noFill/>
            <a:ln>
              <a:noFill/>
            </a:ln>
          </p:spPr>
          <p:txBody>
            <a:bodyPr wrap="square" rtlCol="0">
              <a:spAutoFit/>
            </a:bodyPr>
            <a:lstStyle/>
            <a:p>
              <a:pPr algn="ctr"/>
              <a:r>
                <a:rPr lang="en-US" b="1" dirty="0">
                  <a:solidFill>
                    <a:schemeClr val="accent1">
                      <a:lumMod val="75000"/>
                    </a:schemeClr>
                  </a:solidFill>
                  <a:latin typeface="Arial" panose="020B0604020202020204" pitchFamily="34" charset="0"/>
                  <a:cs typeface="Arial" panose="020B0604020202020204" pitchFamily="34" charset="0"/>
                </a:rPr>
                <a:t>824</a:t>
              </a:r>
            </a:p>
          </p:txBody>
        </p:sp>
        <p:sp>
          <p:nvSpPr>
            <p:cNvPr id="50" name="TextBox 49"/>
            <p:cNvSpPr txBox="1"/>
            <p:nvPr/>
          </p:nvSpPr>
          <p:spPr>
            <a:xfrm>
              <a:off x="7860588" y="3885730"/>
              <a:ext cx="1211260" cy="369332"/>
            </a:xfrm>
            <a:prstGeom prst="rect">
              <a:avLst/>
            </a:prstGeom>
            <a:noFill/>
          </p:spPr>
          <p:txBody>
            <a:bodyPr wrap="square" rtlCol="0">
              <a:spAutoFit/>
            </a:bodyPr>
            <a:lstStyle/>
            <a:p>
              <a:pPr algn="ctr"/>
              <a:r>
                <a:rPr lang="en-US" b="1" dirty="0">
                  <a:solidFill>
                    <a:schemeClr val="accent2">
                      <a:lumMod val="60000"/>
                      <a:lumOff val="40000"/>
                    </a:schemeClr>
                  </a:solidFill>
                  <a:latin typeface="Arial" panose="020B0604020202020204" pitchFamily="34" charset="0"/>
                  <a:cs typeface="Arial" panose="020B0604020202020204" pitchFamily="34" charset="0"/>
                </a:rPr>
                <a:t>867</a:t>
              </a:r>
            </a:p>
          </p:txBody>
        </p:sp>
      </p:grpSp>
      <p:grpSp>
        <p:nvGrpSpPr>
          <p:cNvPr id="51" name="Group 50"/>
          <p:cNvGrpSpPr/>
          <p:nvPr/>
        </p:nvGrpSpPr>
        <p:grpSpPr>
          <a:xfrm>
            <a:off x="6632671" y="5320608"/>
            <a:ext cx="2241157" cy="780850"/>
            <a:chOff x="9018714" y="5435035"/>
            <a:chExt cx="2688013" cy="773856"/>
          </a:xfrm>
        </p:grpSpPr>
        <p:sp>
          <p:nvSpPr>
            <p:cNvPr id="52" name="Rectangle 51"/>
            <p:cNvSpPr/>
            <p:nvPr/>
          </p:nvSpPr>
          <p:spPr>
            <a:xfrm>
              <a:off x="9018714" y="5500155"/>
              <a:ext cx="854242" cy="16844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9018714" y="5968692"/>
              <a:ext cx="854243" cy="16844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9872955" y="5435035"/>
              <a:ext cx="1833770" cy="274518"/>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824 – Rejects</a:t>
              </a:r>
            </a:p>
          </p:txBody>
        </p:sp>
        <p:sp>
          <p:nvSpPr>
            <p:cNvPr id="55" name="TextBox 54"/>
            <p:cNvSpPr txBox="1"/>
            <p:nvPr/>
          </p:nvSpPr>
          <p:spPr>
            <a:xfrm>
              <a:off x="9872957" y="5931892"/>
              <a:ext cx="1833770"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867 – Usage</a:t>
              </a:r>
            </a:p>
          </p:txBody>
        </p:sp>
      </p:grpSp>
      <p:grpSp>
        <p:nvGrpSpPr>
          <p:cNvPr id="56" name="Group 55"/>
          <p:cNvGrpSpPr/>
          <p:nvPr/>
        </p:nvGrpSpPr>
        <p:grpSpPr>
          <a:xfrm>
            <a:off x="3024341" y="5293694"/>
            <a:ext cx="3452559" cy="732135"/>
            <a:chOff x="4769562" y="5463355"/>
            <a:chExt cx="4140952" cy="725577"/>
          </a:xfrm>
        </p:grpSpPr>
        <p:sp>
          <p:nvSpPr>
            <p:cNvPr id="57" name="Rectangle 56"/>
            <p:cNvSpPr/>
            <p:nvPr/>
          </p:nvSpPr>
          <p:spPr>
            <a:xfrm>
              <a:off x="4769562" y="5517633"/>
              <a:ext cx="854242" cy="16844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4769562" y="5968692"/>
              <a:ext cx="854243" cy="16844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5623803" y="5463355"/>
              <a:ext cx="3286711" cy="274518"/>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814 – ESIID info and relationships</a:t>
              </a:r>
            </a:p>
          </p:txBody>
        </p:sp>
        <p:sp>
          <p:nvSpPr>
            <p:cNvPr id="60" name="TextBox 59"/>
            <p:cNvSpPr txBox="1"/>
            <p:nvPr/>
          </p:nvSpPr>
          <p:spPr>
            <a:xfrm>
              <a:off x="5623805" y="5914414"/>
              <a:ext cx="3286709" cy="274518"/>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820 – Remittance advice</a:t>
              </a:r>
            </a:p>
          </p:txBody>
        </p:sp>
      </p:grpSp>
      <p:grpSp>
        <p:nvGrpSpPr>
          <p:cNvPr id="61" name="Group 60"/>
          <p:cNvGrpSpPr/>
          <p:nvPr/>
        </p:nvGrpSpPr>
        <p:grpSpPr>
          <a:xfrm>
            <a:off x="367746" y="5292312"/>
            <a:ext cx="2377741" cy="761835"/>
            <a:chOff x="1931066" y="5445466"/>
            <a:chExt cx="2851831" cy="755010"/>
          </a:xfrm>
        </p:grpSpPr>
        <p:sp>
          <p:nvSpPr>
            <p:cNvPr id="62" name="Rectangle 61"/>
            <p:cNvSpPr/>
            <p:nvPr/>
          </p:nvSpPr>
          <p:spPr>
            <a:xfrm>
              <a:off x="1931066" y="5500155"/>
              <a:ext cx="854242" cy="16844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1931066" y="5968692"/>
              <a:ext cx="854242" cy="16844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2785306" y="5445466"/>
              <a:ext cx="1997591"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650 – Service Orders</a:t>
              </a:r>
            </a:p>
          </p:txBody>
        </p:sp>
        <p:sp>
          <p:nvSpPr>
            <p:cNvPr id="65" name="TextBox 64"/>
            <p:cNvSpPr txBox="1"/>
            <p:nvPr/>
          </p:nvSpPr>
          <p:spPr>
            <a:xfrm>
              <a:off x="2785308" y="5923477"/>
              <a:ext cx="1700967"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810 – Invoice</a:t>
              </a:r>
            </a:p>
          </p:txBody>
        </p:sp>
      </p:grpSp>
      <p:grpSp>
        <p:nvGrpSpPr>
          <p:cNvPr id="66" name="Group 65"/>
          <p:cNvGrpSpPr/>
          <p:nvPr/>
        </p:nvGrpSpPr>
        <p:grpSpPr>
          <a:xfrm>
            <a:off x="416380" y="1374626"/>
            <a:ext cx="8263362" cy="970716"/>
            <a:chOff x="1920240" y="1802674"/>
            <a:chExt cx="8595360" cy="674099"/>
          </a:xfrm>
        </p:grpSpPr>
        <p:cxnSp>
          <p:nvCxnSpPr>
            <p:cNvPr id="67" name="Straight Connector 66"/>
            <p:cNvCxnSpPr/>
            <p:nvPr/>
          </p:nvCxnSpPr>
          <p:spPr>
            <a:xfrm>
              <a:off x="1920240" y="1802674"/>
              <a:ext cx="8595360"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1939290" y="1806213"/>
              <a:ext cx="0" cy="670560"/>
            </a:xfrm>
            <a:prstGeom prst="straightConnector1">
              <a:avLst/>
            </a:prstGeom>
            <a:ln w="38100" cap="sq">
              <a:solidFill>
                <a:schemeClr val="accent3">
                  <a:lumMod val="75000"/>
                </a:schemeClr>
              </a:solidFill>
              <a:tailEnd type="triangle" w="lg" len="med"/>
            </a:ln>
          </p:spPr>
          <p:style>
            <a:lnRef idx="1">
              <a:schemeClr val="accent1"/>
            </a:lnRef>
            <a:fillRef idx="0">
              <a:schemeClr val="accent1"/>
            </a:fillRef>
            <a:effectRef idx="0">
              <a:schemeClr val="accent1"/>
            </a:effectRef>
            <a:fontRef idx="minor">
              <a:schemeClr val="tx1"/>
            </a:fontRef>
          </p:style>
        </p:cxnSp>
      </p:grpSp>
      <p:sp>
        <p:nvSpPr>
          <p:cNvPr id="70" name="TextBox 69"/>
          <p:cNvSpPr txBox="1"/>
          <p:nvPr/>
        </p:nvSpPr>
        <p:spPr>
          <a:xfrm>
            <a:off x="430973" y="1019212"/>
            <a:ext cx="8175069" cy="372671"/>
          </a:xfrm>
          <a:prstGeom prst="rect">
            <a:avLst/>
          </a:prstGeom>
          <a:noFill/>
          <a:ln>
            <a:noFill/>
          </a:ln>
        </p:spPr>
        <p:txBody>
          <a:bodyPr wrap="square" rtlCol="0">
            <a:spAutoFit/>
          </a:bodyPr>
          <a:lstStyle/>
          <a:p>
            <a:pPr algn="ctr"/>
            <a:r>
              <a:rPr lang="en-US" b="1" dirty="0">
                <a:solidFill>
                  <a:schemeClr val="accent3">
                    <a:lumMod val="75000"/>
                  </a:schemeClr>
                </a:solidFill>
                <a:latin typeface="Arial" panose="020B0604020202020204" pitchFamily="34" charset="0"/>
                <a:cs typeface="Arial" panose="020B0604020202020204" pitchFamily="34" charset="0"/>
              </a:rPr>
              <a:t>814 PC/PD only</a:t>
            </a:r>
          </a:p>
        </p:txBody>
      </p:sp>
      <p:pic>
        <p:nvPicPr>
          <p:cNvPr id="71" name="Picture 7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6997" y="3002745"/>
            <a:ext cx="984524" cy="1242192"/>
          </a:xfrm>
          <a:prstGeom prst="rect">
            <a:avLst/>
          </a:prstGeom>
        </p:spPr>
      </p:pic>
      <p:pic>
        <p:nvPicPr>
          <p:cNvPr id="72" name="Picture 7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44240" y="3009919"/>
            <a:ext cx="904359" cy="1179754"/>
          </a:xfrm>
          <a:prstGeom prst="rect">
            <a:avLst/>
          </a:prstGeom>
        </p:spPr>
      </p:pic>
      <p:cxnSp>
        <p:nvCxnSpPr>
          <p:cNvPr id="73" name="Straight Arrow Connector 72"/>
          <p:cNvCxnSpPr/>
          <p:nvPr/>
        </p:nvCxnSpPr>
        <p:spPr>
          <a:xfrm>
            <a:off x="8679742" y="1379722"/>
            <a:ext cx="0" cy="965620"/>
          </a:xfrm>
          <a:prstGeom prst="straightConnector1">
            <a:avLst/>
          </a:prstGeom>
          <a:ln w="38100" cap="sq">
            <a:solidFill>
              <a:schemeClr val="accent3">
                <a:lumMod val="75000"/>
              </a:schemeClr>
            </a:solidFill>
            <a:tailEnd type="triangle" w="lg"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9215958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28600"/>
            <a:ext cx="8697686" cy="627796"/>
          </a:xfrm>
        </p:spPr>
        <p:txBody>
          <a:bodyPr>
            <a:normAutofit/>
          </a:bodyPr>
          <a:lstStyle/>
          <a:p>
            <a:r>
              <a:rPr lang="en-US" dirty="0"/>
              <a:t>Texas Standard Electronic Transactions (TX SET) </a:t>
            </a:r>
          </a:p>
        </p:txBody>
      </p:sp>
      <p:sp>
        <p:nvSpPr>
          <p:cNvPr id="9" name="Text Placeholder 8"/>
          <p:cNvSpPr>
            <a:spLocks noGrp="1"/>
          </p:cNvSpPr>
          <p:nvPr>
            <p:ph type="body" sz="quarter" idx="4294967295"/>
          </p:nvPr>
        </p:nvSpPr>
        <p:spPr>
          <a:xfrm>
            <a:off x="307041" y="1512213"/>
            <a:ext cx="8697686" cy="454060"/>
          </a:xfrm>
        </p:spPr>
        <p:txBody>
          <a:bodyPr/>
          <a:lstStyle/>
          <a:p>
            <a:pPr algn="ctr"/>
            <a:r>
              <a:rPr lang="en-US" sz="2600" dirty="0"/>
              <a:t>Many transactions involve ERCOT</a:t>
            </a:r>
          </a:p>
        </p:txBody>
      </p:sp>
      <p:sp>
        <p:nvSpPr>
          <p:cNvPr id="5" name="Date Placeholder 4"/>
          <p:cNvSpPr>
            <a:spLocks noGrp="1"/>
          </p:cNvSpPr>
          <p:nvPr>
            <p:ph type="dt" sz="half" idx="10"/>
          </p:nvPr>
        </p:nvSpPr>
        <p:spPr/>
        <p:txBody>
          <a:bodyPr/>
          <a:lstStyle/>
          <a:p>
            <a:fld id="{47D0AEA6-1738-433F-AAD5-33E131FC78E6}" type="datetime1">
              <a:rPr lang="en-US" smtClean="0"/>
              <a:t>4/6/2023</a:t>
            </a:fld>
            <a:endParaRPr lang="en-US" dirty="0"/>
          </a:p>
        </p:txBody>
      </p:sp>
      <p:sp>
        <p:nvSpPr>
          <p:cNvPr id="6" name="Footer Placeholder 5"/>
          <p:cNvSpPr>
            <a:spLocks noGrp="1"/>
          </p:cNvSpPr>
          <p:nvPr>
            <p:ph type="ftr" sz="quarter" idx="11"/>
          </p:nvPr>
        </p:nvSpPr>
        <p:spPr/>
        <p:txBody>
          <a:bodyPr/>
          <a:lstStyle/>
          <a:p>
            <a:r>
              <a:rPr lang="en-US"/>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44</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498332470"/>
              </p:ext>
            </p:extLst>
          </p:nvPr>
        </p:nvGraphicFramePr>
        <p:xfrm>
          <a:off x="385482" y="2454358"/>
          <a:ext cx="8540804" cy="3029257"/>
        </p:xfrm>
        <a:graphic>
          <a:graphicData uri="http://schemas.openxmlformats.org/drawingml/2006/table">
            <a:tbl>
              <a:tblPr firstRow="1" bandRow="1">
                <a:tableStyleId>{5C22544A-7EE6-4342-B048-85BDC9FD1C3A}</a:tableStyleId>
              </a:tblPr>
              <a:tblGrid>
                <a:gridCol w="4270402">
                  <a:extLst>
                    <a:ext uri="{9D8B030D-6E8A-4147-A177-3AD203B41FA5}">
                      <a16:colId xmlns:a16="http://schemas.microsoft.com/office/drawing/2014/main" val="20000"/>
                    </a:ext>
                  </a:extLst>
                </a:gridCol>
                <a:gridCol w="4270402">
                  <a:extLst>
                    <a:ext uri="{9D8B030D-6E8A-4147-A177-3AD203B41FA5}">
                      <a16:colId xmlns:a16="http://schemas.microsoft.com/office/drawing/2014/main" val="20001"/>
                    </a:ext>
                  </a:extLst>
                </a:gridCol>
              </a:tblGrid>
              <a:tr h="482979">
                <a:tc>
                  <a:txBody>
                    <a:bodyPr/>
                    <a:lstStyle/>
                    <a:p>
                      <a:r>
                        <a:rPr lang="en-US" dirty="0"/>
                        <a:t>Transaction Type</a:t>
                      </a:r>
                    </a:p>
                  </a:txBody>
                  <a:tcPr/>
                </a:tc>
                <a:tc>
                  <a:txBody>
                    <a:bodyPr/>
                    <a:lstStyle/>
                    <a:p>
                      <a:r>
                        <a:rPr lang="en-US" dirty="0"/>
                        <a:t>Use</a:t>
                      </a:r>
                    </a:p>
                  </a:txBody>
                  <a:tcPr/>
                </a:tc>
                <a:extLst>
                  <a:ext uri="{0D108BD9-81ED-4DB2-BD59-A6C34878D82A}">
                    <a16:rowId xmlns:a16="http://schemas.microsoft.com/office/drawing/2014/main" val="10000"/>
                  </a:ext>
                </a:extLst>
              </a:tr>
              <a:tr h="1037820">
                <a:tc>
                  <a:txBody>
                    <a:bodyPr/>
                    <a:lstStyle/>
                    <a:p>
                      <a:r>
                        <a:rPr lang="en-US" dirty="0"/>
                        <a:t>814 –ESI ID</a:t>
                      </a:r>
                      <a:r>
                        <a:rPr lang="en-US" baseline="0" dirty="0"/>
                        <a:t> info and Relationships (Many flavors)</a:t>
                      </a:r>
                      <a:endParaRPr lang="en-US" dirty="0"/>
                    </a:p>
                  </a:txBody>
                  <a:tcPr/>
                </a:tc>
                <a:tc>
                  <a:txBody>
                    <a:bodyPr/>
                    <a:lstStyle/>
                    <a:p>
                      <a:r>
                        <a:rPr lang="en-US" dirty="0"/>
                        <a:t>Enrollments; Switch requests; Move-Ins; Move-Outs; ESI ID Maintenance</a:t>
                      </a:r>
                    </a:p>
                  </a:txBody>
                  <a:tcPr/>
                </a:tc>
                <a:extLst>
                  <a:ext uri="{0D108BD9-81ED-4DB2-BD59-A6C34878D82A}">
                    <a16:rowId xmlns:a16="http://schemas.microsoft.com/office/drawing/2014/main" val="10001"/>
                  </a:ext>
                </a:extLst>
              </a:tr>
              <a:tr h="754229">
                <a:tc>
                  <a:txBody>
                    <a:bodyPr/>
                    <a:lstStyle/>
                    <a:p>
                      <a:r>
                        <a:rPr lang="en-US" dirty="0"/>
                        <a:t>867 – Premise Usage</a:t>
                      </a:r>
                    </a:p>
                  </a:txBody>
                  <a:tcPr/>
                </a:tc>
                <a:tc>
                  <a:txBody>
                    <a:bodyPr/>
                    <a:lstStyle/>
                    <a:p>
                      <a:r>
                        <a:rPr lang="en-US" dirty="0"/>
                        <a:t>Initial Meter Read; Historical/Monthly Usage; Final Usage</a:t>
                      </a:r>
                    </a:p>
                  </a:txBody>
                  <a:tcPr/>
                </a:tc>
                <a:extLst>
                  <a:ext uri="{0D108BD9-81ED-4DB2-BD59-A6C34878D82A}">
                    <a16:rowId xmlns:a16="http://schemas.microsoft.com/office/drawing/2014/main" val="10002"/>
                  </a:ext>
                </a:extLst>
              </a:tr>
              <a:tr h="754229">
                <a:tc>
                  <a:txBody>
                    <a:bodyPr/>
                    <a:lstStyle/>
                    <a:p>
                      <a:r>
                        <a:rPr lang="en-US" dirty="0"/>
                        <a:t>824 – Reject Notification</a:t>
                      </a:r>
                    </a:p>
                  </a:txBody>
                  <a:tcPr/>
                </a:tc>
                <a:tc>
                  <a:txBody>
                    <a:bodyPr/>
                    <a:lstStyle/>
                    <a:p>
                      <a:r>
                        <a:rPr lang="en-US" dirty="0"/>
                        <a:t>Invoice or Usage Reject Notification</a:t>
                      </a:r>
                    </a:p>
                  </a:txBody>
                  <a:tcPr/>
                </a:tc>
                <a:extLst>
                  <a:ext uri="{0D108BD9-81ED-4DB2-BD59-A6C34878D82A}">
                    <a16:rowId xmlns:a16="http://schemas.microsoft.com/office/drawing/2014/main" val="10003"/>
                  </a:ext>
                </a:extLst>
              </a:tr>
            </a:tbl>
          </a:graphicData>
        </a:graphic>
      </p:graphicFrame>
    </p:spTree>
    <p:custDataLst>
      <p:tags r:id="rId1"/>
    </p:custDataLst>
    <p:extLst>
      <p:ext uri="{BB962C8B-B14F-4D97-AF65-F5344CB8AC3E}">
        <p14:creationId xmlns:p14="http://schemas.microsoft.com/office/powerpoint/2010/main" val="17522734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228600"/>
            <a:ext cx="8662851" cy="627796"/>
          </a:xfrm>
        </p:spPr>
        <p:txBody>
          <a:bodyPr>
            <a:normAutofit/>
          </a:bodyPr>
          <a:lstStyle/>
          <a:p>
            <a:r>
              <a:rPr lang="en-US" dirty="0"/>
              <a:t>Texas Standard Electronic Transactions (TX SET) </a:t>
            </a:r>
          </a:p>
        </p:txBody>
      </p:sp>
      <p:sp>
        <p:nvSpPr>
          <p:cNvPr id="9" name="Text Placeholder 8"/>
          <p:cNvSpPr>
            <a:spLocks noGrp="1"/>
          </p:cNvSpPr>
          <p:nvPr>
            <p:ph type="body" sz="quarter" idx="4294967295"/>
          </p:nvPr>
        </p:nvSpPr>
        <p:spPr>
          <a:xfrm>
            <a:off x="327722" y="1006640"/>
            <a:ext cx="8662851" cy="457200"/>
          </a:xfrm>
        </p:spPr>
        <p:txBody>
          <a:bodyPr>
            <a:normAutofit/>
          </a:bodyPr>
          <a:lstStyle/>
          <a:p>
            <a:pPr algn="ctr"/>
            <a:r>
              <a:rPr lang="en-US" sz="2600" dirty="0"/>
              <a:t>Some transactions may not involve ERCOT</a:t>
            </a:r>
          </a:p>
        </p:txBody>
      </p:sp>
      <p:sp>
        <p:nvSpPr>
          <p:cNvPr id="4" name="Date Placeholder 3"/>
          <p:cNvSpPr>
            <a:spLocks noGrp="1"/>
          </p:cNvSpPr>
          <p:nvPr>
            <p:ph type="dt" sz="half" idx="10"/>
          </p:nvPr>
        </p:nvSpPr>
        <p:spPr/>
        <p:txBody>
          <a:bodyPr/>
          <a:lstStyle/>
          <a:p>
            <a:fld id="{69B6F30F-C340-4121-A9C3-C4A306C0FA2A}" type="datetime1">
              <a:rPr lang="en-US" smtClean="0"/>
              <a:t>4/6/2023</a:t>
            </a:fld>
            <a:endParaRPr lang="en-US" dirty="0"/>
          </a:p>
        </p:txBody>
      </p:sp>
      <p:sp>
        <p:nvSpPr>
          <p:cNvPr id="5" name="Footer Placeholder 4"/>
          <p:cNvSpPr>
            <a:spLocks noGrp="1"/>
          </p:cNvSpPr>
          <p:nvPr>
            <p:ph type="ftr" sz="quarter" idx="11"/>
          </p:nvPr>
        </p:nvSpPr>
        <p:spPr/>
        <p:txBody>
          <a:bodyPr/>
          <a:lstStyle/>
          <a:p>
            <a:r>
              <a:rPr lang="en-US"/>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45</a:t>
            </a:fld>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3978145150"/>
              </p:ext>
            </p:extLst>
          </p:nvPr>
        </p:nvGraphicFramePr>
        <p:xfrm>
          <a:off x="426845" y="1566120"/>
          <a:ext cx="8464606" cy="3389036"/>
        </p:xfrm>
        <a:graphic>
          <a:graphicData uri="http://schemas.openxmlformats.org/drawingml/2006/table">
            <a:tbl>
              <a:tblPr firstRow="1" bandRow="1">
                <a:tableStyleId>{5C22544A-7EE6-4342-B048-85BDC9FD1C3A}</a:tableStyleId>
              </a:tblPr>
              <a:tblGrid>
                <a:gridCol w="4232303">
                  <a:extLst>
                    <a:ext uri="{9D8B030D-6E8A-4147-A177-3AD203B41FA5}">
                      <a16:colId xmlns:a16="http://schemas.microsoft.com/office/drawing/2014/main" val="20000"/>
                    </a:ext>
                  </a:extLst>
                </a:gridCol>
                <a:gridCol w="4232303">
                  <a:extLst>
                    <a:ext uri="{9D8B030D-6E8A-4147-A177-3AD203B41FA5}">
                      <a16:colId xmlns:a16="http://schemas.microsoft.com/office/drawing/2014/main" val="20001"/>
                    </a:ext>
                  </a:extLst>
                </a:gridCol>
              </a:tblGrid>
              <a:tr h="482979">
                <a:tc>
                  <a:txBody>
                    <a:bodyPr/>
                    <a:lstStyle/>
                    <a:p>
                      <a:r>
                        <a:rPr lang="en-US" dirty="0"/>
                        <a:t>Transaction Type</a:t>
                      </a:r>
                    </a:p>
                  </a:txBody>
                  <a:tcPr/>
                </a:tc>
                <a:tc>
                  <a:txBody>
                    <a:bodyPr/>
                    <a:lstStyle/>
                    <a:p>
                      <a:r>
                        <a:rPr lang="en-US" dirty="0"/>
                        <a:t>Use</a:t>
                      </a:r>
                    </a:p>
                  </a:txBody>
                  <a:tcPr/>
                </a:tc>
                <a:extLst>
                  <a:ext uri="{0D108BD9-81ED-4DB2-BD59-A6C34878D82A}">
                    <a16:rowId xmlns:a16="http://schemas.microsoft.com/office/drawing/2014/main" val="10000"/>
                  </a:ext>
                </a:extLst>
              </a:tr>
              <a:tr h="802724">
                <a:tc>
                  <a:txBody>
                    <a:bodyPr/>
                    <a:lstStyle/>
                    <a:p>
                      <a:r>
                        <a:rPr lang="en-US" dirty="0"/>
                        <a:t>810 – Invoice</a:t>
                      </a:r>
                    </a:p>
                  </a:txBody>
                  <a:tcPr/>
                </a:tc>
                <a:tc>
                  <a:txBody>
                    <a:bodyPr/>
                    <a:lstStyle/>
                    <a:p>
                      <a:r>
                        <a:rPr lang="en-US" dirty="0"/>
                        <a:t>Bills for Charges between Market Participants</a:t>
                      </a:r>
                    </a:p>
                  </a:txBody>
                  <a:tcPr/>
                </a:tc>
                <a:extLst>
                  <a:ext uri="{0D108BD9-81ED-4DB2-BD59-A6C34878D82A}">
                    <a16:rowId xmlns:a16="http://schemas.microsoft.com/office/drawing/2014/main" val="10001"/>
                  </a:ext>
                </a:extLst>
              </a:tr>
              <a:tr h="518906">
                <a:tc>
                  <a:txBody>
                    <a:bodyPr/>
                    <a:lstStyle/>
                    <a:p>
                      <a:r>
                        <a:rPr lang="en-US" dirty="0"/>
                        <a:t>820 – Payments</a:t>
                      </a:r>
                    </a:p>
                  </a:txBody>
                  <a:tcPr/>
                </a:tc>
                <a:tc>
                  <a:txBody>
                    <a:bodyPr/>
                    <a:lstStyle/>
                    <a:p>
                      <a:r>
                        <a:rPr lang="en-US" dirty="0"/>
                        <a:t>Payments between</a:t>
                      </a:r>
                      <a:r>
                        <a:rPr lang="en-US" baseline="0" dirty="0"/>
                        <a:t> Market Participants</a:t>
                      </a:r>
                      <a:endParaRPr lang="en-US" dirty="0"/>
                    </a:p>
                  </a:txBody>
                  <a:tcPr/>
                </a:tc>
                <a:extLst>
                  <a:ext uri="{0D108BD9-81ED-4DB2-BD59-A6C34878D82A}">
                    <a16:rowId xmlns:a16="http://schemas.microsoft.com/office/drawing/2014/main" val="10002"/>
                  </a:ext>
                </a:extLst>
              </a:tr>
              <a:tr h="1083450">
                <a:tc>
                  <a:txBody>
                    <a:bodyPr/>
                    <a:lstStyle/>
                    <a:p>
                      <a:r>
                        <a:rPr lang="en-US" dirty="0"/>
                        <a:t>650 –Service Order Requests</a:t>
                      </a:r>
                    </a:p>
                  </a:txBody>
                  <a:tcPr/>
                </a:tc>
                <a:tc>
                  <a:txBody>
                    <a:bodyPr/>
                    <a:lstStyle/>
                    <a:p>
                      <a:r>
                        <a:rPr lang="en-US" dirty="0"/>
                        <a:t>Disconnects for Non-Pay; Reconnects; Switch Hold and Switch Hold Removal; Planned Outage Notification</a:t>
                      </a:r>
                    </a:p>
                  </a:txBody>
                  <a:tcPr/>
                </a:tc>
                <a:extLst>
                  <a:ext uri="{0D108BD9-81ED-4DB2-BD59-A6C34878D82A}">
                    <a16:rowId xmlns:a16="http://schemas.microsoft.com/office/drawing/2014/main" val="10003"/>
                  </a:ext>
                </a:extLst>
              </a:tr>
              <a:tr h="500977">
                <a:tc>
                  <a:txBody>
                    <a:bodyPr/>
                    <a:lstStyle/>
                    <a:p>
                      <a:r>
                        <a:rPr lang="en-US" dirty="0"/>
                        <a:t>824 – Reject Notification</a:t>
                      </a:r>
                    </a:p>
                  </a:txBody>
                  <a:tcPr/>
                </a:tc>
                <a:tc>
                  <a:txBody>
                    <a:bodyPr/>
                    <a:lstStyle/>
                    <a:p>
                      <a:r>
                        <a:rPr lang="en-US" dirty="0"/>
                        <a:t>Invoice or Usage Reject Notification</a:t>
                      </a:r>
                    </a:p>
                  </a:txBody>
                  <a:tcPr/>
                </a:tc>
                <a:extLst>
                  <a:ext uri="{0D108BD9-81ED-4DB2-BD59-A6C34878D82A}">
                    <a16:rowId xmlns:a16="http://schemas.microsoft.com/office/drawing/2014/main" val="10004"/>
                  </a:ext>
                </a:extLst>
              </a:tr>
            </a:tbl>
          </a:graphicData>
        </a:graphic>
      </p:graphicFrame>
      <p:sp>
        <p:nvSpPr>
          <p:cNvPr id="12" name="TextBox 11">
            <a:extLst>
              <a:ext uri="{FF2B5EF4-FFF2-40B4-BE49-F238E27FC236}">
                <a16:creationId xmlns:a16="http://schemas.microsoft.com/office/drawing/2014/main" id="{A1E95CC9-42D5-4E34-B776-4EA9EDBA8876}"/>
              </a:ext>
            </a:extLst>
          </p:cNvPr>
          <p:cNvSpPr txBox="1"/>
          <p:nvPr/>
        </p:nvSpPr>
        <p:spPr>
          <a:xfrm>
            <a:off x="719083" y="5538194"/>
            <a:ext cx="7708213" cy="338554"/>
          </a:xfrm>
          <a:prstGeom prst="rect">
            <a:avLst/>
          </a:prstGeom>
          <a:solidFill>
            <a:schemeClr val="tx1">
              <a:lumMod val="50000"/>
              <a:lumOff val="50000"/>
            </a:schemeClr>
          </a:solidFill>
        </p:spPr>
        <p:txBody>
          <a:bodyPr wrap="square" rtlCol="0">
            <a:spAutoFit/>
          </a:bodyPr>
          <a:lstStyle/>
          <a:p>
            <a:pPr algn="ctr"/>
            <a:r>
              <a:rPr lang="en-US" sz="1600" dirty="0">
                <a:solidFill>
                  <a:schemeClr val="bg1"/>
                </a:solidFill>
              </a:rPr>
              <a:t>These are called Point-to-Point transactions and flow between TDSPs and REPs</a:t>
            </a:r>
          </a:p>
        </p:txBody>
      </p:sp>
    </p:spTree>
    <p:custDataLst>
      <p:tags r:id="rId1"/>
    </p:custDataLst>
    <p:extLst>
      <p:ext uri="{BB962C8B-B14F-4D97-AF65-F5344CB8AC3E}">
        <p14:creationId xmlns:p14="http://schemas.microsoft.com/office/powerpoint/2010/main" val="1681570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706811-B89C-4423-A449-51505AF08DF8}" type="datetime1">
              <a:rPr lang="en-US" smtClean="0"/>
              <a:t>4/6/2023</a:t>
            </a:fld>
            <a:endParaRPr lang="en-US" dirty="0"/>
          </a:p>
        </p:txBody>
      </p:sp>
      <p:sp>
        <p:nvSpPr>
          <p:cNvPr id="3" name="Footer Placeholder 2"/>
          <p:cNvSpPr>
            <a:spLocks noGrp="1"/>
          </p:cNvSpPr>
          <p:nvPr>
            <p:ph type="ftr" sz="quarter" idx="11"/>
          </p:nvPr>
        </p:nvSpPr>
        <p:spPr/>
        <p:txBody>
          <a:bodyPr/>
          <a:lstStyle/>
          <a:p>
            <a:r>
              <a:rPr lang="en-US" dirty="0" err="1"/>
              <a:t>TxSET</a:t>
            </a:r>
            <a:endParaRPr lang="en-US" dirty="0"/>
          </a:p>
        </p:txBody>
      </p:sp>
      <p:sp>
        <p:nvSpPr>
          <p:cNvPr id="4" name="Title 3"/>
          <p:cNvSpPr>
            <a:spLocks noGrp="1"/>
          </p:cNvSpPr>
          <p:nvPr>
            <p:ph type="title"/>
          </p:nvPr>
        </p:nvSpPr>
        <p:spPr/>
        <p:txBody>
          <a:bodyPr/>
          <a:lstStyle/>
          <a:p>
            <a:r>
              <a:rPr lang="en-US" dirty="0"/>
              <a:t>Transaction Names</a:t>
            </a:r>
          </a:p>
        </p:txBody>
      </p:sp>
      <p:sp>
        <p:nvSpPr>
          <p:cNvPr id="5" name="Text Placeholder 8"/>
          <p:cNvSpPr txBox="1">
            <a:spLocks/>
          </p:cNvSpPr>
          <p:nvPr/>
        </p:nvSpPr>
        <p:spPr>
          <a:xfrm>
            <a:off x="228600" y="1460007"/>
            <a:ext cx="4792579" cy="4996747"/>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2400"/>
              </a:spcBef>
              <a:spcAft>
                <a:spcPts val="0"/>
              </a:spcAft>
              <a:buNone/>
            </a:pPr>
            <a:r>
              <a:rPr lang="en-US" dirty="0"/>
              <a:t>TX SET Version 4.0A – Transaction Names Inventory</a:t>
            </a:r>
          </a:p>
          <a:p>
            <a:pPr marL="274320" indent="-274320">
              <a:lnSpc>
                <a:spcPct val="100000"/>
              </a:lnSpc>
              <a:spcBef>
                <a:spcPts val="2400"/>
              </a:spcBef>
              <a:spcAft>
                <a:spcPts val="0"/>
              </a:spcAft>
              <a:buClr>
                <a:schemeClr val="accent1">
                  <a:lumMod val="75000"/>
                </a:schemeClr>
              </a:buClr>
              <a:buFont typeface="Arial" panose="020B0604020202020204" pitchFamily="34" charset="0"/>
              <a:buChar char="•"/>
            </a:pPr>
            <a:r>
              <a:rPr lang="en-US" dirty="0"/>
              <a:t>Refer to handout</a:t>
            </a:r>
          </a:p>
          <a:p>
            <a:pPr marL="274320" indent="-274320">
              <a:lnSpc>
                <a:spcPct val="100000"/>
              </a:lnSpc>
              <a:spcBef>
                <a:spcPts val="2400"/>
              </a:spcBef>
              <a:spcAft>
                <a:spcPts val="0"/>
              </a:spcAft>
              <a:buClr>
                <a:schemeClr val="accent1">
                  <a:lumMod val="75000"/>
                </a:schemeClr>
              </a:buClr>
              <a:buFont typeface="Arial" panose="020B0604020202020204" pitchFamily="34" charset="0"/>
              <a:buChar char="•"/>
            </a:pPr>
            <a:r>
              <a:rPr lang="en-US" dirty="0"/>
              <a:t>Defines the transaction name for each transaction</a:t>
            </a:r>
          </a:p>
          <a:p>
            <a:pPr marL="274320" indent="-274320">
              <a:lnSpc>
                <a:spcPct val="100000"/>
              </a:lnSpc>
              <a:spcBef>
                <a:spcPts val="2400"/>
              </a:spcBef>
              <a:spcAft>
                <a:spcPts val="0"/>
              </a:spcAft>
              <a:buClr>
                <a:schemeClr val="accent1">
                  <a:lumMod val="75000"/>
                </a:schemeClr>
              </a:buClr>
              <a:buFont typeface="Arial" panose="020B0604020202020204" pitchFamily="34" charset="0"/>
              <a:buChar char="•"/>
            </a:pPr>
            <a:r>
              <a:rPr lang="en-US" dirty="0"/>
              <a:t>Describes how the transaction flows</a:t>
            </a:r>
          </a:p>
          <a:p>
            <a:pPr marL="274320" indent="-274320">
              <a:lnSpc>
                <a:spcPct val="100000"/>
              </a:lnSpc>
              <a:spcBef>
                <a:spcPts val="2400"/>
              </a:spcBef>
              <a:spcAft>
                <a:spcPts val="0"/>
              </a:spcAft>
              <a:buClr>
                <a:schemeClr val="accent1">
                  <a:lumMod val="75000"/>
                </a:schemeClr>
              </a:buClr>
              <a:buFont typeface="Arial" panose="020B0604020202020204" pitchFamily="34" charset="0"/>
              <a:buChar char="•"/>
            </a:pPr>
            <a:r>
              <a:rPr lang="en-US" dirty="0"/>
              <a:t>Found on the ERCOT website at </a:t>
            </a:r>
            <a:r>
              <a:rPr lang="en-US" dirty="0">
                <a:hlinkClick r:id="rId4"/>
              </a:rPr>
              <a:t>http://www.ercot.com/mktrules/guides/txset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46</a:t>
            </a:fld>
            <a:endParaRPr lang="en-US" dirty="0"/>
          </a:p>
        </p:txBody>
      </p:sp>
      <p:pic>
        <p:nvPicPr>
          <p:cNvPr id="9" name="Picture 8">
            <a:extLst>
              <a:ext uri="{FF2B5EF4-FFF2-40B4-BE49-F238E27FC236}">
                <a16:creationId xmlns:a16="http://schemas.microsoft.com/office/drawing/2014/main" id="{07DD9626-CC44-646B-41C5-BC2DDD979A55}"/>
              </a:ext>
            </a:extLst>
          </p:cNvPr>
          <p:cNvPicPr>
            <a:picLocks noChangeAspect="1"/>
          </p:cNvPicPr>
          <p:nvPr/>
        </p:nvPicPr>
        <p:blipFill>
          <a:blip r:embed="rId5"/>
          <a:stretch>
            <a:fillRect/>
          </a:stretch>
        </p:blipFill>
        <p:spPr>
          <a:xfrm>
            <a:off x="5021179" y="1556239"/>
            <a:ext cx="3998180" cy="3877892"/>
          </a:xfrm>
          <a:prstGeom prst="rect">
            <a:avLst/>
          </a:prstGeom>
        </p:spPr>
      </p:pic>
    </p:spTree>
    <p:custDataLst>
      <p:tags r:id="rId1"/>
    </p:custDataLst>
    <p:extLst>
      <p:ext uri="{BB962C8B-B14F-4D97-AF65-F5344CB8AC3E}">
        <p14:creationId xmlns:p14="http://schemas.microsoft.com/office/powerpoint/2010/main" val="12583308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F4C293-840D-4E3F-B984-0A200FDEFB9D}"/>
              </a:ext>
            </a:extLst>
          </p:cNvPr>
          <p:cNvSpPr>
            <a:spLocks noGrp="1"/>
          </p:cNvSpPr>
          <p:nvPr>
            <p:ph type="dt" sz="half" idx="10"/>
          </p:nvPr>
        </p:nvSpPr>
        <p:spPr/>
        <p:txBody>
          <a:bodyPr/>
          <a:lstStyle/>
          <a:p>
            <a:fld id="{17EAC447-3327-4999-A9BE-AA2D53A9E4E7}" type="datetime1">
              <a:rPr lang="en-US" smtClean="0"/>
              <a:t>4/6/2023</a:t>
            </a:fld>
            <a:endParaRPr lang="en-US" dirty="0"/>
          </a:p>
        </p:txBody>
      </p:sp>
      <p:sp>
        <p:nvSpPr>
          <p:cNvPr id="3" name="Footer Placeholder 2">
            <a:extLst>
              <a:ext uri="{FF2B5EF4-FFF2-40B4-BE49-F238E27FC236}">
                <a16:creationId xmlns:a16="http://schemas.microsoft.com/office/drawing/2014/main" id="{E942E530-EF6B-450E-A2F6-7BFE4AA16495}"/>
              </a:ext>
            </a:extLst>
          </p:cNvPr>
          <p:cNvSpPr>
            <a:spLocks noGrp="1"/>
          </p:cNvSpPr>
          <p:nvPr>
            <p:ph type="ftr" sz="quarter" idx="11"/>
          </p:nvPr>
        </p:nvSpPr>
        <p:spPr/>
        <p:txBody>
          <a:bodyPr/>
          <a:lstStyle/>
          <a:p>
            <a:r>
              <a:rPr lang="en-US"/>
              <a:t>TxSET</a:t>
            </a:r>
            <a:endParaRPr lang="en-US" dirty="0"/>
          </a:p>
        </p:txBody>
      </p:sp>
      <p:sp>
        <p:nvSpPr>
          <p:cNvPr id="4" name="Slide Number Placeholder 3">
            <a:extLst>
              <a:ext uri="{FF2B5EF4-FFF2-40B4-BE49-F238E27FC236}">
                <a16:creationId xmlns:a16="http://schemas.microsoft.com/office/drawing/2014/main" id="{8142F3A7-CAAD-4022-B81C-1359AAD11559}"/>
              </a:ext>
            </a:extLst>
          </p:cNvPr>
          <p:cNvSpPr>
            <a:spLocks noGrp="1"/>
          </p:cNvSpPr>
          <p:nvPr>
            <p:ph type="sldNum" sz="quarter" idx="12"/>
          </p:nvPr>
        </p:nvSpPr>
        <p:spPr/>
        <p:txBody>
          <a:bodyPr/>
          <a:lstStyle/>
          <a:p>
            <a:fld id="{D57F1E4F-1CFF-5643-939E-02111984F565}" type="slidenum">
              <a:rPr lang="en-US" smtClean="0"/>
              <a:pPr/>
              <a:t>47</a:t>
            </a:fld>
            <a:endParaRPr lang="en-US" dirty="0"/>
          </a:p>
        </p:txBody>
      </p:sp>
      <p:sp>
        <p:nvSpPr>
          <p:cNvPr id="5" name="Title 4">
            <a:extLst>
              <a:ext uri="{FF2B5EF4-FFF2-40B4-BE49-F238E27FC236}">
                <a16:creationId xmlns:a16="http://schemas.microsoft.com/office/drawing/2014/main" id="{D848F755-6051-4183-BD5F-AD21874C06A4}"/>
              </a:ext>
            </a:extLst>
          </p:cNvPr>
          <p:cNvSpPr>
            <a:spLocks noGrp="1"/>
          </p:cNvSpPr>
          <p:nvPr>
            <p:ph type="title"/>
          </p:nvPr>
        </p:nvSpPr>
        <p:spPr/>
        <p:txBody>
          <a:bodyPr/>
          <a:lstStyle/>
          <a:p>
            <a:r>
              <a:rPr lang="en-US" dirty="0"/>
              <a:t>Transaction Names – 650_01 Service Orders</a:t>
            </a:r>
          </a:p>
        </p:txBody>
      </p:sp>
      <p:pic>
        <p:nvPicPr>
          <p:cNvPr id="8" name="Picture 7"/>
          <p:cNvPicPr>
            <a:picLocks noChangeAspect="1"/>
          </p:cNvPicPr>
          <p:nvPr/>
        </p:nvPicPr>
        <p:blipFill>
          <a:blip r:embed="rId4"/>
          <a:stretch>
            <a:fillRect/>
          </a:stretch>
        </p:blipFill>
        <p:spPr>
          <a:xfrm>
            <a:off x="1275838" y="1030912"/>
            <a:ext cx="6594703" cy="3946436"/>
          </a:xfrm>
          <a:prstGeom prst="rect">
            <a:avLst/>
          </a:prstGeom>
        </p:spPr>
      </p:pic>
      <p:sp>
        <p:nvSpPr>
          <p:cNvPr id="9" name="TextBox 8">
            <a:extLst>
              <a:ext uri="{FF2B5EF4-FFF2-40B4-BE49-F238E27FC236}">
                <a16:creationId xmlns:a16="http://schemas.microsoft.com/office/drawing/2014/main" id="{A1E95CC9-42D5-4E34-B776-4EA9EDBA8876}"/>
              </a:ext>
            </a:extLst>
          </p:cNvPr>
          <p:cNvSpPr txBox="1"/>
          <p:nvPr/>
        </p:nvSpPr>
        <p:spPr>
          <a:xfrm>
            <a:off x="603592" y="5438885"/>
            <a:ext cx="7708213" cy="584775"/>
          </a:xfrm>
          <a:prstGeom prst="rect">
            <a:avLst/>
          </a:prstGeom>
          <a:solidFill>
            <a:schemeClr val="tx1">
              <a:lumMod val="50000"/>
              <a:lumOff val="50000"/>
            </a:schemeClr>
          </a:solidFill>
        </p:spPr>
        <p:txBody>
          <a:bodyPr wrap="square" rtlCol="0">
            <a:spAutoFit/>
          </a:bodyPr>
          <a:lstStyle/>
          <a:p>
            <a:pPr algn="ctr"/>
            <a:r>
              <a:rPr lang="en-US" sz="1600" dirty="0">
                <a:solidFill>
                  <a:schemeClr val="bg1"/>
                </a:solidFill>
              </a:rPr>
              <a:t>There are 80 REF segments to identify the purpose of the 650 Service Order based on the above 11 codes</a:t>
            </a:r>
            <a:endParaRPr lang="en-US" sz="1650" dirty="0">
              <a:solidFill>
                <a:schemeClr val="bg1"/>
              </a:solidFill>
            </a:endParaRPr>
          </a:p>
        </p:txBody>
      </p:sp>
      <p:sp>
        <p:nvSpPr>
          <p:cNvPr id="10" name="TextBox 9"/>
          <p:cNvSpPr txBox="1"/>
          <p:nvPr/>
        </p:nvSpPr>
        <p:spPr>
          <a:xfrm>
            <a:off x="5357745" y="5002759"/>
            <a:ext cx="2448106" cy="261610"/>
          </a:xfrm>
          <a:prstGeom prst="rect">
            <a:avLst/>
          </a:prstGeom>
          <a:noFill/>
        </p:spPr>
        <p:txBody>
          <a:bodyPr wrap="none" rtlCol="0">
            <a:spAutoFit/>
          </a:bodyPr>
          <a:lstStyle/>
          <a:p>
            <a:r>
              <a:rPr lang="en-US" sz="1100" dirty="0">
                <a:solidFill>
                  <a:schemeClr val="tx1">
                    <a:lumMod val="75000"/>
                    <a:lumOff val="25000"/>
                  </a:schemeClr>
                </a:solidFill>
              </a:rPr>
              <a:t>From 650_01 Implementation guide.</a:t>
            </a:r>
          </a:p>
        </p:txBody>
      </p:sp>
      <p:sp>
        <p:nvSpPr>
          <p:cNvPr id="6" name="Rectangle 5"/>
          <p:cNvSpPr/>
          <p:nvPr/>
        </p:nvSpPr>
        <p:spPr>
          <a:xfrm>
            <a:off x="1270000" y="4448629"/>
            <a:ext cx="6589486" cy="47897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922392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97F994-5433-4311-99AC-5A6E2E2BAC5B}"/>
              </a:ext>
            </a:extLst>
          </p:cNvPr>
          <p:cNvSpPr>
            <a:spLocks noGrp="1"/>
          </p:cNvSpPr>
          <p:nvPr>
            <p:ph type="dt" sz="half" idx="10"/>
          </p:nvPr>
        </p:nvSpPr>
        <p:spPr/>
        <p:txBody>
          <a:bodyPr/>
          <a:lstStyle/>
          <a:p>
            <a:fld id="{17EAC447-3327-4999-A9BE-AA2D53A9E4E7}" type="datetime1">
              <a:rPr lang="en-US" smtClean="0"/>
              <a:t>4/6/2023</a:t>
            </a:fld>
            <a:endParaRPr lang="en-US" dirty="0"/>
          </a:p>
        </p:txBody>
      </p:sp>
      <p:sp>
        <p:nvSpPr>
          <p:cNvPr id="3" name="Footer Placeholder 2">
            <a:extLst>
              <a:ext uri="{FF2B5EF4-FFF2-40B4-BE49-F238E27FC236}">
                <a16:creationId xmlns:a16="http://schemas.microsoft.com/office/drawing/2014/main" id="{E57F94C6-F4D7-4341-89C4-7F814521DAEA}"/>
              </a:ext>
            </a:extLst>
          </p:cNvPr>
          <p:cNvSpPr>
            <a:spLocks noGrp="1"/>
          </p:cNvSpPr>
          <p:nvPr>
            <p:ph type="ftr" sz="quarter" idx="11"/>
          </p:nvPr>
        </p:nvSpPr>
        <p:spPr/>
        <p:txBody>
          <a:bodyPr/>
          <a:lstStyle/>
          <a:p>
            <a:r>
              <a:rPr lang="en-US"/>
              <a:t>TxSET</a:t>
            </a:r>
            <a:endParaRPr lang="en-US" dirty="0"/>
          </a:p>
        </p:txBody>
      </p:sp>
      <p:sp>
        <p:nvSpPr>
          <p:cNvPr id="4" name="Slide Number Placeholder 3">
            <a:extLst>
              <a:ext uri="{FF2B5EF4-FFF2-40B4-BE49-F238E27FC236}">
                <a16:creationId xmlns:a16="http://schemas.microsoft.com/office/drawing/2014/main" id="{B4880127-B390-4242-9DAC-821E53319481}"/>
              </a:ext>
            </a:extLst>
          </p:cNvPr>
          <p:cNvSpPr>
            <a:spLocks noGrp="1"/>
          </p:cNvSpPr>
          <p:nvPr>
            <p:ph type="sldNum" sz="quarter" idx="12"/>
          </p:nvPr>
        </p:nvSpPr>
        <p:spPr/>
        <p:txBody>
          <a:bodyPr/>
          <a:lstStyle/>
          <a:p>
            <a:fld id="{D57F1E4F-1CFF-5643-939E-02111984F565}" type="slidenum">
              <a:rPr lang="en-US" smtClean="0"/>
              <a:pPr/>
              <a:t>48</a:t>
            </a:fld>
            <a:endParaRPr lang="en-US" dirty="0"/>
          </a:p>
        </p:txBody>
      </p:sp>
      <p:sp>
        <p:nvSpPr>
          <p:cNvPr id="5" name="Title 4">
            <a:extLst>
              <a:ext uri="{FF2B5EF4-FFF2-40B4-BE49-F238E27FC236}">
                <a16:creationId xmlns:a16="http://schemas.microsoft.com/office/drawing/2014/main" id="{FD02C75C-7BBD-4F24-A6C5-0B165E754EBA}"/>
              </a:ext>
            </a:extLst>
          </p:cNvPr>
          <p:cNvSpPr>
            <a:spLocks noGrp="1"/>
          </p:cNvSpPr>
          <p:nvPr>
            <p:ph type="title"/>
          </p:nvPr>
        </p:nvSpPr>
        <p:spPr/>
        <p:txBody>
          <a:bodyPr/>
          <a:lstStyle/>
          <a:p>
            <a:r>
              <a:rPr lang="en-US" dirty="0"/>
              <a:t>Option 1 vs Option 3 REP</a:t>
            </a:r>
          </a:p>
        </p:txBody>
      </p:sp>
      <p:sp>
        <p:nvSpPr>
          <p:cNvPr id="6" name="TextBox 5">
            <a:extLst>
              <a:ext uri="{FF2B5EF4-FFF2-40B4-BE49-F238E27FC236}">
                <a16:creationId xmlns:a16="http://schemas.microsoft.com/office/drawing/2014/main" id="{B3B99394-A303-4233-8A83-EC05C7AE7C9E}"/>
              </a:ext>
            </a:extLst>
          </p:cNvPr>
          <p:cNvSpPr txBox="1"/>
          <p:nvPr/>
        </p:nvSpPr>
        <p:spPr>
          <a:xfrm>
            <a:off x="228600" y="1068310"/>
            <a:ext cx="8705007" cy="1138773"/>
          </a:xfrm>
          <a:prstGeom prst="rect">
            <a:avLst/>
          </a:prstGeom>
          <a:noFill/>
        </p:spPr>
        <p:txBody>
          <a:bodyPr wrap="square" rtlCol="0">
            <a:spAutoFit/>
          </a:bodyPr>
          <a:lstStyle/>
          <a:p>
            <a:r>
              <a:rPr lang="en-US" sz="2400" dirty="0">
                <a:solidFill>
                  <a:schemeClr val="tx1">
                    <a:lumMod val="75000"/>
                    <a:lumOff val="25000"/>
                  </a:schemeClr>
                </a:solidFill>
              </a:rPr>
              <a:t>REPs will designate Option 1, 2, or 3 on their Delivery Service Agreement with each TDSP on the following:</a:t>
            </a:r>
          </a:p>
          <a:p>
            <a:r>
              <a:rPr lang="en-US" sz="2000" dirty="0"/>
              <a:t> </a:t>
            </a:r>
          </a:p>
        </p:txBody>
      </p:sp>
      <p:graphicFrame>
        <p:nvGraphicFramePr>
          <p:cNvPr id="9" name="Table 8">
            <a:extLst>
              <a:ext uri="{FF2B5EF4-FFF2-40B4-BE49-F238E27FC236}">
                <a16:creationId xmlns:a16="http://schemas.microsoft.com/office/drawing/2014/main" id="{4CFC2D2B-7BDF-4CF9-8C47-96AD84508196}"/>
              </a:ext>
            </a:extLst>
          </p:cNvPr>
          <p:cNvGraphicFramePr>
            <a:graphicFrameLocks noGrp="1"/>
          </p:cNvGraphicFramePr>
          <p:nvPr>
            <p:extLst>
              <p:ext uri="{D42A27DB-BD31-4B8C-83A1-F6EECF244321}">
                <p14:modId xmlns:p14="http://schemas.microsoft.com/office/powerpoint/2010/main" val="2468371399"/>
              </p:ext>
            </p:extLst>
          </p:nvPr>
        </p:nvGraphicFramePr>
        <p:xfrm>
          <a:off x="628144" y="1945841"/>
          <a:ext cx="7905918" cy="4302031"/>
        </p:xfrm>
        <a:graphic>
          <a:graphicData uri="http://schemas.openxmlformats.org/drawingml/2006/table">
            <a:tbl>
              <a:tblPr firstRow="1" bandRow="1">
                <a:tableStyleId>{5C22544A-7EE6-4342-B048-85BDC9FD1C3A}</a:tableStyleId>
              </a:tblPr>
              <a:tblGrid>
                <a:gridCol w="2242939">
                  <a:extLst>
                    <a:ext uri="{9D8B030D-6E8A-4147-A177-3AD203B41FA5}">
                      <a16:colId xmlns:a16="http://schemas.microsoft.com/office/drawing/2014/main" val="3036718782"/>
                    </a:ext>
                  </a:extLst>
                </a:gridCol>
                <a:gridCol w="5662979">
                  <a:extLst>
                    <a:ext uri="{9D8B030D-6E8A-4147-A177-3AD203B41FA5}">
                      <a16:colId xmlns:a16="http://schemas.microsoft.com/office/drawing/2014/main" val="4129745697"/>
                    </a:ext>
                  </a:extLst>
                </a:gridCol>
              </a:tblGrid>
              <a:tr h="1040132">
                <a:tc>
                  <a:txBody>
                    <a:bodyPr/>
                    <a:lstStyle/>
                    <a:p>
                      <a:pPr algn="ctr"/>
                      <a:r>
                        <a:rPr lang="en-US" sz="2800" dirty="0"/>
                        <a:t>OPTION</a:t>
                      </a:r>
                    </a:p>
                  </a:txBody>
                  <a:tcPr/>
                </a:tc>
                <a:tc>
                  <a:txBody>
                    <a:bodyPr/>
                    <a:lstStyle/>
                    <a:p>
                      <a:pPr algn="ctr"/>
                      <a:r>
                        <a:rPr lang="en-US" sz="2400" dirty="0"/>
                        <a:t>REPORTING OF OUTAGES</a:t>
                      </a:r>
                    </a:p>
                    <a:p>
                      <a:pPr algn="ctr"/>
                      <a:r>
                        <a:rPr lang="en-US" sz="2400" dirty="0"/>
                        <a:t>OR</a:t>
                      </a:r>
                    </a:p>
                    <a:p>
                      <a:pPr algn="ctr"/>
                      <a:r>
                        <a:rPr lang="en-US" sz="2400" dirty="0"/>
                        <a:t>SERVICE REQUESTS</a:t>
                      </a:r>
                    </a:p>
                  </a:txBody>
                  <a:tcPr/>
                </a:tc>
                <a:extLst>
                  <a:ext uri="{0D108BD9-81ED-4DB2-BD59-A6C34878D82A}">
                    <a16:rowId xmlns:a16="http://schemas.microsoft.com/office/drawing/2014/main" val="1230537197"/>
                  </a:ext>
                </a:extLst>
              </a:tr>
              <a:tr h="999061">
                <a:tc>
                  <a:txBody>
                    <a:bodyPr/>
                    <a:lstStyle/>
                    <a:p>
                      <a:pPr algn="ctr"/>
                      <a:r>
                        <a:rPr lang="en-US" sz="2800" dirty="0">
                          <a:solidFill>
                            <a:schemeClr val="tx1">
                              <a:lumMod val="75000"/>
                              <a:lumOff val="25000"/>
                            </a:schemeClr>
                          </a:solidFill>
                        </a:rPr>
                        <a:t>1</a:t>
                      </a:r>
                    </a:p>
                  </a:txBody>
                  <a:tcPr/>
                </a:tc>
                <a:tc>
                  <a:txBody>
                    <a:bodyPr/>
                    <a:lstStyle/>
                    <a:p>
                      <a:r>
                        <a:rPr lang="en-US" sz="2400" dirty="0">
                          <a:solidFill>
                            <a:schemeClr val="tx1">
                              <a:lumMod val="75000"/>
                              <a:lumOff val="25000"/>
                            </a:schemeClr>
                          </a:solidFill>
                        </a:rPr>
                        <a:t>REP directs customers to contact REP,</a:t>
                      </a:r>
                    </a:p>
                    <a:p>
                      <a:r>
                        <a:rPr lang="en-US" sz="2400" dirty="0">
                          <a:solidFill>
                            <a:schemeClr val="tx1">
                              <a:lumMod val="75000"/>
                              <a:lumOff val="25000"/>
                            </a:schemeClr>
                          </a:solidFill>
                        </a:rPr>
                        <a:t>REP contacts TDSP via transaction</a:t>
                      </a:r>
                    </a:p>
                  </a:txBody>
                  <a:tcPr/>
                </a:tc>
                <a:extLst>
                  <a:ext uri="{0D108BD9-81ED-4DB2-BD59-A6C34878D82A}">
                    <a16:rowId xmlns:a16="http://schemas.microsoft.com/office/drawing/2014/main" val="3752269155"/>
                  </a:ext>
                </a:extLst>
              </a:tr>
              <a:tr h="925530">
                <a:tc>
                  <a:txBody>
                    <a:bodyPr/>
                    <a:lstStyle/>
                    <a:p>
                      <a:pPr algn="ctr"/>
                      <a:r>
                        <a:rPr lang="en-US" sz="2800" dirty="0">
                          <a:solidFill>
                            <a:schemeClr val="tx1">
                              <a:lumMod val="75000"/>
                              <a:lumOff val="25000"/>
                            </a:schemeClr>
                          </a:solidFill>
                        </a:rPr>
                        <a:t>2</a:t>
                      </a:r>
                    </a:p>
                  </a:txBody>
                  <a:tcPr/>
                </a:tc>
                <a:tc>
                  <a:txBody>
                    <a:bodyPr/>
                    <a:lstStyle/>
                    <a:p>
                      <a:r>
                        <a:rPr lang="en-US" sz="2400" dirty="0">
                          <a:solidFill>
                            <a:schemeClr val="tx1">
                              <a:lumMod val="75000"/>
                              <a:lumOff val="25000"/>
                            </a:schemeClr>
                          </a:solidFill>
                        </a:rPr>
                        <a:t>REP directs customers to contact REP,</a:t>
                      </a:r>
                    </a:p>
                    <a:p>
                      <a:r>
                        <a:rPr lang="en-US" sz="2400" dirty="0">
                          <a:solidFill>
                            <a:schemeClr val="tx1">
                              <a:lumMod val="75000"/>
                              <a:lumOff val="25000"/>
                            </a:schemeClr>
                          </a:solidFill>
                        </a:rPr>
                        <a:t>REP forwards calls to TDSP</a:t>
                      </a:r>
                    </a:p>
                  </a:txBody>
                  <a:tcPr/>
                </a:tc>
                <a:extLst>
                  <a:ext uri="{0D108BD9-81ED-4DB2-BD59-A6C34878D82A}">
                    <a16:rowId xmlns:a16="http://schemas.microsoft.com/office/drawing/2014/main" val="155556483"/>
                  </a:ext>
                </a:extLst>
              </a:tr>
              <a:tr h="596993">
                <a:tc>
                  <a:txBody>
                    <a:bodyPr/>
                    <a:lstStyle/>
                    <a:p>
                      <a:pPr algn="ctr"/>
                      <a:r>
                        <a:rPr lang="en-US" sz="2800" dirty="0">
                          <a:solidFill>
                            <a:schemeClr val="tx1">
                              <a:lumMod val="75000"/>
                              <a:lumOff val="25000"/>
                            </a:schemeClr>
                          </a:solidFill>
                        </a:rPr>
                        <a:t>3</a:t>
                      </a:r>
                    </a:p>
                  </a:txBody>
                  <a:tcPr/>
                </a:tc>
                <a:tc>
                  <a:txBody>
                    <a:bodyPr/>
                    <a:lstStyle/>
                    <a:p>
                      <a:r>
                        <a:rPr lang="en-US" sz="2400" dirty="0">
                          <a:solidFill>
                            <a:schemeClr val="tx1">
                              <a:lumMod val="75000"/>
                              <a:lumOff val="25000"/>
                            </a:schemeClr>
                          </a:solidFill>
                        </a:rPr>
                        <a:t>REP directs customers to contact TDSP,</a:t>
                      </a:r>
                    </a:p>
                    <a:p>
                      <a:r>
                        <a:rPr lang="en-US" sz="2400" dirty="0">
                          <a:solidFill>
                            <a:schemeClr val="tx1">
                              <a:lumMod val="75000"/>
                              <a:lumOff val="25000"/>
                            </a:schemeClr>
                          </a:solidFill>
                        </a:rPr>
                        <a:t>REP provides TDSP phone number to customers</a:t>
                      </a:r>
                    </a:p>
                  </a:txBody>
                  <a:tcPr/>
                </a:tc>
                <a:extLst>
                  <a:ext uri="{0D108BD9-81ED-4DB2-BD59-A6C34878D82A}">
                    <a16:rowId xmlns:a16="http://schemas.microsoft.com/office/drawing/2014/main" val="3115750933"/>
                  </a:ext>
                </a:extLst>
              </a:tr>
            </a:tbl>
          </a:graphicData>
        </a:graphic>
      </p:graphicFrame>
    </p:spTree>
    <p:custDataLst>
      <p:tags r:id="rId1"/>
    </p:custDataLst>
    <p:extLst>
      <p:ext uri="{BB962C8B-B14F-4D97-AF65-F5344CB8AC3E}">
        <p14:creationId xmlns:p14="http://schemas.microsoft.com/office/powerpoint/2010/main" val="16559229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CE741A-EDC6-46A6-9385-677A3AB9513C}"/>
              </a:ext>
            </a:extLst>
          </p:cNvPr>
          <p:cNvSpPr>
            <a:spLocks noGrp="1"/>
          </p:cNvSpPr>
          <p:nvPr>
            <p:ph type="dt" sz="half" idx="10"/>
          </p:nvPr>
        </p:nvSpPr>
        <p:spPr/>
        <p:txBody>
          <a:bodyPr/>
          <a:lstStyle/>
          <a:p>
            <a:fld id="{17EAC447-3327-4999-A9BE-AA2D53A9E4E7}" type="datetime1">
              <a:rPr lang="en-US" smtClean="0"/>
              <a:t>4/6/2023</a:t>
            </a:fld>
            <a:endParaRPr lang="en-US" dirty="0"/>
          </a:p>
        </p:txBody>
      </p:sp>
      <p:sp>
        <p:nvSpPr>
          <p:cNvPr id="3" name="Footer Placeholder 2">
            <a:extLst>
              <a:ext uri="{FF2B5EF4-FFF2-40B4-BE49-F238E27FC236}">
                <a16:creationId xmlns:a16="http://schemas.microsoft.com/office/drawing/2014/main" id="{F3493BFC-B7D5-4C9E-B902-1AD488FF6B99}"/>
              </a:ext>
            </a:extLst>
          </p:cNvPr>
          <p:cNvSpPr>
            <a:spLocks noGrp="1"/>
          </p:cNvSpPr>
          <p:nvPr>
            <p:ph type="ftr" sz="quarter" idx="11"/>
          </p:nvPr>
        </p:nvSpPr>
        <p:spPr/>
        <p:txBody>
          <a:bodyPr/>
          <a:lstStyle/>
          <a:p>
            <a:r>
              <a:rPr lang="en-US"/>
              <a:t>TxSET</a:t>
            </a:r>
            <a:endParaRPr lang="en-US" dirty="0"/>
          </a:p>
        </p:txBody>
      </p:sp>
      <p:sp>
        <p:nvSpPr>
          <p:cNvPr id="4" name="Slide Number Placeholder 3">
            <a:extLst>
              <a:ext uri="{FF2B5EF4-FFF2-40B4-BE49-F238E27FC236}">
                <a16:creationId xmlns:a16="http://schemas.microsoft.com/office/drawing/2014/main" id="{7237FF21-DDE1-4FD8-B4B5-37FB1D3683DA}"/>
              </a:ext>
            </a:extLst>
          </p:cNvPr>
          <p:cNvSpPr>
            <a:spLocks noGrp="1"/>
          </p:cNvSpPr>
          <p:nvPr>
            <p:ph type="sldNum" sz="quarter" idx="12"/>
          </p:nvPr>
        </p:nvSpPr>
        <p:spPr/>
        <p:txBody>
          <a:bodyPr/>
          <a:lstStyle/>
          <a:p>
            <a:fld id="{D57F1E4F-1CFF-5643-939E-02111984F565}" type="slidenum">
              <a:rPr lang="en-US" smtClean="0"/>
              <a:pPr/>
              <a:t>49</a:t>
            </a:fld>
            <a:endParaRPr lang="en-US" dirty="0"/>
          </a:p>
        </p:txBody>
      </p:sp>
      <p:sp>
        <p:nvSpPr>
          <p:cNvPr id="5" name="Title 4">
            <a:extLst>
              <a:ext uri="{FF2B5EF4-FFF2-40B4-BE49-F238E27FC236}">
                <a16:creationId xmlns:a16="http://schemas.microsoft.com/office/drawing/2014/main" id="{03A9EC78-D442-48D7-A101-3E9730988914}"/>
              </a:ext>
            </a:extLst>
          </p:cNvPr>
          <p:cNvSpPr>
            <a:spLocks noGrp="1"/>
          </p:cNvSpPr>
          <p:nvPr>
            <p:ph type="title"/>
          </p:nvPr>
        </p:nvSpPr>
        <p:spPr/>
        <p:txBody>
          <a:bodyPr/>
          <a:lstStyle/>
          <a:p>
            <a:r>
              <a:rPr lang="en-US" dirty="0"/>
              <a:t>MVI vs SWI – 814_16 vs 814_01</a:t>
            </a:r>
          </a:p>
        </p:txBody>
      </p:sp>
      <p:graphicFrame>
        <p:nvGraphicFramePr>
          <p:cNvPr id="9" name="Table 8">
            <a:extLst>
              <a:ext uri="{FF2B5EF4-FFF2-40B4-BE49-F238E27FC236}">
                <a16:creationId xmlns:a16="http://schemas.microsoft.com/office/drawing/2014/main" id="{281D4564-0EC2-4622-B887-E216B9AE6256}"/>
              </a:ext>
            </a:extLst>
          </p:cNvPr>
          <p:cNvGraphicFramePr>
            <a:graphicFrameLocks noGrp="1"/>
          </p:cNvGraphicFramePr>
          <p:nvPr>
            <p:extLst>
              <p:ext uri="{D42A27DB-BD31-4B8C-83A1-F6EECF244321}">
                <p14:modId xmlns:p14="http://schemas.microsoft.com/office/powerpoint/2010/main" val="2228384355"/>
              </p:ext>
            </p:extLst>
          </p:nvPr>
        </p:nvGraphicFramePr>
        <p:xfrm>
          <a:off x="155575" y="1324737"/>
          <a:ext cx="8832849" cy="4523989"/>
        </p:xfrm>
        <a:graphic>
          <a:graphicData uri="http://schemas.openxmlformats.org/drawingml/2006/table">
            <a:tbl>
              <a:tblPr firstRow="1" bandRow="1">
                <a:tableStyleId>{5C22544A-7EE6-4342-B048-85BDC9FD1C3A}</a:tableStyleId>
              </a:tblPr>
              <a:tblGrid>
                <a:gridCol w="1522970">
                  <a:extLst>
                    <a:ext uri="{9D8B030D-6E8A-4147-A177-3AD203B41FA5}">
                      <a16:colId xmlns:a16="http://schemas.microsoft.com/office/drawing/2014/main" val="337819376"/>
                    </a:ext>
                  </a:extLst>
                </a:gridCol>
                <a:gridCol w="3745463">
                  <a:extLst>
                    <a:ext uri="{9D8B030D-6E8A-4147-A177-3AD203B41FA5}">
                      <a16:colId xmlns:a16="http://schemas.microsoft.com/office/drawing/2014/main" val="2308552113"/>
                    </a:ext>
                  </a:extLst>
                </a:gridCol>
                <a:gridCol w="3564416">
                  <a:extLst>
                    <a:ext uri="{9D8B030D-6E8A-4147-A177-3AD203B41FA5}">
                      <a16:colId xmlns:a16="http://schemas.microsoft.com/office/drawing/2014/main" val="175342838"/>
                    </a:ext>
                  </a:extLst>
                </a:gridCol>
              </a:tblGrid>
              <a:tr h="274320">
                <a:tc>
                  <a:txBody>
                    <a:bodyPr/>
                    <a:lstStyle/>
                    <a:p>
                      <a:endParaRPr lang="en-US" sz="1400" dirty="0"/>
                    </a:p>
                  </a:txBody>
                  <a:tcPr marL="68580" marR="68580" marT="34290" marB="34290"/>
                </a:tc>
                <a:tc>
                  <a:txBody>
                    <a:bodyPr/>
                    <a:lstStyle/>
                    <a:p>
                      <a:pPr algn="ctr"/>
                      <a:r>
                        <a:rPr lang="en-US" sz="1800" b="1" dirty="0">
                          <a:solidFill>
                            <a:schemeClr val="bg1"/>
                          </a:solidFill>
                        </a:rPr>
                        <a:t>Move In – 814_16</a:t>
                      </a:r>
                    </a:p>
                  </a:txBody>
                  <a:tcPr marL="68580" marR="68580" marT="34290" marB="34290"/>
                </a:tc>
                <a:tc>
                  <a:txBody>
                    <a:bodyPr/>
                    <a:lstStyle/>
                    <a:p>
                      <a:pPr algn="ctr"/>
                      <a:r>
                        <a:rPr lang="en-US" sz="1800" dirty="0"/>
                        <a:t>Switch – 814_01</a:t>
                      </a:r>
                    </a:p>
                  </a:txBody>
                  <a:tcPr marL="68580" marR="68580" marT="34290" marB="34290"/>
                </a:tc>
                <a:extLst>
                  <a:ext uri="{0D108BD9-81ED-4DB2-BD59-A6C34878D82A}">
                    <a16:rowId xmlns:a16="http://schemas.microsoft.com/office/drawing/2014/main" val="2153049228"/>
                  </a:ext>
                </a:extLst>
              </a:tr>
              <a:tr h="800100">
                <a:tc>
                  <a:txBody>
                    <a:bodyPr/>
                    <a:lstStyle/>
                    <a:p>
                      <a:pPr algn="l"/>
                      <a:r>
                        <a:rPr lang="en-US" sz="1200" b="1" dirty="0">
                          <a:solidFill>
                            <a:schemeClr val="tx1">
                              <a:lumMod val="75000"/>
                              <a:lumOff val="25000"/>
                            </a:schemeClr>
                          </a:solidFill>
                        </a:rPr>
                        <a:t>Definition</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75000"/>
                              <a:lumOff val="25000"/>
                            </a:schemeClr>
                          </a:solidFill>
                        </a:rPr>
                        <a:t>Customer requesting service connected in their name at either a new </a:t>
                      </a:r>
                      <a:r>
                        <a:rPr lang="en-US" sz="1200">
                          <a:solidFill>
                            <a:schemeClr val="tx1">
                              <a:lumMod val="75000"/>
                              <a:lumOff val="25000"/>
                            </a:schemeClr>
                          </a:solidFill>
                        </a:rPr>
                        <a:t>or an existing </a:t>
                      </a:r>
                      <a:r>
                        <a:rPr lang="en-US" sz="1200" dirty="0">
                          <a:solidFill>
                            <a:schemeClr val="tx1">
                              <a:lumMod val="75000"/>
                              <a:lumOff val="25000"/>
                            </a:schemeClr>
                          </a:solidFill>
                        </a:rPr>
                        <a:t>premise.  </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75000"/>
                              <a:lumOff val="25000"/>
                            </a:schemeClr>
                          </a:solidFill>
                        </a:rPr>
                        <a:t>The process by which </a:t>
                      </a:r>
                      <a:r>
                        <a:rPr lang="en-US" sz="1200" strike="noStrike" dirty="0">
                          <a:solidFill>
                            <a:schemeClr val="tx1">
                              <a:lumMod val="75000"/>
                              <a:lumOff val="25000"/>
                            </a:schemeClr>
                          </a:solidFill>
                        </a:rPr>
                        <a:t>the </a:t>
                      </a:r>
                      <a:r>
                        <a:rPr lang="en-US" sz="1200" dirty="0">
                          <a:solidFill>
                            <a:schemeClr val="tx1">
                              <a:lumMod val="75000"/>
                              <a:lumOff val="25000"/>
                            </a:schemeClr>
                          </a:solidFill>
                        </a:rPr>
                        <a:t>current Customer makes a request to change their REP of Record for their ESI </a:t>
                      </a:r>
                      <a:r>
                        <a:rPr lang="en-US" sz="1200">
                          <a:solidFill>
                            <a:schemeClr val="tx1">
                              <a:lumMod val="75000"/>
                              <a:lumOff val="25000"/>
                            </a:schemeClr>
                          </a:solidFill>
                        </a:rPr>
                        <a:t>ID(s).</a:t>
                      </a:r>
                      <a:endParaRPr kumimoji="0" lang="en-US" sz="1200" b="0" i="0" u="none" strike="noStrike" kern="1200" cap="none" spc="0" normalizeH="0" baseline="0" noProof="0" dirty="0">
                        <a:ln>
                          <a:noFill/>
                        </a:ln>
                        <a:solidFill>
                          <a:schemeClr val="tx1">
                            <a:lumMod val="75000"/>
                            <a:lumOff val="25000"/>
                          </a:schemeClr>
                        </a:solidFill>
                        <a:effectLst/>
                        <a:uLnTx/>
                        <a:uFillTx/>
                      </a:endParaRPr>
                    </a:p>
                    <a:p>
                      <a:endParaRPr lang="en-US" sz="1200" dirty="0">
                        <a:solidFill>
                          <a:schemeClr val="tx1">
                            <a:lumMod val="75000"/>
                            <a:lumOff val="25000"/>
                          </a:schemeClr>
                        </a:solidFill>
                      </a:endParaRPr>
                    </a:p>
                  </a:txBody>
                  <a:tcPr marL="68580" marR="68580" marT="34290" marB="34290"/>
                </a:tc>
                <a:extLst>
                  <a:ext uri="{0D108BD9-81ED-4DB2-BD59-A6C34878D82A}">
                    <a16:rowId xmlns:a16="http://schemas.microsoft.com/office/drawing/2014/main" val="1862979967"/>
                  </a:ext>
                </a:extLst>
              </a:tr>
              <a:tr h="434340">
                <a:tc>
                  <a:txBody>
                    <a:bodyPr/>
                    <a:lstStyle/>
                    <a:p>
                      <a:pPr algn="l"/>
                      <a:r>
                        <a:rPr lang="en-US" sz="1200" b="1" dirty="0">
                          <a:solidFill>
                            <a:schemeClr val="tx1">
                              <a:lumMod val="75000"/>
                              <a:lumOff val="25000"/>
                            </a:schemeClr>
                          </a:solidFill>
                        </a:rPr>
                        <a:t>Timing &amp; Costs</a:t>
                      </a:r>
                    </a:p>
                  </a:txBody>
                  <a:tcPr marL="68580" marR="68580" marT="34290" marB="34290"/>
                </a:tc>
                <a:tc>
                  <a:txBody>
                    <a:bodyPr/>
                    <a:lstStyle/>
                    <a:p>
                      <a:r>
                        <a:rPr lang="en-US" sz="1200" dirty="0">
                          <a:solidFill>
                            <a:schemeClr val="tx1">
                              <a:lumMod val="75000"/>
                              <a:lumOff val="25000"/>
                            </a:schemeClr>
                          </a:solidFill>
                        </a:rPr>
                        <a:t>Move In fees and potential delays could be encountered </a:t>
                      </a:r>
                    </a:p>
                  </a:txBody>
                  <a:tcPr marL="68580" marR="68580" marT="34290" marB="34290"/>
                </a:tc>
                <a:tc>
                  <a:txBody>
                    <a:bodyPr/>
                    <a:lstStyle/>
                    <a:p>
                      <a:r>
                        <a:rPr lang="en-US" sz="1200" dirty="0">
                          <a:solidFill>
                            <a:schemeClr val="tx1">
                              <a:lumMod val="75000"/>
                              <a:lumOff val="25000"/>
                            </a:schemeClr>
                          </a:solidFill>
                        </a:rPr>
                        <a:t>No fees (Standard Switch, if applicable)  Allows for same day request and completion </a:t>
                      </a:r>
                    </a:p>
                  </a:txBody>
                  <a:tcPr marL="68580" marR="68580" marT="34290" marB="34290"/>
                </a:tc>
                <a:extLst>
                  <a:ext uri="{0D108BD9-81ED-4DB2-BD59-A6C34878D82A}">
                    <a16:rowId xmlns:a16="http://schemas.microsoft.com/office/drawing/2014/main" val="2883340792"/>
                  </a:ext>
                </a:extLst>
              </a:tr>
              <a:tr h="434340">
                <a:tc>
                  <a:txBody>
                    <a:bodyPr/>
                    <a:lstStyle/>
                    <a:p>
                      <a:pPr algn="l"/>
                      <a:r>
                        <a:rPr lang="en-US" sz="1200" b="1" dirty="0">
                          <a:solidFill>
                            <a:schemeClr val="tx1">
                              <a:lumMod val="75000"/>
                              <a:lumOff val="25000"/>
                            </a:schemeClr>
                          </a:solidFill>
                        </a:rPr>
                        <a:t>Rescission</a:t>
                      </a:r>
                    </a:p>
                  </a:txBody>
                  <a:tcPr marL="68580" marR="68580" marT="34290" marB="34290"/>
                </a:tc>
                <a:tc>
                  <a:txBody>
                    <a:bodyPr/>
                    <a:lstStyle/>
                    <a:p>
                      <a:r>
                        <a:rPr lang="en-US" sz="1200" dirty="0">
                          <a:solidFill>
                            <a:schemeClr val="tx1">
                              <a:lumMod val="75000"/>
                              <a:lumOff val="25000"/>
                            </a:schemeClr>
                          </a:solidFill>
                        </a:rPr>
                        <a:t>Not applicable</a:t>
                      </a:r>
                    </a:p>
                  </a:txBody>
                  <a:tcPr marL="68580" marR="68580" marT="34290" marB="34290"/>
                </a:tc>
                <a:tc>
                  <a:txBody>
                    <a:bodyPr/>
                    <a:lstStyle/>
                    <a:p>
                      <a:r>
                        <a:rPr lang="en-US" sz="1200" dirty="0">
                          <a:solidFill>
                            <a:schemeClr val="tx1">
                              <a:lumMod val="75000"/>
                              <a:lumOff val="25000"/>
                            </a:schemeClr>
                          </a:solidFill>
                        </a:rPr>
                        <a:t>Customer has the right to rescind their decision within 3 Federal business days</a:t>
                      </a:r>
                    </a:p>
                  </a:txBody>
                  <a:tcPr marL="68580" marR="68580" marT="34290" marB="34290"/>
                </a:tc>
                <a:extLst>
                  <a:ext uri="{0D108BD9-81ED-4DB2-BD59-A6C34878D82A}">
                    <a16:rowId xmlns:a16="http://schemas.microsoft.com/office/drawing/2014/main" val="2558050012"/>
                  </a:ext>
                </a:extLst>
              </a:tr>
              <a:tr h="256789">
                <a:tc>
                  <a:txBody>
                    <a:bodyPr/>
                    <a:lstStyle/>
                    <a:p>
                      <a:pPr algn="l"/>
                      <a:r>
                        <a:rPr lang="en-US" sz="1200" b="1" dirty="0">
                          <a:solidFill>
                            <a:schemeClr val="tx1">
                              <a:lumMod val="75000"/>
                              <a:lumOff val="25000"/>
                            </a:schemeClr>
                          </a:solidFill>
                        </a:rPr>
                        <a:t>Occupant Permit</a:t>
                      </a:r>
                    </a:p>
                  </a:txBody>
                  <a:tcPr marL="68580" marR="68580" marT="34290" marB="34290"/>
                </a:tc>
                <a:tc>
                  <a:txBody>
                    <a:bodyPr/>
                    <a:lstStyle/>
                    <a:p>
                      <a:r>
                        <a:rPr lang="en-US" sz="1200" dirty="0">
                          <a:solidFill>
                            <a:schemeClr val="tx1">
                              <a:lumMod val="75000"/>
                              <a:lumOff val="25000"/>
                            </a:schemeClr>
                          </a:solidFill>
                        </a:rPr>
                        <a:t>Required for some municipalities/cities</a:t>
                      </a:r>
                    </a:p>
                  </a:txBody>
                  <a:tcPr marL="68580" marR="68580" marT="34290" marB="34290"/>
                </a:tc>
                <a:tc>
                  <a:txBody>
                    <a:bodyPr/>
                    <a:lstStyle/>
                    <a:p>
                      <a:r>
                        <a:rPr lang="en-US" sz="1200" dirty="0">
                          <a:solidFill>
                            <a:schemeClr val="tx1">
                              <a:lumMod val="75000"/>
                              <a:lumOff val="25000"/>
                            </a:schemeClr>
                          </a:solidFill>
                        </a:rPr>
                        <a:t>Not required</a:t>
                      </a:r>
                    </a:p>
                  </a:txBody>
                  <a:tcPr marL="68580" marR="68580" marT="34290" marB="34290"/>
                </a:tc>
                <a:extLst>
                  <a:ext uri="{0D108BD9-81ED-4DB2-BD59-A6C34878D82A}">
                    <a16:rowId xmlns:a16="http://schemas.microsoft.com/office/drawing/2014/main" val="569903824"/>
                  </a:ext>
                </a:extLst>
              </a:tr>
              <a:tr h="594360">
                <a:tc>
                  <a:txBody>
                    <a:bodyPr/>
                    <a:lstStyle/>
                    <a:p>
                      <a:r>
                        <a:rPr lang="en-US" sz="1200" b="1" dirty="0">
                          <a:solidFill>
                            <a:schemeClr val="tx1">
                              <a:lumMod val="75000"/>
                              <a:lumOff val="25000"/>
                            </a:schemeClr>
                          </a:solidFill>
                        </a:rPr>
                        <a:t>Critical Care and Chronic Condition</a:t>
                      </a:r>
                    </a:p>
                  </a:txBody>
                  <a:tcPr marL="68580" marR="68580" marT="34290" marB="34290"/>
                </a:tc>
                <a:tc>
                  <a:txBody>
                    <a:bodyPr/>
                    <a:lstStyle/>
                    <a:p>
                      <a:r>
                        <a:rPr lang="en-US" sz="1200" dirty="0">
                          <a:solidFill>
                            <a:schemeClr val="tx1">
                              <a:lumMod val="75000"/>
                              <a:lumOff val="25000"/>
                            </a:schemeClr>
                          </a:solidFill>
                        </a:rPr>
                        <a:t>Designation will be terminated due to New Customer MVI</a:t>
                      </a:r>
                    </a:p>
                    <a:p>
                      <a:pPr marL="285750" indent="-285750">
                        <a:buFont typeface="Arial" panose="020B0604020202020204" pitchFamily="34" charset="0"/>
                        <a:buChar char="•"/>
                      </a:pPr>
                      <a:r>
                        <a:rPr lang="en-US" sz="1100" dirty="0">
                          <a:solidFill>
                            <a:schemeClr val="tx1">
                              <a:lumMod val="75000"/>
                              <a:lumOff val="25000"/>
                            </a:schemeClr>
                          </a:solidFill>
                        </a:rPr>
                        <a:t>Critical Care and Chronic Condition status’ are associated to the Customer and </a:t>
                      </a:r>
                      <a:r>
                        <a:rPr lang="en-US" sz="1100" b="1" dirty="0">
                          <a:solidFill>
                            <a:schemeClr val="tx1">
                              <a:lumMod val="75000"/>
                              <a:lumOff val="25000"/>
                            </a:schemeClr>
                          </a:solidFill>
                        </a:rPr>
                        <a:t>not</a:t>
                      </a:r>
                      <a:r>
                        <a:rPr lang="en-US" sz="1100" dirty="0">
                          <a:solidFill>
                            <a:schemeClr val="tx1">
                              <a:lumMod val="75000"/>
                              <a:lumOff val="25000"/>
                            </a:schemeClr>
                          </a:solidFill>
                        </a:rPr>
                        <a:t> the Premise </a:t>
                      </a:r>
                    </a:p>
                  </a:txBody>
                  <a:tcPr marL="68580" marR="68580" marT="34290" marB="34290"/>
                </a:tc>
                <a:tc>
                  <a:txBody>
                    <a:bodyPr/>
                    <a:lstStyle/>
                    <a:p>
                      <a:r>
                        <a:rPr lang="en-US" sz="1200" b="1" dirty="0">
                          <a:solidFill>
                            <a:schemeClr val="tx1">
                              <a:lumMod val="75000"/>
                              <a:lumOff val="25000"/>
                            </a:schemeClr>
                          </a:solidFill>
                        </a:rPr>
                        <a:t>No change</a:t>
                      </a:r>
                      <a:r>
                        <a:rPr lang="en-US" sz="1200" dirty="0">
                          <a:solidFill>
                            <a:schemeClr val="tx1">
                              <a:lumMod val="75000"/>
                              <a:lumOff val="25000"/>
                            </a:schemeClr>
                          </a:solidFill>
                        </a:rPr>
                        <a:t> to status</a:t>
                      </a:r>
                    </a:p>
                  </a:txBody>
                  <a:tcPr marL="68580" marR="68580" marT="34290" marB="34290"/>
                </a:tc>
                <a:extLst>
                  <a:ext uri="{0D108BD9-81ED-4DB2-BD59-A6C34878D82A}">
                    <a16:rowId xmlns:a16="http://schemas.microsoft.com/office/drawing/2014/main" val="3007327258"/>
                  </a:ext>
                </a:extLst>
              </a:tr>
              <a:tr h="434340">
                <a:tc>
                  <a:txBody>
                    <a:bodyPr/>
                    <a:lstStyle/>
                    <a:p>
                      <a:r>
                        <a:rPr lang="en-US" sz="1200" b="1" dirty="0">
                          <a:solidFill>
                            <a:schemeClr val="tx1">
                              <a:lumMod val="75000"/>
                              <a:lumOff val="25000"/>
                            </a:schemeClr>
                          </a:solidFill>
                        </a:rPr>
                        <a:t>Billing Demand Reset</a:t>
                      </a:r>
                    </a:p>
                  </a:txBody>
                  <a:tcPr marL="68580" marR="68580" marT="34290" marB="34290"/>
                </a:tc>
                <a:tc>
                  <a:txBody>
                    <a:bodyPr/>
                    <a:lstStyle/>
                    <a:p>
                      <a:r>
                        <a:rPr lang="en-US" sz="1200" dirty="0">
                          <a:solidFill>
                            <a:schemeClr val="tx1">
                              <a:lumMod val="75000"/>
                              <a:lumOff val="25000"/>
                            </a:schemeClr>
                          </a:solidFill>
                        </a:rPr>
                        <a:t>Demand Ratchet resets</a:t>
                      </a:r>
                    </a:p>
                  </a:txBody>
                  <a:tcPr marL="68580" marR="68580" marT="34290" marB="34290"/>
                </a:tc>
                <a:tc>
                  <a:txBody>
                    <a:bodyPr/>
                    <a:lstStyle/>
                    <a:p>
                      <a:r>
                        <a:rPr lang="en-US" sz="1200" b="1" dirty="0">
                          <a:solidFill>
                            <a:schemeClr val="tx1">
                              <a:lumMod val="75000"/>
                              <a:lumOff val="25000"/>
                            </a:schemeClr>
                          </a:solidFill>
                        </a:rPr>
                        <a:t>No impact </a:t>
                      </a:r>
                      <a:r>
                        <a:rPr lang="en-US" sz="1200" dirty="0">
                          <a:solidFill>
                            <a:schemeClr val="tx1">
                              <a:lumMod val="75000"/>
                              <a:lumOff val="25000"/>
                            </a:schemeClr>
                          </a:solidFill>
                        </a:rPr>
                        <a:t>to Billing Demand</a:t>
                      </a:r>
                    </a:p>
                  </a:txBody>
                  <a:tcPr marL="68580" marR="68580" marT="34290" marB="34290"/>
                </a:tc>
                <a:extLst>
                  <a:ext uri="{0D108BD9-81ED-4DB2-BD59-A6C34878D82A}">
                    <a16:rowId xmlns:a16="http://schemas.microsoft.com/office/drawing/2014/main" val="1970802923"/>
                  </a:ext>
                </a:extLst>
              </a:tr>
              <a:tr h="434340">
                <a:tc>
                  <a:txBody>
                    <a:bodyPr/>
                    <a:lstStyle/>
                    <a:p>
                      <a:r>
                        <a:rPr lang="en-US" sz="1200" b="1" dirty="0">
                          <a:solidFill>
                            <a:schemeClr val="tx1">
                              <a:lumMod val="75000"/>
                              <a:lumOff val="25000"/>
                            </a:schemeClr>
                          </a:solidFill>
                        </a:rPr>
                        <a:t>4CP </a:t>
                      </a:r>
                    </a:p>
                    <a:p>
                      <a:r>
                        <a:rPr lang="en-US" sz="1200" b="1" dirty="0">
                          <a:solidFill>
                            <a:schemeClr val="tx1">
                              <a:lumMod val="75000"/>
                              <a:lumOff val="25000"/>
                            </a:schemeClr>
                          </a:solidFill>
                        </a:rPr>
                        <a:t>(Coincident Peak)</a:t>
                      </a:r>
                    </a:p>
                  </a:txBody>
                  <a:tcPr marL="68580" marR="68580" marT="34290" marB="34290"/>
                </a:tc>
                <a:tc>
                  <a:txBody>
                    <a:bodyPr/>
                    <a:lstStyle/>
                    <a:p>
                      <a:r>
                        <a:rPr lang="en-US" sz="1200" dirty="0">
                          <a:solidFill>
                            <a:schemeClr val="tx1">
                              <a:lumMod val="75000"/>
                              <a:lumOff val="25000"/>
                            </a:schemeClr>
                          </a:solidFill>
                        </a:rPr>
                        <a:t>4CP demand resets</a:t>
                      </a:r>
                    </a:p>
                  </a:txBody>
                  <a:tcPr marL="68580" marR="68580" marT="34290" marB="34290"/>
                </a:tc>
                <a:tc>
                  <a:txBody>
                    <a:bodyPr/>
                    <a:lstStyle/>
                    <a:p>
                      <a:r>
                        <a:rPr lang="en-US" sz="1200" b="1" dirty="0">
                          <a:solidFill>
                            <a:schemeClr val="tx1">
                              <a:lumMod val="75000"/>
                              <a:lumOff val="25000"/>
                            </a:schemeClr>
                          </a:solidFill>
                        </a:rPr>
                        <a:t>No change </a:t>
                      </a:r>
                      <a:r>
                        <a:rPr lang="en-US" sz="1200" dirty="0">
                          <a:solidFill>
                            <a:schemeClr val="tx1">
                              <a:lumMod val="75000"/>
                              <a:lumOff val="25000"/>
                            </a:schemeClr>
                          </a:solidFill>
                        </a:rPr>
                        <a:t>to 4CP demand </a:t>
                      </a:r>
                    </a:p>
                  </a:txBody>
                  <a:tcPr marL="68580" marR="68580" marT="34290" marB="34290"/>
                </a:tc>
                <a:extLst>
                  <a:ext uri="{0D108BD9-81ED-4DB2-BD59-A6C34878D82A}">
                    <a16:rowId xmlns:a16="http://schemas.microsoft.com/office/drawing/2014/main" val="1444851888"/>
                  </a:ext>
                </a:extLst>
              </a:tr>
              <a:tr h="617220">
                <a:tc>
                  <a:txBody>
                    <a:bodyPr/>
                    <a:lstStyle/>
                    <a:p>
                      <a:r>
                        <a:rPr lang="en-US" sz="1200" b="1" dirty="0">
                          <a:solidFill>
                            <a:schemeClr val="tx1">
                              <a:lumMod val="75000"/>
                              <a:lumOff val="25000"/>
                            </a:schemeClr>
                          </a:solidFill>
                        </a:rPr>
                        <a:t>Non-standard Metering Premise</a:t>
                      </a:r>
                    </a:p>
                  </a:txBody>
                  <a:tcPr marL="68580" marR="68580" marT="34290" marB="34290"/>
                </a:tc>
                <a:tc>
                  <a:txBody>
                    <a:bodyPr/>
                    <a:lstStyle/>
                    <a:p>
                      <a:r>
                        <a:rPr lang="en-US" sz="1200" dirty="0">
                          <a:solidFill>
                            <a:schemeClr val="tx1">
                              <a:lumMod val="75000"/>
                              <a:lumOff val="25000"/>
                            </a:schemeClr>
                          </a:solidFill>
                        </a:rPr>
                        <a:t>Meter is replaced with Standard meter and additional charge(s) to Customer if requested to re-install non-standard meter</a:t>
                      </a:r>
                    </a:p>
                  </a:txBody>
                  <a:tcPr marL="68580" marR="68580" marT="34290" marB="34290"/>
                </a:tc>
                <a:tc>
                  <a:txBody>
                    <a:bodyPr/>
                    <a:lstStyle/>
                    <a:p>
                      <a:r>
                        <a:rPr lang="en-US" sz="1200" b="1" dirty="0">
                          <a:solidFill>
                            <a:schemeClr val="tx1">
                              <a:lumMod val="75000"/>
                              <a:lumOff val="25000"/>
                            </a:schemeClr>
                          </a:solidFill>
                        </a:rPr>
                        <a:t>No change</a:t>
                      </a:r>
                    </a:p>
                  </a:txBody>
                  <a:tcPr marL="68580" marR="68580" marT="34290" marB="34290"/>
                </a:tc>
                <a:extLst>
                  <a:ext uri="{0D108BD9-81ED-4DB2-BD59-A6C34878D82A}">
                    <a16:rowId xmlns:a16="http://schemas.microsoft.com/office/drawing/2014/main" val="1907068551"/>
                  </a:ext>
                </a:extLst>
              </a:tr>
            </a:tbl>
          </a:graphicData>
        </a:graphic>
      </p:graphicFrame>
    </p:spTree>
    <p:custDataLst>
      <p:tags r:id="rId1"/>
    </p:custDataLst>
    <p:extLst>
      <p:ext uri="{BB962C8B-B14F-4D97-AF65-F5344CB8AC3E}">
        <p14:creationId xmlns:p14="http://schemas.microsoft.com/office/powerpoint/2010/main" val="578501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4F2FD7-B925-4856-8E6B-F3C7F55ABAAE}" type="datetime1">
              <a:rPr lang="en-US" smtClean="0"/>
              <a:t>4/6/2023</a:t>
            </a:fld>
            <a:endParaRPr lang="en-US" dirty="0"/>
          </a:p>
        </p:txBody>
      </p:sp>
      <p:sp>
        <p:nvSpPr>
          <p:cNvPr id="3" name="Footer Placeholder 2"/>
          <p:cNvSpPr>
            <a:spLocks noGrp="1"/>
          </p:cNvSpPr>
          <p:nvPr>
            <p:ph type="ftr" sz="quarter" idx="11"/>
          </p:nvPr>
        </p:nvSpPr>
        <p:spPr/>
        <p:txBody>
          <a:bodyPr/>
          <a:lstStyle/>
          <a:p>
            <a:r>
              <a:rPr lang="en-US"/>
              <a:t>TxSET</a:t>
            </a:r>
            <a:endParaRPr lang="en-US" dirty="0"/>
          </a:p>
        </p:txBody>
      </p:sp>
      <p:sp>
        <p:nvSpPr>
          <p:cNvPr id="4" name="Title 3"/>
          <p:cNvSpPr>
            <a:spLocks noGrp="1"/>
          </p:cNvSpPr>
          <p:nvPr>
            <p:ph type="title"/>
          </p:nvPr>
        </p:nvSpPr>
        <p:spPr/>
        <p:txBody>
          <a:bodyPr/>
          <a:lstStyle/>
          <a:p>
            <a:r>
              <a:rPr lang="en-US" dirty="0"/>
              <a:t>Course Objectives</a:t>
            </a:r>
          </a:p>
        </p:txBody>
      </p:sp>
      <p:sp>
        <p:nvSpPr>
          <p:cNvPr id="5" name="Slide Number Placeholder 4"/>
          <p:cNvSpPr>
            <a:spLocks noGrp="1"/>
          </p:cNvSpPr>
          <p:nvPr>
            <p:ph type="sldNum" sz="quarter" idx="12"/>
          </p:nvPr>
        </p:nvSpPr>
        <p:spPr/>
        <p:txBody>
          <a:bodyPr/>
          <a:lstStyle/>
          <a:p>
            <a:fld id="{D57F1E4F-1CFF-5643-939E-02111984F565}" type="slidenum">
              <a:rPr lang="en-US" smtClean="0"/>
              <a:pPr/>
              <a:t>5</a:t>
            </a:fld>
            <a:endParaRPr lang="en-US" dirty="0"/>
          </a:p>
        </p:txBody>
      </p:sp>
      <p:sp>
        <p:nvSpPr>
          <p:cNvPr id="6" name="TextBox 5"/>
          <p:cNvSpPr txBox="1"/>
          <p:nvPr/>
        </p:nvSpPr>
        <p:spPr>
          <a:xfrm>
            <a:off x="457200" y="1820868"/>
            <a:ext cx="6462025" cy="3216265"/>
          </a:xfrm>
          <a:prstGeom prst="rect">
            <a:avLst/>
          </a:prstGeom>
          <a:noFill/>
        </p:spPr>
        <p:txBody>
          <a:bodyPr wrap="none" rtlCol="0" anchor="ctr">
            <a:spAutoFit/>
          </a:bodyPr>
          <a:lstStyle/>
          <a:p>
            <a:pPr>
              <a:spcBef>
                <a:spcPts val="3000"/>
              </a:spcBef>
            </a:pPr>
            <a:r>
              <a:rPr lang="en-US" sz="3200" dirty="0">
                <a:solidFill>
                  <a:schemeClr val="tx1">
                    <a:lumMod val="75000"/>
                    <a:lumOff val="25000"/>
                  </a:schemeClr>
                </a:solidFill>
              </a:rPr>
              <a:t>What is TX SET?</a:t>
            </a:r>
          </a:p>
          <a:p>
            <a:pPr>
              <a:spcBef>
                <a:spcPts val="3000"/>
              </a:spcBef>
            </a:pPr>
            <a:r>
              <a:rPr lang="en-US" sz="3200" dirty="0">
                <a:solidFill>
                  <a:schemeClr val="tx1">
                    <a:lumMod val="75000"/>
                    <a:lumOff val="25000"/>
                  </a:schemeClr>
                </a:solidFill>
              </a:rPr>
              <a:t>Where do I find Tools/References?</a:t>
            </a:r>
          </a:p>
          <a:p>
            <a:pPr>
              <a:spcBef>
                <a:spcPts val="3000"/>
              </a:spcBef>
            </a:pPr>
            <a:r>
              <a:rPr lang="en-US" sz="3200" dirty="0">
                <a:solidFill>
                  <a:schemeClr val="tx1">
                    <a:lumMod val="75000"/>
                    <a:lumOff val="25000"/>
                  </a:schemeClr>
                </a:solidFill>
              </a:rPr>
              <a:t>How does TX SET work?</a:t>
            </a:r>
          </a:p>
          <a:p>
            <a:pPr>
              <a:spcBef>
                <a:spcPts val="3000"/>
              </a:spcBef>
            </a:pPr>
            <a:r>
              <a:rPr lang="en-US" sz="3200" dirty="0">
                <a:solidFill>
                  <a:schemeClr val="tx1">
                    <a:lumMod val="75000"/>
                    <a:lumOff val="25000"/>
                  </a:schemeClr>
                </a:solidFill>
              </a:rPr>
              <a:t>How is TX SET managed?</a:t>
            </a:r>
          </a:p>
        </p:txBody>
      </p:sp>
    </p:spTree>
    <p:custDataLst>
      <p:tags r:id="rId1"/>
    </p:custDataLst>
    <p:extLst>
      <p:ext uri="{BB962C8B-B14F-4D97-AF65-F5344CB8AC3E}">
        <p14:creationId xmlns:p14="http://schemas.microsoft.com/office/powerpoint/2010/main" val="3749737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2433E5-2F7A-4519-B78F-337E7CFEA660}"/>
              </a:ext>
            </a:extLst>
          </p:cNvPr>
          <p:cNvSpPr>
            <a:spLocks noGrp="1"/>
          </p:cNvSpPr>
          <p:nvPr>
            <p:ph type="dt" sz="half" idx="10"/>
          </p:nvPr>
        </p:nvSpPr>
        <p:spPr/>
        <p:txBody>
          <a:bodyPr/>
          <a:lstStyle/>
          <a:p>
            <a:fld id="{17EAC447-3327-4999-A9BE-AA2D53A9E4E7}" type="datetime1">
              <a:rPr lang="en-US" smtClean="0"/>
              <a:t>4/6/2023</a:t>
            </a:fld>
            <a:endParaRPr lang="en-US" dirty="0"/>
          </a:p>
        </p:txBody>
      </p:sp>
      <p:sp>
        <p:nvSpPr>
          <p:cNvPr id="3" name="Footer Placeholder 2">
            <a:extLst>
              <a:ext uri="{FF2B5EF4-FFF2-40B4-BE49-F238E27FC236}">
                <a16:creationId xmlns:a16="http://schemas.microsoft.com/office/drawing/2014/main" id="{EC78AC08-3FB1-4966-A9C7-962E71BF7181}"/>
              </a:ext>
            </a:extLst>
          </p:cNvPr>
          <p:cNvSpPr>
            <a:spLocks noGrp="1"/>
          </p:cNvSpPr>
          <p:nvPr>
            <p:ph type="ftr" sz="quarter" idx="11"/>
          </p:nvPr>
        </p:nvSpPr>
        <p:spPr/>
        <p:txBody>
          <a:bodyPr/>
          <a:lstStyle/>
          <a:p>
            <a:r>
              <a:rPr lang="en-US"/>
              <a:t>TxSET</a:t>
            </a:r>
            <a:endParaRPr lang="en-US" dirty="0"/>
          </a:p>
        </p:txBody>
      </p:sp>
      <p:sp>
        <p:nvSpPr>
          <p:cNvPr id="4" name="Slide Number Placeholder 3">
            <a:extLst>
              <a:ext uri="{FF2B5EF4-FFF2-40B4-BE49-F238E27FC236}">
                <a16:creationId xmlns:a16="http://schemas.microsoft.com/office/drawing/2014/main" id="{0E7EA2AD-5104-4844-B46F-6FA37133E362}"/>
              </a:ext>
            </a:extLst>
          </p:cNvPr>
          <p:cNvSpPr>
            <a:spLocks noGrp="1"/>
          </p:cNvSpPr>
          <p:nvPr>
            <p:ph type="sldNum" sz="quarter" idx="12"/>
          </p:nvPr>
        </p:nvSpPr>
        <p:spPr/>
        <p:txBody>
          <a:bodyPr/>
          <a:lstStyle/>
          <a:p>
            <a:fld id="{D57F1E4F-1CFF-5643-939E-02111984F565}" type="slidenum">
              <a:rPr lang="en-US" smtClean="0"/>
              <a:pPr/>
              <a:t>50</a:t>
            </a:fld>
            <a:endParaRPr lang="en-US" dirty="0"/>
          </a:p>
        </p:txBody>
      </p:sp>
      <p:sp>
        <p:nvSpPr>
          <p:cNvPr id="5" name="Title 4">
            <a:extLst>
              <a:ext uri="{FF2B5EF4-FFF2-40B4-BE49-F238E27FC236}">
                <a16:creationId xmlns:a16="http://schemas.microsoft.com/office/drawing/2014/main" id="{DE338C06-598A-4A77-967C-5C1B1063277E}"/>
              </a:ext>
            </a:extLst>
          </p:cNvPr>
          <p:cNvSpPr>
            <a:spLocks noGrp="1"/>
          </p:cNvSpPr>
          <p:nvPr>
            <p:ph type="title"/>
          </p:nvPr>
        </p:nvSpPr>
        <p:spPr>
          <a:xfrm>
            <a:off x="228599" y="228600"/>
            <a:ext cx="8580549" cy="627796"/>
          </a:xfrm>
        </p:spPr>
        <p:txBody>
          <a:bodyPr>
            <a:noAutofit/>
          </a:bodyPr>
          <a:lstStyle/>
          <a:p>
            <a:r>
              <a:rPr lang="en-US" dirty="0"/>
              <a:t>Transactions Initiating Business Process Instance</a:t>
            </a:r>
          </a:p>
        </p:txBody>
      </p:sp>
      <p:sp>
        <p:nvSpPr>
          <p:cNvPr id="6" name="TextBox 5">
            <a:extLst>
              <a:ext uri="{FF2B5EF4-FFF2-40B4-BE49-F238E27FC236}">
                <a16:creationId xmlns:a16="http://schemas.microsoft.com/office/drawing/2014/main" id="{E23B1648-FBDF-4D55-89E5-8D051C328890}"/>
              </a:ext>
            </a:extLst>
          </p:cNvPr>
          <p:cNvSpPr txBox="1"/>
          <p:nvPr/>
        </p:nvSpPr>
        <p:spPr>
          <a:xfrm>
            <a:off x="228600" y="1584313"/>
            <a:ext cx="8362950" cy="5278368"/>
          </a:xfrm>
          <a:prstGeom prst="rect">
            <a:avLst/>
          </a:prstGeom>
          <a:noFill/>
        </p:spPr>
        <p:txBody>
          <a:bodyPr wrap="square" rtlCol="0">
            <a:spAutoFit/>
          </a:bodyPr>
          <a:lstStyle/>
          <a:p>
            <a:r>
              <a:rPr lang="en-US" sz="2800" dirty="0">
                <a:solidFill>
                  <a:schemeClr val="tx1">
                    <a:lumMod val="75000"/>
                    <a:lumOff val="25000"/>
                  </a:schemeClr>
                </a:solidFill>
              </a:rPr>
              <a:t>Initiating Business Process Instance (BPI)</a:t>
            </a:r>
          </a:p>
          <a:p>
            <a:endParaRPr lang="en-US" sz="2800" b="1" dirty="0">
              <a:solidFill>
                <a:schemeClr val="tx1">
                  <a:lumMod val="75000"/>
                  <a:lumOff val="25000"/>
                </a:schemeClr>
              </a:solidFill>
            </a:endParaRPr>
          </a:p>
          <a:p>
            <a:pPr marL="942975" lvl="2" indent="-257175">
              <a:buClr>
                <a:schemeClr val="accent1">
                  <a:lumMod val="75000"/>
                </a:schemeClr>
              </a:buClr>
              <a:buFont typeface="Arial" panose="020B0604020202020204" pitchFamily="34" charset="0"/>
              <a:buChar char="•"/>
            </a:pPr>
            <a:r>
              <a:rPr lang="en-US" sz="2800" dirty="0">
                <a:solidFill>
                  <a:schemeClr val="tx1">
                    <a:lumMod val="75000"/>
                    <a:lumOff val="25000"/>
                  </a:schemeClr>
                </a:solidFill>
              </a:rPr>
              <a:t>Move In      814_16</a:t>
            </a:r>
          </a:p>
          <a:p>
            <a:pPr marL="942975" lvl="2" indent="-257175">
              <a:buClr>
                <a:schemeClr val="accent1">
                  <a:lumMod val="75000"/>
                </a:schemeClr>
              </a:buClr>
              <a:buFont typeface="Arial" panose="020B0604020202020204" pitchFamily="34" charset="0"/>
              <a:buChar char="•"/>
            </a:pPr>
            <a:endParaRPr lang="en-US" sz="2800" dirty="0">
              <a:solidFill>
                <a:schemeClr val="tx1">
                  <a:lumMod val="75000"/>
                  <a:lumOff val="25000"/>
                </a:schemeClr>
              </a:solidFill>
            </a:endParaRPr>
          </a:p>
          <a:p>
            <a:pPr marL="942975" lvl="2" indent="-257175">
              <a:buClr>
                <a:schemeClr val="accent1">
                  <a:lumMod val="75000"/>
                </a:schemeClr>
              </a:buClr>
              <a:buFont typeface="Arial" panose="020B0604020202020204" pitchFamily="34" charset="0"/>
              <a:buChar char="•"/>
            </a:pPr>
            <a:r>
              <a:rPr lang="en-US" sz="2800" dirty="0">
                <a:solidFill>
                  <a:schemeClr val="tx1">
                    <a:lumMod val="75000"/>
                    <a:lumOff val="25000"/>
                  </a:schemeClr>
                </a:solidFill>
              </a:rPr>
              <a:t>Switch        814_01</a:t>
            </a:r>
          </a:p>
          <a:p>
            <a:pPr marL="942975" lvl="2" indent="-257175">
              <a:buClr>
                <a:schemeClr val="accent1">
                  <a:lumMod val="75000"/>
                </a:schemeClr>
              </a:buClr>
              <a:buFont typeface="Arial" panose="020B0604020202020204" pitchFamily="34" charset="0"/>
              <a:buChar char="•"/>
            </a:pPr>
            <a:endParaRPr lang="en-US" sz="2800" dirty="0">
              <a:solidFill>
                <a:schemeClr val="tx1">
                  <a:lumMod val="75000"/>
                  <a:lumOff val="25000"/>
                </a:schemeClr>
              </a:solidFill>
            </a:endParaRPr>
          </a:p>
          <a:p>
            <a:pPr marL="942975" lvl="2" indent="-257175">
              <a:buClr>
                <a:schemeClr val="accent1">
                  <a:lumMod val="75000"/>
                </a:schemeClr>
              </a:buClr>
              <a:buFont typeface="Arial" panose="020B0604020202020204" pitchFamily="34" charset="0"/>
              <a:buChar char="•"/>
            </a:pPr>
            <a:r>
              <a:rPr lang="en-US" sz="2800" dirty="0">
                <a:solidFill>
                  <a:schemeClr val="tx1">
                    <a:lumMod val="75000"/>
                    <a:lumOff val="25000"/>
                  </a:schemeClr>
                </a:solidFill>
              </a:rPr>
              <a:t>Move Out   814_24</a:t>
            </a:r>
          </a:p>
          <a:p>
            <a:pPr marL="942975" lvl="2" indent="-257175">
              <a:buFont typeface="Arial" panose="020B0604020202020204" pitchFamily="34" charset="0"/>
              <a:buChar char="•"/>
            </a:pPr>
            <a:endParaRPr lang="en-US" sz="2100" dirty="0"/>
          </a:p>
          <a:p>
            <a:endParaRPr lang="en-US" sz="2100" b="1" dirty="0"/>
          </a:p>
          <a:p>
            <a:pPr marL="942975" lvl="2" indent="-257175">
              <a:buFont typeface="Arial" panose="020B0604020202020204" pitchFamily="34" charset="0"/>
              <a:buChar char="•"/>
            </a:pPr>
            <a:endParaRPr lang="en-US" sz="2100" dirty="0"/>
          </a:p>
          <a:p>
            <a:pPr marL="942975" lvl="2" indent="-257175">
              <a:buFont typeface="Arial" panose="020B0604020202020204" pitchFamily="34" charset="0"/>
              <a:buChar char="•"/>
            </a:pPr>
            <a:endParaRPr lang="en-US" sz="2100" dirty="0"/>
          </a:p>
          <a:p>
            <a:pPr lvl="2"/>
            <a:endParaRPr lang="en-US" sz="2100" dirty="0"/>
          </a:p>
          <a:p>
            <a:pPr marL="257175" indent="-257175">
              <a:buFont typeface="Arial" panose="020B0604020202020204" pitchFamily="34" charset="0"/>
              <a:buChar char="•"/>
            </a:pPr>
            <a:endParaRPr lang="en-US" dirty="0"/>
          </a:p>
          <a:p>
            <a:endParaRPr lang="en-US" dirty="0"/>
          </a:p>
        </p:txBody>
      </p:sp>
      <p:sp>
        <p:nvSpPr>
          <p:cNvPr id="7" name="TextBox 6">
            <a:extLst>
              <a:ext uri="{FF2B5EF4-FFF2-40B4-BE49-F238E27FC236}">
                <a16:creationId xmlns:a16="http://schemas.microsoft.com/office/drawing/2014/main" id="{A1E95CC9-42D5-4E34-B776-4EA9EDBA8876}"/>
              </a:ext>
            </a:extLst>
          </p:cNvPr>
          <p:cNvSpPr txBox="1"/>
          <p:nvPr/>
        </p:nvSpPr>
        <p:spPr>
          <a:xfrm>
            <a:off x="717893" y="5325815"/>
            <a:ext cx="7708213" cy="707886"/>
          </a:xfrm>
          <a:prstGeom prst="rect">
            <a:avLst/>
          </a:prstGeom>
          <a:solidFill>
            <a:schemeClr val="tx1">
              <a:lumMod val="50000"/>
              <a:lumOff val="50000"/>
            </a:schemeClr>
          </a:solidFill>
        </p:spPr>
        <p:txBody>
          <a:bodyPr wrap="square" rtlCol="0">
            <a:spAutoFit/>
          </a:bodyPr>
          <a:lstStyle/>
          <a:p>
            <a:pPr algn="ctr"/>
            <a:r>
              <a:rPr lang="en-US" sz="2000" dirty="0">
                <a:solidFill>
                  <a:schemeClr val="bg1"/>
                </a:solidFill>
              </a:rPr>
              <a:t>The business processes listed above will start or end a REP’s relationship with their customer.  </a:t>
            </a:r>
          </a:p>
        </p:txBody>
      </p:sp>
    </p:spTree>
    <p:custDataLst>
      <p:tags r:id="rId1"/>
    </p:custDataLst>
    <p:extLst>
      <p:ext uri="{BB962C8B-B14F-4D97-AF65-F5344CB8AC3E}">
        <p14:creationId xmlns:p14="http://schemas.microsoft.com/office/powerpoint/2010/main" val="3954867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4/6/2023</a:t>
            </a:fld>
            <a:endParaRPr lang="en-US" dirty="0"/>
          </a:p>
        </p:txBody>
      </p:sp>
      <p:sp>
        <p:nvSpPr>
          <p:cNvPr id="3" name="Footer Placeholder 2"/>
          <p:cNvSpPr>
            <a:spLocks noGrp="1"/>
          </p:cNvSpPr>
          <p:nvPr>
            <p:ph type="ftr" sz="quarter" idx="11"/>
          </p:nvPr>
        </p:nvSpPr>
        <p:spPr/>
        <p:txBody>
          <a:bodyPr/>
          <a:lstStyle/>
          <a:p>
            <a:r>
              <a:rPr lang="en-US"/>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51</a:t>
            </a:fld>
            <a:endParaRPr lang="en-US" dirty="0"/>
          </a:p>
        </p:txBody>
      </p:sp>
      <p:sp>
        <p:nvSpPr>
          <p:cNvPr id="5" name="Title 4"/>
          <p:cNvSpPr>
            <a:spLocks noGrp="1"/>
          </p:cNvSpPr>
          <p:nvPr>
            <p:ph type="title"/>
          </p:nvPr>
        </p:nvSpPr>
        <p:spPr>
          <a:xfrm>
            <a:off x="228600" y="228600"/>
            <a:ext cx="8567670" cy="627796"/>
          </a:xfrm>
        </p:spPr>
        <p:txBody>
          <a:bodyPr>
            <a:noAutofit/>
          </a:bodyPr>
          <a:lstStyle/>
          <a:p>
            <a:r>
              <a:rPr lang="en-US" dirty="0"/>
              <a:t>Transactions Initiating Business Process Instance</a:t>
            </a:r>
          </a:p>
        </p:txBody>
      </p:sp>
      <p:sp>
        <p:nvSpPr>
          <p:cNvPr id="6" name="Rectangle 5"/>
          <p:cNvSpPr/>
          <p:nvPr/>
        </p:nvSpPr>
        <p:spPr>
          <a:xfrm>
            <a:off x="228600" y="1524814"/>
            <a:ext cx="8113485" cy="3970318"/>
          </a:xfrm>
          <a:prstGeom prst="rect">
            <a:avLst/>
          </a:prstGeom>
        </p:spPr>
        <p:txBody>
          <a:bodyPr wrap="square">
            <a:spAutoFit/>
          </a:bodyPr>
          <a:lstStyle/>
          <a:p>
            <a:r>
              <a:rPr lang="en-US" sz="2800" dirty="0">
                <a:solidFill>
                  <a:schemeClr val="tx1">
                    <a:lumMod val="75000"/>
                    <a:lumOff val="25000"/>
                  </a:schemeClr>
                </a:solidFill>
              </a:rPr>
              <a:t>Business process instances may be closed as Completed or Cancelled.</a:t>
            </a:r>
          </a:p>
          <a:p>
            <a:endParaRPr lang="en-US" sz="2800" dirty="0">
              <a:solidFill>
                <a:schemeClr val="tx1">
                  <a:lumMod val="75000"/>
                  <a:lumOff val="25000"/>
                </a:schemeClr>
              </a:solidFill>
            </a:endParaRPr>
          </a:p>
          <a:p>
            <a:r>
              <a:rPr lang="en-US" sz="2800" dirty="0">
                <a:solidFill>
                  <a:schemeClr val="tx1">
                    <a:lumMod val="75000"/>
                    <a:lumOff val="25000"/>
                  </a:schemeClr>
                </a:solidFill>
              </a:rPr>
              <a:t>Cancelled transactions may be a result of:</a:t>
            </a:r>
          </a:p>
          <a:p>
            <a:endParaRPr lang="en-US" sz="2800" dirty="0">
              <a:solidFill>
                <a:schemeClr val="tx1">
                  <a:lumMod val="75000"/>
                  <a:lumOff val="25000"/>
                </a:schemeClr>
              </a:solidFill>
            </a:endParaRPr>
          </a:p>
          <a:p>
            <a:endParaRPr lang="en-US" sz="2800" b="1" dirty="0">
              <a:solidFill>
                <a:schemeClr val="tx1">
                  <a:lumMod val="75000"/>
                  <a:lumOff val="25000"/>
                </a:schemeClr>
              </a:solidFill>
            </a:endParaRPr>
          </a:p>
          <a:p>
            <a:pPr marL="1028700" lvl="2" indent="-342900">
              <a:buClr>
                <a:schemeClr val="accent1">
                  <a:lumMod val="75000"/>
                </a:schemeClr>
              </a:buClr>
              <a:buFont typeface="Arial" panose="020B0604020202020204" pitchFamily="34" charset="0"/>
              <a:buChar char="•"/>
            </a:pPr>
            <a:r>
              <a:rPr lang="en-US" sz="2800" dirty="0">
                <a:solidFill>
                  <a:schemeClr val="tx1">
                    <a:lumMod val="75000"/>
                    <a:lumOff val="25000"/>
                  </a:schemeClr>
                </a:solidFill>
              </a:rPr>
              <a:t>Cancel Request  814_08</a:t>
            </a:r>
          </a:p>
          <a:p>
            <a:pPr marL="1028700" lvl="2" indent="-342900">
              <a:buClr>
                <a:schemeClr val="accent1">
                  <a:lumMod val="75000"/>
                </a:schemeClr>
              </a:buClr>
              <a:buFont typeface="Arial" panose="020B0604020202020204" pitchFamily="34" charset="0"/>
              <a:buChar char="•"/>
            </a:pPr>
            <a:endParaRPr lang="en-US" sz="2800" dirty="0">
              <a:solidFill>
                <a:schemeClr val="tx1">
                  <a:lumMod val="75000"/>
                  <a:lumOff val="25000"/>
                </a:schemeClr>
              </a:solidFill>
            </a:endParaRPr>
          </a:p>
          <a:p>
            <a:pPr marL="1028700" lvl="2" indent="-342900">
              <a:buClr>
                <a:schemeClr val="accent1">
                  <a:lumMod val="75000"/>
                </a:schemeClr>
              </a:buClr>
              <a:buFont typeface="Arial" panose="020B0604020202020204" pitchFamily="34" charset="0"/>
              <a:buChar char="•"/>
            </a:pPr>
            <a:r>
              <a:rPr lang="en-US" sz="2800" dirty="0">
                <a:solidFill>
                  <a:schemeClr val="tx1">
                    <a:lumMod val="75000"/>
                    <a:lumOff val="25000"/>
                  </a:schemeClr>
                </a:solidFill>
              </a:rPr>
              <a:t>Complete </a:t>
            </a:r>
            <a:r>
              <a:rPr lang="en-US" sz="2800" dirty="0" err="1">
                <a:solidFill>
                  <a:schemeClr val="tx1">
                    <a:lumMod val="75000"/>
                    <a:lumOff val="25000"/>
                  </a:schemeClr>
                </a:solidFill>
              </a:rPr>
              <a:t>Unexecutable</a:t>
            </a:r>
            <a:r>
              <a:rPr lang="en-US" sz="2800" dirty="0">
                <a:solidFill>
                  <a:schemeClr val="tx1">
                    <a:lumMod val="75000"/>
                    <a:lumOff val="25000"/>
                  </a:schemeClr>
                </a:solidFill>
              </a:rPr>
              <a:t>  814_28 CU</a:t>
            </a:r>
          </a:p>
        </p:txBody>
      </p:sp>
    </p:spTree>
    <p:custDataLst>
      <p:tags r:id="rId1"/>
    </p:custDataLst>
    <p:extLst>
      <p:ext uri="{BB962C8B-B14F-4D97-AF65-F5344CB8AC3E}">
        <p14:creationId xmlns:p14="http://schemas.microsoft.com/office/powerpoint/2010/main" val="25348113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4/6/2023</a:t>
            </a:fld>
            <a:endParaRPr lang="en-US" dirty="0"/>
          </a:p>
        </p:txBody>
      </p:sp>
      <p:sp>
        <p:nvSpPr>
          <p:cNvPr id="3" name="Footer Placeholder 2"/>
          <p:cNvSpPr>
            <a:spLocks noGrp="1"/>
          </p:cNvSpPr>
          <p:nvPr>
            <p:ph type="ftr" sz="quarter" idx="11"/>
          </p:nvPr>
        </p:nvSpPr>
        <p:spPr/>
        <p:txBody>
          <a:bodyPr/>
          <a:lstStyle/>
          <a:p>
            <a:r>
              <a:rPr lang="en-US"/>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52</a:t>
            </a:fld>
            <a:endParaRPr lang="en-US" dirty="0"/>
          </a:p>
        </p:txBody>
      </p:sp>
      <p:sp>
        <p:nvSpPr>
          <p:cNvPr id="6" name="Rectangle 5"/>
          <p:cNvSpPr/>
          <p:nvPr/>
        </p:nvSpPr>
        <p:spPr>
          <a:xfrm>
            <a:off x="228600" y="982647"/>
            <a:ext cx="8113485" cy="700192"/>
          </a:xfrm>
          <a:prstGeom prst="rect">
            <a:avLst/>
          </a:prstGeom>
        </p:spPr>
        <p:txBody>
          <a:bodyPr wrap="square">
            <a:spAutoFit/>
          </a:bodyPr>
          <a:lstStyle/>
          <a:p>
            <a:endParaRPr lang="en-US" sz="800" dirty="0">
              <a:solidFill>
                <a:schemeClr val="tx1">
                  <a:lumMod val="75000"/>
                  <a:lumOff val="25000"/>
                </a:schemeClr>
              </a:solidFill>
            </a:endParaRPr>
          </a:p>
          <a:p>
            <a:endParaRPr lang="en-US" sz="2400" dirty="0">
              <a:solidFill>
                <a:schemeClr val="tx1">
                  <a:lumMod val="75000"/>
                  <a:lumOff val="25000"/>
                </a:schemeClr>
              </a:solidFill>
            </a:endParaRPr>
          </a:p>
          <a:p>
            <a:endParaRPr lang="en-US" sz="750" b="1" dirty="0">
              <a:solidFill>
                <a:schemeClr val="tx1">
                  <a:lumMod val="75000"/>
                  <a:lumOff val="25000"/>
                </a:schemeClr>
              </a:solidFill>
            </a:endParaRPr>
          </a:p>
        </p:txBody>
      </p:sp>
      <p:graphicFrame>
        <p:nvGraphicFramePr>
          <p:cNvPr id="7" name="Table 6">
            <a:extLst>
              <a:ext uri="{FF2B5EF4-FFF2-40B4-BE49-F238E27FC236}">
                <a16:creationId xmlns:a16="http://schemas.microsoft.com/office/drawing/2014/main" id="{8DE361B6-8187-45A8-8DA4-F1F8A3C30B39}"/>
              </a:ext>
            </a:extLst>
          </p:cNvPr>
          <p:cNvGraphicFramePr>
            <a:graphicFrameLocks noGrp="1"/>
          </p:cNvGraphicFramePr>
          <p:nvPr>
            <p:extLst>
              <p:ext uri="{D42A27DB-BD31-4B8C-83A1-F6EECF244321}">
                <p14:modId xmlns:p14="http://schemas.microsoft.com/office/powerpoint/2010/main" val="2445694408"/>
              </p:ext>
            </p:extLst>
          </p:nvPr>
        </p:nvGraphicFramePr>
        <p:xfrm>
          <a:off x="228598" y="1233532"/>
          <a:ext cx="8785927" cy="4849117"/>
        </p:xfrm>
        <a:graphic>
          <a:graphicData uri="http://schemas.openxmlformats.org/drawingml/2006/table">
            <a:tbl>
              <a:tblPr firstRow="1" bandRow="1">
                <a:tableStyleId>{5C22544A-7EE6-4342-B048-85BDC9FD1C3A}</a:tableStyleId>
              </a:tblPr>
              <a:tblGrid>
                <a:gridCol w="4349513">
                  <a:extLst>
                    <a:ext uri="{9D8B030D-6E8A-4147-A177-3AD203B41FA5}">
                      <a16:colId xmlns:a16="http://schemas.microsoft.com/office/drawing/2014/main" val="906715693"/>
                    </a:ext>
                  </a:extLst>
                </a:gridCol>
                <a:gridCol w="4436414">
                  <a:extLst>
                    <a:ext uri="{9D8B030D-6E8A-4147-A177-3AD203B41FA5}">
                      <a16:colId xmlns:a16="http://schemas.microsoft.com/office/drawing/2014/main" val="1526663212"/>
                    </a:ext>
                  </a:extLst>
                </a:gridCol>
              </a:tblGrid>
              <a:tr h="461821">
                <a:tc>
                  <a:txBody>
                    <a:bodyPr/>
                    <a:lstStyle/>
                    <a:p>
                      <a:pPr algn="ctr"/>
                      <a:r>
                        <a:rPr lang="en-US" sz="2400" dirty="0"/>
                        <a:t>Permit Required (PR)</a:t>
                      </a:r>
                    </a:p>
                  </a:txBody>
                  <a:tcPr/>
                </a:tc>
                <a:tc>
                  <a:txBody>
                    <a:bodyPr/>
                    <a:lstStyle/>
                    <a:p>
                      <a:pPr algn="ctr"/>
                      <a:r>
                        <a:rPr lang="en-US" sz="2400" dirty="0"/>
                        <a:t>Complete </a:t>
                      </a:r>
                      <a:r>
                        <a:rPr lang="en-US" sz="2400" dirty="0" err="1"/>
                        <a:t>Unexecutable</a:t>
                      </a:r>
                      <a:r>
                        <a:rPr lang="en-US" sz="2400" dirty="0"/>
                        <a:t> (CU)</a:t>
                      </a:r>
                    </a:p>
                  </a:txBody>
                  <a:tcPr/>
                </a:tc>
                <a:extLst>
                  <a:ext uri="{0D108BD9-81ED-4DB2-BD59-A6C34878D82A}">
                    <a16:rowId xmlns:a16="http://schemas.microsoft.com/office/drawing/2014/main" val="55353385"/>
                  </a:ext>
                </a:extLst>
              </a:tr>
              <a:tr h="4387296">
                <a:tc>
                  <a:txBody>
                    <a:bodyPr/>
                    <a:lstStyle/>
                    <a:p>
                      <a:pPr marL="285750" indent="-285750">
                        <a:spcAft>
                          <a:spcPts val="600"/>
                        </a:spcAft>
                        <a:buFont typeface="Arial" panose="020B0604020202020204" pitchFamily="34" charset="0"/>
                        <a:buChar char="•"/>
                      </a:pPr>
                      <a:r>
                        <a:rPr lang="en-US" sz="2400" dirty="0">
                          <a:solidFill>
                            <a:schemeClr val="tx1">
                              <a:lumMod val="75000"/>
                              <a:lumOff val="25000"/>
                            </a:schemeClr>
                          </a:solidFill>
                        </a:rPr>
                        <a:t>TDSP notifies CR via ERCOT </a:t>
                      </a:r>
                    </a:p>
                    <a:p>
                      <a:pPr marL="285750" indent="-285750">
                        <a:spcAft>
                          <a:spcPts val="600"/>
                        </a:spcAft>
                        <a:buFont typeface="Arial" panose="020B0604020202020204" pitchFamily="34" charset="0"/>
                        <a:buChar char="•"/>
                      </a:pPr>
                      <a:r>
                        <a:rPr lang="en-US" sz="2400" dirty="0">
                          <a:solidFill>
                            <a:schemeClr val="tx1">
                              <a:lumMod val="75000"/>
                              <a:lumOff val="25000"/>
                            </a:schemeClr>
                          </a:solidFill>
                        </a:rPr>
                        <a:t>Permit is required in order to complete enrollment</a:t>
                      </a:r>
                    </a:p>
                    <a:p>
                      <a:pPr marL="285750" indent="-285750">
                        <a:spcAft>
                          <a:spcPts val="600"/>
                        </a:spcAft>
                        <a:buFont typeface="Arial" panose="020B0604020202020204" pitchFamily="34" charset="0"/>
                        <a:buChar char="•"/>
                      </a:pPr>
                      <a:r>
                        <a:rPr lang="en-US" sz="2400" dirty="0">
                          <a:solidFill>
                            <a:schemeClr val="tx1">
                              <a:lumMod val="75000"/>
                              <a:lumOff val="25000"/>
                            </a:schemeClr>
                          </a:solidFill>
                        </a:rPr>
                        <a:t>TDSP typically will </a:t>
                      </a:r>
                      <a:r>
                        <a:rPr lang="en-US" sz="2400" b="1" u="sng" dirty="0">
                          <a:solidFill>
                            <a:schemeClr val="tx1">
                              <a:lumMod val="75000"/>
                              <a:lumOff val="25000"/>
                            </a:schemeClr>
                          </a:solidFill>
                        </a:rPr>
                        <a:t>not</a:t>
                      </a:r>
                      <a:r>
                        <a:rPr lang="en-US" sz="2400" dirty="0">
                          <a:solidFill>
                            <a:schemeClr val="tx1">
                              <a:lumMod val="75000"/>
                              <a:lumOff val="25000"/>
                            </a:schemeClr>
                          </a:solidFill>
                        </a:rPr>
                        <a:t> send an 814_04 scheduling response until permit is received</a:t>
                      </a:r>
                    </a:p>
                    <a:p>
                      <a:pPr marL="285750" indent="-285750">
                        <a:spcAft>
                          <a:spcPts val="600"/>
                        </a:spcAft>
                        <a:buFont typeface="Arial" panose="020B0604020202020204" pitchFamily="34" charset="0"/>
                        <a:buChar char="•"/>
                      </a:pPr>
                      <a:r>
                        <a:rPr lang="en-US" sz="2400" dirty="0">
                          <a:solidFill>
                            <a:schemeClr val="tx1">
                              <a:lumMod val="75000"/>
                              <a:lumOff val="25000"/>
                            </a:schemeClr>
                          </a:solidFill>
                        </a:rPr>
                        <a:t>ERCOT holds enrollment for up to 20 Retail Business Days </a:t>
                      </a:r>
                    </a:p>
                  </a:txBody>
                  <a:tcPr/>
                </a:tc>
                <a:tc>
                  <a:txBody>
                    <a:bodyPr/>
                    <a:lstStyle/>
                    <a:p>
                      <a:pPr marL="0" indent="0">
                        <a:buFontTx/>
                        <a:buNone/>
                      </a:pPr>
                      <a:endParaRPr lang="en-US" sz="800" dirty="0"/>
                    </a:p>
                    <a:p>
                      <a:pPr marL="0" indent="0">
                        <a:spcAft>
                          <a:spcPts val="600"/>
                        </a:spcAft>
                        <a:buFontTx/>
                        <a:buNone/>
                      </a:pPr>
                      <a:r>
                        <a:rPr lang="en-US" sz="2400" dirty="0">
                          <a:solidFill>
                            <a:schemeClr val="tx1">
                              <a:lumMod val="75000"/>
                              <a:lumOff val="25000"/>
                            </a:schemeClr>
                          </a:solidFill>
                        </a:rPr>
                        <a:t>TDSP </a:t>
                      </a:r>
                      <a:r>
                        <a:rPr lang="en-US" sz="2400" dirty="0" err="1">
                          <a:solidFill>
                            <a:schemeClr val="tx1">
                              <a:lumMod val="75000"/>
                              <a:lumOff val="25000"/>
                            </a:schemeClr>
                          </a:solidFill>
                        </a:rPr>
                        <a:t>unexecutes</a:t>
                      </a:r>
                      <a:r>
                        <a:rPr lang="en-US" sz="2400" dirty="0">
                          <a:solidFill>
                            <a:schemeClr val="tx1">
                              <a:lumMod val="75000"/>
                              <a:lumOff val="25000"/>
                            </a:schemeClr>
                          </a:solidFill>
                        </a:rPr>
                        <a:t> the initiating transaction with the appropriate code</a:t>
                      </a:r>
                    </a:p>
                    <a:p>
                      <a:pPr marL="342900" indent="-342900">
                        <a:spcAft>
                          <a:spcPts val="600"/>
                        </a:spcAft>
                        <a:buFont typeface="Arial" panose="020B0604020202020204" pitchFamily="34" charset="0"/>
                        <a:buChar char="•"/>
                      </a:pPr>
                      <a:r>
                        <a:rPr lang="en-US" sz="2400" dirty="0">
                          <a:solidFill>
                            <a:schemeClr val="tx1">
                              <a:lumMod val="75000"/>
                              <a:lumOff val="25000"/>
                            </a:schemeClr>
                          </a:solidFill>
                        </a:rPr>
                        <a:t>construction</a:t>
                      </a:r>
                    </a:p>
                    <a:p>
                      <a:pPr marL="342900" indent="-342900">
                        <a:spcAft>
                          <a:spcPts val="600"/>
                        </a:spcAft>
                        <a:buFont typeface="Arial" panose="020B0604020202020204" pitchFamily="34" charset="0"/>
                        <a:buChar char="•"/>
                      </a:pPr>
                      <a:r>
                        <a:rPr lang="en-US" sz="2400" dirty="0">
                          <a:solidFill>
                            <a:schemeClr val="tx1">
                              <a:lumMod val="75000"/>
                              <a:lumOff val="25000"/>
                            </a:schemeClr>
                          </a:solidFill>
                        </a:rPr>
                        <a:t>miscellaneous/unsafe</a:t>
                      </a:r>
                    </a:p>
                    <a:p>
                      <a:pPr marL="342900" indent="-342900">
                        <a:spcAft>
                          <a:spcPts val="600"/>
                        </a:spcAft>
                        <a:buFont typeface="Arial" panose="020B0604020202020204" pitchFamily="34" charset="0"/>
                        <a:buChar char="•"/>
                      </a:pPr>
                      <a:r>
                        <a:rPr lang="en-US" sz="2400" dirty="0">
                          <a:solidFill>
                            <a:schemeClr val="tx1">
                              <a:lumMod val="75000"/>
                              <a:lumOff val="25000"/>
                            </a:schemeClr>
                          </a:solidFill>
                        </a:rPr>
                        <a:t>transactional process</a:t>
                      </a:r>
                    </a:p>
                  </a:txBody>
                  <a:tcPr/>
                </a:tc>
                <a:extLst>
                  <a:ext uri="{0D108BD9-81ED-4DB2-BD59-A6C34878D82A}">
                    <a16:rowId xmlns:a16="http://schemas.microsoft.com/office/drawing/2014/main" val="3365742266"/>
                  </a:ext>
                </a:extLst>
              </a:tr>
            </a:tbl>
          </a:graphicData>
        </a:graphic>
      </p:graphicFrame>
      <p:sp>
        <p:nvSpPr>
          <p:cNvPr id="10" name="Title 9">
            <a:extLst>
              <a:ext uri="{FF2B5EF4-FFF2-40B4-BE49-F238E27FC236}">
                <a16:creationId xmlns:a16="http://schemas.microsoft.com/office/drawing/2014/main" id="{5649D42F-47A6-4386-8B33-5A02631D6B9F}"/>
              </a:ext>
            </a:extLst>
          </p:cNvPr>
          <p:cNvSpPr>
            <a:spLocks noGrp="1"/>
          </p:cNvSpPr>
          <p:nvPr>
            <p:ph type="title"/>
          </p:nvPr>
        </p:nvSpPr>
        <p:spPr>
          <a:xfrm>
            <a:off x="228599" y="228600"/>
            <a:ext cx="8785927" cy="627796"/>
          </a:xfrm>
        </p:spPr>
        <p:txBody>
          <a:bodyPr>
            <a:noAutofit/>
          </a:bodyPr>
          <a:lstStyle/>
          <a:p>
            <a:r>
              <a:rPr lang="en-US" dirty="0"/>
              <a:t>814_28 Complete </a:t>
            </a:r>
            <a:r>
              <a:rPr lang="en-US" dirty="0" err="1"/>
              <a:t>Unexecutable</a:t>
            </a:r>
            <a:r>
              <a:rPr lang="en-US" dirty="0"/>
              <a:t> or Permit Required</a:t>
            </a:r>
          </a:p>
        </p:txBody>
      </p:sp>
    </p:spTree>
    <p:custDataLst>
      <p:tags r:id="rId1"/>
    </p:custDataLst>
    <p:extLst>
      <p:ext uri="{BB962C8B-B14F-4D97-AF65-F5344CB8AC3E}">
        <p14:creationId xmlns:p14="http://schemas.microsoft.com/office/powerpoint/2010/main" val="9597053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4/6/2023</a:t>
            </a:fld>
            <a:endParaRPr lang="en-US" dirty="0"/>
          </a:p>
        </p:txBody>
      </p:sp>
      <p:sp>
        <p:nvSpPr>
          <p:cNvPr id="3" name="Footer Placeholder 2"/>
          <p:cNvSpPr>
            <a:spLocks noGrp="1"/>
          </p:cNvSpPr>
          <p:nvPr>
            <p:ph type="ftr" sz="quarter" idx="11"/>
          </p:nvPr>
        </p:nvSpPr>
        <p:spPr/>
        <p:txBody>
          <a:bodyPr/>
          <a:lstStyle/>
          <a:p>
            <a:r>
              <a:rPr lang="en-US"/>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53</a:t>
            </a:fld>
            <a:endParaRPr lang="en-US" dirty="0"/>
          </a:p>
        </p:txBody>
      </p:sp>
      <p:sp>
        <p:nvSpPr>
          <p:cNvPr id="5" name="Title 4"/>
          <p:cNvSpPr>
            <a:spLocks noGrp="1"/>
          </p:cNvSpPr>
          <p:nvPr>
            <p:ph type="title"/>
          </p:nvPr>
        </p:nvSpPr>
        <p:spPr/>
        <p:txBody>
          <a:bodyPr>
            <a:normAutofit/>
          </a:bodyPr>
          <a:lstStyle/>
          <a:p>
            <a:r>
              <a:rPr lang="en-US" dirty="0"/>
              <a:t>Sample 814_28 CU codes</a:t>
            </a:r>
          </a:p>
        </p:txBody>
      </p:sp>
      <p:pic>
        <p:nvPicPr>
          <p:cNvPr id="6" name="Picture 5">
            <a:extLst>
              <a:ext uri="{FF2B5EF4-FFF2-40B4-BE49-F238E27FC236}">
                <a16:creationId xmlns:a16="http://schemas.microsoft.com/office/drawing/2014/main" id="{8EB18CC4-8B4A-461E-B18D-77C7440356BE}"/>
              </a:ext>
            </a:extLst>
          </p:cNvPr>
          <p:cNvPicPr>
            <a:picLocks noChangeAspect="1"/>
          </p:cNvPicPr>
          <p:nvPr/>
        </p:nvPicPr>
        <p:blipFill>
          <a:blip r:embed="rId4"/>
          <a:stretch>
            <a:fillRect/>
          </a:stretch>
        </p:blipFill>
        <p:spPr>
          <a:xfrm>
            <a:off x="457127" y="1678245"/>
            <a:ext cx="8232126" cy="3959691"/>
          </a:xfrm>
          <a:prstGeom prst="rect">
            <a:avLst/>
          </a:prstGeom>
        </p:spPr>
      </p:pic>
    </p:spTree>
    <p:custDataLst>
      <p:tags r:id="rId1"/>
    </p:custDataLst>
    <p:extLst>
      <p:ext uri="{BB962C8B-B14F-4D97-AF65-F5344CB8AC3E}">
        <p14:creationId xmlns:p14="http://schemas.microsoft.com/office/powerpoint/2010/main" val="26312767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4EB21D-401C-49B3-8C35-7CC5F0022A89}"/>
              </a:ext>
            </a:extLst>
          </p:cNvPr>
          <p:cNvSpPr>
            <a:spLocks noGrp="1"/>
          </p:cNvSpPr>
          <p:nvPr>
            <p:ph type="dt" sz="half" idx="10"/>
          </p:nvPr>
        </p:nvSpPr>
        <p:spPr/>
        <p:txBody>
          <a:bodyPr/>
          <a:lstStyle/>
          <a:p>
            <a:fld id="{17EAC447-3327-4999-A9BE-AA2D53A9E4E7}" type="datetime1">
              <a:rPr lang="en-US" smtClean="0"/>
              <a:t>4/6/2023</a:t>
            </a:fld>
            <a:endParaRPr lang="en-US" dirty="0"/>
          </a:p>
        </p:txBody>
      </p:sp>
      <p:sp>
        <p:nvSpPr>
          <p:cNvPr id="3" name="Footer Placeholder 2">
            <a:extLst>
              <a:ext uri="{FF2B5EF4-FFF2-40B4-BE49-F238E27FC236}">
                <a16:creationId xmlns:a16="http://schemas.microsoft.com/office/drawing/2014/main" id="{A8801C64-9730-460E-B955-7AE9ECD10F5F}"/>
              </a:ext>
            </a:extLst>
          </p:cNvPr>
          <p:cNvSpPr>
            <a:spLocks noGrp="1"/>
          </p:cNvSpPr>
          <p:nvPr>
            <p:ph type="ftr" sz="quarter" idx="11"/>
          </p:nvPr>
        </p:nvSpPr>
        <p:spPr/>
        <p:txBody>
          <a:bodyPr/>
          <a:lstStyle/>
          <a:p>
            <a:r>
              <a:rPr lang="en-US"/>
              <a:t>TxSET</a:t>
            </a:r>
            <a:endParaRPr lang="en-US" dirty="0"/>
          </a:p>
        </p:txBody>
      </p:sp>
      <p:sp>
        <p:nvSpPr>
          <p:cNvPr id="4" name="Slide Number Placeholder 3">
            <a:extLst>
              <a:ext uri="{FF2B5EF4-FFF2-40B4-BE49-F238E27FC236}">
                <a16:creationId xmlns:a16="http://schemas.microsoft.com/office/drawing/2014/main" id="{29DC58F9-2E02-41BD-ACB8-162CC94D8D3F}"/>
              </a:ext>
            </a:extLst>
          </p:cNvPr>
          <p:cNvSpPr>
            <a:spLocks noGrp="1"/>
          </p:cNvSpPr>
          <p:nvPr>
            <p:ph type="sldNum" sz="quarter" idx="12"/>
          </p:nvPr>
        </p:nvSpPr>
        <p:spPr/>
        <p:txBody>
          <a:bodyPr/>
          <a:lstStyle/>
          <a:p>
            <a:fld id="{D57F1E4F-1CFF-5643-939E-02111984F565}" type="slidenum">
              <a:rPr lang="en-US" smtClean="0"/>
              <a:pPr/>
              <a:t>54</a:t>
            </a:fld>
            <a:endParaRPr lang="en-US" dirty="0"/>
          </a:p>
        </p:txBody>
      </p:sp>
      <p:sp>
        <p:nvSpPr>
          <p:cNvPr id="5" name="Title 4">
            <a:extLst>
              <a:ext uri="{FF2B5EF4-FFF2-40B4-BE49-F238E27FC236}">
                <a16:creationId xmlns:a16="http://schemas.microsoft.com/office/drawing/2014/main" id="{A54B3C29-6609-4379-A549-DA8BC1DBD14B}"/>
              </a:ext>
            </a:extLst>
          </p:cNvPr>
          <p:cNvSpPr>
            <a:spLocks noGrp="1"/>
          </p:cNvSpPr>
          <p:nvPr>
            <p:ph type="title"/>
          </p:nvPr>
        </p:nvSpPr>
        <p:spPr/>
        <p:txBody>
          <a:bodyPr/>
          <a:lstStyle/>
          <a:p>
            <a:r>
              <a:rPr lang="en-US" dirty="0"/>
              <a:t>Monthly or Final Usage and TDSP Invoice</a:t>
            </a:r>
          </a:p>
        </p:txBody>
      </p:sp>
      <p:graphicFrame>
        <p:nvGraphicFramePr>
          <p:cNvPr id="6" name="Table 5">
            <a:extLst>
              <a:ext uri="{FF2B5EF4-FFF2-40B4-BE49-F238E27FC236}">
                <a16:creationId xmlns:a16="http://schemas.microsoft.com/office/drawing/2014/main" id="{211099F7-DB41-4546-95D1-B9C9BCADB0E0}"/>
              </a:ext>
            </a:extLst>
          </p:cNvPr>
          <p:cNvGraphicFramePr>
            <a:graphicFrameLocks noGrp="1"/>
          </p:cNvGraphicFramePr>
          <p:nvPr>
            <p:extLst>
              <p:ext uri="{D42A27DB-BD31-4B8C-83A1-F6EECF244321}">
                <p14:modId xmlns:p14="http://schemas.microsoft.com/office/powerpoint/2010/main" val="1552825244"/>
              </p:ext>
            </p:extLst>
          </p:nvPr>
        </p:nvGraphicFramePr>
        <p:xfrm>
          <a:off x="259029" y="1227492"/>
          <a:ext cx="8628322" cy="4175760"/>
        </p:xfrm>
        <a:graphic>
          <a:graphicData uri="http://schemas.openxmlformats.org/drawingml/2006/table">
            <a:tbl>
              <a:tblPr firstRow="1" bandRow="1">
                <a:tableStyleId>{5C22544A-7EE6-4342-B048-85BDC9FD1C3A}</a:tableStyleId>
              </a:tblPr>
              <a:tblGrid>
                <a:gridCol w="4314161">
                  <a:extLst>
                    <a:ext uri="{9D8B030D-6E8A-4147-A177-3AD203B41FA5}">
                      <a16:colId xmlns:a16="http://schemas.microsoft.com/office/drawing/2014/main" val="1974312358"/>
                    </a:ext>
                  </a:extLst>
                </a:gridCol>
                <a:gridCol w="4314161">
                  <a:extLst>
                    <a:ext uri="{9D8B030D-6E8A-4147-A177-3AD203B41FA5}">
                      <a16:colId xmlns:a16="http://schemas.microsoft.com/office/drawing/2014/main" val="2022454558"/>
                    </a:ext>
                  </a:extLst>
                </a:gridCol>
              </a:tblGrid>
              <a:tr h="370840">
                <a:tc>
                  <a:txBody>
                    <a:bodyPr/>
                    <a:lstStyle/>
                    <a:p>
                      <a:pPr algn="ctr"/>
                      <a:r>
                        <a:rPr lang="en-US" sz="2000" dirty="0"/>
                        <a:t>867_03 Monthly or Final Usage</a:t>
                      </a:r>
                    </a:p>
                  </a:txBody>
                  <a:tcPr/>
                </a:tc>
                <a:tc>
                  <a:txBody>
                    <a:bodyPr/>
                    <a:lstStyle/>
                    <a:p>
                      <a:pPr algn="ctr"/>
                      <a:r>
                        <a:rPr lang="en-US" sz="2000" dirty="0"/>
                        <a:t>810_02 TDSP Invoice</a:t>
                      </a:r>
                    </a:p>
                  </a:txBody>
                  <a:tcPr/>
                </a:tc>
                <a:extLst>
                  <a:ext uri="{0D108BD9-81ED-4DB2-BD59-A6C34878D82A}">
                    <a16:rowId xmlns:a16="http://schemas.microsoft.com/office/drawing/2014/main" val="356372845"/>
                  </a:ext>
                </a:extLst>
              </a:tr>
              <a:tr h="370840">
                <a:tc>
                  <a:txBody>
                    <a:bodyPr/>
                    <a:lstStyle/>
                    <a:p>
                      <a:pPr marL="285750" indent="-285750">
                        <a:buFont typeface="Arial" panose="020B0604020202020204" pitchFamily="34" charset="0"/>
                        <a:buChar char="•"/>
                      </a:pPr>
                      <a:r>
                        <a:rPr lang="en-US" dirty="0">
                          <a:solidFill>
                            <a:schemeClr val="tx1">
                              <a:lumMod val="75000"/>
                              <a:lumOff val="25000"/>
                            </a:schemeClr>
                          </a:solidFill>
                        </a:rPr>
                        <a:t>TDSP to ERCOT to CR</a:t>
                      </a:r>
                    </a:p>
                    <a:p>
                      <a:pPr marL="285750" indent="-285750">
                        <a:buFont typeface="Arial" panose="020B0604020202020204" pitchFamily="34" charset="0"/>
                        <a:buChar char="•"/>
                      </a:pPr>
                      <a:endParaRPr lang="en-US" sz="800" dirty="0">
                        <a:solidFill>
                          <a:schemeClr val="tx1">
                            <a:lumMod val="75000"/>
                            <a:lumOff val="25000"/>
                          </a:schemeClr>
                        </a:solidFill>
                      </a:endParaRPr>
                    </a:p>
                    <a:p>
                      <a:pPr marL="285750" indent="-285750">
                        <a:buFont typeface="Arial" panose="020B0604020202020204" pitchFamily="34" charset="0"/>
                        <a:buChar char="•"/>
                      </a:pPr>
                      <a:r>
                        <a:rPr lang="en-US" dirty="0">
                          <a:solidFill>
                            <a:schemeClr val="tx1">
                              <a:lumMod val="75000"/>
                              <a:lumOff val="25000"/>
                            </a:schemeClr>
                          </a:solidFill>
                        </a:rPr>
                        <a:t>Monthly or Final usage</a:t>
                      </a:r>
                    </a:p>
                    <a:p>
                      <a:pPr marL="285750" indent="-285750">
                        <a:buFont typeface="Arial" panose="020B0604020202020204" pitchFamily="34" charset="0"/>
                        <a:buChar char="•"/>
                      </a:pPr>
                      <a:endParaRPr lang="en-US" sz="800" dirty="0">
                        <a:solidFill>
                          <a:schemeClr val="tx1">
                            <a:lumMod val="75000"/>
                            <a:lumOff val="25000"/>
                          </a:schemeClr>
                        </a:solidFill>
                      </a:endParaRPr>
                    </a:p>
                    <a:p>
                      <a:pPr marL="285750" indent="-285750">
                        <a:buFont typeface="Arial" panose="020B0604020202020204" pitchFamily="34" charset="0"/>
                        <a:buChar char="•"/>
                      </a:pPr>
                      <a:r>
                        <a:rPr lang="en-US" dirty="0">
                          <a:solidFill>
                            <a:schemeClr val="tx1">
                              <a:lumMod val="75000"/>
                              <a:lumOff val="25000"/>
                            </a:schemeClr>
                          </a:solidFill>
                        </a:rPr>
                        <a:t>Only the 867_03F will appear in MIS</a:t>
                      </a:r>
                    </a:p>
                    <a:p>
                      <a:pPr marL="285750" indent="-285750">
                        <a:buFont typeface="Arial" panose="020B0604020202020204" pitchFamily="34" charset="0"/>
                        <a:buChar char="•"/>
                      </a:pPr>
                      <a:endParaRPr lang="en-US" sz="800" dirty="0">
                        <a:solidFill>
                          <a:schemeClr val="tx1">
                            <a:lumMod val="75000"/>
                            <a:lumOff val="25000"/>
                          </a:schemeClr>
                        </a:solidFill>
                      </a:endParaRPr>
                    </a:p>
                    <a:p>
                      <a:pPr marL="285750" indent="-285750">
                        <a:buFont typeface="Arial" panose="020B0604020202020204" pitchFamily="34" charset="0"/>
                        <a:buChar char="•"/>
                      </a:pPr>
                      <a:r>
                        <a:rPr lang="en-US" dirty="0">
                          <a:solidFill>
                            <a:schemeClr val="tx1">
                              <a:lumMod val="75000"/>
                              <a:lumOff val="25000"/>
                            </a:schemeClr>
                          </a:solidFill>
                        </a:rPr>
                        <a:t>Meter consumption data for invoicing</a:t>
                      </a:r>
                    </a:p>
                    <a:p>
                      <a:pPr marL="742950" lvl="1" indent="-285750">
                        <a:buFont typeface="Courier New" panose="02070309020205020404" pitchFamily="49" charset="0"/>
                        <a:buChar char="o"/>
                      </a:pPr>
                      <a:r>
                        <a:rPr lang="en-US" dirty="0">
                          <a:solidFill>
                            <a:schemeClr val="tx1">
                              <a:lumMod val="75000"/>
                              <a:lumOff val="25000"/>
                            </a:schemeClr>
                          </a:solidFill>
                        </a:rPr>
                        <a:t>Start / End dates</a:t>
                      </a:r>
                    </a:p>
                    <a:p>
                      <a:pPr marL="742950" lvl="1" indent="-285750">
                        <a:buFont typeface="Courier New" panose="02070309020205020404" pitchFamily="49" charset="0"/>
                        <a:buChar char="o"/>
                      </a:pPr>
                      <a:r>
                        <a:rPr lang="en-US" dirty="0">
                          <a:solidFill>
                            <a:schemeClr val="tx1">
                              <a:lumMod val="75000"/>
                              <a:lumOff val="25000"/>
                            </a:schemeClr>
                          </a:solidFill>
                        </a:rPr>
                        <a:t>Starting / Ending Register Reads</a:t>
                      </a:r>
                    </a:p>
                    <a:p>
                      <a:pPr marL="742950" lvl="1" indent="-285750">
                        <a:buFont typeface="Courier New" panose="02070309020205020404" pitchFamily="49" charset="0"/>
                        <a:buChar char="o"/>
                      </a:pPr>
                      <a:r>
                        <a:rPr lang="en-US" dirty="0">
                          <a:solidFill>
                            <a:schemeClr val="tx1">
                              <a:lumMod val="75000"/>
                              <a:lumOff val="25000"/>
                            </a:schemeClr>
                          </a:solidFill>
                        </a:rPr>
                        <a:t>Summary </a:t>
                      </a:r>
                      <a:r>
                        <a:rPr lang="en-US" dirty="0" err="1">
                          <a:solidFill>
                            <a:schemeClr val="tx1">
                              <a:lumMod val="75000"/>
                              <a:lumOff val="25000"/>
                            </a:schemeClr>
                          </a:solidFill>
                        </a:rPr>
                        <a:t>kWhs</a:t>
                      </a:r>
                      <a:r>
                        <a:rPr lang="en-US" dirty="0">
                          <a:solidFill>
                            <a:schemeClr val="tx1">
                              <a:lumMod val="75000"/>
                              <a:lumOff val="25000"/>
                            </a:schemeClr>
                          </a:solidFill>
                        </a:rPr>
                        <a:t> for NIDR meters (AMS meters)</a:t>
                      </a:r>
                    </a:p>
                    <a:p>
                      <a:pPr marL="742950" lvl="1" indent="-285750">
                        <a:buFont typeface="Courier New" panose="02070309020205020404" pitchFamily="49" charset="0"/>
                        <a:buChar char="o"/>
                      </a:pPr>
                      <a:r>
                        <a:rPr lang="en-US" dirty="0">
                          <a:solidFill>
                            <a:schemeClr val="tx1">
                              <a:lumMod val="75000"/>
                              <a:lumOff val="25000"/>
                            </a:schemeClr>
                          </a:solidFill>
                        </a:rPr>
                        <a:t>Interval </a:t>
                      </a:r>
                      <a:r>
                        <a:rPr lang="en-US" dirty="0" err="1">
                          <a:solidFill>
                            <a:schemeClr val="tx1">
                              <a:lumMod val="75000"/>
                              <a:lumOff val="25000"/>
                            </a:schemeClr>
                          </a:solidFill>
                        </a:rPr>
                        <a:t>kWhs</a:t>
                      </a:r>
                      <a:r>
                        <a:rPr lang="en-US" dirty="0">
                          <a:solidFill>
                            <a:schemeClr val="tx1">
                              <a:lumMod val="75000"/>
                              <a:lumOff val="25000"/>
                            </a:schemeClr>
                          </a:solidFill>
                        </a:rPr>
                        <a:t> for IDR meters</a:t>
                      </a:r>
                    </a:p>
                    <a:p>
                      <a:pPr marL="742950" lvl="1" indent="-285750">
                        <a:buFont typeface="Courier New" panose="02070309020205020404" pitchFamily="49" charset="0"/>
                        <a:buChar char="o"/>
                      </a:pPr>
                      <a:r>
                        <a:rPr lang="en-US" dirty="0">
                          <a:solidFill>
                            <a:schemeClr val="tx1">
                              <a:lumMod val="75000"/>
                              <a:lumOff val="25000"/>
                            </a:schemeClr>
                          </a:solidFill>
                        </a:rPr>
                        <a:t>kW / </a:t>
                      </a:r>
                      <a:r>
                        <a:rPr lang="en-US" dirty="0" err="1">
                          <a:solidFill>
                            <a:schemeClr val="tx1">
                              <a:lumMod val="75000"/>
                              <a:lumOff val="25000"/>
                            </a:schemeClr>
                          </a:solidFill>
                        </a:rPr>
                        <a:t>kVAR</a:t>
                      </a:r>
                      <a:r>
                        <a:rPr lang="en-US" dirty="0">
                          <a:solidFill>
                            <a:schemeClr val="tx1">
                              <a:lumMod val="75000"/>
                              <a:lumOff val="25000"/>
                            </a:schemeClr>
                          </a:solidFill>
                        </a:rPr>
                        <a:t> values, if applicable</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dirty="0">
                          <a:solidFill>
                            <a:schemeClr val="tx1">
                              <a:lumMod val="75000"/>
                              <a:lumOff val="25000"/>
                            </a:schemeClr>
                          </a:solidFill>
                        </a:rPr>
                        <a:t>Actual or estimated </a:t>
                      </a:r>
                    </a:p>
                    <a:p>
                      <a:pPr marL="742950" lvl="1" indent="-285750">
                        <a:buFont typeface="Courier New" panose="02070309020205020404" pitchFamily="49" charset="0"/>
                        <a:buChar char="o"/>
                      </a:pPr>
                      <a:r>
                        <a:rPr lang="en-US" dirty="0">
                          <a:solidFill>
                            <a:schemeClr val="tx1">
                              <a:lumMod val="75000"/>
                              <a:lumOff val="25000"/>
                            </a:schemeClr>
                          </a:solidFill>
                        </a:rPr>
                        <a:t>Distributed generation loop</a:t>
                      </a:r>
                    </a:p>
                  </a:txBody>
                  <a:tcPr/>
                </a:tc>
                <a:tc>
                  <a:txBody>
                    <a:bodyPr/>
                    <a:lstStyle/>
                    <a:p>
                      <a:pPr marL="285750" indent="-285750">
                        <a:buFont typeface="Arial" panose="020B0604020202020204" pitchFamily="34" charset="0"/>
                        <a:buChar char="•"/>
                      </a:pPr>
                      <a:r>
                        <a:rPr lang="en-US" dirty="0">
                          <a:solidFill>
                            <a:schemeClr val="tx1">
                              <a:lumMod val="75000"/>
                              <a:lumOff val="25000"/>
                            </a:schemeClr>
                          </a:solidFill>
                        </a:rPr>
                        <a:t>Point to point transaction</a:t>
                      </a:r>
                    </a:p>
                    <a:p>
                      <a:pPr marL="285750" indent="-285750">
                        <a:buFont typeface="Arial" panose="020B0604020202020204" pitchFamily="34" charset="0"/>
                        <a:buChar char="•"/>
                      </a:pPr>
                      <a:endParaRPr lang="en-US" sz="800" dirty="0">
                        <a:solidFill>
                          <a:schemeClr val="tx1">
                            <a:lumMod val="75000"/>
                            <a:lumOff val="25000"/>
                          </a:schemeClr>
                        </a:solidFill>
                      </a:endParaRPr>
                    </a:p>
                    <a:p>
                      <a:pPr marL="285750" indent="-285750">
                        <a:buFont typeface="Arial" panose="020B0604020202020204" pitchFamily="34" charset="0"/>
                        <a:buChar char="•"/>
                      </a:pPr>
                      <a:r>
                        <a:rPr lang="en-US" dirty="0">
                          <a:solidFill>
                            <a:schemeClr val="tx1">
                              <a:lumMod val="75000"/>
                              <a:lumOff val="25000"/>
                            </a:schemeClr>
                          </a:solidFill>
                        </a:rPr>
                        <a:t>Invoice from TDSP to CR </a:t>
                      </a:r>
                    </a:p>
                    <a:p>
                      <a:pPr marL="742950" lvl="1" indent="-285750">
                        <a:buFont typeface="Courier New" panose="02070309020205020404" pitchFamily="49" charset="0"/>
                        <a:buChar char="o"/>
                      </a:pPr>
                      <a:r>
                        <a:rPr lang="en-US" dirty="0">
                          <a:solidFill>
                            <a:schemeClr val="tx1">
                              <a:lumMod val="75000"/>
                              <a:lumOff val="25000"/>
                            </a:schemeClr>
                          </a:solidFill>
                        </a:rPr>
                        <a:t>Start / End dates</a:t>
                      </a:r>
                    </a:p>
                    <a:p>
                      <a:pPr marL="742950" lvl="1" indent="-285750">
                        <a:buFont typeface="Courier New" panose="02070309020205020404" pitchFamily="49" charset="0"/>
                        <a:buChar char="o"/>
                      </a:pPr>
                      <a:r>
                        <a:rPr lang="en-US" dirty="0">
                          <a:solidFill>
                            <a:schemeClr val="tx1">
                              <a:lumMod val="75000"/>
                              <a:lumOff val="25000"/>
                            </a:schemeClr>
                          </a:solidFill>
                        </a:rPr>
                        <a:t>Rate Classification Code</a:t>
                      </a:r>
                    </a:p>
                    <a:p>
                      <a:pPr marL="742950" lvl="1" indent="-285750">
                        <a:buFont typeface="Courier New" panose="02070309020205020404" pitchFamily="49" charset="0"/>
                        <a:buChar char="o"/>
                      </a:pPr>
                      <a:r>
                        <a:rPr lang="en-US" dirty="0">
                          <a:solidFill>
                            <a:schemeClr val="tx1">
                              <a:lumMod val="75000"/>
                              <a:lumOff val="25000"/>
                            </a:schemeClr>
                          </a:solidFill>
                        </a:rPr>
                        <a:t>Line item delivery charges </a:t>
                      </a:r>
                    </a:p>
                    <a:p>
                      <a:pPr marL="1200150" lvl="2" indent="-285750">
                        <a:buFont typeface="Wingdings" panose="05000000000000000000" pitchFamily="2" charset="2"/>
                        <a:buChar char="§"/>
                      </a:pPr>
                      <a:r>
                        <a:rPr lang="en-US" dirty="0">
                          <a:solidFill>
                            <a:schemeClr val="tx1">
                              <a:lumMod val="75000"/>
                              <a:lumOff val="25000"/>
                            </a:schemeClr>
                          </a:solidFill>
                        </a:rPr>
                        <a:t>SAC04 code</a:t>
                      </a:r>
                    </a:p>
                    <a:p>
                      <a:pPr marL="1200150" lvl="2" indent="-285750">
                        <a:buFont typeface="Wingdings" panose="05000000000000000000" pitchFamily="2" charset="2"/>
                        <a:buChar char="§"/>
                      </a:pPr>
                      <a:r>
                        <a:rPr lang="en-US" dirty="0">
                          <a:solidFill>
                            <a:schemeClr val="tx1">
                              <a:lumMod val="75000"/>
                              <a:lumOff val="25000"/>
                            </a:schemeClr>
                          </a:solidFill>
                        </a:rPr>
                        <a:t>Billing determinant (rate)</a:t>
                      </a:r>
                    </a:p>
                    <a:p>
                      <a:pPr marL="1200150" lvl="2" indent="-285750">
                        <a:buFont typeface="Wingdings" panose="05000000000000000000" pitchFamily="2" charset="2"/>
                        <a:buChar char="§"/>
                      </a:pPr>
                      <a:r>
                        <a:rPr lang="en-US" dirty="0">
                          <a:solidFill>
                            <a:schemeClr val="tx1">
                              <a:lumMod val="75000"/>
                              <a:lumOff val="25000"/>
                            </a:schemeClr>
                          </a:solidFill>
                        </a:rPr>
                        <a:t>Explanation of charge</a:t>
                      </a:r>
                    </a:p>
                    <a:p>
                      <a:pPr marL="742950" lvl="1" indent="-285750">
                        <a:buFont typeface="Courier New" panose="02070309020205020404" pitchFamily="49" charset="0"/>
                        <a:buChar char="o"/>
                      </a:pPr>
                      <a:r>
                        <a:rPr lang="en-US" dirty="0">
                          <a:solidFill>
                            <a:schemeClr val="tx1">
                              <a:lumMod val="75000"/>
                              <a:lumOff val="25000"/>
                            </a:schemeClr>
                          </a:solidFill>
                        </a:rPr>
                        <a:t>Non-discretionary charges - TCRF, Customer charge, etc.</a:t>
                      </a:r>
                    </a:p>
                    <a:p>
                      <a:pPr marL="742950" lvl="1" indent="-285750">
                        <a:buFont typeface="Courier New" panose="02070309020205020404" pitchFamily="49" charset="0"/>
                        <a:buChar char="o"/>
                      </a:pPr>
                      <a:r>
                        <a:rPr lang="en-US" dirty="0">
                          <a:solidFill>
                            <a:schemeClr val="tx1">
                              <a:lumMod val="75000"/>
                              <a:lumOff val="25000"/>
                            </a:schemeClr>
                          </a:solidFill>
                        </a:rPr>
                        <a:t>Discretionary service charges - MVI, DNP fees, etc.</a:t>
                      </a:r>
                    </a:p>
                    <a:p>
                      <a:pPr marL="285750" indent="-285750">
                        <a:buFont typeface="Arial" panose="020B0604020202020204" pitchFamily="34" charset="0"/>
                        <a:buChar char="•"/>
                      </a:pPr>
                      <a:endParaRPr lang="en-US" dirty="0"/>
                    </a:p>
                  </a:txBody>
                  <a:tcPr/>
                </a:tc>
                <a:extLst>
                  <a:ext uri="{0D108BD9-81ED-4DB2-BD59-A6C34878D82A}">
                    <a16:rowId xmlns:a16="http://schemas.microsoft.com/office/drawing/2014/main" val="2296753316"/>
                  </a:ext>
                </a:extLst>
              </a:tr>
            </a:tbl>
          </a:graphicData>
        </a:graphic>
      </p:graphicFrame>
      <p:sp>
        <p:nvSpPr>
          <p:cNvPr id="7" name="TextBox 6">
            <a:extLst>
              <a:ext uri="{FF2B5EF4-FFF2-40B4-BE49-F238E27FC236}">
                <a16:creationId xmlns:a16="http://schemas.microsoft.com/office/drawing/2014/main" id="{A3E19315-9512-42B0-A969-28B90DC7B4D1}"/>
              </a:ext>
            </a:extLst>
          </p:cNvPr>
          <p:cNvSpPr txBox="1"/>
          <p:nvPr/>
        </p:nvSpPr>
        <p:spPr>
          <a:xfrm>
            <a:off x="605105" y="5731464"/>
            <a:ext cx="7936170" cy="400110"/>
          </a:xfrm>
          <a:prstGeom prst="rect">
            <a:avLst/>
          </a:prstGeom>
          <a:solidFill>
            <a:schemeClr val="tx1">
              <a:lumMod val="50000"/>
              <a:lumOff val="50000"/>
            </a:schemeClr>
          </a:solidFill>
        </p:spPr>
        <p:txBody>
          <a:bodyPr wrap="square" rtlCol="0">
            <a:spAutoFit/>
          </a:bodyPr>
          <a:lstStyle/>
          <a:p>
            <a:pPr algn="ctr"/>
            <a:r>
              <a:rPr lang="en-US" sz="2000" dirty="0">
                <a:solidFill>
                  <a:schemeClr val="bg1"/>
                </a:solidFill>
              </a:rPr>
              <a:t>867_03 and 810_02 are usually paired to trigger CR customer billing</a:t>
            </a:r>
          </a:p>
        </p:txBody>
      </p:sp>
    </p:spTree>
    <p:custDataLst>
      <p:tags r:id="rId1"/>
    </p:custDataLst>
    <p:extLst>
      <p:ext uri="{BB962C8B-B14F-4D97-AF65-F5344CB8AC3E}">
        <p14:creationId xmlns:p14="http://schemas.microsoft.com/office/powerpoint/2010/main" val="1674695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07A0CB6-EE68-4234-B07C-E9C27A1319D5}" type="datetime1">
              <a:rPr lang="en-US" smtClean="0"/>
              <a:t>4/6/2023</a:t>
            </a:fld>
            <a:endParaRPr lang="en-US" dirty="0"/>
          </a:p>
        </p:txBody>
      </p:sp>
      <p:sp>
        <p:nvSpPr>
          <p:cNvPr id="5" name="Footer Placeholder 4"/>
          <p:cNvSpPr>
            <a:spLocks noGrp="1"/>
          </p:cNvSpPr>
          <p:nvPr>
            <p:ph type="ftr" sz="quarter" idx="11"/>
          </p:nvPr>
        </p:nvSpPr>
        <p:spPr/>
        <p:txBody>
          <a:bodyPr/>
          <a:lstStyle/>
          <a:p>
            <a:r>
              <a:rPr lang="en-US"/>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55</a:t>
            </a:fld>
            <a:endParaRPr lang="en-US" dirty="0"/>
          </a:p>
        </p:txBody>
      </p:sp>
      <p:sp>
        <p:nvSpPr>
          <p:cNvPr id="4" name="Title 3"/>
          <p:cNvSpPr>
            <a:spLocks noGrp="1"/>
          </p:cNvSpPr>
          <p:nvPr>
            <p:ph type="title"/>
          </p:nvPr>
        </p:nvSpPr>
        <p:spPr/>
        <p:txBody>
          <a:bodyPr>
            <a:normAutofit/>
          </a:bodyPr>
          <a:lstStyle/>
          <a:p>
            <a:r>
              <a:rPr lang="en-US" dirty="0"/>
              <a:t>Checkpoint Questions</a:t>
            </a:r>
          </a:p>
        </p:txBody>
      </p:sp>
      <p:sp>
        <p:nvSpPr>
          <p:cNvPr id="7" name="Content Placeholder 1">
            <a:extLst>
              <a:ext uri="{FF2B5EF4-FFF2-40B4-BE49-F238E27FC236}">
                <a16:creationId xmlns:a16="http://schemas.microsoft.com/office/drawing/2014/main" id="{1EFB95EA-9ECE-4124-B2E2-EA630B9863E8}"/>
              </a:ext>
            </a:extLst>
          </p:cNvPr>
          <p:cNvSpPr txBox="1">
            <a:spLocks/>
          </p:cNvSpPr>
          <p:nvPr/>
        </p:nvSpPr>
        <p:spPr>
          <a:xfrm>
            <a:off x="457200" y="1280159"/>
            <a:ext cx="8439150" cy="3562203"/>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2400"/>
              </a:spcBef>
              <a:spcAft>
                <a:spcPts val="0"/>
              </a:spcAft>
              <a:buClr>
                <a:schemeClr val="accent1">
                  <a:lumMod val="75000"/>
                </a:schemeClr>
              </a:buClr>
              <a:buNone/>
            </a:pPr>
            <a:r>
              <a:rPr lang="en-US" dirty="0"/>
              <a:t>True or False: Response transactions can only be Rejects. </a:t>
            </a:r>
          </a:p>
          <a:p>
            <a:pPr marL="0" indent="0" algn="ctr">
              <a:lnSpc>
                <a:spcPct val="100000"/>
              </a:lnSpc>
              <a:spcBef>
                <a:spcPts val="2400"/>
              </a:spcBef>
              <a:spcAft>
                <a:spcPts val="0"/>
              </a:spcAft>
              <a:buClr>
                <a:schemeClr val="accent1">
                  <a:lumMod val="75000"/>
                </a:schemeClr>
              </a:buClr>
              <a:buNone/>
            </a:pPr>
            <a:r>
              <a:rPr lang="en-US" b="1" dirty="0">
                <a:solidFill>
                  <a:schemeClr val="accent1">
                    <a:lumMod val="75000"/>
                  </a:schemeClr>
                </a:solidFill>
              </a:rPr>
              <a:t>FALSE</a:t>
            </a:r>
          </a:p>
          <a:p>
            <a:pPr marL="0" indent="0">
              <a:lnSpc>
                <a:spcPct val="100000"/>
              </a:lnSpc>
              <a:spcBef>
                <a:spcPts val="2400"/>
              </a:spcBef>
              <a:spcAft>
                <a:spcPts val="0"/>
              </a:spcAft>
              <a:buClr>
                <a:schemeClr val="accent1">
                  <a:lumMod val="75000"/>
                </a:schemeClr>
              </a:buClr>
              <a:buNone/>
            </a:pPr>
            <a:r>
              <a:rPr lang="en-US" dirty="0"/>
              <a:t>True or False: A point-to-point transaction is sent only to ERCOT.</a:t>
            </a:r>
          </a:p>
          <a:p>
            <a:pPr marL="0" indent="0" algn="ctr">
              <a:lnSpc>
                <a:spcPct val="100000"/>
              </a:lnSpc>
              <a:spcBef>
                <a:spcPts val="2400"/>
              </a:spcBef>
              <a:spcAft>
                <a:spcPts val="0"/>
              </a:spcAft>
              <a:buClr>
                <a:schemeClr val="accent1">
                  <a:lumMod val="75000"/>
                </a:schemeClr>
              </a:buClr>
              <a:buNone/>
            </a:pPr>
            <a:r>
              <a:rPr lang="en-US" b="1" dirty="0">
                <a:solidFill>
                  <a:schemeClr val="accent1">
                    <a:lumMod val="75000"/>
                  </a:schemeClr>
                </a:solidFill>
              </a:rPr>
              <a:t>FALSE</a:t>
            </a:r>
          </a:p>
          <a:p>
            <a:pPr marL="365760" indent="-365760">
              <a:lnSpc>
                <a:spcPct val="100000"/>
              </a:lnSpc>
              <a:spcBef>
                <a:spcPts val="2400"/>
              </a:spcBef>
              <a:spcAft>
                <a:spcPts val="0"/>
              </a:spcAft>
              <a:buClr>
                <a:schemeClr val="accent1">
                  <a:lumMod val="75000"/>
                </a:schemeClr>
              </a:buClr>
              <a:buFont typeface="+mj-lt"/>
              <a:buAutoNum type="arabicPeriod" startAt="3"/>
            </a:pPr>
            <a:endParaRPr lang="en-US" dirty="0"/>
          </a:p>
        </p:txBody>
      </p:sp>
      <p:sp>
        <p:nvSpPr>
          <p:cNvPr id="8" name="Rectangle 7"/>
          <p:cNvSpPr/>
          <p:nvPr/>
        </p:nvSpPr>
        <p:spPr>
          <a:xfrm>
            <a:off x="3436669" y="1717308"/>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558246" y="3030688"/>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030470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hidden"/>
                                      </p:to>
                                    </p:set>
                                  </p:childTnLst>
                                </p:cTn>
                              </p:par>
                              <p:par>
                                <p:cTn id="9" presetID="10" presetClass="entr" presetSubtype="0"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fade">
                                      <p:cBhvr>
                                        <p:cTn id="16" dur="500"/>
                                        <p:tgtEl>
                                          <p:spTgt spid="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500"/>
                                        <p:tgtEl>
                                          <p:spTgt spid="7">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xEl>
                                              <p:pRg st="3" end="3"/>
                                            </p:txEl>
                                          </p:spTgt>
                                        </p:tgtEl>
                                        <p:attrNameLst>
                                          <p:attrName>style.visibility</p:attrName>
                                        </p:attrNameLst>
                                      </p:cBhvr>
                                      <p:to>
                                        <p:strVal val="visible"/>
                                      </p:to>
                                    </p:set>
                                    <p:animEffect transition="in" filter="fade">
                                      <p:cBhvr>
                                        <p:cTn id="26"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animBg="1"/>
      <p:bldP spid="9"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78A827F-5504-4D2A-A474-C208D90D4E2B}" type="datetime1">
              <a:rPr lang="en-US" smtClean="0"/>
              <a:t>4/6/2023</a:t>
            </a:fld>
            <a:endParaRPr lang="en-US" dirty="0"/>
          </a:p>
        </p:txBody>
      </p:sp>
      <p:sp>
        <p:nvSpPr>
          <p:cNvPr id="5" name="Footer Placeholder 4"/>
          <p:cNvSpPr>
            <a:spLocks noGrp="1"/>
          </p:cNvSpPr>
          <p:nvPr>
            <p:ph type="ftr" sz="quarter" idx="11"/>
          </p:nvPr>
        </p:nvSpPr>
        <p:spPr/>
        <p:txBody>
          <a:bodyPr/>
          <a:lstStyle/>
          <a:p>
            <a:r>
              <a:rPr lang="en-US"/>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56</a:t>
            </a:fld>
            <a:endParaRPr lang="en-US" dirty="0"/>
          </a:p>
        </p:txBody>
      </p:sp>
      <p:sp>
        <p:nvSpPr>
          <p:cNvPr id="4" name="Title 3"/>
          <p:cNvSpPr>
            <a:spLocks noGrp="1"/>
          </p:cNvSpPr>
          <p:nvPr>
            <p:ph type="title"/>
          </p:nvPr>
        </p:nvSpPr>
        <p:spPr/>
        <p:txBody>
          <a:bodyPr>
            <a:normAutofit/>
          </a:bodyPr>
          <a:lstStyle/>
          <a:p>
            <a:r>
              <a:rPr lang="en-US" dirty="0"/>
              <a:t>Checkpoint Questions</a:t>
            </a:r>
          </a:p>
        </p:txBody>
      </p:sp>
      <p:sp>
        <p:nvSpPr>
          <p:cNvPr id="7" name="Content Placeholder 1">
            <a:extLst>
              <a:ext uri="{FF2B5EF4-FFF2-40B4-BE49-F238E27FC236}">
                <a16:creationId xmlns:a16="http://schemas.microsoft.com/office/drawing/2014/main" id="{1EFB95EA-9ECE-4124-B2E2-EA630B9863E8}"/>
              </a:ext>
            </a:extLst>
          </p:cNvPr>
          <p:cNvSpPr txBox="1">
            <a:spLocks/>
          </p:cNvSpPr>
          <p:nvPr/>
        </p:nvSpPr>
        <p:spPr>
          <a:xfrm>
            <a:off x="457200" y="1280160"/>
            <a:ext cx="8207829" cy="323469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600"/>
              </a:spcBef>
              <a:spcAft>
                <a:spcPts val="0"/>
              </a:spcAft>
              <a:buClr>
                <a:schemeClr val="accent1">
                  <a:lumMod val="75000"/>
                </a:schemeClr>
              </a:buClr>
              <a:buNone/>
            </a:pPr>
            <a:r>
              <a:rPr lang="en-US" sz="2400" dirty="0"/>
              <a:t>What transaction is used to determine the actual start date for a customer?</a:t>
            </a:r>
          </a:p>
          <a:p>
            <a:pPr marL="1097280" indent="-457200">
              <a:lnSpc>
                <a:spcPct val="100000"/>
              </a:lnSpc>
              <a:spcBef>
                <a:spcPts val="2400"/>
              </a:spcBef>
              <a:spcAft>
                <a:spcPts val="0"/>
              </a:spcAft>
              <a:buClr>
                <a:schemeClr val="accent1">
                  <a:lumMod val="75000"/>
                </a:schemeClr>
              </a:buClr>
              <a:buFont typeface="+mj-lt"/>
              <a:buAutoNum type="alphaLcParenR"/>
            </a:pPr>
            <a:r>
              <a:rPr lang="en-US" sz="2400" dirty="0"/>
              <a:t>814_04</a:t>
            </a:r>
          </a:p>
          <a:p>
            <a:pPr marL="1097280" indent="-457200">
              <a:lnSpc>
                <a:spcPct val="100000"/>
              </a:lnSpc>
              <a:spcAft>
                <a:spcPts val="0"/>
              </a:spcAft>
              <a:buClr>
                <a:schemeClr val="accent1">
                  <a:lumMod val="75000"/>
                </a:schemeClr>
              </a:buClr>
              <a:buFont typeface="+mj-lt"/>
              <a:buAutoNum type="alphaLcParenR"/>
            </a:pPr>
            <a:r>
              <a:rPr lang="en-US" sz="2400" dirty="0"/>
              <a:t>814_16</a:t>
            </a:r>
          </a:p>
          <a:p>
            <a:pPr marL="1097280" indent="-457200">
              <a:lnSpc>
                <a:spcPct val="100000"/>
              </a:lnSpc>
              <a:spcAft>
                <a:spcPts val="0"/>
              </a:spcAft>
              <a:buClr>
                <a:schemeClr val="accent1">
                  <a:lumMod val="75000"/>
                </a:schemeClr>
              </a:buClr>
              <a:buFont typeface="+mj-lt"/>
              <a:buAutoNum type="alphaLcParenR"/>
            </a:pPr>
            <a:r>
              <a:rPr lang="en-US" sz="2400" dirty="0"/>
              <a:t>867_04</a:t>
            </a:r>
          </a:p>
          <a:p>
            <a:pPr marL="1097280" indent="-457200">
              <a:lnSpc>
                <a:spcPct val="100000"/>
              </a:lnSpc>
              <a:spcAft>
                <a:spcPts val="0"/>
              </a:spcAft>
              <a:buClr>
                <a:schemeClr val="accent1">
                  <a:lumMod val="75000"/>
                </a:schemeClr>
              </a:buClr>
              <a:buFont typeface="+mj-lt"/>
              <a:buAutoNum type="alphaLcParenR"/>
            </a:pPr>
            <a:r>
              <a:rPr lang="en-US" sz="2400" dirty="0"/>
              <a:t>814_01</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7964" y="3282060"/>
            <a:ext cx="441283" cy="441283"/>
          </a:xfrm>
          <a:prstGeom prst="rect">
            <a:avLst/>
          </a:prstGeom>
          <a:noFill/>
        </p:spPr>
      </p:pic>
      <p:sp>
        <p:nvSpPr>
          <p:cNvPr id="8" name="Rectangle 7"/>
          <p:cNvSpPr/>
          <p:nvPr/>
        </p:nvSpPr>
        <p:spPr>
          <a:xfrm>
            <a:off x="2677164" y="3124445"/>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664878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5252FC9-8DEE-4F47-B0BD-6FC458BC909C}" type="datetime1">
              <a:rPr lang="en-US" smtClean="0"/>
              <a:t>4/6/2023</a:t>
            </a:fld>
            <a:endParaRPr lang="en-US" dirty="0"/>
          </a:p>
        </p:txBody>
      </p:sp>
      <p:sp>
        <p:nvSpPr>
          <p:cNvPr id="5" name="Footer Placeholder 4"/>
          <p:cNvSpPr>
            <a:spLocks noGrp="1"/>
          </p:cNvSpPr>
          <p:nvPr>
            <p:ph type="ftr" sz="quarter" idx="11"/>
          </p:nvPr>
        </p:nvSpPr>
        <p:spPr/>
        <p:txBody>
          <a:bodyPr/>
          <a:lstStyle/>
          <a:p>
            <a:r>
              <a:rPr lang="en-US"/>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57</a:t>
            </a:fld>
            <a:endParaRPr lang="en-US" dirty="0"/>
          </a:p>
        </p:txBody>
      </p:sp>
      <p:sp>
        <p:nvSpPr>
          <p:cNvPr id="4" name="Title 3"/>
          <p:cNvSpPr>
            <a:spLocks noGrp="1"/>
          </p:cNvSpPr>
          <p:nvPr>
            <p:ph type="title"/>
          </p:nvPr>
        </p:nvSpPr>
        <p:spPr/>
        <p:txBody>
          <a:bodyPr>
            <a:normAutofit/>
          </a:bodyPr>
          <a:lstStyle/>
          <a:p>
            <a:r>
              <a:rPr lang="en-US" dirty="0"/>
              <a:t>Checkpoint Question</a:t>
            </a:r>
          </a:p>
        </p:txBody>
      </p:sp>
      <p:sp>
        <p:nvSpPr>
          <p:cNvPr id="7" name="Content Placeholder 1">
            <a:extLst>
              <a:ext uri="{FF2B5EF4-FFF2-40B4-BE49-F238E27FC236}">
                <a16:creationId xmlns:a16="http://schemas.microsoft.com/office/drawing/2014/main" id="{1EFB95EA-9ECE-4124-B2E2-EA630B9863E8}"/>
              </a:ext>
            </a:extLst>
          </p:cNvPr>
          <p:cNvSpPr txBox="1">
            <a:spLocks/>
          </p:cNvSpPr>
          <p:nvPr/>
        </p:nvSpPr>
        <p:spPr>
          <a:xfrm>
            <a:off x="457200" y="1371600"/>
            <a:ext cx="8439150" cy="306705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600"/>
              </a:spcBef>
              <a:spcAft>
                <a:spcPts val="0"/>
              </a:spcAft>
              <a:buClr>
                <a:schemeClr val="accent1">
                  <a:lumMod val="75000"/>
                </a:schemeClr>
              </a:buClr>
              <a:buNone/>
            </a:pPr>
            <a:r>
              <a:rPr lang="en-US" sz="2400" dirty="0"/>
              <a:t>Which transaction changes the meter and/or meter information? </a:t>
            </a:r>
          </a:p>
          <a:p>
            <a:pPr marL="1097280" indent="-457200">
              <a:lnSpc>
                <a:spcPct val="100000"/>
              </a:lnSpc>
              <a:spcBef>
                <a:spcPts val="2400"/>
              </a:spcBef>
              <a:spcAft>
                <a:spcPts val="0"/>
              </a:spcAft>
              <a:buClr>
                <a:schemeClr val="accent1">
                  <a:lumMod val="75000"/>
                </a:schemeClr>
              </a:buClr>
              <a:buFont typeface="+mj-lt"/>
              <a:buAutoNum type="alphaLcParenR"/>
            </a:pPr>
            <a:r>
              <a:rPr lang="en-US" sz="2400" dirty="0"/>
              <a:t>814_09</a:t>
            </a:r>
          </a:p>
          <a:p>
            <a:pPr marL="1097280" indent="-457200">
              <a:lnSpc>
                <a:spcPct val="100000"/>
              </a:lnSpc>
              <a:spcAft>
                <a:spcPts val="0"/>
              </a:spcAft>
              <a:buClr>
                <a:schemeClr val="accent1">
                  <a:lumMod val="75000"/>
                </a:schemeClr>
              </a:buClr>
              <a:buFont typeface="+mj-lt"/>
              <a:buAutoNum type="alphaLcParenR"/>
            </a:pPr>
            <a:r>
              <a:rPr lang="en-US" sz="2400" dirty="0"/>
              <a:t>814_18</a:t>
            </a:r>
          </a:p>
          <a:p>
            <a:pPr marL="1097280" indent="-457200">
              <a:lnSpc>
                <a:spcPct val="100000"/>
              </a:lnSpc>
              <a:spcAft>
                <a:spcPts val="0"/>
              </a:spcAft>
              <a:buClr>
                <a:schemeClr val="accent1">
                  <a:lumMod val="75000"/>
                </a:schemeClr>
              </a:buClr>
              <a:buFont typeface="+mj-lt"/>
              <a:buAutoNum type="alphaLcParenR"/>
            </a:pPr>
            <a:r>
              <a:rPr lang="en-US" sz="2400" dirty="0"/>
              <a:t>814_26</a:t>
            </a:r>
          </a:p>
          <a:p>
            <a:pPr marL="1097280" indent="-457200">
              <a:lnSpc>
                <a:spcPct val="100000"/>
              </a:lnSpc>
              <a:spcAft>
                <a:spcPts val="0"/>
              </a:spcAft>
              <a:buClr>
                <a:schemeClr val="accent1">
                  <a:lumMod val="75000"/>
                </a:schemeClr>
              </a:buClr>
              <a:buFont typeface="+mj-lt"/>
              <a:buAutoNum type="alphaLcParenR"/>
            </a:pPr>
            <a:r>
              <a:rPr lang="en-US" sz="2400" dirty="0"/>
              <a:t>814_20</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8589" y="3876675"/>
            <a:ext cx="441283" cy="441283"/>
          </a:xfrm>
          <a:prstGeom prst="rect">
            <a:avLst/>
          </a:prstGeom>
          <a:noFill/>
        </p:spPr>
      </p:pic>
      <p:sp>
        <p:nvSpPr>
          <p:cNvPr id="9" name="Rectangle 8"/>
          <p:cNvSpPr/>
          <p:nvPr/>
        </p:nvSpPr>
        <p:spPr>
          <a:xfrm>
            <a:off x="2648589" y="3719060"/>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888159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solidFill>
                  <a:srgbClr val="B45F07"/>
                </a:solidFill>
              </a:rPr>
              <a:t>Transaction Process Flow</a:t>
            </a:r>
          </a:p>
        </p:txBody>
      </p:sp>
      <p:sp>
        <p:nvSpPr>
          <p:cNvPr id="3" name="Date Placeholder 2"/>
          <p:cNvSpPr>
            <a:spLocks noGrp="1"/>
          </p:cNvSpPr>
          <p:nvPr>
            <p:ph type="dt" sz="half" idx="10"/>
          </p:nvPr>
        </p:nvSpPr>
        <p:spPr/>
        <p:txBody>
          <a:bodyPr/>
          <a:lstStyle/>
          <a:p>
            <a:fld id="{F24AC0AA-30B0-4177-8106-5A364B4F7DD6}" type="datetime1">
              <a:rPr lang="en-US" smtClean="0"/>
              <a:t>4/6/2023</a:t>
            </a:fld>
            <a:endParaRPr lang="en-US" dirty="0"/>
          </a:p>
        </p:txBody>
      </p:sp>
      <p:sp>
        <p:nvSpPr>
          <p:cNvPr id="4" name="Footer Placeholder 3"/>
          <p:cNvSpPr>
            <a:spLocks noGrp="1"/>
          </p:cNvSpPr>
          <p:nvPr>
            <p:ph type="ftr" sz="quarter" idx="11"/>
          </p:nvPr>
        </p:nvSpPr>
        <p:spPr/>
        <p:txBody>
          <a:bodyPr/>
          <a:lstStyle/>
          <a:p>
            <a:r>
              <a:rPr lang="en-US"/>
              <a:t>TxSET</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58</a:t>
            </a:fld>
            <a:endParaRPr lang="en-US" dirty="0"/>
          </a:p>
        </p:txBody>
      </p:sp>
    </p:spTree>
    <p:custDataLst>
      <p:tags r:id="rId1"/>
    </p:custDataLst>
    <p:extLst>
      <p:ext uri="{BB962C8B-B14F-4D97-AF65-F5344CB8AC3E}">
        <p14:creationId xmlns:p14="http://schemas.microsoft.com/office/powerpoint/2010/main" val="592142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201073" y="3279700"/>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ERCOT</a:t>
            </a:r>
          </a:p>
        </p:txBody>
      </p:sp>
      <p:sp>
        <p:nvSpPr>
          <p:cNvPr id="2" name="Title 1"/>
          <p:cNvSpPr>
            <a:spLocks noGrp="1"/>
          </p:cNvSpPr>
          <p:nvPr>
            <p:ph type="title"/>
          </p:nvPr>
        </p:nvSpPr>
        <p:spPr/>
        <p:txBody>
          <a:bodyPr/>
          <a:lstStyle/>
          <a:p>
            <a:r>
              <a:rPr lang="en-US" dirty="0"/>
              <a:t>Move In (MVI) – Reject</a:t>
            </a:r>
          </a:p>
        </p:txBody>
      </p:sp>
      <p:sp>
        <p:nvSpPr>
          <p:cNvPr id="8" name="Bevel 3">
            <a:extLst>
              <a:ext uri="{FF2B5EF4-FFF2-40B4-BE49-F238E27FC236}">
                <a16:creationId xmlns:a16="http://schemas.microsoft.com/office/drawing/2014/main" id="{4C30ED63-6E43-4DA7-AB4A-5D0D85A313C6}"/>
              </a:ext>
            </a:extLst>
          </p:cNvPr>
          <p:cNvSpPr>
            <a:spLocks noChangeArrowheads="1"/>
          </p:cNvSpPr>
          <p:nvPr/>
        </p:nvSpPr>
        <p:spPr bwMode="auto">
          <a:xfrm>
            <a:off x="682625" y="3276600"/>
            <a:ext cx="1222375" cy="603556"/>
          </a:xfrm>
          <a:prstGeom prst="bevel">
            <a:avLst>
              <a:gd name="adj" fmla="val 12500"/>
            </a:avLst>
          </a:prstGeom>
          <a:solidFill>
            <a:srgbClr val="1B9558"/>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CR </a:t>
            </a:r>
          </a:p>
        </p:txBody>
      </p:sp>
      <p:sp>
        <p:nvSpPr>
          <p:cNvPr id="6" name="Date Placeholder 5"/>
          <p:cNvSpPr>
            <a:spLocks noGrp="1"/>
          </p:cNvSpPr>
          <p:nvPr>
            <p:ph type="dt" sz="half" idx="10"/>
          </p:nvPr>
        </p:nvSpPr>
        <p:spPr/>
        <p:txBody>
          <a:bodyPr/>
          <a:lstStyle/>
          <a:p>
            <a:fld id="{78347662-0E71-46CF-9C05-1C3BEC56C29E}" type="datetime1">
              <a:rPr lang="en-US" smtClean="0"/>
              <a:t>4/6/2023</a:t>
            </a:fld>
            <a:endParaRPr lang="en-US" dirty="0"/>
          </a:p>
        </p:txBody>
      </p:sp>
      <p:sp>
        <p:nvSpPr>
          <p:cNvPr id="7" name="Footer Placeholder 6"/>
          <p:cNvSpPr>
            <a:spLocks noGrp="1"/>
          </p:cNvSpPr>
          <p:nvPr>
            <p:ph type="ftr" sz="quarter" idx="11"/>
          </p:nvPr>
        </p:nvSpPr>
        <p:spPr/>
        <p:txBody>
          <a:bodyPr/>
          <a:lstStyle/>
          <a:p>
            <a:r>
              <a:rPr lang="en-US"/>
              <a:t>TxSET</a:t>
            </a:r>
            <a:endParaRPr lang="en-US" dirty="0"/>
          </a:p>
        </p:txBody>
      </p:sp>
      <p:sp>
        <p:nvSpPr>
          <p:cNvPr id="12" name="Slide Number Placeholder 11"/>
          <p:cNvSpPr>
            <a:spLocks noGrp="1"/>
          </p:cNvSpPr>
          <p:nvPr>
            <p:ph type="sldNum" sz="quarter" idx="12"/>
          </p:nvPr>
        </p:nvSpPr>
        <p:spPr/>
        <p:txBody>
          <a:bodyPr/>
          <a:lstStyle/>
          <a:p>
            <a:fld id="{D57F1E4F-1CFF-5643-939E-02111984F565}" type="slidenum">
              <a:rPr lang="en-US" smtClean="0"/>
              <a:pPr/>
              <a:t>59</a:t>
            </a:fld>
            <a:endParaRPr lang="en-US" dirty="0"/>
          </a:p>
        </p:txBody>
      </p:sp>
      <p:grpSp>
        <p:nvGrpSpPr>
          <p:cNvPr id="10" name="Group 9"/>
          <p:cNvGrpSpPr/>
          <p:nvPr/>
        </p:nvGrpSpPr>
        <p:grpSpPr>
          <a:xfrm>
            <a:off x="2137668" y="2896249"/>
            <a:ext cx="4872732" cy="494651"/>
            <a:chOff x="2137668" y="2896249"/>
            <a:chExt cx="4872732" cy="494651"/>
          </a:xfrm>
        </p:grpSpPr>
        <p:cxnSp>
          <p:nvCxnSpPr>
            <p:cNvPr id="11" name="Straight Arrow Connector 10"/>
            <p:cNvCxnSpPr>
              <a:stCxn id="24" idx="6"/>
            </p:cNvCxnSpPr>
            <p:nvPr/>
          </p:nvCxnSpPr>
          <p:spPr>
            <a:xfrm>
              <a:off x="2677164" y="3276600"/>
              <a:ext cx="4333236" cy="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677165" y="2896249"/>
              <a:ext cx="4167772" cy="369332"/>
            </a:xfrm>
            <a:prstGeom prst="rect">
              <a:avLst/>
            </a:prstGeom>
            <a:noFill/>
          </p:spPr>
          <p:txBody>
            <a:bodyPr wrap="square" rtlCol="0">
              <a:spAutoFit/>
            </a:bodyPr>
            <a:lstStyle/>
            <a:p>
              <a:pPr algn="ctr"/>
              <a:r>
                <a:rPr lang="en-US" dirty="0"/>
                <a:t>814_16 (MVI)</a:t>
              </a:r>
            </a:p>
          </p:txBody>
        </p:sp>
        <p:sp>
          <p:nvSpPr>
            <p:cNvPr id="24" name="Oval 23"/>
            <p:cNvSpPr/>
            <p:nvPr/>
          </p:nvSpPr>
          <p:spPr>
            <a:xfrm>
              <a:off x="2137668" y="3162300"/>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13" name="Group 12"/>
          <p:cNvGrpSpPr/>
          <p:nvPr/>
        </p:nvGrpSpPr>
        <p:grpSpPr>
          <a:xfrm>
            <a:off x="2095786" y="3800053"/>
            <a:ext cx="4914614" cy="487986"/>
            <a:chOff x="2095786" y="3800053"/>
            <a:chExt cx="4914614" cy="487986"/>
          </a:xfrm>
        </p:grpSpPr>
        <p:cxnSp>
          <p:nvCxnSpPr>
            <p:cNvPr id="16" name="Straight Arrow Connector 15"/>
            <p:cNvCxnSpPr>
              <a:stCxn id="25" idx="2"/>
            </p:cNvCxnSpPr>
            <p:nvPr/>
          </p:nvCxnSpPr>
          <p:spPr>
            <a:xfrm flipH="1">
              <a:off x="2095786" y="4169385"/>
              <a:ext cx="4375118" cy="52"/>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272938" y="3800053"/>
              <a:ext cx="4197966" cy="369332"/>
            </a:xfrm>
            <a:prstGeom prst="rect">
              <a:avLst/>
            </a:prstGeom>
            <a:noFill/>
          </p:spPr>
          <p:txBody>
            <a:bodyPr wrap="square" rtlCol="0">
              <a:spAutoFit/>
            </a:bodyPr>
            <a:lstStyle/>
            <a:p>
              <a:pPr algn="ctr"/>
              <a:r>
                <a:rPr lang="en-US" dirty="0"/>
                <a:t>814_17  (only a reject)</a:t>
              </a:r>
            </a:p>
          </p:txBody>
        </p:sp>
        <p:sp>
          <p:nvSpPr>
            <p:cNvPr id="25" name="Oval 24"/>
            <p:cNvSpPr/>
            <p:nvPr/>
          </p:nvSpPr>
          <p:spPr>
            <a:xfrm>
              <a:off x="6470904" y="4050730"/>
              <a:ext cx="539496" cy="2373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sp>
        <p:nvSpPr>
          <p:cNvPr id="4" name="Rectangle 3"/>
          <p:cNvSpPr/>
          <p:nvPr/>
        </p:nvSpPr>
        <p:spPr>
          <a:xfrm>
            <a:off x="2095786" y="2514600"/>
            <a:ext cx="4990814" cy="2590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93152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right)">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4/6/2023</a:t>
            </a:fld>
            <a:endParaRPr lang="en-US" dirty="0"/>
          </a:p>
        </p:txBody>
      </p:sp>
      <p:sp>
        <p:nvSpPr>
          <p:cNvPr id="3" name="Footer Placeholder 2"/>
          <p:cNvSpPr>
            <a:spLocks noGrp="1"/>
          </p:cNvSpPr>
          <p:nvPr>
            <p:ph type="ftr" sz="quarter" idx="11"/>
          </p:nvPr>
        </p:nvSpPr>
        <p:spPr/>
        <p:txBody>
          <a:bodyPr/>
          <a:lstStyle/>
          <a:p>
            <a:r>
              <a:rPr lang="en-US"/>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6</a:t>
            </a:fld>
            <a:endParaRPr lang="en-US" dirty="0"/>
          </a:p>
        </p:txBody>
      </p:sp>
      <p:sp>
        <p:nvSpPr>
          <p:cNvPr id="5" name="Title 4"/>
          <p:cNvSpPr>
            <a:spLocks noGrp="1"/>
          </p:cNvSpPr>
          <p:nvPr>
            <p:ph type="title"/>
          </p:nvPr>
        </p:nvSpPr>
        <p:spPr/>
        <p:txBody>
          <a:bodyPr/>
          <a:lstStyle/>
          <a:p>
            <a:r>
              <a:rPr lang="en-US" dirty="0"/>
              <a:t>Agenda</a:t>
            </a:r>
          </a:p>
        </p:txBody>
      </p:sp>
      <p:sp>
        <p:nvSpPr>
          <p:cNvPr id="6" name="TextBox 5"/>
          <p:cNvSpPr txBox="1"/>
          <p:nvPr/>
        </p:nvSpPr>
        <p:spPr>
          <a:xfrm>
            <a:off x="437174" y="919808"/>
            <a:ext cx="7335226" cy="5539978"/>
          </a:xfrm>
          <a:prstGeom prst="rect">
            <a:avLst/>
          </a:prstGeom>
          <a:noFill/>
        </p:spPr>
        <p:txBody>
          <a:bodyPr wrap="square" rtlCol="0">
            <a:spAutoFit/>
          </a:bodyPr>
          <a:lstStyle/>
          <a:p>
            <a:pPr marL="342900" indent="-342900">
              <a:lnSpc>
                <a:spcPct val="150000"/>
              </a:lnSpc>
              <a:buAutoNum type="arabicPeriod"/>
            </a:pPr>
            <a:r>
              <a:rPr lang="en-US" sz="2800" dirty="0">
                <a:solidFill>
                  <a:schemeClr val="tx1">
                    <a:lumMod val="75000"/>
                    <a:lumOff val="25000"/>
                  </a:schemeClr>
                </a:solidFill>
              </a:rPr>
              <a:t>Introduction</a:t>
            </a:r>
          </a:p>
          <a:p>
            <a:pPr marL="342900" indent="-342900">
              <a:lnSpc>
                <a:spcPct val="150000"/>
              </a:lnSpc>
              <a:buAutoNum type="arabicPeriod"/>
            </a:pPr>
            <a:r>
              <a:rPr lang="en-US" sz="2800" dirty="0">
                <a:solidFill>
                  <a:schemeClr val="tx1">
                    <a:lumMod val="75000"/>
                    <a:lumOff val="25000"/>
                  </a:schemeClr>
                </a:solidFill>
              </a:rPr>
              <a:t>Governing Documents</a:t>
            </a:r>
          </a:p>
          <a:p>
            <a:pPr marL="342900" indent="-342900">
              <a:lnSpc>
                <a:spcPct val="150000"/>
              </a:lnSpc>
              <a:buAutoNum type="arabicPeriod"/>
            </a:pPr>
            <a:r>
              <a:rPr lang="en-US" sz="2800" dirty="0">
                <a:solidFill>
                  <a:schemeClr val="tx1">
                    <a:lumMod val="75000"/>
                    <a:lumOff val="25000"/>
                  </a:schemeClr>
                </a:solidFill>
              </a:rPr>
              <a:t>Transactions</a:t>
            </a:r>
          </a:p>
          <a:p>
            <a:pPr marL="342900" indent="-342900">
              <a:lnSpc>
                <a:spcPct val="150000"/>
              </a:lnSpc>
              <a:buAutoNum type="arabicPeriod"/>
            </a:pPr>
            <a:r>
              <a:rPr lang="en-US" sz="2800" dirty="0">
                <a:solidFill>
                  <a:schemeClr val="tx1">
                    <a:lumMod val="75000"/>
                    <a:lumOff val="25000"/>
                  </a:schemeClr>
                </a:solidFill>
              </a:rPr>
              <a:t>Transaction Process Flow</a:t>
            </a:r>
          </a:p>
          <a:p>
            <a:pPr marL="342900" indent="-342900">
              <a:lnSpc>
                <a:spcPct val="150000"/>
              </a:lnSpc>
              <a:buAutoNum type="arabicPeriod"/>
            </a:pPr>
            <a:r>
              <a:rPr lang="en-US" sz="2800" dirty="0">
                <a:solidFill>
                  <a:schemeClr val="tx1">
                    <a:lumMod val="75000"/>
                    <a:lumOff val="25000"/>
                  </a:schemeClr>
                </a:solidFill>
              </a:rPr>
              <a:t>MIS Portal</a:t>
            </a:r>
          </a:p>
          <a:p>
            <a:pPr marL="342900" indent="-342900">
              <a:lnSpc>
                <a:spcPct val="150000"/>
              </a:lnSpc>
              <a:buAutoNum type="arabicPeriod"/>
            </a:pPr>
            <a:r>
              <a:rPr lang="en-US" sz="2800" dirty="0">
                <a:solidFill>
                  <a:schemeClr val="tx1">
                    <a:lumMod val="75000"/>
                    <a:lumOff val="25000"/>
                  </a:schemeClr>
                </a:solidFill>
              </a:rPr>
              <a:t>TX SET Implementation Guides</a:t>
            </a:r>
          </a:p>
          <a:p>
            <a:pPr marL="342900" indent="-342900">
              <a:lnSpc>
                <a:spcPct val="150000"/>
              </a:lnSpc>
              <a:buAutoNum type="arabicPeriod"/>
            </a:pPr>
            <a:r>
              <a:rPr lang="en-US" sz="2800" dirty="0">
                <a:solidFill>
                  <a:schemeClr val="tx1">
                    <a:lumMod val="75000"/>
                    <a:lumOff val="25000"/>
                  </a:schemeClr>
                </a:solidFill>
              </a:rPr>
              <a:t>TXSET Working Group</a:t>
            </a:r>
          </a:p>
          <a:p>
            <a:pPr marL="342900" indent="-342900">
              <a:lnSpc>
                <a:spcPct val="150000"/>
              </a:lnSpc>
              <a:buAutoNum type="arabicPeriod"/>
            </a:pPr>
            <a:r>
              <a:rPr lang="en-US" sz="2800" dirty="0">
                <a:solidFill>
                  <a:schemeClr val="tx1">
                    <a:lumMod val="75000"/>
                    <a:lumOff val="25000"/>
                  </a:schemeClr>
                </a:solidFill>
              </a:rPr>
              <a:t>Appendix</a:t>
            </a:r>
          </a:p>
          <a:p>
            <a:pPr marL="342900" indent="-342900">
              <a:buAutoNum type="arabicPeriod"/>
            </a:pPr>
            <a:endParaRPr lang="en-US" dirty="0"/>
          </a:p>
        </p:txBody>
      </p:sp>
    </p:spTree>
    <p:custDataLst>
      <p:tags r:id="rId1"/>
    </p:custDataLst>
    <p:extLst>
      <p:ext uri="{BB962C8B-B14F-4D97-AF65-F5344CB8AC3E}">
        <p14:creationId xmlns:p14="http://schemas.microsoft.com/office/powerpoint/2010/main" val="23640583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7642310" y="3043730"/>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TDSP</a:t>
            </a:r>
          </a:p>
        </p:txBody>
      </p:sp>
      <p:sp>
        <p:nvSpPr>
          <p:cNvPr id="33" name="Rectangle 32"/>
          <p:cNvSpPr/>
          <p:nvPr/>
        </p:nvSpPr>
        <p:spPr>
          <a:xfrm>
            <a:off x="4154924" y="3056204"/>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ERCOT</a:t>
            </a:r>
          </a:p>
        </p:txBody>
      </p:sp>
      <p:sp>
        <p:nvSpPr>
          <p:cNvPr id="2" name="Title 1"/>
          <p:cNvSpPr>
            <a:spLocks noGrp="1"/>
          </p:cNvSpPr>
          <p:nvPr>
            <p:ph type="title"/>
          </p:nvPr>
        </p:nvSpPr>
        <p:spPr/>
        <p:txBody>
          <a:bodyPr/>
          <a:lstStyle/>
          <a:p>
            <a:r>
              <a:rPr lang="en-US" dirty="0"/>
              <a:t>Move In – Accept</a:t>
            </a:r>
          </a:p>
        </p:txBody>
      </p:sp>
      <p:sp>
        <p:nvSpPr>
          <p:cNvPr id="8" name="Bevel 3">
            <a:extLst>
              <a:ext uri="{FF2B5EF4-FFF2-40B4-BE49-F238E27FC236}">
                <a16:creationId xmlns:a16="http://schemas.microsoft.com/office/drawing/2014/main" id="{4C30ED63-6E43-4DA7-AB4A-5D0D85A313C6}"/>
              </a:ext>
            </a:extLst>
          </p:cNvPr>
          <p:cNvSpPr>
            <a:spLocks noChangeArrowheads="1"/>
          </p:cNvSpPr>
          <p:nvPr/>
        </p:nvSpPr>
        <p:spPr bwMode="auto">
          <a:xfrm>
            <a:off x="609600" y="3047966"/>
            <a:ext cx="1222375" cy="608694"/>
          </a:xfrm>
          <a:prstGeom prst="bevel">
            <a:avLst>
              <a:gd name="adj" fmla="val 12500"/>
            </a:avLst>
          </a:prstGeom>
          <a:solidFill>
            <a:srgbClr val="1B9558"/>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CR</a:t>
            </a:r>
          </a:p>
        </p:txBody>
      </p:sp>
      <p:sp>
        <p:nvSpPr>
          <p:cNvPr id="3" name="Date Placeholder 2"/>
          <p:cNvSpPr>
            <a:spLocks noGrp="1"/>
          </p:cNvSpPr>
          <p:nvPr>
            <p:ph type="dt" sz="half" idx="10"/>
          </p:nvPr>
        </p:nvSpPr>
        <p:spPr/>
        <p:txBody>
          <a:bodyPr/>
          <a:lstStyle/>
          <a:p>
            <a:fld id="{9B28309C-14ED-42C9-A12F-7BD2DBDC2A41}" type="datetime1">
              <a:rPr lang="en-US" smtClean="0"/>
              <a:t>4/6/2023</a:t>
            </a:fld>
            <a:endParaRPr lang="en-US" dirty="0"/>
          </a:p>
        </p:txBody>
      </p:sp>
      <p:sp>
        <p:nvSpPr>
          <p:cNvPr id="6" name="Footer Placeholder 5"/>
          <p:cNvSpPr>
            <a:spLocks noGrp="1"/>
          </p:cNvSpPr>
          <p:nvPr>
            <p:ph type="ftr" sz="quarter" idx="11"/>
          </p:nvPr>
        </p:nvSpPr>
        <p:spPr/>
        <p:txBody>
          <a:bodyPr/>
          <a:lstStyle/>
          <a:p>
            <a:r>
              <a:rPr lang="en-US"/>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60</a:t>
            </a:fld>
            <a:endParaRPr lang="en-US" dirty="0"/>
          </a:p>
        </p:txBody>
      </p:sp>
      <p:grpSp>
        <p:nvGrpSpPr>
          <p:cNvPr id="12" name="Group 11"/>
          <p:cNvGrpSpPr/>
          <p:nvPr/>
        </p:nvGrpSpPr>
        <p:grpSpPr>
          <a:xfrm>
            <a:off x="1974560" y="2725359"/>
            <a:ext cx="2064040" cy="468930"/>
            <a:chOff x="1974560" y="2725359"/>
            <a:chExt cx="2064040" cy="468930"/>
          </a:xfrm>
        </p:grpSpPr>
        <p:cxnSp>
          <p:nvCxnSpPr>
            <p:cNvPr id="19" name="Straight Arrow Connector 18"/>
            <p:cNvCxnSpPr>
              <a:stCxn id="21" idx="6"/>
            </p:cNvCxnSpPr>
            <p:nvPr/>
          </p:nvCxnSpPr>
          <p:spPr>
            <a:xfrm flipV="1">
              <a:off x="2514056" y="3077273"/>
              <a:ext cx="1524544" cy="2716"/>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531472" y="2725359"/>
              <a:ext cx="1360818" cy="369332"/>
            </a:xfrm>
            <a:prstGeom prst="rect">
              <a:avLst/>
            </a:prstGeom>
            <a:noFill/>
          </p:spPr>
          <p:txBody>
            <a:bodyPr wrap="square" rtlCol="0">
              <a:spAutoFit/>
            </a:bodyPr>
            <a:lstStyle/>
            <a:p>
              <a:r>
                <a:rPr lang="en-US" dirty="0"/>
                <a:t>814_16</a:t>
              </a:r>
            </a:p>
          </p:txBody>
        </p:sp>
        <p:sp>
          <p:nvSpPr>
            <p:cNvPr id="21" name="Oval 20"/>
            <p:cNvSpPr/>
            <p:nvPr/>
          </p:nvSpPr>
          <p:spPr>
            <a:xfrm>
              <a:off x="1974560" y="2965689"/>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13" name="Group 12"/>
          <p:cNvGrpSpPr/>
          <p:nvPr/>
        </p:nvGrpSpPr>
        <p:grpSpPr>
          <a:xfrm>
            <a:off x="5410197" y="2725359"/>
            <a:ext cx="2057403" cy="470692"/>
            <a:chOff x="5410197" y="2725359"/>
            <a:chExt cx="2057403" cy="470692"/>
          </a:xfrm>
        </p:grpSpPr>
        <p:cxnSp>
          <p:nvCxnSpPr>
            <p:cNvPr id="22" name="Straight Arrow Connector 21"/>
            <p:cNvCxnSpPr>
              <a:stCxn id="24" idx="6"/>
            </p:cNvCxnSpPr>
            <p:nvPr/>
          </p:nvCxnSpPr>
          <p:spPr>
            <a:xfrm flipV="1">
              <a:off x="5949693" y="3077273"/>
              <a:ext cx="1517907" cy="4478"/>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966418" y="2725359"/>
              <a:ext cx="1340073" cy="369332"/>
            </a:xfrm>
            <a:prstGeom prst="rect">
              <a:avLst/>
            </a:prstGeom>
            <a:noFill/>
          </p:spPr>
          <p:txBody>
            <a:bodyPr wrap="square" rtlCol="0">
              <a:spAutoFit/>
            </a:bodyPr>
            <a:lstStyle/>
            <a:p>
              <a:r>
                <a:rPr lang="en-US" dirty="0"/>
                <a:t>814_03</a:t>
              </a:r>
            </a:p>
          </p:txBody>
        </p:sp>
        <p:sp>
          <p:nvSpPr>
            <p:cNvPr id="24" name="Oval 23"/>
            <p:cNvSpPr/>
            <p:nvPr/>
          </p:nvSpPr>
          <p:spPr>
            <a:xfrm>
              <a:off x="5410197" y="296745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grpSp>
        <p:nvGrpSpPr>
          <p:cNvPr id="15" name="Group 14"/>
          <p:cNvGrpSpPr/>
          <p:nvPr/>
        </p:nvGrpSpPr>
        <p:grpSpPr>
          <a:xfrm>
            <a:off x="5416550" y="3273962"/>
            <a:ext cx="2021240" cy="474807"/>
            <a:chOff x="5416550" y="3273962"/>
            <a:chExt cx="2021240" cy="474807"/>
          </a:xfrm>
        </p:grpSpPr>
        <p:cxnSp>
          <p:nvCxnSpPr>
            <p:cNvPr id="25" name="Straight Arrow Connector 24"/>
            <p:cNvCxnSpPr>
              <a:stCxn id="28" idx="2"/>
            </p:cNvCxnSpPr>
            <p:nvPr/>
          </p:nvCxnSpPr>
          <p:spPr>
            <a:xfrm flipH="1" flipV="1">
              <a:off x="5416550" y="3615403"/>
              <a:ext cx="1481744" cy="9805"/>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560155" y="3273962"/>
              <a:ext cx="1334668" cy="369332"/>
            </a:xfrm>
            <a:prstGeom prst="rect">
              <a:avLst/>
            </a:prstGeom>
            <a:noFill/>
          </p:spPr>
          <p:txBody>
            <a:bodyPr wrap="square" rtlCol="0">
              <a:spAutoFit/>
            </a:bodyPr>
            <a:lstStyle/>
            <a:p>
              <a:pPr algn="r"/>
              <a:r>
                <a:rPr lang="en-US" dirty="0"/>
                <a:t>814_04</a:t>
              </a:r>
            </a:p>
          </p:txBody>
        </p:sp>
        <p:sp>
          <p:nvSpPr>
            <p:cNvPr id="28" name="Oval 27"/>
            <p:cNvSpPr/>
            <p:nvPr/>
          </p:nvSpPr>
          <p:spPr>
            <a:xfrm>
              <a:off x="6898294" y="3501647"/>
              <a:ext cx="539496" cy="24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3</a:t>
              </a:r>
            </a:p>
          </p:txBody>
        </p:sp>
      </p:grpSp>
      <p:grpSp>
        <p:nvGrpSpPr>
          <p:cNvPr id="14" name="Group 13"/>
          <p:cNvGrpSpPr/>
          <p:nvPr/>
        </p:nvGrpSpPr>
        <p:grpSpPr>
          <a:xfrm>
            <a:off x="1966077" y="3263699"/>
            <a:ext cx="2015144" cy="468714"/>
            <a:chOff x="1966077" y="3263699"/>
            <a:chExt cx="2015144" cy="468714"/>
          </a:xfrm>
        </p:grpSpPr>
        <p:cxnSp>
          <p:nvCxnSpPr>
            <p:cNvPr id="29" name="Straight Arrow Connector 28"/>
            <p:cNvCxnSpPr>
              <a:stCxn id="30" idx="2"/>
            </p:cNvCxnSpPr>
            <p:nvPr/>
          </p:nvCxnSpPr>
          <p:spPr>
            <a:xfrm flipH="1">
              <a:off x="1966077" y="3618113"/>
              <a:ext cx="1475648" cy="8882"/>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3441725" y="350381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4</a:t>
              </a:r>
            </a:p>
          </p:txBody>
        </p:sp>
        <p:sp>
          <p:nvSpPr>
            <p:cNvPr id="31" name="TextBox 30"/>
            <p:cNvSpPr txBox="1"/>
            <p:nvPr/>
          </p:nvSpPr>
          <p:spPr>
            <a:xfrm>
              <a:off x="2094609" y="3263699"/>
              <a:ext cx="1330392" cy="369332"/>
            </a:xfrm>
            <a:prstGeom prst="rect">
              <a:avLst/>
            </a:prstGeom>
            <a:noFill/>
          </p:spPr>
          <p:txBody>
            <a:bodyPr wrap="square" rtlCol="0">
              <a:spAutoFit/>
            </a:bodyPr>
            <a:lstStyle/>
            <a:p>
              <a:pPr algn="r"/>
              <a:r>
                <a:rPr lang="en-US" dirty="0"/>
                <a:t>814_05</a:t>
              </a:r>
            </a:p>
          </p:txBody>
        </p:sp>
      </p:grpSp>
      <p:grpSp>
        <p:nvGrpSpPr>
          <p:cNvPr id="17" name="Group 16"/>
          <p:cNvGrpSpPr/>
          <p:nvPr/>
        </p:nvGrpSpPr>
        <p:grpSpPr>
          <a:xfrm>
            <a:off x="5410199" y="3863678"/>
            <a:ext cx="2024118" cy="475172"/>
            <a:chOff x="5410199" y="3863678"/>
            <a:chExt cx="2024118" cy="475172"/>
          </a:xfrm>
        </p:grpSpPr>
        <p:cxnSp>
          <p:nvCxnSpPr>
            <p:cNvPr id="32" name="Straight Arrow Connector 31"/>
            <p:cNvCxnSpPr>
              <a:stCxn id="40" idx="2"/>
            </p:cNvCxnSpPr>
            <p:nvPr/>
          </p:nvCxnSpPr>
          <p:spPr>
            <a:xfrm flipH="1">
              <a:off x="5410199" y="4224550"/>
              <a:ext cx="1484622" cy="522"/>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560156" y="3863678"/>
              <a:ext cx="1334666" cy="369332"/>
            </a:xfrm>
            <a:prstGeom prst="rect">
              <a:avLst/>
            </a:prstGeom>
            <a:noFill/>
          </p:spPr>
          <p:txBody>
            <a:bodyPr wrap="square" rtlCol="0">
              <a:spAutoFit/>
            </a:bodyPr>
            <a:lstStyle/>
            <a:p>
              <a:pPr algn="r"/>
              <a:r>
                <a:rPr lang="en-US" dirty="0"/>
                <a:t>867_02</a:t>
              </a:r>
            </a:p>
          </p:txBody>
        </p:sp>
        <p:sp>
          <p:nvSpPr>
            <p:cNvPr id="40" name="Oval 39"/>
            <p:cNvSpPr/>
            <p:nvPr/>
          </p:nvSpPr>
          <p:spPr>
            <a:xfrm>
              <a:off x="6894821" y="4110250"/>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5</a:t>
              </a:r>
            </a:p>
          </p:txBody>
        </p:sp>
      </p:grpSp>
      <p:grpSp>
        <p:nvGrpSpPr>
          <p:cNvPr id="16" name="Group 15"/>
          <p:cNvGrpSpPr/>
          <p:nvPr/>
        </p:nvGrpSpPr>
        <p:grpSpPr>
          <a:xfrm>
            <a:off x="1981094" y="3867452"/>
            <a:ext cx="2037961" cy="469101"/>
            <a:chOff x="1981094" y="3867452"/>
            <a:chExt cx="2037961" cy="469101"/>
          </a:xfrm>
        </p:grpSpPr>
        <p:sp>
          <p:nvSpPr>
            <p:cNvPr id="38" name="TextBox 37"/>
            <p:cNvSpPr txBox="1"/>
            <p:nvPr/>
          </p:nvSpPr>
          <p:spPr>
            <a:xfrm>
              <a:off x="2151018" y="3867452"/>
              <a:ext cx="1334562" cy="369332"/>
            </a:xfrm>
            <a:prstGeom prst="rect">
              <a:avLst/>
            </a:prstGeom>
            <a:noFill/>
          </p:spPr>
          <p:txBody>
            <a:bodyPr wrap="square" rtlCol="0">
              <a:spAutoFit/>
            </a:bodyPr>
            <a:lstStyle/>
            <a:p>
              <a:pPr algn="r"/>
              <a:r>
                <a:rPr lang="en-US" dirty="0"/>
                <a:t>867_02</a:t>
              </a:r>
            </a:p>
          </p:txBody>
        </p:sp>
        <p:cxnSp>
          <p:nvCxnSpPr>
            <p:cNvPr id="39" name="Straight Arrow Connector 38"/>
            <p:cNvCxnSpPr>
              <a:stCxn id="41" idx="2"/>
            </p:cNvCxnSpPr>
            <p:nvPr/>
          </p:nvCxnSpPr>
          <p:spPr>
            <a:xfrm flipH="1">
              <a:off x="1981094" y="4222253"/>
              <a:ext cx="1498465" cy="3752"/>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3479559" y="410795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6</a:t>
              </a:r>
            </a:p>
          </p:txBody>
        </p:sp>
      </p:grpSp>
      <p:grpSp>
        <p:nvGrpSpPr>
          <p:cNvPr id="26" name="Group 25"/>
          <p:cNvGrpSpPr/>
          <p:nvPr/>
        </p:nvGrpSpPr>
        <p:grpSpPr>
          <a:xfrm>
            <a:off x="5410198" y="4495041"/>
            <a:ext cx="2015144" cy="466984"/>
            <a:chOff x="5410198" y="4495041"/>
            <a:chExt cx="2015144" cy="466984"/>
          </a:xfrm>
        </p:grpSpPr>
        <p:cxnSp>
          <p:nvCxnSpPr>
            <p:cNvPr id="36" name="Straight Arrow Connector 35"/>
            <p:cNvCxnSpPr>
              <a:stCxn id="42" idx="2"/>
            </p:cNvCxnSpPr>
            <p:nvPr/>
          </p:nvCxnSpPr>
          <p:spPr>
            <a:xfrm flipH="1">
              <a:off x="5410198" y="4847725"/>
              <a:ext cx="1475648" cy="1"/>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560156" y="4495041"/>
              <a:ext cx="1334666" cy="369332"/>
            </a:xfrm>
            <a:prstGeom prst="rect">
              <a:avLst/>
            </a:prstGeom>
            <a:noFill/>
          </p:spPr>
          <p:txBody>
            <a:bodyPr wrap="square" rtlCol="0">
              <a:spAutoFit/>
            </a:bodyPr>
            <a:lstStyle/>
            <a:p>
              <a:pPr algn="r"/>
              <a:r>
                <a:rPr lang="en-US" dirty="0"/>
                <a:t>867_04</a:t>
              </a:r>
            </a:p>
          </p:txBody>
        </p:sp>
        <p:sp>
          <p:nvSpPr>
            <p:cNvPr id="42" name="Oval 41"/>
            <p:cNvSpPr/>
            <p:nvPr/>
          </p:nvSpPr>
          <p:spPr>
            <a:xfrm>
              <a:off x="6885846" y="4733425"/>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7</a:t>
              </a:r>
            </a:p>
          </p:txBody>
        </p:sp>
      </p:grpSp>
      <p:sp>
        <p:nvSpPr>
          <p:cNvPr id="43" name="Rectangle 42"/>
          <p:cNvSpPr/>
          <p:nvPr/>
        </p:nvSpPr>
        <p:spPr>
          <a:xfrm>
            <a:off x="5359872" y="2414061"/>
            <a:ext cx="2193453" cy="26379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020336" y="4495041"/>
            <a:ext cx="2015144" cy="466984"/>
            <a:chOff x="2020336" y="4495041"/>
            <a:chExt cx="2015144" cy="466984"/>
          </a:xfrm>
        </p:grpSpPr>
        <p:cxnSp>
          <p:nvCxnSpPr>
            <p:cNvPr id="44" name="Straight Arrow Connector 43"/>
            <p:cNvCxnSpPr>
              <a:stCxn id="46" idx="2"/>
            </p:cNvCxnSpPr>
            <p:nvPr/>
          </p:nvCxnSpPr>
          <p:spPr>
            <a:xfrm flipH="1">
              <a:off x="2020336" y="4847725"/>
              <a:ext cx="1475648" cy="1"/>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2151018" y="4495041"/>
              <a:ext cx="1344967" cy="369332"/>
            </a:xfrm>
            <a:prstGeom prst="rect">
              <a:avLst/>
            </a:prstGeom>
            <a:noFill/>
          </p:spPr>
          <p:txBody>
            <a:bodyPr wrap="square" rtlCol="0">
              <a:spAutoFit/>
            </a:bodyPr>
            <a:lstStyle/>
            <a:p>
              <a:pPr algn="r"/>
              <a:r>
                <a:rPr lang="en-US" dirty="0"/>
                <a:t>867_04</a:t>
              </a:r>
            </a:p>
          </p:txBody>
        </p:sp>
        <p:sp>
          <p:nvSpPr>
            <p:cNvPr id="46" name="Oval 45"/>
            <p:cNvSpPr/>
            <p:nvPr/>
          </p:nvSpPr>
          <p:spPr>
            <a:xfrm>
              <a:off x="3495984" y="4733425"/>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8</a:t>
              </a:r>
            </a:p>
          </p:txBody>
        </p:sp>
      </p:grpSp>
      <p:sp>
        <p:nvSpPr>
          <p:cNvPr id="4" name="Rectangle 3"/>
          <p:cNvSpPr/>
          <p:nvPr/>
        </p:nvSpPr>
        <p:spPr>
          <a:xfrm>
            <a:off x="1922811" y="2209800"/>
            <a:ext cx="2115789" cy="28421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208196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right)">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right)">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right)">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right)">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right)">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right)">
                                      <p:cBhvr>
                                        <p:cTn id="4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7425344" y="2380996"/>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TDSP</a:t>
            </a:r>
          </a:p>
        </p:txBody>
      </p:sp>
      <p:sp>
        <p:nvSpPr>
          <p:cNvPr id="36" name="Rectangle 35"/>
          <p:cNvSpPr/>
          <p:nvPr/>
        </p:nvSpPr>
        <p:spPr>
          <a:xfrm>
            <a:off x="4072573" y="2380996"/>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ERCOT</a:t>
            </a:r>
          </a:p>
        </p:txBody>
      </p:sp>
      <p:sp>
        <p:nvSpPr>
          <p:cNvPr id="2" name="Title 1"/>
          <p:cNvSpPr>
            <a:spLocks noGrp="1"/>
          </p:cNvSpPr>
          <p:nvPr>
            <p:ph type="title"/>
          </p:nvPr>
        </p:nvSpPr>
        <p:spPr/>
        <p:txBody>
          <a:bodyPr/>
          <a:lstStyle/>
          <a:p>
            <a:r>
              <a:rPr lang="en-US" dirty="0"/>
              <a:t>Move In w/ Permit Required – New Installation</a:t>
            </a:r>
          </a:p>
        </p:txBody>
      </p:sp>
      <p:sp>
        <p:nvSpPr>
          <p:cNvPr id="8" name="Bevel 3">
            <a:extLst>
              <a:ext uri="{FF2B5EF4-FFF2-40B4-BE49-F238E27FC236}">
                <a16:creationId xmlns:a16="http://schemas.microsoft.com/office/drawing/2014/main" id="{9F8B8FE6-46AC-4B58-958C-69D7B3CA98A0}"/>
              </a:ext>
            </a:extLst>
          </p:cNvPr>
          <p:cNvSpPr>
            <a:spLocks noChangeArrowheads="1"/>
          </p:cNvSpPr>
          <p:nvPr/>
        </p:nvSpPr>
        <p:spPr bwMode="auto">
          <a:xfrm>
            <a:off x="575508" y="2353930"/>
            <a:ext cx="1222375" cy="590550"/>
          </a:xfrm>
          <a:prstGeom prst="bevel">
            <a:avLst>
              <a:gd name="adj" fmla="val 12500"/>
            </a:avLst>
          </a:prstGeom>
          <a:solidFill>
            <a:srgbClr val="1B9558"/>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CR</a:t>
            </a:r>
          </a:p>
        </p:txBody>
      </p:sp>
      <p:sp>
        <p:nvSpPr>
          <p:cNvPr id="3" name="Date Placeholder 2"/>
          <p:cNvSpPr>
            <a:spLocks noGrp="1"/>
          </p:cNvSpPr>
          <p:nvPr>
            <p:ph type="dt" sz="half" idx="10"/>
          </p:nvPr>
        </p:nvSpPr>
        <p:spPr/>
        <p:txBody>
          <a:bodyPr/>
          <a:lstStyle/>
          <a:p>
            <a:fld id="{00605240-BB69-4917-A617-013D7D095205}" type="datetime1">
              <a:rPr lang="en-US" smtClean="0"/>
              <a:t>4/6/2023</a:t>
            </a:fld>
            <a:endParaRPr lang="en-US" dirty="0"/>
          </a:p>
        </p:txBody>
      </p:sp>
      <p:sp>
        <p:nvSpPr>
          <p:cNvPr id="6" name="Footer Placeholder 5"/>
          <p:cNvSpPr>
            <a:spLocks noGrp="1"/>
          </p:cNvSpPr>
          <p:nvPr>
            <p:ph type="ftr" sz="quarter" idx="11"/>
          </p:nvPr>
        </p:nvSpPr>
        <p:spPr/>
        <p:txBody>
          <a:bodyPr/>
          <a:lstStyle/>
          <a:p>
            <a:r>
              <a:rPr lang="en-US"/>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61</a:t>
            </a:fld>
            <a:endParaRPr lang="en-US" dirty="0"/>
          </a:p>
        </p:txBody>
      </p:sp>
      <p:grpSp>
        <p:nvGrpSpPr>
          <p:cNvPr id="46" name="Group 45"/>
          <p:cNvGrpSpPr/>
          <p:nvPr/>
        </p:nvGrpSpPr>
        <p:grpSpPr>
          <a:xfrm>
            <a:off x="1902125" y="2117267"/>
            <a:ext cx="2068571" cy="481219"/>
            <a:chOff x="1902125" y="2117267"/>
            <a:chExt cx="2068571" cy="481219"/>
          </a:xfrm>
        </p:grpSpPr>
        <p:cxnSp>
          <p:nvCxnSpPr>
            <p:cNvPr id="10" name="Straight Arrow Connector 9"/>
            <p:cNvCxnSpPr>
              <a:stCxn id="12" idx="6"/>
            </p:cNvCxnSpPr>
            <p:nvPr/>
          </p:nvCxnSpPr>
          <p:spPr>
            <a:xfrm>
              <a:off x="2441621" y="2484186"/>
              <a:ext cx="1529075" cy="2413"/>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463568" y="2117267"/>
              <a:ext cx="1394057" cy="369332"/>
            </a:xfrm>
            <a:prstGeom prst="rect">
              <a:avLst/>
            </a:prstGeom>
            <a:noFill/>
          </p:spPr>
          <p:txBody>
            <a:bodyPr wrap="square" rtlCol="0">
              <a:spAutoFit/>
            </a:bodyPr>
            <a:lstStyle/>
            <a:p>
              <a:r>
                <a:rPr lang="en-US" dirty="0"/>
                <a:t>814_16</a:t>
              </a:r>
            </a:p>
          </p:txBody>
        </p:sp>
        <p:sp>
          <p:nvSpPr>
            <p:cNvPr id="12" name="Oval 11"/>
            <p:cNvSpPr/>
            <p:nvPr/>
          </p:nvSpPr>
          <p:spPr>
            <a:xfrm>
              <a:off x="1902125" y="2369886"/>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48" name="Group 47"/>
          <p:cNvGrpSpPr/>
          <p:nvPr/>
        </p:nvGrpSpPr>
        <p:grpSpPr>
          <a:xfrm>
            <a:off x="1898173" y="2594644"/>
            <a:ext cx="2043590" cy="468853"/>
            <a:chOff x="1898173" y="2594644"/>
            <a:chExt cx="2043590" cy="468853"/>
          </a:xfrm>
        </p:grpSpPr>
        <p:cxnSp>
          <p:nvCxnSpPr>
            <p:cNvPr id="13" name="Straight Arrow Connector 12"/>
            <p:cNvCxnSpPr/>
            <p:nvPr/>
          </p:nvCxnSpPr>
          <p:spPr>
            <a:xfrm flipH="1">
              <a:off x="1898173" y="2949230"/>
              <a:ext cx="1504094" cy="1"/>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3402267" y="2834897"/>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4</a:t>
              </a:r>
            </a:p>
          </p:txBody>
        </p:sp>
        <p:sp>
          <p:nvSpPr>
            <p:cNvPr id="15" name="TextBox 14"/>
            <p:cNvSpPr txBox="1"/>
            <p:nvPr/>
          </p:nvSpPr>
          <p:spPr>
            <a:xfrm>
              <a:off x="2463568" y="2594644"/>
              <a:ext cx="954107" cy="369332"/>
            </a:xfrm>
            <a:prstGeom prst="rect">
              <a:avLst/>
            </a:prstGeom>
            <a:noFill/>
          </p:spPr>
          <p:txBody>
            <a:bodyPr wrap="none" rtlCol="0">
              <a:spAutoFit/>
            </a:bodyPr>
            <a:lstStyle/>
            <a:p>
              <a:r>
                <a:rPr lang="en-US" dirty="0"/>
                <a:t>814_28</a:t>
              </a:r>
            </a:p>
          </p:txBody>
        </p:sp>
      </p:grpSp>
      <p:grpSp>
        <p:nvGrpSpPr>
          <p:cNvPr id="47" name="Group 46"/>
          <p:cNvGrpSpPr/>
          <p:nvPr/>
        </p:nvGrpSpPr>
        <p:grpSpPr>
          <a:xfrm>
            <a:off x="5296634" y="2101470"/>
            <a:ext cx="2051051" cy="465181"/>
            <a:chOff x="5296634" y="2101470"/>
            <a:chExt cx="2051051" cy="465181"/>
          </a:xfrm>
        </p:grpSpPr>
        <p:cxnSp>
          <p:nvCxnSpPr>
            <p:cNvPr id="16" name="Straight Arrow Connector 15"/>
            <p:cNvCxnSpPr>
              <a:stCxn id="18" idx="6"/>
            </p:cNvCxnSpPr>
            <p:nvPr/>
          </p:nvCxnSpPr>
          <p:spPr>
            <a:xfrm>
              <a:off x="5836130" y="2452351"/>
              <a:ext cx="1511555" cy="2649"/>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820800" y="2101470"/>
              <a:ext cx="954107" cy="369332"/>
            </a:xfrm>
            <a:prstGeom prst="rect">
              <a:avLst/>
            </a:prstGeom>
            <a:noFill/>
          </p:spPr>
          <p:txBody>
            <a:bodyPr wrap="none" rtlCol="0">
              <a:spAutoFit/>
            </a:bodyPr>
            <a:lstStyle/>
            <a:p>
              <a:r>
                <a:rPr lang="en-US" dirty="0"/>
                <a:t>814_03</a:t>
              </a:r>
            </a:p>
          </p:txBody>
        </p:sp>
        <p:sp>
          <p:nvSpPr>
            <p:cNvPr id="18" name="Oval 17"/>
            <p:cNvSpPr/>
            <p:nvPr/>
          </p:nvSpPr>
          <p:spPr>
            <a:xfrm>
              <a:off x="5296634" y="233805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grpSp>
        <p:nvGrpSpPr>
          <p:cNvPr id="49" name="Group 48"/>
          <p:cNvGrpSpPr/>
          <p:nvPr/>
        </p:nvGrpSpPr>
        <p:grpSpPr>
          <a:xfrm>
            <a:off x="5296635" y="2538472"/>
            <a:ext cx="2051050" cy="491128"/>
            <a:chOff x="5296635" y="2538472"/>
            <a:chExt cx="2051050" cy="491128"/>
          </a:xfrm>
        </p:grpSpPr>
        <p:cxnSp>
          <p:nvCxnSpPr>
            <p:cNvPr id="19" name="Straight Arrow Connector 18"/>
            <p:cNvCxnSpPr>
              <a:stCxn id="21" idx="2"/>
            </p:cNvCxnSpPr>
            <p:nvPr/>
          </p:nvCxnSpPr>
          <p:spPr>
            <a:xfrm flipH="1">
              <a:off x="5296635" y="2906039"/>
              <a:ext cx="1511554" cy="1"/>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820800" y="2538472"/>
              <a:ext cx="954107" cy="369332"/>
            </a:xfrm>
            <a:prstGeom prst="rect">
              <a:avLst/>
            </a:prstGeom>
            <a:noFill/>
          </p:spPr>
          <p:txBody>
            <a:bodyPr wrap="none" rtlCol="0">
              <a:spAutoFit/>
            </a:bodyPr>
            <a:lstStyle/>
            <a:p>
              <a:r>
                <a:rPr lang="en-US" dirty="0"/>
                <a:t>814_28</a:t>
              </a:r>
            </a:p>
          </p:txBody>
        </p:sp>
        <p:sp>
          <p:nvSpPr>
            <p:cNvPr id="21" name="Oval 20"/>
            <p:cNvSpPr/>
            <p:nvPr/>
          </p:nvSpPr>
          <p:spPr>
            <a:xfrm>
              <a:off x="6808189" y="2782478"/>
              <a:ext cx="539496" cy="24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3</a:t>
              </a:r>
            </a:p>
          </p:txBody>
        </p:sp>
      </p:grpSp>
      <p:grpSp>
        <p:nvGrpSpPr>
          <p:cNvPr id="51" name="Group 50"/>
          <p:cNvGrpSpPr/>
          <p:nvPr/>
        </p:nvGrpSpPr>
        <p:grpSpPr>
          <a:xfrm>
            <a:off x="5287238" y="4237544"/>
            <a:ext cx="2011835" cy="490297"/>
            <a:chOff x="5287238" y="4237544"/>
            <a:chExt cx="2011835" cy="490297"/>
          </a:xfrm>
        </p:grpSpPr>
        <p:cxnSp>
          <p:nvCxnSpPr>
            <p:cNvPr id="22" name="Straight Arrow Connector 21"/>
            <p:cNvCxnSpPr>
              <a:stCxn id="24" idx="2"/>
            </p:cNvCxnSpPr>
            <p:nvPr/>
          </p:nvCxnSpPr>
          <p:spPr>
            <a:xfrm flipH="1">
              <a:off x="5287238" y="4613541"/>
              <a:ext cx="1472339" cy="2"/>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817755" y="4237544"/>
              <a:ext cx="954107" cy="369332"/>
            </a:xfrm>
            <a:prstGeom prst="rect">
              <a:avLst/>
            </a:prstGeom>
            <a:noFill/>
          </p:spPr>
          <p:txBody>
            <a:bodyPr wrap="none" rtlCol="0">
              <a:spAutoFit/>
            </a:bodyPr>
            <a:lstStyle/>
            <a:p>
              <a:r>
                <a:rPr lang="en-US" dirty="0"/>
                <a:t>814_04</a:t>
              </a:r>
            </a:p>
          </p:txBody>
        </p:sp>
        <p:sp>
          <p:nvSpPr>
            <p:cNvPr id="24" name="Oval 23"/>
            <p:cNvSpPr/>
            <p:nvPr/>
          </p:nvSpPr>
          <p:spPr>
            <a:xfrm>
              <a:off x="6759577" y="449924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5</a:t>
              </a:r>
            </a:p>
          </p:txBody>
        </p:sp>
      </p:grpSp>
      <p:grpSp>
        <p:nvGrpSpPr>
          <p:cNvPr id="50" name="Group 49"/>
          <p:cNvGrpSpPr/>
          <p:nvPr/>
        </p:nvGrpSpPr>
        <p:grpSpPr>
          <a:xfrm>
            <a:off x="1898173" y="4236093"/>
            <a:ext cx="2043590" cy="491748"/>
            <a:chOff x="1898173" y="4236093"/>
            <a:chExt cx="2043590" cy="491748"/>
          </a:xfrm>
        </p:grpSpPr>
        <p:cxnSp>
          <p:nvCxnSpPr>
            <p:cNvPr id="25" name="Straight Arrow Connector 24"/>
            <p:cNvCxnSpPr>
              <a:stCxn id="27" idx="2"/>
            </p:cNvCxnSpPr>
            <p:nvPr/>
          </p:nvCxnSpPr>
          <p:spPr>
            <a:xfrm flipH="1">
              <a:off x="1898173" y="4613541"/>
              <a:ext cx="1504094" cy="1"/>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463568" y="4236093"/>
              <a:ext cx="954107" cy="369332"/>
            </a:xfrm>
            <a:prstGeom prst="rect">
              <a:avLst/>
            </a:prstGeom>
            <a:noFill/>
          </p:spPr>
          <p:txBody>
            <a:bodyPr wrap="none" rtlCol="0">
              <a:spAutoFit/>
            </a:bodyPr>
            <a:lstStyle/>
            <a:p>
              <a:r>
                <a:rPr lang="en-US" dirty="0"/>
                <a:t>814_05</a:t>
              </a:r>
            </a:p>
          </p:txBody>
        </p:sp>
        <p:sp>
          <p:nvSpPr>
            <p:cNvPr id="27" name="Oval 26"/>
            <p:cNvSpPr/>
            <p:nvPr/>
          </p:nvSpPr>
          <p:spPr>
            <a:xfrm>
              <a:off x="3402267" y="449924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6</a:t>
              </a:r>
            </a:p>
          </p:txBody>
        </p:sp>
      </p:grpSp>
      <p:grpSp>
        <p:nvGrpSpPr>
          <p:cNvPr id="52" name="Group 51"/>
          <p:cNvGrpSpPr/>
          <p:nvPr/>
        </p:nvGrpSpPr>
        <p:grpSpPr>
          <a:xfrm>
            <a:off x="5287236" y="4982666"/>
            <a:ext cx="2060449" cy="483632"/>
            <a:chOff x="5287236" y="4982666"/>
            <a:chExt cx="2060449" cy="483632"/>
          </a:xfrm>
        </p:grpSpPr>
        <p:cxnSp>
          <p:nvCxnSpPr>
            <p:cNvPr id="28" name="Straight Arrow Connector 27"/>
            <p:cNvCxnSpPr>
              <a:stCxn id="30" idx="2"/>
            </p:cNvCxnSpPr>
            <p:nvPr/>
          </p:nvCxnSpPr>
          <p:spPr>
            <a:xfrm flipH="1">
              <a:off x="5287236" y="5351998"/>
              <a:ext cx="1520953" cy="9639"/>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817753" y="4982666"/>
              <a:ext cx="954107" cy="369332"/>
            </a:xfrm>
            <a:prstGeom prst="rect">
              <a:avLst/>
            </a:prstGeom>
            <a:noFill/>
          </p:spPr>
          <p:txBody>
            <a:bodyPr wrap="none" rtlCol="0">
              <a:spAutoFit/>
            </a:bodyPr>
            <a:lstStyle/>
            <a:p>
              <a:r>
                <a:rPr lang="en-US" dirty="0"/>
                <a:t>867_04</a:t>
              </a:r>
            </a:p>
          </p:txBody>
        </p:sp>
        <p:sp>
          <p:nvSpPr>
            <p:cNvPr id="30" name="Oval 29"/>
            <p:cNvSpPr/>
            <p:nvPr/>
          </p:nvSpPr>
          <p:spPr>
            <a:xfrm>
              <a:off x="6808189" y="5237698"/>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7</a:t>
              </a:r>
            </a:p>
          </p:txBody>
        </p:sp>
      </p:grpSp>
      <p:grpSp>
        <p:nvGrpSpPr>
          <p:cNvPr id="53" name="Group 52"/>
          <p:cNvGrpSpPr/>
          <p:nvPr/>
        </p:nvGrpSpPr>
        <p:grpSpPr>
          <a:xfrm>
            <a:off x="1908454" y="4985637"/>
            <a:ext cx="2033309" cy="480661"/>
            <a:chOff x="1908454" y="4985637"/>
            <a:chExt cx="2033309" cy="480661"/>
          </a:xfrm>
        </p:grpSpPr>
        <p:cxnSp>
          <p:nvCxnSpPr>
            <p:cNvPr id="31" name="Straight Arrow Connector 30"/>
            <p:cNvCxnSpPr>
              <a:stCxn id="34" idx="2"/>
            </p:cNvCxnSpPr>
            <p:nvPr/>
          </p:nvCxnSpPr>
          <p:spPr>
            <a:xfrm flipH="1">
              <a:off x="1908454" y="5351998"/>
              <a:ext cx="1493813" cy="4820"/>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463568" y="4985637"/>
              <a:ext cx="954107" cy="369332"/>
            </a:xfrm>
            <a:prstGeom prst="rect">
              <a:avLst/>
            </a:prstGeom>
            <a:noFill/>
          </p:spPr>
          <p:txBody>
            <a:bodyPr wrap="none" rtlCol="0">
              <a:spAutoFit/>
            </a:bodyPr>
            <a:lstStyle/>
            <a:p>
              <a:r>
                <a:rPr lang="en-US" dirty="0"/>
                <a:t>867_04</a:t>
              </a:r>
            </a:p>
          </p:txBody>
        </p:sp>
        <p:sp>
          <p:nvSpPr>
            <p:cNvPr id="34" name="Oval 33"/>
            <p:cNvSpPr/>
            <p:nvPr/>
          </p:nvSpPr>
          <p:spPr>
            <a:xfrm>
              <a:off x="3402267" y="5237698"/>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8</a:t>
              </a:r>
            </a:p>
          </p:txBody>
        </p:sp>
      </p:grpSp>
      <p:sp>
        <p:nvSpPr>
          <p:cNvPr id="35" name="TextBox 34"/>
          <p:cNvSpPr txBox="1"/>
          <p:nvPr/>
        </p:nvSpPr>
        <p:spPr>
          <a:xfrm>
            <a:off x="3120320" y="3474720"/>
            <a:ext cx="2903359" cy="369332"/>
          </a:xfrm>
          <a:prstGeom prst="rect">
            <a:avLst/>
          </a:prstGeom>
          <a:noFill/>
        </p:spPr>
        <p:txBody>
          <a:bodyPr wrap="none" rtlCol="0">
            <a:spAutoFit/>
          </a:bodyPr>
          <a:lstStyle/>
          <a:p>
            <a:pPr algn="ctr"/>
            <a:r>
              <a:rPr lang="en-US" i="1" dirty="0"/>
              <a:t>City sends permit to TDSP</a:t>
            </a:r>
          </a:p>
        </p:txBody>
      </p:sp>
      <p:sp>
        <p:nvSpPr>
          <p:cNvPr id="38" name="Rectangle 37"/>
          <p:cNvSpPr/>
          <p:nvPr/>
        </p:nvSpPr>
        <p:spPr>
          <a:xfrm>
            <a:off x="1844528" y="2117267"/>
            <a:ext cx="2150386" cy="12382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5270726" y="2160180"/>
            <a:ext cx="2076960" cy="10587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2348934" y="3405842"/>
            <a:ext cx="2860643" cy="21722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4558937" y="3432491"/>
            <a:ext cx="2866407" cy="2176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94804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40"/>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wipe(right)">
                                      <p:cBhvr>
                                        <p:cTn id="27" dur="500"/>
                                        <p:tgtEl>
                                          <p:spTgt spid="4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right)">
                                      <p:cBhvr>
                                        <p:cTn id="32" dur="500"/>
                                        <p:tgtEl>
                                          <p:spTgt spid="48"/>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nodeType="click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wipe(right)">
                                      <p:cBhvr>
                                        <p:cTn id="41" dur="500"/>
                                        <p:tgtEl>
                                          <p:spTgt spid="5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2" fill="hold" nodeType="click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right)">
                                      <p:cBhvr>
                                        <p:cTn id="46" dur="500"/>
                                        <p:tgtEl>
                                          <p:spTgt spid="5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nodeType="click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wipe(right)">
                                      <p:cBhvr>
                                        <p:cTn id="51" dur="500"/>
                                        <p:tgtEl>
                                          <p:spTgt spid="52"/>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2" fill="hold" nodeType="clickEffect">
                                  <p:stCondLst>
                                    <p:cond delay="0"/>
                                  </p:stCondLst>
                                  <p:childTnLst>
                                    <p:set>
                                      <p:cBhvr>
                                        <p:cTn id="55" dur="1" fill="hold">
                                          <p:stCondLst>
                                            <p:cond delay="0"/>
                                          </p:stCondLst>
                                        </p:cTn>
                                        <p:tgtEl>
                                          <p:spTgt spid="53"/>
                                        </p:tgtEl>
                                        <p:attrNameLst>
                                          <p:attrName>style.visibility</p:attrName>
                                        </p:attrNameLst>
                                      </p:cBhvr>
                                      <p:to>
                                        <p:strVal val="visible"/>
                                      </p:to>
                                    </p:set>
                                    <p:animEffect transition="in" filter="wipe(right)">
                                      <p:cBhvr>
                                        <p:cTn id="56"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8" grpId="0" animBg="1"/>
      <p:bldP spid="39" grpId="0" animBg="1"/>
      <p:bldP spid="40" grpId="0" animBg="1"/>
      <p:bldP spid="41"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Move In w/ Permit Not Received</a:t>
            </a:r>
          </a:p>
        </p:txBody>
      </p:sp>
      <p:sp>
        <p:nvSpPr>
          <p:cNvPr id="3" name="Date Placeholder 2"/>
          <p:cNvSpPr>
            <a:spLocks noGrp="1"/>
          </p:cNvSpPr>
          <p:nvPr>
            <p:ph type="dt" sz="half" idx="10"/>
          </p:nvPr>
        </p:nvSpPr>
        <p:spPr/>
        <p:txBody>
          <a:bodyPr/>
          <a:lstStyle/>
          <a:p>
            <a:fld id="{5190F78A-8F07-4AB5-B94C-186C63D7749E}" type="datetime1">
              <a:rPr lang="en-US" smtClean="0"/>
              <a:t>4/6/2023</a:t>
            </a:fld>
            <a:endParaRPr lang="en-US" dirty="0"/>
          </a:p>
        </p:txBody>
      </p:sp>
      <p:sp>
        <p:nvSpPr>
          <p:cNvPr id="6" name="Footer Placeholder 5"/>
          <p:cNvSpPr>
            <a:spLocks noGrp="1"/>
          </p:cNvSpPr>
          <p:nvPr>
            <p:ph type="ftr" sz="quarter" idx="11"/>
          </p:nvPr>
        </p:nvSpPr>
        <p:spPr/>
        <p:txBody>
          <a:bodyPr/>
          <a:lstStyle/>
          <a:p>
            <a:r>
              <a:rPr lang="en-US"/>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62</a:t>
            </a:fld>
            <a:endParaRPr lang="en-US" dirty="0"/>
          </a:p>
        </p:txBody>
      </p:sp>
      <p:sp>
        <p:nvSpPr>
          <p:cNvPr id="40" name="TextBox 39"/>
          <p:cNvSpPr txBox="1"/>
          <p:nvPr/>
        </p:nvSpPr>
        <p:spPr>
          <a:xfrm>
            <a:off x="1391986" y="3474720"/>
            <a:ext cx="6360028" cy="369332"/>
          </a:xfrm>
          <a:prstGeom prst="rect">
            <a:avLst/>
          </a:prstGeom>
          <a:noFill/>
        </p:spPr>
        <p:txBody>
          <a:bodyPr wrap="square" rtlCol="0">
            <a:spAutoFit/>
          </a:bodyPr>
          <a:lstStyle/>
          <a:p>
            <a:pPr algn="ctr"/>
            <a:r>
              <a:rPr lang="en-US" i="1" dirty="0"/>
              <a:t>Permit is not received by TDSP within 20 days</a:t>
            </a:r>
          </a:p>
        </p:txBody>
      </p:sp>
      <p:grpSp>
        <p:nvGrpSpPr>
          <p:cNvPr id="10" name="Group 9"/>
          <p:cNvGrpSpPr/>
          <p:nvPr/>
        </p:nvGrpSpPr>
        <p:grpSpPr>
          <a:xfrm>
            <a:off x="5264479" y="4237544"/>
            <a:ext cx="2160865" cy="489867"/>
            <a:chOff x="5264479" y="4237544"/>
            <a:chExt cx="2160865" cy="489867"/>
          </a:xfrm>
        </p:grpSpPr>
        <p:cxnSp>
          <p:nvCxnSpPr>
            <p:cNvPr id="41" name="Straight Arrow Connector 40"/>
            <p:cNvCxnSpPr>
              <a:stCxn id="46" idx="6"/>
            </p:cNvCxnSpPr>
            <p:nvPr/>
          </p:nvCxnSpPr>
          <p:spPr>
            <a:xfrm flipV="1">
              <a:off x="5803975" y="4613541"/>
              <a:ext cx="1621369" cy="7246"/>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817755" y="4237544"/>
              <a:ext cx="954107" cy="369332"/>
            </a:xfrm>
            <a:prstGeom prst="rect">
              <a:avLst/>
            </a:prstGeom>
            <a:noFill/>
          </p:spPr>
          <p:txBody>
            <a:bodyPr wrap="none" rtlCol="0">
              <a:spAutoFit/>
            </a:bodyPr>
            <a:lstStyle/>
            <a:p>
              <a:r>
                <a:rPr lang="en-US" dirty="0"/>
                <a:t>814_08</a:t>
              </a:r>
            </a:p>
          </p:txBody>
        </p:sp>
        <p:sp>
          <p:nvSpPr>
            <p:cNvPr id="46" name="Oval 45"/>
            <p:cNvSpPr/>
            <p:nvPr/>
          </p:nvSpPr>
          <p:spPr>
            <a:xfrm>
              <a:off x="5264479" y="4514162"/>
              <a:ext cx="539496" cy="2132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5</a:t>
              </a:r>
            </a:p>
          </p:txBody>
        </p:sp>
      </p:grpSp>
      <p:grpSp>
        <p:nvGrpSpPr>
          <p:cNvPr id="12" name="Group 11"/>
          <p:cNvGrpSpPr/>
          <p:nvPr/>
        </p:nvGrpSpPr>
        <p:grpSpPr>
          <a:xfrm>
            <a:off x="1898173" y="4840675"/>
            <a:ext cx="2015144" cy="513384"/>
            <a:chOff x="1898173" y="4840675"/>
            <a:chExt cx="2015144" cy="513384"/>
          </a:xfrm>
        </p:grpSpPr>
        <p:cxnSp>
          <p:nvCxnSpPr>
            <p:cNvPr id="44" name="Straight Arrow Connector 43"/>
            <p:cNvCxnSpPr>
              <a:stCxn id="43" idx="2"/>
            </p:cNvCxnSpPr>
            <p:nvPr/>
          </p:nvCxnSpPr>
          <p:spPr>
            <a:xfrm flipH="1" flipV="1">
              <a:off x="1898173" y="5232514"/>
              <a:ext cx="1475648" cy="7245"/>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2353997" y="4840675"/>
              <a:ext cx="954107" cy="369332"/>
            </a:xfrm>
            <a:prstGeom prst="rect">
              <a:avLst/>
            </a:prstGeom>
            <a:noFill/>
          </p:spPr>
          <p:txBody>
            <a:bodyPr wrap="none" rtlCol="0">
              <a:spAutoFit/>
            </a:bodyPr>
            <a:lstStyle/>
            <a:p>
              <a:r>
                <a:rPr lang="en-US" dirty="0"/>
                <a:t>814_08</a:t>
              </a:r>
            </a:p>
          </p:txBody>
        </p:sp>
        <p:sp>
          <p:nvSpPr>
            <p:cNvPr id="43" name="Oval 42"/>
            <p:cNvSpPr/>
            <p:nvPr/>
          </p:nvSpPr>
          <p:spPr>
            <a:xfrm>
              <a:off x="3373821" y="5125459"/>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7</a:t>
              </a:r>
            </a:p>
          </p:txBody>
        </p:sp>
      </p:grpSp>
      <p:grpSp>
        <p:nvGrpSpPr>
          <p:cNvPr id="11" name="Group 10"/>
          <p:cNvGrpSpPr/>
          <p:nvPr/>
        </p:nvGrpSpPr>
        <p:grpSpPr>
          <a:xfrm>
            <a:off x="5414682" y="4855065"/>
            <a:ext cx="2015144" cy="498994"/>
            <a:chOff x="5414682" y="4855065"/>
            <a:chExt cx="2015144" cy="498994"/>
          </a:xfrm>
        </p:grpSpPr>
        <p:cxnSp>
          <p:nvCxnSpPr>
            <p:cNvPr id="53" name="Straight Arrow Connector 52"/>
            <p:cNvCxnSpPr>
              <a:stCxn id="55" idx="2"/>
            </p:cNvCxnSpPr>
            <p:nvPr/>
          </p:nvCxnSpPr>
          <p:spPr>
            <a:xfrm flipH="1" flipV="1">
              <a:off x="5414682" y="5232514"/>
              <a:ext cx="1475648" cy="7245"/>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5870506" y="4855065"/>
              <a:ext cx="954107" cy="369332"/>
            </a:xfrm>
            <a:prstGeom prst="rect">
              <a:avLst/>
            </a:prstGeom>
            <a:noFill/>
          </p:spPr>
          <p:txBody>
            <a:bodyPr wrap="none" rtlCol="0">
              <a:spAutoFit/>
            </a:bodyPr>
            <a:lstStyle/>
            <a:p>
              <a:r>
                <a:rPr lang="en-US" dirty="0"/>
                <a:t>814_09</a:t>
              </a:r>
            </a:p>
          </p:txBody>
        </p:sp>
        <p:sp>
          <p:nvSpPr>
            <p:cNvPr id="55" name="Oval 54"/>
            <p:cNvSpPr/>
            <p:nvPr/>
          </p:nvSpPr>
          <p:spPr>
            <a:xfrm>
              <a:off x="6890330" y="5125459"/>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6</a:t>
              </a:r>
            </a:p>
          </p:txBody>
        </p:sp>
      </p:grpSp>
      <p:sp>
        <p:nvSpPr>
          <p:cNvPr id="51" name="Rectangle 50"/>
          <p:cNvSpPr/>
          <p:nvPr/>
        </p:nvSpPr>
        <p:spPr>
          <a:xfrm>
            <a:off x="1981144" y="3330002"/>
            <a:ext cx="2939894" cy="21022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761135" y="3416689"/>
            <a:ext cx="2937578" cy="23568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7425344" y="2380996"/>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TDSP</a:t>
            </a:r>
          </a:p>
        </p:txBody>
      </p:sp>
      <p:sp>
        <p:nvSpPr>
          <p:cNvPr id="72" name="Rectangle 71"/>
          <p:cNvSpPr/>
          <p:nvPr/>
        </p:nvSpPr>
        <p:spPr>
          <a:xfrm>
            <a:off x="4072573" y="2380996"/>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ERCOT</a:t>
            </a:r>
          </a:p>
        </p:txBody>
      </p:sp>
      <p:sp>
        <p:nvSpPr>
          <p:cNvPr id="73" name="Bevel 3">
            <a:extLst>
              <a:ext uri="{FF2B5EF4-FFF2-40B4-BE49-F238E27FC236}">
                <a16:creationId xmlns:a16="http://schemas.microsoft.com/office/drawing/2014/main" id="{9F8B8FE6-46AC-4B58-958C-69D7B3CA98A0}"/>
              </a:ext>
            </a:extLst>
          </p:cNvPr>
          <p:cNvSpPr>
            <a:spLocks noChangeArrowheads="1"/>
          </p:cNvSpPr>
          <p:nvPr/>
        </p:nvSpPr>
        <p:spPr bwMode="auto">
          <a:xfrm>
            <a:off x="575508" y="2353930"/>
            <a:ext cx="1222375" cy="590550"/>
          </a:xfrm>
          <a:prstGeom prst="bevel">
            <a:avLst>
              <a:gd name="adj" fmla="val 12500"/>
            </a:avLst>
          </a:prstGeom>
          <a:solidFill>
            <a:srgbClr val="1B9558"/>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CR</a:t>
            </a:r>
          </a:p>
        </p:txBody>
      </p:sp>
      <p:cxnSp>
        <p:nvCxnSpPr>
          <p:cNvPr id="74" name="Straight Arrow Connector 73"/>
          <p:cNvCxnSpPr>
            <a:stCxn id="76" idx="6"/>
          </p:cNvCxnSpPr>
          <p:nvPr/>
        </p:nvCxnSpPr>
        <p:spPr>
          <a:xfrm>
            <a:off x="2441621" y="2484186"/>
            <a:ext cx="1529075" cy="2413"/>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2463568" y="2117267"/>
            <a:ext cx="954107" cy="369332"/>
          </a:xfrm>
          <a:prstGeom prst="rect">
            <a:avLst/>
          </a:prstGeom>
          <a:noFill/>
        </p:spPr>
        <p:txBody>
          <a:bodyPr wrap="none" rtlCol="0">
            <a:spAutoFit/>
          </a:bodyPr>
          <a:lstStyle/>
          <a:p>
            <a:r>
              <a:rPr lang="en-US" dirty="0"/>
              <a:t>814_16</a:t>
            </a:r>
          </a:p>
        </p:txBody>
      </p:sp>
      <p:sp>
        <p:nvSpPr>
          <p:cNvPr id="76" name="Oval 75"/>
          <p:cNvSpPr/>
          <p:nvPr/>
        </p:nvSpPr>
        <p:spPr>
          <a:xfrm>
            <a:off x="1902125" y="2369886"/>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cxnSp>
        <p:nvCxnSpPr>
          <p:cNvPr id="77" name="Straight Arrow Connector 76"/>
          <p:cNvCxnSpPr/>
          <p:nvPr/>
        </p:nvCxnSpPr>
        <p:spPr>
          <a:xfrm flipH="1">
            <a:off x="1898173" y="2949230"/>
            <a:ext cx="1504094" cy="1"/>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8" name="Oval 77"/>
          <p:cNvSpPr/>
          <p:nvPr/>
        </p:nvSpPr>
        <p:spPr>
          <a:xfrm>
            <a:off x="3402267" y="2834897"/>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4</a:t>
            </a:r>
          </a:p>
        </p:txBody>
      </p:sp>
      <p:sp>
        <p:nvSpPr>
          <p:cNvPr id="79" name="TextBox 78"/>
          <p:cNvSpPr txBox="1"/>
          <p:nvPr/>
        </p:nvSpPr>
        <p:spPr>
          <a:xfrm>
            <a:off x="2463568" y="2594644"/>
            <a:ext cx="954107" cy="369332"/>
          </a:xfrm>
          <a:prstGeom prst="rect">
            <a:avLst/>
          </a:prstGeom>
          <a:noFill/>
        </p:spPr>
        <p:txBody>
          <a:bodyPr wrap="none" rtlCol="0">
            <a:spAutoFit/>
          </a:bodyPr>
          <a:lstStyle/>
          <a:p>
            <a:r>
              <a:rPr lang="en-US" dirty="0"/>
              <a:t>814_28</a:t>
            </a:r>
          </a:p>
        </p:txBody>
      </p:sp>
      <p:cxnSp>
        <p:nvCxnSpPr>
          <p:cNvPr id="80" name="Straight Arrow Connector 79"/>
          <p:cNvCxnSpPr>
            <a:stCxn id="82" idx="6"/>
          </p:cNvCxnSpPr>
          <p:nvPr/>
        </p:nvCxnSpPr>
        <p:spPr>
          <a:xfrm>
            <a:off x="5836130" y="2452351"/>
            <a:ext cx="1511555" cy="2649"/>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5820800" y="2101470"/>
            <a:ext cx="954107" cy="369332"/>
          </a:xfrm>
          <a:prstGeom prst="rect">
            <a:avLst/>
          </a:prstGeom>
          <a:noFill/>
        </p:spPr>
        <p:txBody>
          <a:bodyPr wrap="none" rtlCol="0">
            <a:spAutoFit/>
          </a:bodyPr>
          <a:lstStyle/>
          <a:p>
            <a:r>
              <a:rPr lang="en-US" dirty="0"/>
              <a:t>814_03</a:t>
            </a:r>
          </a:p>
        </p:txBody>
      </p:sp>
      <p:sp>
        <p:nvSpPr>
          <p:cNvPr id="82" name="Oval 81"/>
          <p:cNvSpPr/>
          <p:nvPr/>
        </p:nvSpPr>
        <p:spPr>
          <a:xfrm>
            <a:off x="5296634" y="233805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cxnSp>
        <p:nvCxnSpPr>
          <p:cNvPr id="83" name="Straight Arrow Connector 82"/>
          <p:cNvCxnSpPr>
            <a:stCxn id="85" idx="2"/>
          </p:cNvCxnSpPr>
          <p:nvPr/>
        </p:nvCxnSpPr>
        <p:spPr>
          <a:xfrm flipH="1">
            <a:off x="5296635" y="2906039"/>
            <a:ext cx="1511554" cy="1"/>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5820800" y="2538472"/>
            <a:ext cx="954107" cy="369332"/>
          </a:xfrm>
          <a:prstGeom prst="rect">
            <a:avLst/>
          </a:prstGeom>
          <a:noFill/>
        </p:spPr>
        <p:txBody>
          <a:bodyPr wrap="none" rtlCol="0">
            <a:spAutoFit/>
          </a:bodyPr>
          <a:lstStyle/>
          <a:p>
            <a:r>
              <a:rPr lang="en-US" dirty="0"/>
              <a:t>814_28</a:t>
            </a:r>
          </a:p>
        </p:txBody>
      </p:sp>
      <p:sp>
        <p:nvSpPr>
          <p:cNvPr id="85" name="Oval 84"/>
          <p:cNvSpPr/>
          <p:nvPr/>
        </p:nvSpPr>
        <p:spPr>
          <a:xfrm>
            <a:off x="6808189" y="2782478"/>
            <a:ext cx="539496" cy="24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3</a:t>
            </a:r>
          </a:p>
        </p:txBody>
      </p:sp>
      <p:sp>
        <p:nvSpPr>
          <p:cNvPr id="49" name="Rectangle 48"/>
          <p:cNvSpPr/>
          <p:nvPr/>
        </p:nvSpPr>
        <p:spPr>
          <a:xfrm>
            <a:off x="1845760" y="2117265"/>
            <a:ext cx="2152489" cy="12931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5264479" y="2117266"/>
            <a:ext cx="2114342" cy="12008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820123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9"/>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50"/>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51"/>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5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right)">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right)">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51" grpId="0" animBg="1"/>
      <p:bldP spid="52" grpId="0" animBg="1"/>
      <p:bldP spid="49" grpId="0" animBg="1"/>
      <p:bldP spid="50"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4"/>
          <p:cNvSpPr/>
          <p:nvPr/>
        </p:nvSpPr>
        <p:spPr>
          <a:xfrm>
            <a:off x="7616103" y="1516647"/>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TDSP</a:t>
            </a:r>
          </a:p>
        </p:txBody>
      </p:sp>
      <p:sp>
        <p:nvSpPr>
          <p:cNvPr id="61" name="Rectangle 60"/>
          <p:cNvSpPr/>
          <p:nvPr/>
        </p:nvSpPr>
        <p:spPr>
          <a:xfrm>
            <a:off x="4091633" y="1515264"/>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ERCOT</a:t>
            </a:r>
          </a:p>
        </p:txBody>
      </p:sp>
      <p:sp>
        <p:nvSpPr>
          <p:cNvPr id="2" name="Title 1"/>
          <p:cNvSpPr>
            <a:spLocks noGrp="1"/>
          </p:cNvSpPr>
          <p:nvPr>
            <p:ph type="title"/>
          </p:nvPr>
        </p:nvSpPr>
        <p:spPr/>
        <p:txBody>
          <a:bodyPr/>
          <a:lstStyle/>
          <a:p>
            <a:r>
              <a:rPr lang="en-US" dirty="0"/>
              <a:t>Move In w/ Cancel</a:t>
            </a:r>
          </a:p>
        </p:txBody>
      </p:sp>
      <p:sp>
        <p:nvSpPr>
          <p:cNvPr id="8" name="Bevel 3">
            <a:extLst>
              <a:ext uri="{FF2B5EF4-FFF2-40B4-BE49-F238E27FC236}">
                <a16:creationId xmlns:a16="http://schemas.microsoft.com/office/drawing/2014/main" id="{6D01BD35-3682-4014-91BF-5CF0170ACD99}"/>
              </a:ext>
            </a:extLst>
          </p:cNvPr>
          <p:cNvSpPr>
            <a:spLocks noChangeArrowheads="1"/>
          </p:cNvSpPr>
          <p:nvPr/>
        </p:nvSpPr>
        <p:spPr bwMode="auto">
          <a:xfrm>
            <a:off x="527688" y="1512976"/>
            <a:ext cx="1200016" cy="633602"/>
          </a:xfrm>
          <a:prstGeom prst="bevel">
            <a:avLst>
              <a:gd name="adj" fmla="val 12500"/>
            </a:avLst>
          </a:prstGeom>
          <a:solidFill>
            <a:srgbClr val="1B9558"/>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CR</a:t>
            </a:r>
          </a:p>
        </p:txBody>
      </p:sp>
      <p:sp>
        <p:nvSpPr>
          <p:cNvPr id="3" name="Date Placeholder 2"/>
          <p:cNvSpPr>
            <a:spLocks noGrp="1"/>
          </p:cNvSpPr>
          <p:nvPr>
            <p:ph type="dt" sz="half" idx="10"/>
          </p:nvPr>
        </p:nvSpPr>
        <p:spPr/>
        <p:txBody>
          <a:bodyPr/>
          <a:lstStyle/>
          <a:p>
            <a:fld id="{98C69604-F140-4DE2-8C42-B9F2A9217C82}" type="datetime1">
              <a:rPr lang="en-US" smtClean="0"/>
              <a:t>4/6/2023</a:t>
            </a:fld>
            <a:endParaRPr lang="en-US" dirty="0"/>
          </a:p>
        </p:txBody>
      </p:sp>
      <p:sp>
        <p:nvSpPr>
          <p:cNvPr id="6" name="Footer Placeholder 5"/>
          <p:cNvSpPr>
            <a:spLocks noGrp="1"/>
          </p:cNvSpPr>
          <p:nvPr>
            <p:ph type="ftr" sz="quarter" idx="11"/>
          </p:nvPr>
        </p:nvSpPr>
        <p:spPr/>
        <p:txBody>
          <a:bodyPr/>
          <a:lstStyle/>
          <a:p>
            <a:r>
              <a:rPr lang="en-US"/>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63</a:t>
            </a:fld>
            <a:endParaRPr lang="en-US" dirty="0"/>
          </a:p>
        </p:txBody>
      </p:sp>
      <p:grpSp>
        <p:nvGrpSpPr>
          <p:cNvPr id="22" name="Group 21"/>
          <p:cNvGrpSpPr/>
          <p:nvPr/>
        </p:nvGrpSpPr>
        <p:grpSpPr>
          <a:xfrm>
            <a:off x="1800559" y="1263583"/>
            <a:ext cx="2199941" cy="463130"/>
            <a:chOff x="1800559" y="1263583"/>
            <a:chExt cx="2199941" cy="463130"/>
          </a:xfrm>
        </p:grpSpPr>
        <p:cxnSp>
          <p:nvCxnSpPr>
            <p:cNvPr id="12" name="Straight Arrow Connector 11"/>
            <p:cNvCxnSpPr>
              <a:stCxn id="51" idx="6"/>
            </p:cNvCxnSpPr>
            <p:nvPr/>
          </p:nvCxnSpPr>
          <p:spPr>
            <a:xfrm>
              <a:off x="2340055" y="1612413"/>
              <a:ext cx="1660445" cy="1452"/>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322049" y="1263583"/>
              <a:ext cx="954107" cy="369332"/>
            </a:xfrm>
            <a:prstGeom prst="rect">
              <a:avLst/>
            </a:prstGeom>
            <a:noFill/>
          </p:spPr>
          <p:txBody>
            <a:bodyPr wrap="none" rtlCol="0">
              <a:spAutoFit/>
            </a:bodyPr>
            <a:lstStyle/>
            <a:p>
              <a:r>
                <a:rPr lang="en-US" dirty="0"/>
                <a:t>814_16</a:t>
              </a:r>
            </a:p>
          </p:txBody>
        </p:sp>
        <p:sp>
          <p:nvSpPr>
            <p:cNvPr id="51" name="Oval 50"/>
            <p:cNvSpPr/>
            <p:nvPr/>
          </p:nvSpPr>
          <p:spPr>
            <a:xfrm>
              <a:off x="1800559" y="149811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26" name="Group 25"/>
          <p:cNvGrpSpPr/>
          <p:nvPr/>
        </p:nvGrpSpPr>
        <p:grpSpPr>
          <a:xfrm>
            <a:off x="5326142" y="1261543"/>
            <a:ext cx="2193251" cy="446697"/>
            <a:chOff x="5326142" y="1261543"/>
            <a:chExt cx="2193251" cy="446697"/>
          </a:xfrm>
        </p:grpSpPr>
        <p:cxnSp>
          <p:nvCxnSpPr>
            <p:cNvPr id="18" name="Straight Arrow Connector 17"/>
            <p:cNvCxnSpPr>
              <a:stCxn id="52" idx="6"/>
            </p:cNvCxnSpPr>
            <p:nvPr/>
          </p:nvCxnSpPr>
          <p:spPr>
            <a:xfrm flipV="1">
              <a:off x="5865638" y="1613865"/>
              <a:ext cx="1653755" cy="972"/>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888393" y="1261543"/>
              <a:ext cx="954107" cy="369332"/>
            </a:xfrm>
            <a:prstGeom prst="rect">
              <a:avLst/>
            </a:prstGeom>
            <a:noFill/>
          </p:spPr>
          <p:txBody>
            <a:bodyPr wrap="none" rtlCol="0">
              <a:spAutoFit/>
            </a:bodyPr>
            <a:lstStyle/>
            <a:p>
              <a:r>
                <a:rPr lang="en-US" dirty="0"/>
                <a:t>814_03</a:t>
              </a:r>
            </a:p>
          </p:txBody>
        </p:sp>
        <p:sp>
          <p:nvSpPr>
            <p:cNvPr id="52" name="Oval 51"/>
            <p:cNvSpPr/>
            <p:nvPr/>
          </p:nvSpPr>
          <p:spPr>
            <a:xfrm>
              <a:off x="5326142" y="1521433"/>
              <a:ext cx="539496" cy="1868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grpSp>
        <p:nvGrpSpPr>
          <p:cNvPr id="28" name="Group 27"/>
          <p:cNvGrpSpPr/>
          <p:nvPr/>
        </p:nvGrpSpPr>
        <p:grpSpPr>
          <a:xfrm>
            <a:off x="5332015" y="1782085"/>
            <a:ext cx="2144596" cy="470398"/>
            <a:chOff x="5332015" y="1782085"/>
            <a:chExt cx="2144596" cy="470398"/>
          </a:xfrm>
        </p:grpSpPr>
        <p:sp>
          <p:nvSpPr>
            <p:cNvPr id="23" name="TextBox 22"/>
            <p:cNvSpPr txBox="1"/>
            <p:nvPr/>
          </p:nvSpPr>
          <p:spPr>
            <a:xfrm>
              <a:off x="5982348" y="1782085"/>
              <a:ext cx="954107" cy="369332"/>
            </a:xfrm>
            <a:prstGeom prst="rect">
              <a:avLst/>
            </a:prstGeom>
            <a:noFill/>
          </p:spPr>
          <p:txBody>
            <a:bodyPr wrap="none" rtlCol="0">
              <a:spAutoFit/>
            </a:bodyPr>
            <a:lstStyle/>
            <a:p>
              <a:pPr algn="r"/>
              <a:r>
                <a:rPr lang="en-US" dirty="0"/>
                <a:t>814_04</a:t>
              </a:r>
            </a:p>
          </p:txBody>
        </p:sp>
        <p:cxnSp>
          <p:nvCxnSpPr>
            <p:cNvPr id="24" name="Straight Arrow Connector 23"/>
            <p:cNvCxnSpPr>
              <a:stCxn id="53" idx="2"/>
            </p:cNvCxnSpPr>
            <p:nvPr/>
          </p:nvCxnSpPr>
          <p:spPr>
            <a:xfrm flipH="1" flipV="1">
              <a:off x="5332015" y="2135415"/>
              <a:ext cx="1605100" cy="2768"/>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3" name="Oval 52"/>
            <p:cNvSpPr/>
            <p:nvPr/>
          </p:nvSpPr>
          <p:spPr>
            <a:xfrm>
              <a:off x="6937115" y="202388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3</a:t>
              </a:r>
            </a:p>
          </p:txBody>
        </p:sp>
      </p:grpSp>
      <p:grpSp>
        <p:nvGrpSpPr>
          <p:cNvPr id="27" name="Group 26"/>
          <p:cNvGrpSpPr/>
          <p:nvPr/>
        </p:nvGrpSpPr>
        <p:grpSpPr>
          <a:xfrm>
            <a:off x="1801209" y="1788045"/>
            <a:ext cx="2154598" cy="467867"/>
            <a:chOff x="1801209" y="1788045"/>
            <a:chExt cx="2154598" cy="467867"/>
          </a:xfrm>
        </p:grpSpPr>
        <p:sp>
          <p:nvSpPr>
            <p:cNvPr id="19" name="TextBox 18"/>
            <p:cNvSpPr txBox="1"/>
            <p:nvPr/>
          </p:nvSpPr>
          <p:spPr>
            <a:xfrm>
              <a:off x="2459728" y="1788045"/>
              <a:ext cx="954107" cy="369332"/>
            </a:xfrm>
            <a:prstGeom prst="rect">
              <a:avLst/>
            </a:prstGeom>
            <a:noFill/>
          </p:spPr>
          <p:txBody>
            <a:bodyPr wrap="none" rtlCol="0">
              <a:spAutoFit/>
            </a:bodyPr>
            <a:lstStyle/>
            <a:p>
              <a:pPr algn="r"/>
              <a:r>
                <a:rPr lang="en-US" dirty="0"/>
                <a:t>814_05</a:t>
              </a:r>
            </a:p>
          </p:txBody>
        </p:sp>
        <p:cxnSp>
          <p:nvCxnSpPr>
            <p:cNvPr id="20" name="Straight Arrow Connector 19"/>
            <p:cNvCxnSpPr>
              <a:stCxn id="54" idx="2"/>
            </p:cNvCxnSpPr>
            <p:nvPr/>
          </p:nvCxnSpPr>
          <p:spPr>
            <a:xfrm flipH="1">
              <a:off x="1801209" y="2141612"/>
              <a:ext cx="1615102" cy="4966"/>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4" name="Oval 53"/>
            <p:cNvSpPr/>
            <p:nvPr/>
          </p:nvSpPr>
          <p:spPr>
            <a:xfrm>
              <a:off x="3416311" y="2027312"/>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4</a:t>
              </a:r>
            </a:p>
          </p:txBody>
        </p:sp>
      </p:grpSp>
      <p:grpSp>
        <p:nvGrpSpPr>
          <p:cNvPr id="35" name="Group 34"/>
          <p:cNvGrpSpPr/>
          <p:nvPr/>
        </p:nvGrpSpPr>
        <p:grpSpPr>
          <a:xfrm>
            <a:off x="5317785" y="2301585"/>
            <a:ext cx="2151817" cy="468716"/>
            <a:chOff x="5317785" y="2301585"/>
            <a:chExt cx="2151817" cy="468716"/>
          </a:xfrm>
        </p:grpSpPr>
        <p:cxnSp>
          <p:nvCxnSpPr>
            <p:cNvPr id="30" name="Straight Arrow Connector 29"/>
            <p:cNvCxnSpPr>
              <a:stCxn id="55" idx="2"/>
            </p:cNvCxnSpPr>
            <p:nvPr/>
          </p:nvCxnSpPr>
          <p:spPr>
            <a:xfrm flipH="1">
              <a:off x="5317785" y="2656001"/>
              <a:ext cx="1612321" cy="7503"/>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982348" y="2301585"/>
              <a:ext cx="954107" cy="369332"/>
            </a:xfrm>
            <a:prstGeom prst="rect">
              <a:avLst/>
            </a:prstGeom>
            <a:noFill/>
          </p:spPr>
          <p:txBody>
            <a:bodyPr wrap="none" rtlCol="0">
              <a:spAutoFit/>
            </a:bodyPr>
            <a:lstStyle/>
            <a:p>
              <a:pPr algn="r"/>
              <a:r>
                <a:rPr lang="en-US" dirty="0"/>
                <a:t>867_02</a:t>
              </a:r>
            </a:p>
          </p:txBody>
        </p:sp>
        <p:sp>
          <p:nvSpPr>
            <p:cNvPr id="55" name="Oval 54"/>
            <p:cNvSpPr/>
            <p:nvPr/>
          </p:nvSpPr>
          <p:spPr>
            <a:xfrm>
              <a:off x="6930106" y="254170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5</a:t>
              </a:r>
            </a:p>
          </p:txBody>
        </p:sp>
      </p:grpSp>
      <p:grpSp>
        <p:nvGrpSpPr>
          <p:cNvPr id="32" name="Group 31"/>
          <p:cNvGrpSpPr/>
          <p:nvPr/>
        </p:nvGrpSpPr>
        <p:grpSpPr>
          <a:xfrm>
            <a:off x="1801209" y="2308793"/>
            <a:ext cx="2163638" cy="473140"/>
            <a:chOff x="1801209" y="2308793"/>
            <a:chExt cx="2163638" cy="473140"/>
          </a:xfrm>
        </p:grpSpPr>
        <p:cxnSp>
          <p:nvCxnSpPr>
            <p:cNvPr id="25" name="Straight Arrow Connector 24"/>
            <p:cNvCxnSpPr>
              <a:stCxn id="56" idx="2"/>
            </p:cNvCxnSpPr>
            <p:nvPr/>
          </p:nvCxnSpPr>
          <p:spPr>
            <a:xfrm flipH="1">
              <a:off x="1801209" y="2667633"/>
              <a:ext cx="1624142" cy="1385"/>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455005" y="2308793"/>
              <a:ext cx="954107" cy="369332"/>
            </a:xfrm>
            <a:prstGeom prst="rect">
              <a:avLst/>
            </a:prstGeom>
            <a:noFill/>
          </p:spPr>
          <p:txBody>
            <a:bodyPr wrap="none" rtlCol="0">
              <a:spAutoFit/>
            </a:bodyPr>
            <a:lstStyle/>
            <a:p>
              <a:pPr algn="r"/>
              <a:r>
                <a:rPr lang="en-US" dirty="0"/>
                <a:t>867_02</a:t>
              </a:r>
            </a:p>
          </p:txBody>
        </p:sp>
        <p:sp>
          <p:nvSpPr>
            <p:cNvPr id="56" name="Oval 55"/>
            <p:cNvSpPr/>
            <p:nvPr/>
          </p:nvSpPr>
          <p:spPr>
            <a:xfrm>
              <a:off x="3425351" y="255333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6</a:t>
              </a:r>
            </a:p>
          </p:txBody>
        </p:sp>
      </p:grpSp>
      <p:grpSp>
        <p:nvGrpSpPr>
          <p:cNvPr id="43" name="Group 42"/>
          <p:cNvGrpSpPr/>
          <p:nvPr/>
        </p:nvGrpSpPr>
        <p:grpSpPr>
          <a:xfrm>
            <a:off x="5317784" y="2940627"/>
            <a:ext cx="2199293" cy="471499"/>
            <a:chOff x="5317784" y="2940627"/>
            <a:chExt cx="2199293" cy="471499"/>
          </a:xfrm>
        </p:grpSpPr>
        <p:cxnSp>
          <p:nvCxnSpPr>
            <p:cNvPr id="36" name="Straight Arrow Connector 35"/>
            <p:cNvCxnSpPr>
              <a:stCxn id="58" idx="6"/>
            </p:cNvCxnSpPr>
            <p:nvPr/>
          </p:nvCxnSpPr>
          <p:spPr>
            <a:xfrm flipV="1">
              <a:off x="5857280" y="3274772"/>
              <a:ext cx="1659797" cy="23054"/>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5875158" y="2940627"/>
              <a:ext cx="954107" cy="369332"/>
            </a:xfrm>
            <a:prstGeom prst="rect">
              <a:avLst/>
            </a:prstGeom>
            <a:noFill/>
          </p:spPr>
          <p:txBody>
            <a:bodyPr wrap="none" rtlCol="0">
              <a:spAutoFit/>
            </a:bodyPr>
            <a:lstStyle/>
            <a:p>
              <a:r>
                <a:rPr lang="en-US" dirty="0"/>
                <a:t>814_08</a:t>
              </a:r>
            </a:p>
          </p:txBody>
        </p:sp>
        <p:sp>
          <p:nvSpPr>
            <p:cNvPr id="58" name="Oval 57"/>
            <p:cNvSpPr/>
            <p:nvPr/>
          </p:nvSpPr>
          <p:spPr>
            <a:xfrm>
              <a:off x="5317784" y="3183526"/>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8</a:t>
              </a:r>
            </a:p>
          </p:txBody>
        </p:sp>
      </p:grpSp>
      <p:grpSp>
        <p:nvGrpSpPr>
          <p:cNvPr id="46" name="Group 45"/>
          <p:cNvGrpSpPr/>
          <p:nvPr/>
        </p:nvGrpSpPr>
        <p:grpSpPr>
          <a:xfrm>
            <a:off x="5317785" y="3516353"/>
            <a:ext cx="2171018" cy="478323"/>
            <a:chOff x="5317785" y="3516353"/>
            <a:chExt cx="2171018" cy="478323"/>
          </a:xfrm>
        </p:grpSpPr>
        <p:cxnSp>
          <p:nvCxnSpPr>
            <p:cNvPr id="37" name="Straight Arrow Connector 36"/>
            <p:cNvCxnSpPr>
              <a:stCxn id="59" idx="2"/>
            </p:cNvCxnSpPr>
            <p:nvPr/>
          </p:nvCxnSpPr>
          <p:spPr>
            <a:xfrm flipH="1" flipV="1">
              <a:off x="5317785" y="3878548"/>
              <a:ext cx="1631522" cy="1828"/>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982348" y="3516353"/>
              <a:ext cx="954107" cy="369332"/>
            </a:xfrm>
            <a:prstGeom prst="rect">
              <a:avLst/>
            </a:prstGeom>
            <a:noFill/>
          </p:spPr>
          <p:txBody>
            <a:bodyPr wrap="none" rtlCol="0">
              <a:spAutoFit/>
            </a:bodyPr>
            <a:lstStyle/>
            <a:p>
              <a:pPr algn="r"/>
              <a:r>
                <a:rPr lang="en-US" dirty="0"/>
                <a:t>814_09</a:t>
              </a:r>
            </a:p>
          </p:txBody>
        </p:sp>
        <p:sp>
          <p:nvSpPr>
            <p:cNvPr id="59" name="Oval 58"/>
            <p:cNvSpPr/>
            <p:nvPr/>
          </p:nvSpPr>
          <p:spPr>
            <a:xfrm>
              <a:off x="6949307" y="3766076"/>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9</a:t>
              </a:r>
            </a:p>
          </p:txBody>
        </p:sp>
      </p:grpSp>
      <p:grpSp>
        <p:nvGrpSpPr>
          <p:cNvPr id="45" name="Group 44"/>
          <p:cNvGrpSpPr/>
          <p:nvPr/>
        </p:nvGrpSpPr>
        <p:grpSpPr>
          <a:xfrm>
            <a:off x="1801208" y="3519350"/>
            <a:ext cx="2172115" cy="467937"/>
            <a:chOff x="1801208" y="3519350"/>
            <a:chExt cx="2172115" cy="467937"/>
          </a:xfrm>
        </p:grpSpPr>
        <p:cxnSp>
          <p:nvCxnSpPr>
            <p:cNvPr id="34" name="Straight Arrow Connector 33"/>
            <p:cNvCxnSpPr>
              <a:stCxn id="60" idx="2"/>
            </p:cNvCxnSpPr>
            <p:nvPr/>
          </p:nvCxnSpPr>
          <p:spPr>
            <a:xfrm flipH="1">
              <a:off x="1801208" y="3871606"/>
              <a:ext cx="1622845" cy="877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2469946" y="3519350"/>
              <a:ext cx="954107" cy="369332"/>
            </a:xfrm>
            <a:prstGeom prst="rect">
              <a:avLst/>
            </a:prstGeom>
            <a:noFill/>
          </p:spPr>
          <p:txBody>
            <a:bodyPr wrap="none" rtlCol="0">
              <a:spAutoFit/>
            </a:bodyPr>
            <a:lstStyle/>
            <a:p>
              <a:pPr algn="r"/>
              <a:r>
                <a:rPr lang="en-US" dirty="0"/>
                <a:t>814_09</a:t>
              </a:r>
            </a:p>
          </p:txBody>
        </p:sp>
        <p:sp>
          <p:nvSpPr>
            <p:cNvPr id="60" name="Oval 59"/>
            <p:cNvSpPr/>
            <p:nvPr/>
          </p:nvSpPr>
          <p:spPr>
            <a:xfrm>
              <a:off x="3424053" y="3755925"/>
              <a:ext cx="549270" cy="231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10</a:t>
              </a:r>
            </a:p>
          </p:txBody>
        </p:sp>
      </p:grpSp>
      <p:grpSp>
        <p:nvGrpSpPr>
          <p:cNvPr id="4" name="Group 3"/>
          <p:cNvGrpSpPr/>
          <p:nvPr/>
        </p:nvGrpSpPr>
        <p:grpSpPr>
          <a:xfrm>
            <a:off x="341763" y="2769460"/>
            <a:ext cx="3658737" cy="828132"/>
            <a:chOff x="341763" y="2769460"/>
            <a:chExt cx="3658737" cy="828132"/>
          </a:xfrm>
        </p:grpSpPr>
        <p:grpSp>
          <p:nvGrpSpPr>
            <p:cNvPr id="38" name="Group 37"/>
            <p:cNvGrpSpPr/>
            <p:nvPr/>
          </p:nvGrpSpPr>
          <p:grpSpPr>
            <a:xfrm>
              <a:off x="1806674" y="2921577"/>
              <a:ext cx="2193826" cy="461834"/>
              <a:chOff x="1806674" y="2921577"/>
              <a:chExt cx="2193826" cy="461834"/>
            </a:xfrm>
          </p:grpSpPr>
          <p:cxnSp>
            <p:nvCxnSpPr>
              <p:cNvPr id="33" name="Straight Arrow Connector 32"/>
              <p:cNvCxnSpPr>
                <a:stCxn id="57" idx="6"/>
              </p:cNvCxnSpPr>
              <p:nvPr/>
            </p:nvCxnSpPr>
            <p:spPr>
              <a:xfrm>
                <a:off x="2346170" y="3269111"/>
                <a:ext cx="1654330" cy="7489"/>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2333653" y="2921577"/>
                <a:ext cx="954107" cy="369332"/>
              </a:xfrm>
              <a:prstGeom prst="rect">
                <a:avLst/>
              </a:prstGeom>
              <a:noFill/>
            </p:spPr>
            <p:txBody>
              <a:bodyPr wrap="none" rtlCol="0">
                <a:spAutoFit/>
              </a:bodyPr>
              <a:lstStyle/>
              <a:p>
                <a:r>
                  <a:rPr lang="en-US" dirty="0"/>
                  <a:t>814_08</a:t>
                </a:r>
              </a:p>
            </p:txBody>
          </p:sp>
          <p:sp>
            <p:nvSpPr>
              <p:cNvPr id="57" name="Oval 56"/>
              <p:cNvSpPr/>
              <p:nvPr/>
            </p:nvSpPr>
            <p:spPr>
              <a:xfrm>
                <a:off x="1806674" y="315481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7</a:t>
                </a:r>
              </a:p>
            </p:txBody>
          </p:sp>
        </p:grpSp>
        <p:sp>
          <p:nvSpPr>
            <p:cNvPr id="70" name="Rounded Rectangular Callout 69"/>
            <p:cNvSpPr/>
            <p:nvPr/>
          </p:nvSpPr>
          <p:spPr>
            <a:xfrm>
              <a:off x="341763" y="2769460"/>
              <a:ext cx="1190781" cy="828132"/>
            </a:xfrm>
            <a:prstGeom prst="wedgeRoundRectCallout">
              <a:avLst>
                <a:gd name="adj1" fmla="val 69639"/>
                <a:gd name="adj2" fmla="val -197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Customer cancels MVI</a:t>
              </a:r>
            </a:p>
          </p:txBody>
        </p:sp>
      </p:grpSp>
      <p:sp>
        <p:nvSpPr>
          <p:cNvPr id="16" name="Rectangle 15"/>
          <p:cNvSpPr/>
          <p:nvPr/>
        </p:nvSpPr>
        <p:spPr>
          <a:xfrm>
            <a:off x="1727704" y="1066800"/>
            <a:ext cx="2272796" cy="350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5299688" y="1244533"/>
            <a:ext cx="2272796" cy="350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137826" y="2416707"/>
            <a:ext cx="2428597" cy="1786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16556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7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7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right)">
                                      <p:cBhvr>
                                        <p:cTn id="25" dur="5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right)">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nodeType="click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wipe(right)">
                                      <p:cBhvr>
                                        <p:cTn id="35" dur="500"/>
                                        <p:tgtEl>
                                          <p:spTgt spid="3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nodeType="click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right)">
                                      <p:cBhvr>
                                        <p:cTn id="40" dur="500"/>
                                        <p:tgtEl>
                                          <p:spTgt spid="3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left)">
                                      <p:cBhvr>
                                        <p:cTn id="45" dur="500"/>
                                        <p:tgtEl>
                                          <p:spTgt spid="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wipe(left)">
                                      <p:cBhvr>
                                        <p:cTn id="50" dur="500"/>
                                        <p:tgtEl>
                                          <p:spTgt spid="43"/>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2" fill="hold" nodeType="click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wipe(right)">
                                      <p:cBhvr>
                                        <p:cTn id="55" dur="500"/>
                                        <p:tgtEl>
                                          <p:spTgt spid="46"/>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2" fill="hold" nodeType="clickEffect">
                                  <p:stCondLst>
                                    <p:cond delay="0"/>
                                  </p:stCondLst>
                                  <p:childTnLst>
                                    <p:set>
                                      <p:cBhvr>
                                        <p:cTn id="59" dur="1" fill="hold">
                                          <p:stCondLst>
                                            <p:cond delay="0"/>
                                          </p:stCondLst>
                                        </p:cTn>
                                        <p:tgtEl>
                                          <p:spTgt spid="45"/>
                                        </p:tgtEl>
                                        <p:attrNameLst>
                                          <p:attrName>style.visibility</p:attrName>
                                        </p:attrNameLst>
                                      </p:cBhvr>
                                      <p:to>
                                        <p:strVal val="visible"/>
                                      </p:to>
                                    </p:set>
                                    <p:animEffect transition="in" filter="wipe(right)">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72" grpId="0" animBg="1"/>
      <p:bldP spid="73"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4"/>
          <p:cNvSpPr/>
          <p:nvPr/>
        </p:nvSpPr>
        <p:spPr>
          <a:xfrm>
            <a:off x="7616103" y="1516647"/>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TDSP</a:t>
            </a:r>
          </a:p>
        </p:txBody>
      </p:sp>
      <p:sp>
        <p:nvSpPr>
          <p:cNvPr id="61" name="Rectangle 60"/>
          <p:cNvSpPr/>
          <p:nvPr/>
        </p:nvSpPr>
        <p:spPr>
          <a:xfrm>
            <a:off x="4091633" y="1515264"/>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ERCOT</a:t>
            </a:r>
          </a:p>
        </p:txBody>
      </p:sp>
      <p:sp>
        <p:nvSpPr>
          <p:cNvPr id="2" name="Title 1"/>
          <p:cNvSpPr>
            <a:spLocks noGrp="1"/>
          </p:cNvSpPr>
          <p:nvPr>
            <p:ph type="title"/>
          </p:nvPr>
        </p:nvSpPr>
        <p:spPr/>
        <p:txBody>
          <a:bodyPr/>
          <a:lstStyle/>
          <a:p>
            <a:r>
              <a:rPr lang="en-US" dirty="0"/>
              <a:t>Move In w/ Date Change</a:t>
            </a:r>
          </a:p>
        </p:txBody>
      </p:sp>
      <p:sp>
        <p:nvSpPr>
          <p:cNvPr id="8" name="Bevel 3">
            <a:extLst>
              <a:ext uri="{FF2B5EF4-FFF2-40B4-BE49-F238E27FC236}">
                <a16:creationId xmlns:a16="http://schemas.microsoft.com/office/drawing/2014/main" id="{6D01BD35-3682-4014-91BF-5CF0170ACD99}"/>
              </a:ext>
            </a:extLst>
          </p:cNvPr>
          <p:cNvSpPr>
            <a:spLocks noChangeArrowheads="1"/>
          </p:cNvSpPr>
          <p:nvPr/>
        </p:nvSpPr>
        <p:spPr bwMode="auto">
          <a:xfrm>
            <a:off x="527688" y="1512976"/>
            <a:ext cx="1200016" cy="633602"/>
          </a:xfrm>
          <a:prstGeom prst="bevel">
            <a:avLst>
              <a:gd name="adj" fmla="val 12500"/>
            </a:avLst>
          </a:prstGeom>
          <a:solidFill>
            <a:srgbClr val="1B9558"/>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CR</a:t>
            </a:r>
          </a:p>
        </p:txBody>
      </p:sp>
      <p:sp>
        <p:nvSpPr>
          <p:cNvPr id="11" name="Bevel 3">
            <a:extLst>
              <a:ext uri="{FF2B5EF4-FFF2-40B4-BE49-F238E27FC236}">
                <a16:creationId xmlns:a16="http://schemas.microsoft.com/office/drawing/2014/main" id="{37B55F6C-CEDA-46DE-A473-06F05FB6ED6E}"/>
              </a:ext>
            </a:extLst>
          </p:cNvPr>
          <p:cNvSpPr>
            <a:spLocks noChangeArrowheads="1"/>
          </p:cNvSpPr>
          <p:nvPr/>
        </p:nvSpPr>
        <p:spPr bwMode="auto">
          <a:xfrm>
            <a:off x="527688" y="5348051"/>
            <a:ext cx="1219200" cy="827088"/>
          </a:xfrm>
          <a:prstGeom prst="bevel">
            <a:avLst>
              <a:gd name="adj" fmla="val 12500"/>
            </a:avLst>
          </a:prstGeom>
          <a:solidFill>
            <a:schemeClr val="accent6">
              <a:lumMod val="75000"/>
            </a:schemeClr>
          </a:solidFill>
          <a:ln w="9525" algn="ctr">
            <a:no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a:t>
            </a:r>
          </a:p>
        </p:txBody>
      </p:sp>
      <p:sp>
        <p:nvSpPr>
          <p:cNvPr id="3" name="Date Placeholder 2"/>
          <p:cNvSpPr>
            <a:spLocks noGrp="1"/>
          </p:cNvSpPr>
          <p:nvPr>
            <p:ph type="dt" sz="half" idx="10"/>
          </p:nvPr>
        </p:nvSpPr>
        <p:spPr/>
        <p:txBody>
          <a:bodyPr/>
          <a:lstStyle/>
          <a:p>
            <a:fld id="{98C69604-F140-4DE2-8C42-B9F2A9217C82}" type="datetime1">
              <a:rPr lang="en-US" smtClean="0"/>
              <a:t>4/6/2023</a:t>
            </a:fld>
            <a:endParaRPr lang="en-US" dirty="0"/>
          </a:p>
        </p:txBody>
      </p:sp>
      <p:sp>
        <p:nvSpPr>
          <p:cNvPr id="6" name="Footer Placeholder 5"/>
          <p:cNvSpPr>
            <a:spLocks noGrp="1"/>
          </p:cNvSpPr>
          <p:nvPr>
            <p:ph type="ftr" sz="quarter" idx="11"/>
          </p:nvPr>
        </p:nvSpPr>
        <p:spPr/>
        <p:txBody>
          <a:bodyPr/>
          <a:lstStyle/>
          <a:p>
            <a:r>
              <a:rPr lang="en-US"/>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64</a:t>
            </a:fld>
            <a:endParaRPr lang="en-US" dirty="0"/>
          </a:p>
        </p:txBody>
      </p:sp>
      <p:grpSp>
        <p:nvGrpSpPr>
          <p:cNvPr id="4" name="Group 3"/>
          <p:cNvGrpSpPr/>
          <p:nvPr/>
        </p:nvGrpSpPr>
        <p:grpSpPr>
          <a:xfrm>
            <a:off x="1800559" y="1244568"/>
            <a:ext cx="2199941" cy="482145"/>
            <a:chOff x="1800559" y="1244568"/>
            <a:chExt cx="2199941" cy="482145"/>
          </a:xfrm>
        </p:grpSpPr>
        <p:cxnSp>
          <p:nvCxnSpPr>
            <p:cNvPr id="12" name="Straight Arrow Connector 11"/>
            <p:cNvCxnSpPr>
              <a:stCxn id="51" idx="6"/>
            </p:cNvCxnSpPr>
            <p:nvPr/>
          </p:nvCxnSpPr>
          <p:spPr>
            <a:xfrm>
              <a:off x="2340055" y="1612413"/>
              <a:ext cx="1660445" cy="1452"/>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362502" y="1244568"/>
              <a:ext cx="1146468" cy="369332"/>
            </a:xfrm>
            <a:prstGeom prst="rect">
              <a:avLst/>
            </a:prstGeom>
            <a:noFill/>
          </p:spPr>
          <p:txBody>
            <a:bodyPr wrap="none" rtlCol="0">
              <a:spAutoFit/>
            </a:bodyPr>
            <a:lstStyle/>
            <a:p>
              <a:r>
                <a:rPr lang="en-US" dirty="0"/>
                <a:t>814_16   </a:t>
              </a:r>
            </a:p>
          </p:txBody>
        </p:sp>
        <p:sp>
          <p:nvSpPr>
            <p:cNvPr id="51" name="Oval 50"/>
            <p:cNvSpPr/>
            <p:nvPr/>
          </p:nvSpPr>
          <p:spPr>
            <a:xfrm>
              <a:off x="1800559" y="149811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5" name="Group 4"/>
          <p:cNvGrpSpPr/>
          <p:nvPr/>
        </p:nvGrpSpPr>
        <p:grpSpPr>
          <a:xfrm>
            <a:off x="5326142" y="1248165"/>
            <a:ext cx="2193251" cy="460075"/>
            <a:chOff x="5326142" y="1248165"/>
            <a:chExt cx="2193251" cy="460075"/>
          </a:xfrm>
        </p:grpSpPr>
        <p:cxnSp>
          <p:nvCxnSpPr>
            <p:cNvPr id="18" name="Straight Arrow Connector 17"/>
            <p:cNvCxnSpPr>
              <a:stCxn id="52" idx="6"/>
            </p:cNvCxnSpPr>
            <p:nvPr/>
          </p:nvCxnSpPr>
          <p:spPr>
            <a:xfrm flipV="1">
              <a:off x="5865638" y="1613865"/>
              <a:ext cx="1653755" cy="972"/>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883227" y="1248165"/>
              <a:ext cx="954107" cy="369332"/>
            </a:xfrm>
            <a:prstGeom prst="rect">
              <a:avLst/>
            </a:prstGeom>
            <a:noFill/>
          </p:spPr>
          <p:txBody>
            <a:bodyPr wrap="none" rtlCol="0">
              <a:spAutoFit/>
            </a:bodyPr>
            <a:lstStyle/>
            <a:p>
              <a:r>
                <a:rPr lang="en-US" dirty="0"/>
                <a:t>814_03</a:t>
              </a:r>
            </a:p>
          </p:txBody>
        </p:sp>
        <p:sp>
          <p:nvSpPr>
            <p:cNvPr id="52" name="Oval 51"/>
            <p:cNvSpPr/>
            <p:nvPr/>
          </p:nvSpPr>
          <p:spPr>
            <a:xfrm>
              <a:off x="5326142" y="1521433"/>
              <a:ext cx="539496" cy="1868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grpSp>
        <p:nvGrpSpPr>
          <p:cNvPr id="9" name="Group 8"/>
          <p:cNvGrpSpPr/>
          <p:nvPr/>
        </p:nvGrpSpPr>
        <p:grpSpPr>
          <a:xfrm>
            <a:off x="5332547" y="1757278"/>
            <a:ext cx="2144596" cy="490969"/>
            <a:chOff x="5332015" y="1761514"/>
            <a:chExt cx="2144596" cy="490969"/>
          </a:xfrm>
        </p:grpSpPr>
        <p:sp>
          <p:nvSpPr>
            <p:cNvPr id="23" name="TextBox 22"/>
            <p:cNvSpPr txBox="1"/>
            <p:nvPr/>
          </p:nvSpPr>
          <p:spPr>
            <a:xfrm>
              <a:off x="5975999" y="1761514"/>
              <a:ext cx="954107" cy="369332"/>
            </a:xfrm>
            <a:prstGeom prst="rect">
              <a:avLst/>
            </a:prstGeom>
            <a:noFill/>
          </p:spPr>
          <p:txBody>
            <a:bodyPr wrap="none" rtlCol="0">
              <a:spAutoFit/>
            </a:bodyPr>
            <a:lstStyle/>
            <a:p>
              <a:pPr algn="r"/>
              <a:r>
                <a:rPr lang="en-US" dirty="0"/>
                <a:t>814_04</a:t>
              </a:r>
            </a:p>
          </p:txBody>
        </p:sp>
        <p:cxnSp>
          <p:nvCxnSpPr>
            <p:cNvPr id="24" name="Straight Arrow Connector 23"/>
            <p:cNvCxnSpPr>
              <a:stCxn id="53" idx="2"/>
            </p:cNvCxnSpPr>
            <p:nvPr/>
          </p:nvCxnSpPr>
          <p:spPr>
            <a:xfrm flipH="1" flipV="1">
              <a:off x="5332015" y="2135415"/>
              <a:ext cx="1605100" cy="2768"/>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3" name="Oval 52"/>
            <p:cNvSpPr/>
            <p:nvPr/>
          </p:nvSpPr>
          <p:spPr>
            <a:xfrm>
              <a:off x="6937115" y="202388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3</a:t>
              </a:r>
            </a:p>
          </p:txBody>
        </p:sp>
      </p:grpSp>
      <p:grpSp>
        <p:nvGrpSpPr>
          <p:cNvPr id="10" name="Group 9"/>
          <p:cNvGrpSpPr/>
          <p:nvPr/>
        </p:nvGrpSpPr>
        <p:grpSpPr>
          <a:xfrm>
            <a:off x="1801209" y="1773820"/>
            <a:ext cx="2154598" cy="482092"/>
            <a:chOff x="1801209" y="1773820"/>
            <a:chExt cx="2154598" cy="482092"/>
          </a:xfrm>
        </p:grpSpPr>
        <p:sp>
          <p:nvSpPr>
            <p:cNvPr id="19" name="TextBox 18"/>
            <p:cNvSpPr txBox="1"/>
            <p:nvPr/>
          </p:nvSpPr>
          <p:spPr>
            <a:xfrm>
              <a:off x="2415661" y="1773820"/>
              <a:ext cx="996422" cy="369332"/>
            </a:xfrm>
            <a:prstGeom prst="rect">
              <a:avLst/>
            </a:prstGeom>
            <a:noFill/>
          </p:spPr>
          <p:txBody>
            <a:bodyPr wrap="square" rtlCol="0">
              <a:spAutoFit/>
            </a:bodyPr>
            <a:lstStyle/>
            <a:p>
              <a:pPr algn="r"/>
              <a:r>
                <a:rPr lang="en-US" dirty="0"/>
                <a:t>814_05   </a:t>
              </a:r>
            </a:p>
          </p:txBody>
        </p:sp>
        <p:cxnSp>
          <p:nvCxnSpPr>
            <p:cNvPr id="20" name="Straight Arrow Connector 19"/>
            <p:cNvCxnSpPr>
              <a:stCxn id="54" idx="2"/>
            </p:cNvCxnSpPr>
            <p:nvPr/>
          </p:nvCxnSpPr>
          <p:spPr>
            <a:xfrm flipH="1">
              <a:off x="1801209" y="2141612"/>
              <a:ext cx="1615102" cy="4966"/>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4" name="Oval 53"/>
            <p:cNvSpPr/>
            <p:nvPr/>
          </p:nvSpPr>
          <p:spPr>
            <a:xfrm>
              <a:off x="3416311" y="2027312"/>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4</a:t>
              </a:r>
            </a:p>
          </p:txBody>
        </p:sp>
      </p:grpSp>
      <p:grpSp>
        <p:nvGrpSpPr>
          <p:cNvPr id="14" name="Group 13"/>
          <p:cNvGrpSpPr/>
          <p:nvPr/>
        </p:nvGrpSpPr>
        <p:grpSpPr>
          <a:xfrm>
            <a:off x="5317785" y="2297312"/>
            <a:ext cx="2151817" cy="472989"/>
            <a:chOff x="5317785" y="2297312"/>
            <a:chExt cx="2151817" cy="472989"/>
          </a:xfrm>
        </p:grpSpPr>
        <p:cxnSp>
          <p:nvCxnSpPr>
            <p:cNvPr id="30" name="Straight Arrow Connector 29"/>
            <p:cNvCxnSpPr>
              <a:stCxn id="55" idx="2"/>
            </p:cNvCxnSpPr>
            <p:nvPr/>
          </p:nvCxnSpPr>
          <p:spPr>
            <a:xfrm flipH="1">
              <a:off x="5317785" y="2656001"/>
              <a:ext cx="1612321" cy="7503"/>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975998" y="2297312"/>
              <a:ext cx="954107" cy="369332"/>
            </a:xfrm>
            <a:prstGeom prst="rect">
              <a:avLst/>
            </a:prstGeom>
            <a:noFill/>
          </p:spPr>
          <p:txBody>
            <a:bodyPr wrap="none" rtlCol="0">
              <a:spAutoFit/>
            </a:bodyPr>
            <a:lstStyle/>
            <a:p>
              <a:pPr algn="r"/>
              <a:r>
                <a:rPr lang="en-US" dirty="0"/>
                <a:t>867_02</a:t>
              </a:r>
            </a:p>
          </p:txBody>
        </p:sp>
        <p:sp>
          <p:nvSpPr>
            <p:cNvPr id="55" name="Oval 54"/>
            <p:cNvSpPr/>
            <p:nvPr/>
          </p:nvSpPr>
          <p:spPr>
            <a:xfrm>
              <a:off x="6930106" y="254170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5</a:t>
              </a:r>
            </a:p>
          </p:txBody>
        </p:sp>
      </p:grpSp>
      <p:grpSp>
        <p:nvGrpSpPr>
          <p:cNvPr id="15" name="Group 14"/>
          <p:cNvGrpSpPr/>
          <p:nvPr/>
        </p:nvGrpSpPr>
        <p:grpSpPr>
          <a:xfrm>
            <a:off x="1801209" y="2306525"/>
            <a:ext cx="2163638" cy="475408"/>
            <a:chOff x="1801209" y="2306525"/>
            <a:chExt cx="2163638" cy="475408"/>
          </a:xfrm>
        </p:grpSpPr>
        <p:cxnSp>
          <p:nvCxnSpPr>
            <p:cNvPr id="25" name="Straight Arrow Connector 24"/>
            <p:cNvCxnSpPr>
              <a:stCxn id="56" idx="2"/>
            </p:cNvCxnSpPr>
            <p:nvPr/>
          </p:nvCxnSpPr>
          <p:spPr>
            <a:xfrm flipH="1">
              <a:off x="1801209" y="2667633"/>
              <a:ext cx="1624142" cy="1385"/>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457976" y="2306525"/>
              <a:ext cx="954107" cy="369332"/>
            </a:xfrm>
            <a:prstGeom prst="rect">
              <a:avLst/>
            </a:prstGeom>
            <a:noFill/>
          </p:spPr>
          <p:txBody>
            <a:bodyPr wrap="none" rtlCol="0">
              <a:spAutoFit/>
            </a:bodyPr>
            <a:lstStyle/>
            <a:p>
              <a:pPr algn="r"/>
              <a:r>
                <a:rPr lang="en-US" dirty="0"/>
                <a:t>867_02</a:t>
              </a:r>
            </a:p>
          </p:txBody>
        </p:sp>
        <p:sp>
          <p:nvSpPr>
            <p:cNvPr id="56" name="Oval 55"/>
            <p:cNvSpPr/>
            <p:nvPr/>
          </p:nvSpPr>
          <p:spPr>
            <a:xfrm>
              <a:off x="3425351" y="255333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6</a:t>
              </a:r>
            </a:p>
          </p:txBody>
        </p:sp>
      </p:grpSp>
      <p:grpSp>
        <p:nvGrpSpPr>
          <p:cNvPr id="16" name="Group 15"/>
          <p:cNvGrpSpPr/>
          <p:nvPr/>
        </p:nvGrpSpPr>
        <p:grpSpPr>
          <a:xfrm>
            <a:off x="1806674" y="2913700"/>
            <a:ext cx="2193826" cy="469711"/>
            <a:chOff x="1806674" y="2913700"/>
            <a:chExt cx="2193826" cy="469711"/>
          </a:xfrm>
        </p:grpSpPr>
        <p:cxnSp>
          <p:nvCxnSpPr>
            <p:cNvPr id="33" name="Straight Arrow Connector 32"/>
            <p:cNvCxnSpPr>
              <a:stCxn id="57" idx="6"/>
            </p:cNvCxnSpPr>
            <p:nvPr/>
          </p:nvCxnSpPr>
          <p:spPr>
            <a:xfrm>
              <a:off x="2346170" y="3269111"/>
              <a:ext cx="1654330" cy="7489"/>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2355480" y="2913700"/>
              <a:ext cx="954107" cy="369332"/>
            </a:xfrm>
            <a:prstGeom prst="rect">
              <a:avLst/>
            </a:prstGeom>
            <a:noFill/>
          </p:spPr>
          <p:txBody>
            <a:bodyPr wrap="none" rtlCol="0">
              <a:spAutoFit/>
            </a:bodyPr>
            <a:lstStyle/>
            <a:p>
              <a:r>
                <a:rPr lang="en-US" dirty="0"/>
                <a:t>814_12</a:t>
              </a:r>
            </a:p>
          </p:txBody>
        </p:sp>
        <p:sp>
          <p:nvSpPr>
            <p:cNvPr id="57" name="Oval 56"/>
            <p:cNvSpPr/>
            <p:nvPr/>
          </p:nvSpPr>
          <p:spPr>
            <a:xfrm>
              <a:off x="1806674" y="315481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7</a:t>
              </a:r>
            </a:p>
          </p:txBody>
        </p:sp>
      </p:grpSp>
      <p:grpSp>
        <p:nvGrpSpPr>
          <p:cNvPr id="17" name="Group 16"/>
          <p:cNvGrpSpPr/>
          <p:nvPr/>
        </p:nvGrpSpPr>
        <p:grpSpPr>
          <a:xfrm>
            <a:off x="5317784" y="2929876"/>
            <a:ext cx="2199293" cy="482250"/>
            <a:chOff x="5317784" y="2929876"/>
            <a:chExt cx="2199293" cy="482250"/>
          </a:xfrm>
        </p:grpSpPr>
        <p:cxnSp>
          <p:nvCxnSpPr>
            <p:cNvPr id="36" name="Straight Arrow Connector 35"/>
            <p:cNvCxnSpPr>
              <a:stCxn id="58" idx="6"/>
            </p:cNvCxnSpPr>
            <p:nvPr/>
          </p:nvCxnSpPr>
          <p:spPr>
            <a:xfrm flipV="1">
              <a:off x="5857280" y="3274772"/>
              <a:ext cx="1659797" cy="23054"/>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5857280" y="2929876"/>
              <a:ext cx="954107" cy="369332"/>
            </a:xfrm>
            <a:prstGeom prst="rect">
              <a:avLst/>
            </a:prstGeom>
            <a:noFill/>
          </p:spPr>
          <p:txBody>
            <a:bodyPr wrap="none" rtlCol="0">
              <a:spAutoFit/>
            </a:bodyPr>
            <a:lstStyle/>
            <a:p>
              <a:r>
                <a:rPr lang="en-US" dirty="0"/>
                <a:t>814_12</a:t>
              </a:r>
            </a:p>
          </p:txBody>
        </p:sp>
        <p:sp>
          <p:nvSpPr>
            <p:cNvPr id="58" name="Oval 57"/>
            <p:cNvSpPr/>
            <p:nvPr/>
          </p:nvSpPr>
          <p:spPr>
            <a:xfrm>
              <a:off x="5317784" y="3183526"/>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8</a:t>
              </a:r>
            </a:p>
          </p:txBody>
        </p:sp>
      </p:grpSp>
      <p:grpSp>
        <p:nvGrpSpPr>
          <p:cNvPr id="21" name="Group 20"/>
          <p:cNvGrpSpPr/>
          <p:nvPr/>
        </p:nvGrpSpPr>
        <p:grpSpPr>
          <a:xfrm>
            <a:off x="5317785" y="3508469"/>
            <a:ext cx="2171018" cy="486207"/>
            <a:chOff x="5317785" y="3508469"/>
            <a:chExt cx="2171018" cy="486207"/>
          </a:xfrm>
        </p:grpSpPr>
        <p:cxnSp>
          <p:nvCxnSpPr>
            <p:cNvPr id="37" name="Straight Arrow Connector 36"/>
            <p:cNvCxnSpPr>
              <a:stCxn id="59" idx="2"/>
            </p:cNvCxnSpPr>
            <p:nvPr/>
          </p:nvCxnSpPr>
          <p:spPr>
            <a:xfrm flipH="1" flipV="1">
              <a:off x="5317785" y="3878548"/>
              <a:ext cx="1631522" cy="1828"/>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973820" y="3508469"/>
              <a:ext cx="954107" cy="369332"/>
            </a:xfrm>
            <a:prstGeom prst="rect">
              <a:avLst/>
            </a:prstGeom>
            <a:noFill/>
          </p:spPr>
          <p:txBody>
            <a:bodyPr wrap="none" rtlCol="0">
              <a:spAutoFit/>
            </a:bodyPr>
            <a:lstStyle/>
            <a:p>
              <a:pPr algn="r"/>
              <a:r>
                <a:rPr lang="en-US" dirty="0"/>
                <a:t>814_13</a:t>
              </a:r>
            </a:p>
          </p:txBody>
        </p:sp>
        <p:sp>
          <p:nvSpPr>
            <p:cNvPr id="59" name="Oval 58"/>
            <p:cNvSpPr/>
            <p:nvPr/>
          </p:nvSpPr>
          <p:spPr>
            <a:xfrm>
              <a:off x="6949307" y="3766076"/>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9</a:t>
              </a:r>
            </a:p>
          </p:txBody>
        </p:sp>
      </p:grpSp>
      <p:grpSp>
        <p:nvGrpSpPr>
          <p:cNvPr id="22" name="Group 21"/>
          <p:cNvGrpSpPr/>
          <p:nvPr/>
        </p:nvGrpSpPr>
        <p:grpSpPr>
          <a:xfrm>
            <a:off x="1801208" y="3517788"/>
            <a:ext cx="2172115" cy="469499"/>
            <a:chOff x="1801208" y="3517788"/>
            <a:chExt cx="2172115" cy="469499"/>
          </a:xfrm>
        </p:grpSpPr>
        <p:cxnSp>
          <p:nvCxnSpPr>
            <p:cNvPr id="34" name="Straight Arrow Connector 33"/>
            <p:cNvCxnSpPr>
              <a:stCxn id="60" idx="2"/>
            </p:cNvCxnSpPr>
            <p:nvPr/>
          </p:nvCxnSpPr>
          <p:spPr>
            <a:xfrm flipH="1">
              <a:off x="1801208" y="3871606"/>
              <a:ext cx="1622845" cy="877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2457976" y="3517788"/>
              <a:ext cx="954107" cy="369332"/>
            </a:xfrm>
            <a:prstGeom prst="rect">
              <a:avLst/>
            </a:prstGeom>
            <a:noFill/>
          </p:spPr>
          <p:txBody>
            <a:bodyPr wrap="none" rtlCol="0">
              <a:spAutoFit/>
            </a:bodyPr>
            <a:lstStyle/>
            <a:p>
              <a:pPr algn="r"/>
              <a:r>
                <a:rPr lang="en-US" dirty="0"/>
                <a:t>814_13</a:t>
              </a:r>
            </a:p>
          </p:txBody>
        </p:sp>
        <p:sp>
          <p:nvSpPr>
            <p:cNvPr id="60" name="Oval 59"/>
            <p:cNvSpPr/>
            <p:nvPr/>
          </p:nvSpPr>
          <p:spPr>
            <a:xfrm>
              <a:off x="3424053" y="3755925"/>
              <a:ext cx="549270" cy="231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10</a:t>
              </a:r>
            </a:p>
          </p:txBody>
        </p:sp>
      </p:grpSp>
      <p:grpSp>
        <p:nvGrpSpPr>
          <p:cNvPr id="26" name="Group 25"/>
          <p:cNvGrpSpPr/>
          <p:nvPr/>
        </p:nvGrpSpPr>
        <p:grpSpPr>
          <a:xfrm>
            <a:off x="1894906" y="2246367"/>
            <a:ext cx="2846669" cy="3296637"/>
            <a:chOff x="1894906" y="2246367"/>
            <a:chExt cx="2846669" cy="3296637"/>
          </a:xfrm>
        </p:grpSpPr>
        <p:sp>
          <p:nvSpPr>
            <p:cNvPr id="50" name="TextBox 49"/>
            <p:cNvSpPr txBox="1"/>
            <p:nvPr/>
          </p:nvSpPr>
          <p:spPr>
            <a:xfrm>
              <a:off x="3524212" y="5173672"/>
              <a:ext cx="954107" cy="369332"/>
            </a:xfrm>
            <a:prstGeom prst="rect">
              <a:avLst/>
            </a:prstGeom>
            <a:noFill/>
          </p:spPr>
          <p:txBody>
            <a:bodyPr wrap="none" rtlCol="0">
              <a:spAutoFit/>
            </a:bodyPr>
            <a:lstStyle/>
            <a:p>
              <a:r>
                <a:rPr lang="en-US" dirty="0"/>
                <a:t>814_06</a:t>
              </a:r>
            </a:p>
          </p:txBody>
        </p:sp>
        <p:cxnSp>
          <p:nvCxnSpPr>
            <p:cNvPr id="68" name="Elbow Connector 67"/>
            <p:cNvCxnSpPr>
              <a:stCxn id="74" idx="0"/>
            </p:cNvCxnSpPr>
            <p:nvPr/>
          </p:nvCxnSpPr>
          <p:spPr>
            <a:xfrm rot="16200000" flipH="1" flipV="1">
              <a:off x="1651783" y="2719672"/>
              <a:ext cx="3063240" cy="2576994"/>
            </a:xfrm>
            <a:prstGeom prst="bentConnector3">
              <a:avLst>
                <a:gd name="adj1" fmla="val 99820"/>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4" name="Oval 73"/>
            <p:cNvSpPr/>
            <p:nvPr/>
          </p:nvSpPr>
          <p:spPr>
            <a:xfrm>
              <a:off x="4202224" y="2246367"/>
              <a:ext cx="539351" cy="2396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11</a:t>
              </a:r>
            </a:p>
          </p:txBody>
        </p:sp>
      </p:grpSp>
      <p:sp>
        <p:nvSpPr>
          <p:cNvPr id="66" name="Rectangle 65" hidden="1"/>
          <p:cNvSpPr/>
          <p:nvPr/>
        </p:nvSpPr>
        <p:spPr>
          <a:xfrm>
            <a:off x="1798891" y="2152669"/>
            <a:ext cx="3527251" cy="40224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hidden="1"/>
          <p:cNvSpPr/>
          <p:nvPr/>
        </p:nvSpPr>
        <p:spPr>
          <a:xfrm>
            <a:off x="5296001" y="1339615"/>
            <a:ext cx="2221076" cy="34632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hidden="1"/>
          <p:cNvSpPr/>
          <p:nvPr/>
        </p:nvSpPr>
        <p:spPr>
          <a:xfrm>
            <a:off x="1710930" y="1320620"/>
            <a:ext cx="2272795" cy="8970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p:cNvGrpSpPr/>
          <p:nvPr/>
        </p:nvGrpSpPr>
        <p:grpSpPr>
          <a:xfrm>
            <a:off x="5358251" y="4705776"/>
            <a:ext cx="2151817" cy="483633"/>
            <a:chOff x="5358251" y="4705776"/>
            <a:chExt cx="2151817" cy="483633"/>
          </a:xfrm>
        </p:grpSpPr>
        <p:cxnSp>
          <p:nvCxnSpPr>
            <p:cNvPr id="70" name="Straight Arrow Connector 69"/>
            <p:cNvCxnSpPr>
              <a:stCxn id="73" idx="2"/>
            </p:cNvCxnSpPr>
            <p:nvPr/>
          </p:nvCxnSpPr>
          <p:spPr>
            <a:xfrm flipH="1">
              <a:off x="5358251" y="5075109"/>
              <a:ext cx="1612321" cy="7503"/>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5902941" y="4705776"/>
              <a:ext cx="1092244" cy="369332"/>
            </a:xfrm>
            <a:prstGeom prst="rect">
              <a:avLst/>
            </a:prstGeom>
            <a:noFill/>
          </p:spPr>
          <p:txBody>
            <a:bodyPr wrap="square" rtlCol="0">
              <a:spAutoFit/>
            </a:bodyPr>
            <a:lstStyle/>
            <a:p>
              <a:pPr algn="r"/>
              <a:r>
                <a:rPr lang="en-US" dirty="0"/>
                <a:t>867_03F</a:t>
              </a:r>
            </a:p>
          </p:txBody>
        </p:sp>
        <p:sp>
          <p:nvSpPr>
            <p:cNvPr id="73" name="Oval 72"/>
            <p:cNvSpPr/>
            <p:nvPr/>
          </p:nvSpPr>
          <p:spPr>
            <a:xfrm>
              <a:off x="6970572" y="4960809"/>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14</a:t>
              </a:r>
            </a:p>
          </p:txBody>
        </p:sp>
      </p:grpSp>
      <p:grpSp>
        <p:nvGrpSpPr>
          <p:cNvPr id="38" name="Group 37"/>
          <p:cNvGrpSpPr/>
          <p:nvPr/>
        </p:nvGrpSpPr>
        <p:grpSpPr>
          <a:xfrm>
            <a:off x="1894906" y="2210036"/>
            <a:ext cx="6575769" cy="3973101"/>
            <a:chOff x="1894906" y="2210036"/>
            <a:chExt cx="6575769" cy="3973101"/>
          </a:xfrm>
        </p:grpSpPr>
        <p:cxnSp>
          <p:nvCxnSpPr>
            <p:cNvPr id="75" name="Elbow Connector 74"/>
            <p:cNvCxnSpPr>
              <a:stCxn id="77" idx="4"/>
            </p:cNvCxnSpPr>
            <p:nvPr/>
          </p:nvCxnSpPr>
          <p:spPr>
            <a:xfrm rot="5400000">
              <a:off x="3190345" y="1169507"/>
              <a:ext cx="3718191" cy="6309070"/>
            </a:xfrm>
            <a:prstGeom prst="bentConnector2">
              <a:avLst/>
            </a:prstGeom>
            <a:ln w="508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7249549" y="5810990"/>
              <a:ext cx="954107" cy="369332"/>
            </a:xfrm>
            <a:prstGeom prst="rect">
              <a:avLst/>
            </a:prstGeom>
            <a:noFill/>
          </p:spPr>
          <p:txBody>
            <a:bodyPr wrap="square" rtlCol="0">
              <a:spAutoFit/>
            </a:bodyPr>
            <a:lstStyle/>
            <a:p>
              <a:r>
                <a:rPr lang="en-US" dirty="0"/>
                <a:t>810_02</a:t>
              </a:r>
            </a:p>
          </p:txBody>
        </p:sp>
        <p:sp>
          <p:nvSpPr>
            <p:cNvPr id="77" name="Oval 76"/>
            <p:cNvSpPr/>
            <p:nvPr/>
          </p:nvSpPr>
          <p:spPr>
            <a:xfrm>
              <a:off x="7937275" y="2210036"/>
              <a:ext cx="533400" cy="2549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16</a:t>
              </a:r>
            </a:p>
          </p:txBody>
        </p:sp>
      </p:grpSp>
      <p:grpSp>
        <p:nvGrpSpPr>
          <p:cNvPr id="27" name="Group 26"/>
          <p:cNvGrpSpPr/>
          <p:nvPr/>
        </p:nvGrpSpPr>
        <p:grpSpPr>
          <a:xfrm>
            <a:off x="5332547" y="4125629"/>
            <a:ext cx="2151817" cy="482913"/>
            <a:chOff x="5332547" y="4125629"/>
            <a:chExt cx="2151817" cy="482913"/>
          </a:xfrm>
        </p:grpSpPr>
        <p:cxnSp>
          <p:nvCxnSpPr>
            <p:cNvPr id="78" name="Straight Arrow Connector 77"/>
            <p:cNvCxnSpPr>
              <a:stCxn id="80" idx="2"/>
            </p:cNvCxnSpPr>
            <p:nvPr/>
          </p:nvCxnSpPr>
          <p:spPr>
            <a:xfrm flipH="1">
              <a:off x="5332547" y="4494242"/>
              <a:ext cx="1612321" cy="7503"/>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5972010" y="4125629"/>
              <a:ext cx="954107" cy="369332"/>
            </a:xfrm>
            <a:prstGeom prst="rect">
              <a:avLst/>
            </a:prstGeom>
            <a:noFill/>
          </p:spPr>
          <p:txBody>
            <a:bodyPr wrap="none" rtlCol="0">
              <a:spAutoFit/>
            </a:bodyPr>
            <a:lstStyle/>
            <a:p>
              <a:pPr algn="r"/>
              <a:r>
                <a:rPr lang="en-US" dirty="0"/>
                <a:t>867_04</a:t>
              </a:r>
            </a:p>
          </p:txBody>
        </p:sp>
        <p:sp>
          <p:nvSpPr>
            <p:cNvPr id="80" name="Oval 79"/>
            <p:cNvSpPr/>
            <p:nvPr/>
          </p:nvSpPr>
          <p:spPr>
            <a:xfrm>
              <a:off x="6944868" y="4379942"/>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12</a:t>
              </a:r>
            </a:p>
          </p:txBody>
        </p:sp>
      </p:grpSp>
      <p:grpSp>
        <p:nvGrpSpPr>
          <p:cNvPr id="28" name="Group 27"/>
          <p:cNvGrpSpPr/>
          <p:nvPr/>
        </p:nvGrpSpPr>
        <p:grpSpPr>
          <a:xfrm>
            <a:off x="1796981" y="4148352"/>
            <a:ext cx="2151817" cy="462722"/>
            <a:chOff x="1796981" y="4148352"/>
            <a:chExt cx="2151817" cy="462722"/>
          </a:xfrm>
        </p:grpSpPr>
        <p:cxnSp>
          <p:nvCxnSpPr>
            <p:cNvPr id="81" name="Straight Arrow Connector 80"/>
            <p:cNvCxnSpPr>
              <a:stCxn id="83" idx="2"/>
            </p:cNvCxnSpPr>
            <p:nvPr/>
          </p:nvCxnSpPr>
          <p:spPr>
            <a:xfrm flipH="1">
              <a:off x="1796981" y="4496774"/>
              <a:ext cx="1612321" cy="7503"/>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2457976" y="4148352"/>
              <a:ext cx="954107" cy="369332"/>
            </a:xfrm>
            <a:prstGeom prst="rect">
              <a:avLst/>
            </a:prstGeom>
            <a:noFill/>
          </p:spPr>
          <p:txBody>
            <a:bodyPr wrap="none" rtlCol="0">
              <a:spAutoFit/>
            </a:bodyPr>
            <a:lstStyle/>
            <a:p>
              <a:pPr algn="r"/>
              <a:r>
                <a:rPr lang="en-US" dirty="0"/>
                <a:t>867_04</a:t>
              </a:r>
            </a:p>
          </p:txBody>
        </p:sp>
        <p:sp>
          <p:nvSpPr>
            <p:cNvPr id="83" name="Oval 82"/>
            <p:cNvSpPr/>
            <p:nvPr/>
          </p:nvSpPr>
          <p:spPr>
            <a:xfrm>
              <a:off x="3409302" y="4382474"/>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13</a:t>
              </a:r>
            </a:p>
          </p:txBody>
        </p:sp>
      </p:grpSp>
      <p:grpSp>
        <p:nvGrpSpPr>
          <p:cNvPr id="35" name="Group 34"/>
          <p:cNvGrpSpPr/>
          <p:nvPr/>
        </p:nvGrpSpPr>
        <p:grpSpPr>
          <a:xfrm>
            <a:off x="1901325" y="2235492"/>
            <a:ext cx="3416459" cy="3670997"/>
            <a:chOff x="1901325" y="2235492"/>
            <a:chExt cx="3416459" cy="3670997"/>
          </a:xfrm>
        </p:grpSpPr>
        <p:cxnSp>
          <p:nvCxnSpPr>
            <p:cNvPr id="84" name="Elbow Connector 83"/>
            <p:cNvCxnSpPr>
              <a:stCxn id="86" idx="4"/>
            </p:cNvCxnSpPr>
            <p:nvPr/>
          </p:nvCxnSpPr>
          <p:spPr>
            <a:xfrm rot="5400000">
              <a:off x="1759053" y="2617433"/>
              <a:ext cx="3431328" cy="3146784"/>
            </a:xfrm>
            <a:prstGeom prst="bentConnector3">
              <a:avLst>
                <a:gd name="adj1" fmla="val 99966"/>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3964847" y="5532198"/>
              <a:ext cx="1095172" cy="369332"/>
            </a:xfrm>
            <a:prstGeom prst="rect">
              <a:avLst/>
            </a:prstGeom>
            <a:noFill/>
          </p:spPr>
          <p:txBody>
            <a:bodyPr wrap="none" rtlCol="0">
              <a:spAutoFit/>
            </a:bodyPr>
            <a:lstStyle/>
            <a:p>
              <a:r>
                <a:rPr lang="en-US" dirty="0"/>
                <a:t>867_03F</a:t>
              </a:r>
            </a:p>
          </p:txBody>
        </p:sp>
        <p:sp>
          <p:nvSpPr>
            <p:cNvPr id="86" name="Oval 85"/>
            <p:cNvSpPr/>
            <p:nvPr/>
          </p:nvSpPr>
          <p:spPr>
            <a:xfrm>
              <a:off x="4778433" y="2235492"/>
              <a:ext cx="539351" cy="2396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15</a:t>
              </a:r>
            </a:p>
          </p:txBody>
        </p:sp>
      </p:grpSp>
      <p:sp>
        <p:nvSpPr>
          <p:cNvPr id="88" name="Rectangle 87"/>
          <p:cNvSpPr/>
          <p:nvPr/>
        </p:nvSpPr>
        <p:spPr>
          <a:xfrm>
            <a:off x="1727440" y="1195642"/>
            <a:ext cx="2331446" cy="3711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5316935" y="1317285"/>
            <a:ext cx="2219192" cy="4197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2871707" y="2228817"/>
            <a:ext cx="3411470" cy="40312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5113603" y="2199628"/>
            <a:ext cx="3653072" cy="40476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ular Callout 70"/>
          <p:cNvSpPr/>
          <p:nvPr/>
        </p:nvSpPr>
        <p:spPr>
          <a:xfrm>
            <a:off x="341763" y="2769460"/>
            <a:ext cx="1190781" cy="828132"/>
          </a:xfrm>
          <a:prstGeom prst="wedgeRoundRectCallout">
            <a:avLst>
              <a:gd name="adj1" fmla="val 75124"/>
              <a:gd name="adj2" fmla="val -197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Customer changes MVI date</a:t>
            </a:r>
          </a:p>
        </p:txBody>
      </p:sp>
      <p:sp>
        <p:nvSpPr>
          <p:cNvPr id="87" name="Rectangle 86"/>
          <p:cNvSpPr/>
          <p:nvPr/>
        </p:nvSpPr>
        <p:spPr>
          <a:xfrm>
            <a:off x="1827551" y="4389775"/>
            <a:ext cx="1858120" cy="18703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295999" y="2296929"/>
            <a:ext cx="1759552" cy="2663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00248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9"/>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6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66"/>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88"/>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92"/>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90"/>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89"/>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91"/>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8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righ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right)">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right)">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right)">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left)">
                                      <p:cBhvr>
                                        <p:cTn id="57" dur="500"/>
                                        <p:tgtEl>
                                          <p:spTgt spid="1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71"/>
                                        </p:tgtEl>
                                        <p:attrNameLst>
                                          <p:attrName>style.visibility</p:attrName>
                                        </p:attrNameLst>
                                      </p:cBhvr>
                                      <p:to>
                                        <p:strVal val="visible"/>
                                      </p:to>
                                    </p:set>
                                    <p:animEffect transition="in" filter="fade">
                                      <p:cBhvr>
                                        <p:cTn id="60" dur="500"/>
                                        <p:tgtEl>
                                          <p:spTgt spid="71"/>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wipe(left)">
                                      <p:cBhvr>
                                        <p:cTn id="65" dur="500"/>
                                        <p:tgtEl>
                                          <p:spTgt spid="17"/>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2" fill="hold" nodeType="click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right)">
                                      <p:cBhvr>
                                        <p:cTn id="70" dur="500"/>
                                        <p:tgtEl>
                                          <p:spTgt spid="21"/>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2" fill="hold" nodeType="click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1" fill="hold" nodeType="click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wipe(up)">
                                      <p:cBhvr>
                                        <p:cTn id="80" dur="500"/>
                                        <p:tgtEl>
                                          <p:spTgt spid="26"/>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2" fill="hold" nodeType="click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right)">
                                      <p:cBhvr>
                                        <p:cTn id="85" dur="500"/>
                                        <p:tgtEl>
                                          <p:spTgt spid="27"/>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2" fill="hold" nodeType="clickEffect">
                                  <p:stCondLst>
                                    <p:cond delay="0"/>
                                  </p:stCondLst>
                                  <p:childTnLst>
                                    <p:set>
                                      <p:cBhvr>
                                        <p:cTn id="89" dur="1" fill="hold">
                                          <p:stCondLst>
                                            <p:cond delay="0"/>
                                          </p:stCondLst>
                                        </p:cTn>
                                        <p:tgtEl>
                                          <p:spTgt spid="28"/>
                                        </p:tgtEl>
                                        <p:attrNameLst>
                                          <p:attrName>style.visibility</p:attrName>
                                        </p:attrNameLst>
                                      </p:cBhvr>
                                      <p:to>
                                        <p:strVal val="visible"/>
                                      </p:to>
                                    </p:set>
                                    <p:animEffect transition="in" filter="wipe(right)">
                                      <p:cBhvr>
                                        <p:cTn id="90" dur="500"/>
                                        <p:tgtEl>
                                          <p:spTgt spid="28"/>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2" fill="hold" nodeType="clickEffect">
                                  <p:stCondLst>
                                    <p:cond delay="0"/>
                                  </p:stCondLst>
                                  <p:childTnLst>
                                    <p:set>
                                      <p:cBhvr>
                                        <p:cTn id="94" dur="1" fill="hold">
                                          <p:stCondLst>
                                            <p:cond delay="0"/>
                                          </p:stCondLst>
                                        </p:cTn>
                                        <p:tgtEl>
                                          <p:spTgt spid="32"/>
                                        </p:tgtEl>
                                        <p:attrNameLst>
                                          <p:attrName>style.visibility</p:attrName>
                                        </p:attrNameLst>
                                      </p:cBhvr>
                                      <p:to>
                                        <p:strVal val="visible"/>
                                      </p:to>
                                    </p:set>
                                    <p:animEffect transition="in" filter="wipe(right)">
                                      <p:cBhvr>
                                        <p:cTn id="95" dur="500"/>
                                        <p:tgtEl>
                                          <p:spTgt spid="32"/>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1" fill="hold" nodeType="clickEffect">
                                  <p:stCondLst>
                                    <p:cond delay="0"/>
                                  </p:stCondLst>
                                  <p:childTnLst>
                                    <p:set>
                                      <p:cBhvr>
                                        <p:cTn id="99" dur="1" fill="hold">
                                          <p:stCondLst>
                                            <p:cond delay="0"/>
                                          </p:stCondLst>
                                        </p:cTn>
                                        <p:tgtEl>
                                          <p:spTgt spid="35"/>
                                        </p:tgtEl>
                                        <p:attrNameLst>
                                          <p:attrName>style.visibility</p:attrName>
                                        </p:attrNameLst>
                                      </p:cBhvr>
                                      <p:to>
                                        <p:strVal val="visible"/>
                                      </p:to>
                                    </p:set>
                                    <p:animEffect transition="in" filter="wipe(up)">
                                      <p:cBhvr>
                                        <p:cTn id="100" dur="500"/>
                                        <p:tgtEl>
                                          <p:spTgt spid="35"/>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1" fill="hold" nodeType="clickEffect">
                                  <p:stCondLst>
                                    <p:cond delay="0"/>
                                  </p:stCondLst>
                                  <p:childTnLst>
                                    <p:set>
                                      <p:cBhvr>
                                        <p:cTn id="104" dur="1" fill="hold">
                                          <p:stCondLst>
                                            <p:cond delay="0"/>
                                          </p:stCondLst>
                                        </p:cTn>
                                        <p:tgtEl>
                                          <p:spTgt spid="38"/>
                                        </p:tgtEl>
                                        <p:attrNameLst>
                                          <p:attrName>style.visibility</p:attrName>
                                        </p:attrNameLst>
                                      </p:cBhvr>
                                      <p:to>
                                        <p:strVal val="visible"/>
                                      </p:to>
                                    </p:set>
                                    <p:animEffect transition="in" filter="wipe(up)">
                                      <p:cBhvr>
                                        <p:cTn id="10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7" grpId="0" animBg="1"/>
      <p:bldP spid="69" grpId="0" animBg="1"/>
      <p:bldP spid="88" grpId="0" animBg="1"/>
      <p:bldP spid="89" grpId="0" animBg="1"/>
      <p:bldP spid="90" grpId="0" animBg="1"/>
      <p:bldP spid="91" grpId="0" animBg="1"/>
      <p:bldP spid="71" grpId="0" animBg="1"/>
      <p:bldP spid="87" grpId="0" animBg="1"/>
      <p:bldP spid="92"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07A0CB6-EE68-4234-B07C-E9C27A1319D5}" type="datetime1">
              <a:rPr lang="en-US" smtClean="0"/>
              <a:t>4/6/2023</a:t>
            </a:fld>
            <a:endParaRPr lang="en-US" dirty="0"/>
          </a:p>
        </p:txBody>
      </p:sp>
      <p:sp>
        <p:nvSpPr>
          <p:cNvPr id="5" name="Footer Placeholder 4"/>
          <p:cNvSpPr>
            <a:spLocks noGrp="1"/>
          </p:cNvSpPr>
          <p:nvPr>
            <p:ph type="ftr" sz="quarter" idx="11"/>
          </p:nvPr>
        </p:nvSpPr>
        <p:spPr/>
        <p:txBody>
          <a:bodyPr/>
          <a:lstStyle/>
          <a:p>
            <a:r>
              <a:rPr lang="en-US"/>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65</a:t>
            </a:fld>
            <a:endParaRPr lang="en-US" dirty="0"/>
          </a:p>
        </p:txBody>
      </p:sp>
      <p:sp>
        <p:nvSpPr>
          <p:cNvPr id="4" name="Title 3"/>
          <p:cNvSpPr>
            <a:spLocks noGrp="1"/>
          </p:cNvSpPr>
          <p:nvPr>
            <p:ph type="title"/>
          </p:nvPr>
        </p:nvSpPr>
        <p:spPr/>
        <p:txBody>
          <a:bodyPr>
            <a:normAutofit/>
          </a:bodyPr>
          <a:lstStyle/>
          <a:p>
            <a:r>
              <a:rPr lang="en-US" dirty="0"/>
              <a:t>Checkpoint Questions</a:t>
            </a:r>
          </a:p>
        </p:txBody>
      </p:sp>
      <p:sp>
        <p:nvSpPr>
          <p:cNvPr id="7" name="Content Placeholder 1">
            <a:extLst>
              <a:ext uri="{FF2B5EF4-FFF2-40B4-BE49-F238E27FC236}">
                <a16:creationId xmlns:a16="http://schemas.microsoft.com/office/drawing/2014/main" id="{1EFB95EA-9ECE-4124-B2E2-EA630B9863E8}"/>
              </a:ext>
            </a:extLst>
          </p:cNvPr>
          <p:cNvSpPr txBox="1">
            <a:spLocks/>
          </p:cNvSpPr>
          <p:nvPr/>
        </p:nvSpPr>
        <p:spPr>
          <a:xfrm>
            <a:off x="457200" y="1280159"/>
            <a:ext cx="8439150" cy="490156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2400"/>
              </a:spcBef>
              <a:spcAft>
                <a:spcPts val="0"/>
              </a:spcAft>
              <a:buClr>
                <a:schemeClr val="accent1">
                  <a:lumMod val="75000"/>
                </a:schemeClr>
              </a:buClr>
              <a:buNone/>
            </a:pPr>
            <a:r>
              <a:rPr lang="en-US" dirty="0"/>
              <a:t>Yes or No: If a MVI order is submitted and an 814_28 PR is received, does it cancel the original MVI order if the permit is received within 20 days? </a:t>
            </a:r>
          </a:p>
          <a:p>
            <a:pPr marL="0" indent="0" algn="ctr">
              <a:lnSpc>
                <a:spcPct val="100000"/>
              </a:lnSpc>
              <a:spcBef>
                <a:spcPts val="2400"/>
              </a:spcBef>
              <a:spcAft>
                <a:spcPts val="0"/>
              </a:spcAft>
              <a:buClr>
                <a:schemeClr val="accent1">
                  <a:lumMod val="75000"/>
                </a:schemeClr>
              </a:buClr>
              <a:buNone/>
            </a:pPr>
            <a:r>
              <a:rPr lang="en-US" b="1" dirty="0">
                <a:solidFill>
                  <a:schemeClr val="accent1">
                    <a:lumMod val="75000"/>
                  </a:schemeClr>
                </a:solidFill>
              </a:rPr>
              <a:t>NO</a:t>
            </a:r>
          </a:p>
          <a:p>
            <a:pPr marL="0" indent="0">
              <a:lnSpc>
                <a:spcPct val="100000"/>
              </a:lnSpc>
              <a:spcBef>
                <a:spcPts val="2400"/>
              </a:spcBef>
              <a:spcAft>
                <a:spcPts val="0"/>
              </a:spcAft>
              <a:buClr>
                <a:schemeClr val="accent1">
                  <a:lumMod val="75000"/>
                </a:schemeClr>
              </a:buClr>
              <a:buNone/>
            </a:pPr>
            <a:r>
              <a:rPr lang="en-US" dirty="0"/>
              <a:t>Yes or No: If a MVI order is submitted and an 814_28 PR is received and then later an 814_08 is received, should the CR receive an 867_04?</a:t>
            </a:r>
          </a:p>
          <a:p>
            <a:pPr marL="0" indent="0" algn="ctr">
              <a:lnSpc>
                <a:spcPct val="100000"/>
              </a:lnSpc>
              <a:spcBef>
                <a:spcPts val="2400"/>
              </a:spcBef>
              <a:spcAft>
                <a:spcPts val="0"/>
              </a:spcAft>
              <a:buClr>
                <a:schemeClr val="accent1">
                  <a:lumMod val="75000"/>
                </a:schemeClr>
              </a:buClr>
              <a:buNone/>
            </a:pPr>
            <a:r>
              <a:rPr lang="en-US" b="1" dirty="0">
                <a:solidFill>
                  <a:schemeClr val="accent1">
                    <a:lumMod val="75000"/>
                  </a:schemeClr>
                </a:solidFill>
              </a:rPr>
              <a:t>NO</a:t>
            </a:r>
          </a:p>
          <a:p>
            <a:pPr marL="0" indent="0">
              <a:lnSpc>
                <a:spcPct val="100000"/>
              </a:lnSpc>
              <a:spcBef>
                <a:spcPts val="2400"/>
              </a:spcBef>
              <a:spcAft>
                <a:spcPts val="0"/>
              </a:spcAft>
              <a:buClr>
                <a:schemeClr val="accent1">
                  <a:lumMod val="75000"/>
                </a:schemeClr>
              </a:buClr>
              <a:buNone/>
            </a:pPr>
            <a:r>
              <a:rPr lang="en-US" dirty="0"/>
              <a:t>Yes or No: Based on the scenario in the previous question, should the CR expect this customer to be with the submitting CR?</a:t>
            </a:r>
          </a:p>
          <a:p>
            <a:pPr marL="0" indent="0" algn="ctr">
              <a:lnSpc>
                <a:spcPct val="100000"/>
              </a:lnSpc>
              <a:spcBef>
                <a:spcPts val="2400"/>
              </a:spcBef>
              <a:spcAft>
                <a:spcPts val="0"/>
              </a:spcAft>
              <a:buClr>
                <a:schemeClr val="accent1">
                  <a:lumMod val="75000"/>
                </a:schemeClr>
              </a:buClr>
              <a:buNone/>
            </a:pPr>
            <a:r>
              <a:rPr lang="en-US" b="1" dirty="0">
                <a:solidFill>
                  <a:schemeClr val="accent1">
                    <a:lumMod val="75000"/>
                  </a:schemeClr>
                </a:solidFill>
              </a:rPr>
              <a:t>NO</a:t>
            </a:r>
          </a:p>
          <a:p>
            <a:pPr marL="365760" indent="-365760">
              <a:lnSpc>
                <a:spcPct val="100000"/>
              </a:lnSpc>
              <a:spcBef>
                <a:spcPts val="2400"/>
              </a:spcBef>
              <a:spcAft>
                <a:spcPts val="0"/>
              </a:spcAft>
              <a:buClr>
                <a:schemeClr val="accent1">
                  <a:lumMod val="75000"/>
                </a:schemeClr>
              </a:buClr>
              <a:buFont typeface="+mj-lt"/>
              <a:buAutoNum type="arabicPeriod" startAt="3"/>
            </a:pPr>
            <a:endParaRPr lang="en-US" dirty="0"/>
          </a:p>
        </p:txBody>
      </p:sp>
      <p:sp>
        <p:nvSpPr>
          <p:cNvPr id="8" name="Rectangle 7"/>
          <p:cNvSpPr/>
          <p:nvPr/>
        </p:nvSpPr>
        <p:spPr>
          <a:xfrm>
            <a:off x="3436669" y="1943339"/>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333084" y="3684275"/>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333084" y="5185987"/>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648690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500"/>
                                        <p:tgtEl>
                                          <p:spTgt spid="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fade">
                                      <p:cBhvr>
                                        <p:cTn id="18" dur="500"/>
                                        <p:tgtEl>
                                          <p:spTgt spid="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fade">
                                      <p:cBhvr>
                                        <p:cTn id="23" dur="500"/>
                                        <p:tgtEl>
                                          <p:spTgt spid="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500"/>
                                        <p:tgtEl>
                                          <p:spTgt spid="7">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xEl>
                                              <p:pRg st="4" end="4"/>
                                            </p:txEl>
                                          </p:spTgt>
                                        </p:tgtEl>
                                        <p:attrNameLst>
                                          <p:attrName>style.visibility</p:attrName>
                                        </p:attrNameLst>
                                      </p:cBhvr>
                                      <p:to>
                                        <p:strVal val="visible"/>
                                      </p:to>
                                    </p:set>
                                    <p:animEffect transition="in" filter="fade">
                                      <p:cBhvr>
                                        <p:cTn id="33" dur="500"/>
                                        <p:tgtEl>
                                          <p:spTgt spid="7">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7">
                                            <p:txEl>
                                              <p:pRg st="5" end="5"/>
                                            </p:txEl>
                                          </p:spTgt>
                                        </p:tgtEl>
                                        <p:attrNameLst>
                                          <p:attrName>style.visibility</p:attrName>
                                        </p:attrNameLst>
                                      </p:cBhvr>
                                      <p:to>
                                        <p:strVal val="visible"/>
                                      </p:to>
                                    </p:set>
                                    <p:animEffect transition="in" filter="fade">
                                      <p:cBhvr>
                                        <p:cTn id="38"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animBg="1"/>
      <p:bldP spid="9" grpId="0" animBg="1"/>
      <p:bldP spid="10"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Switch – Rejected</a:t>
            </a:r>
          </a:p>
        </p:txBody>
      </p:sp>
      <p:sp>
        <p:nvSpPr>
          <p:cNvPr id="3" name="Date Placeholder 2"/>
          <p:cNvSpPr>
            <a:spLocks noGrp="1"/>
          </p:cNvSpPr>
          <p:nvPr>
            <p:ph type="dt" sz="half" idx="10"/>
          </p:nvPr>
        </p:nvSpPr>
        <p:spPr/>
        <p:txBody>
          <a:bodyPr/>
          <a:lstStyle/>
          <a:p>
            <a:fld id="{7C5A041E-AB9B-4CEC-B8C1-76351884ED7E}" type="datetime1">
              <a:rPr lang="en-US" smtClean="0"/>
              <a:t>4/6/2023</a:t>
            </a:fld>
            <a:endParaRPr lang="en-US" dirty="0"/>
          </a:p>
        </p:txBody>
      </p:sp>
      <p:sp>
        <p:nvSpPr>
          <p:cNvPr id="6" name="Footer Placeholder 5"/>
          <p:cNvSpPr>
            <a:spLocks noGrp="1"/>
          </p:cNvSpPr>
          <p:nvPr>
            <p:ph type="ftr" sz="quarter" idx="11"/>
          </p:nvPr>
        </p:nvSpPr>
        <p:spPr/>
        <p:txBody>
          <a:bodyPr/>
          <a:lstStyle/>
          <a:p>
            <a:r>
              <a:rPr lang="en-US"/>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66</a:t>
            </a:fld>
            <a:endParaRPr lang="en-US" dirty="0"/>
          </a:p>
        </p:txBody>
      </p:sp>
      <p:grpSp>
        <p:nvGrpSpPr>
          <p:cNvPr id="4" name="Group 3"/>
          <p:cNvGrpSpPr/>
          <p:nvPr/>
        </p:nvGrpSpPr>
        <p:grpSpPr>
          <a:xfrm>
            <a:off x="1905000" y="1231813"/>
            <a:ext cx="2057400" cy="498728"/>
            <a:chOff x="1905000" y="1231813"/>
            <a:chExt cx="2057400" cy="498728"/>
          </a:xfrm>
        </p:grpSpPr>
        <p:cxnSp>
          <p:nvCxnSpPr>
            <p:cNvPr id="21" name="Straight Arrow Connector 20"/>
            <p:cNvCxnSpPr>
              <a:stCxn id="23" idx="6"/>
            </p:cNvCxnSpPr>
            <p:nvPr/>
          </p:nvCxnSpPr>
          <p:spPr>
            <a:xfrm flipV="1">
              <a:off x="2444496" y="1600201"/>
              <a:ext cx="1517904" cy="1604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462535" y="1231813"/>
              <a:ext cx="954107" cy="369332"/>
            </a:xfrm>
            <a:prstGeom prst="rect">
              <a:avLst/>
            </a:prstGeom>
            <a:noFill/>
          </p:spPr>
          <p:txBody>
            <a:bodyPr wrap="none" rtlCol="0">
              <a:spAutoFit/>
            </a:bodyPr>
            <a:lstStyle/>
            <a:p>
              <a:r>
                <a:rPr lang="en-US" dirty="0"/>
                <a:t>814_01</a:t>
              </a:r>
            </a:p>
          </p:txBody>
        </p:sp>
        <p:sp>
          <p:nvSpPr>
            <p:cNvPr id="23" name="Oval 22"/>
            <p:cNvSpPr/>
            <p:nvPr/>
          </p:nvSpPr>
          <p:spPr>
            <a:xfrm>
              <a:off x="1905000" y="150194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5" name="Group 4"/>
          <p:cNvGrpSpPr/>
          <p:nvPr/>
        </p:nvGrpSpPr>
        <p:grpSpPr>
          <a:xfrm>
            <a:off x="1938579" y="1772912"/>
            <a:ext cx="2023279" cy="491370"/>
            <a:chOff x="1938579" y="1772912"/>
            <a:chExt cx="2023279" cy="491370"/>
          </a:xfrm>
        </p:grpSpPr>
        <p:cxnSp>
          <p:nvCxnSpPr>
            <p:cNvPr id="38" name="Straight Arrow Connector 37"/>
            <p:cNvCxnSpPr>
              <a:stCxn id="24" idx="2"/>
            </p:cNvCxnSpPr>
            <p:nvPr/>
          </p:nvCxnSpPr>
          <p:spPr>
            <a:xfrm flipH="1" flipV="1">
              <a:off x="1938579" y="2145319"/>
              <a:ext cx="1483783" cy="4663"/>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2462535" y="1772912"/>
              <a:ext cx="954107" cy="369332"/>
            </a:xfrm>
            <a:prstGeom prst="rect">
              <a:avLst/>
            </a:prstGeom>
            <a:noFill/>
          </p:spPr>
          <p:txBody>
            <a:bodyPr wrap="none" rtlCol="0">
              <a:spAutoFit/>
            </a:bodyPr>
            <a:lstStyle/>
            <a:p>
              <a:pPr algn="r"/>
              <a:r>
                <a:rPr lang="en-US" dirty="0"/>
                <a:t>814_02</a:t>
              </a:r>
            </a:p>
          </p:txBody>
        </p:sp>
        <p:sp>
          <p:nvSpPr>
            <p:cNvPr id="24" name="Oval 23"/>
            <p:cNvSpPr/>
            <p:nvPr/>
          </p:nvSpPr>
          <p:spPr>
            <a:xfrm>
              <a:off x="3422362" y="2035682"/>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sp>
        <p:nvSpPr>
          <p:cNvPr id="25" name="Rectangle 24"/>
          <p:cNvSpPr/>
          <p:nvPr/>
        </p:nvSpPr>
        <p:spPr>
          <a:xfrm>
            <a:off x="1874895" y="1259355"/>
            <a:ext cx="2086963" cy="13314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343366" y="1559432"/>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TDSP</a:t>
            </a:r>
          </a:p>
        </p:txBody>
      </p:sp>
      <p:sp>
        <p:nvSpPr>
          <p:cNvPr id="26" name="Rectangle 25"/>
          <p:cNvSpPr/>
          <p:nvPr/>
        </p:nvSpPr>
        <p:spPr>
          <a:xfrm>
            <a:off x="3989821" y="1559432"/>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ERCOT</a:t>
            </a:r>
          </a:p>
        </p:txBody>
      </p:sp>
      <p:sp>
        <p:nvSpPr>
          <p:cNvPr id="27" name="Bevel 3">
            <a:extLst>
              <a:ext uri="{FF2B5EF4-FFF2-40B4-BE49-F238E27FC236}">
                <a16:creationId xmlns:a16="http://schemas.microsoft.com/office/drawing/2014/main" id="{57A43A3D-85C6-4056-8EBD-62C351BA3DCC}"/>
              </a:ext>
            </a:extLst>
          </p:cNvPr>
          <p:cNvSpPr>
            <a:spLocks noChangeArrowheads="1"/>
          </p:cNvSpPr>
          <p:nvPr/>
        </p:nvSpPr>
        <p:spPr bwMode="auto">
          <a:xfrm>
            <a:off x="640176" y="1559432"/>
            <a:ext cx="1222375" cy="590550"/>
          </a:xfrm>
          <a:prstGeom prst="bevel">
            <a:avLst>
              <a:gd name="adj" fmla="val 12500"/>
            </a:avLst>
          </a:prstGeom>
          <a:solidFill>
            <a:srgbClr val="1B9558"/>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CR</a:t>
            </a:r>
          </a:p>
        </p:txBody>
      </p:sp>
      <p:sp>
        <p:nvSpPr>
          <p:cNvPr id="28" name="Bevel 3">
            <a:extLst>
              <a:ext uri="{FF2B5EF4-FFF2-40B4-BE49-F238E27FC236}">
                <a16:creationId xmlns:a16="http://schemas.microsoft.com/office/drawing/2014/main" id="{9A3BF15A-3C6B-43FC-B818-CC24E8B7ABC6}"/>
              </a:ext>
            </a:extLst>
          </p:cNvPr>
          <p:cNvSpPr>
            <a:spLocks noChangeArrowheads="1"/>
          </p:cNvSpPr>
          <p:nvPr/>
        </p:nvSpPr>
        <p:spPr bwMode="auto">
          <a:xfrm>
            <a:off x="640176" y="5301286"/>
            <a:ext cx="1219200" cy="827088"/>
          </a:xfrm>
          <a:prstGeom prst="bevel">
            <a:avLst>
              <a:gd name="adj" fmla="val 12500"/>
            </a:avLst>
          </a:prstGeom>
          <a:solidFill>
            <a:schemeClr val="accent6">
              <a:lumMod val="75000"/>
            </a:schemeClr>
          </a:solidFill>
          <a:ln w="9525" algn="ctr">
            <a:no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a:t>
            </a:r>
          </a:p>
        </p:txBody>
      </p:sp>
    </p:spTree>
    <p:custDataLst>
      <p:tags r:id="rId1"/>
    </p:custDataLst>
    <p:extLst>
      <p:ext uri="{BB962C8B-B14F-4D97-AF65-F5344CB8AC3E}">
        <p14:creationId xmlns:p14="http://schemas.microsoft.com/office/powerpoint/2010/main" val="1433605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right)">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7343366" y="1559432"/>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TDSP</a:t>
            </a:r>
          </a:p>
        </p:txBody>
      </p:sp>
      <p:sp>
        <p:nvSpPr>
          <p:cNvPr id="46" name="Rectangle 45"/>
          <p:cNvSpPr/>
          <p:nvPr/>
        </p:nvSpPr>
        <p:spPr>
          <a:xfrm>
            <a:off x="3989821" y="1559432"/>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ERCOT</a:t>
            </a:r>
          </a:p>
        </p:txBody>
      </p:sp>
      <p:sp>
        <p:nvSpPr>
          <p:cNvPr id="2" name="Title 1"/>
          <p:cNvSpPr>
            <a:spLocks noGrp="1"/>
          </p:cNvSpPr>
          <p:nvPr>
            <p:ph type="title"/>
          </p:nvPr>
        </p:nvSpPr>
        <p:spPr/>
        <p:txBody>
          <a:bodyPr>
            <a:normAutofit/>
          </a:bodyPr>
          <a:lstStyle/>
          <a:p>
            <a:r>
              <a:rPr lang="en-US" dirty="0"/>
              <a:t>Switch – Accept</a:t>
            </a:r>
          </a:p>
        </p:txBody>
      </p:sp>
      <p:sp>
        <p:nvSpPr>
          <p:cNvPr id="3" name="Date Placeholder 2"/>
          <p:cNvSpPr>
            <a:spLocks noGrp="1"/>
          </p:cNvSpPr>
          <p:nvPr>
            <p:ph type="dt" sz="half" idx="10"/>
          </p:nvPr>
        </p:nvSpPr>
        <p:spPr/>
        <p:txBody>
          <a:bodyPr/>
          <a:lstStyle/>
          <a:p>
            <a:fld id="{BAD47975-DB30-40F3-B7F3-044D4AE91460}" type="datetime1">
              <a:rPr lang="en-US" smtClean="0"/>
              <a:t>4/6/2023</a:t>
            </a:fld>
            <a:endParaRPr lang="en-US" dirty="0"/>
          </a:p>
        </p:txBody>
      </p:sp>
      <p:sp>
        <p:nvSpPr>
          <p:cNvPr id="7" name="Footer Placeholder 6"/>
          <p:cNvSpPr>
            <a:spLocks noGrp="1"/>
          </p:cNvSpPr>
          <p:nvPr>
            <p:ph type="ftr" sz="quarter" idx="11"/>
          </p:nvPr>
        </p:nvSpPr>
        <p:spPr/>
        <p:txBody>
          <a:bodyPr/>
          <a:lstStyle/>
          <a:p>
            <a:r>
              <a:rPr lang="en-US"/>
              <a:t>TxSET</a:t>
            </a:r>
            <a:endParaRPr lang="en-US" dirty="0"/>
          </a:p>
        </p:txBody>
      </p:sp>
      <p:sp>
        <p:nvSpPr>
          <p:cNvPr id="10" name="Slide Number Placeholder 9"/>
          <p:cNvSpPr>
            <a:spLocks noGrp="1"/>
          </p:cNvSpPr>
          <p:nvPr>
            <p:ph type="sldNum" sz="quarter" idx="12"/>
          </p:nvPr>
        </p:nvSpPr>
        <p:spPr/>
        <p:txBody>
          <a:bodyPr/>
          <a:lstStyle/>
          <a:p>
            <a:fld id="{D57F1E4F-1CFF-5643-939E-02111984F565}" type="slidenum">
              <a:rPr lang="en-US" smtClean="0"/>
              <a:pPr/>
              <a:t>67</a:t>
            </a:fld>
            <a:endParaRPr lang="en-US" dirty="0"/>
          </a:p>
        </p:txBody>
      </p:sp>
      <p:sp>
        <p:nvSpPr>
          <p:cNvPr id="29" name="Bevel 3">
            <a:extLst>
              <a:ext uri="{FF2B5EF4-FFF2-40B4-BE49-F238E27FC236}">
                <a16:creationId xmlns:a16="http://schemas.microsoft.com/office/drawing/2014/main" id="{57A43A3D-85C6-4056-8EBD-62C351BA3DCC}"/>
              </a:ext>
            </a:extLst>
          </p:cNvPr>
          <p:cNvSpPr>
            <a:spLocks noChangeArrowheads="1"/>
          </p:cNvSpPr>
          <p:nvPr/>
        </p:nvSpPr>
        <p:spPr bwMode="auto">
          <a:xfrm>
            <a:off x="640176" y="1559432"/>
            <a:ext cx="1222375" cy="590550"/>
          </a:xfrm>
          <a:prstGeom prst="bevel">
            <a:avLst>
              <a:gd name="adj" fmla="val 12500"/>
            </a:avLst>
          </a:prstGeom>
          <a:solidFill>
            <a:srgbClr val="1B9558"/>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CR</a:t>
            </a:r>
          </a:p>
        </p:txBody>
      </p:sp>
      <p:sp>
        <p:nvSpPr>
          <p:cNvPr id="30" name="Bevel 3">
            <a:extLst>
              <a:ext uri="{FF2B5EF4-FFF2-40B4-BE49-F238E27FC236}">
                <a16:creationId xmlns:a16="http://schemas.microsoft.com/office/drawing/2014/main" id="{9A3BF15A-3C6B-43FC-B818-CC24E8B7ABC6}"/>
              </a:ext>
            </a:extLst>
          </p:cNvPr>
          <p:cNvSpPr>
            <a:spLocks noChangeArrowheads="1"/>
          </p:cNvSpPr>
          <p:nvPr/>
        </p:nvSpPr>
        <p:spPr bwMode="auto">
          <a:xfrm>
            <a:off x="640176" y="5301286"/>
            <a:ext cx="1219200" cy="827088"/>
          </a:xfrm>
          <a:prstGeom prst="bevel">
            <a:avLst>
              <a:gd name="adj" fmla="val 12500"/>
            </a:avLst>
          </a:prstGeom>
          <a:solidFill>
            <a:schemeClr val="accent6">
              <a:lumMod val="75000"/>
            </a:schemeClr>
          </a:solidFill>
          <a:ln w="9525" algn="ctr">
            <a:no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a:t>
            </a:r>
          </a:p>
        </p:txBody>
      </p:sp>
      <p:grpSp>
        <p:nvGrpSpPr>
          <p:cNvPr id="4" name="Group 3"/>
          <p:cNvGrpSpPr/>
          <p:nvPr/>
        </p:nvGrpSpPr>
        <p:grpSpPr>
          <a:xfrm>
            <a:off x="1905000" y="1231813"/>
            <a:ext cx="2057400" cy="490371"/>
            <a:chOff x="1905000" y="1231813"/>
            <a:chExt cx="2057400" cy="490371"/>
          </a:xfrm>
        </p:grpSpPr>
        <p:cxnSp>
          <p:nvCxnSpPr>
            <p:cNvPr id="31" name="Straight Arrow Connector 30"/>
            <p:cNvCxnSpPr>
              <a:stCxn id="33" idx="6"/>
            </p:cNvCxnSpPr>
            <p:nvPr/>
          </p:nvCxnSpPr>
          <p:spPr>
            <a:xfrm flipV="1">
              <a:off x="2444496" y="1600201"/>
              <a:ext cx="1517904" cy="7683"/>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462535" y="1231813"/>
              <a:ext cx="954107" cy="369332"/>
            </a:xfrm>
            <a:prstGeom prst="rect">
              <a:avLst/>
            </a:prstGeom>
            <a:noFill/>
          </p:spPr>
          <p:txBody>
            <a:bodyPr wrap="none" rtlCol="0">
              <a:spAutoFit/>
            </a:bodyPr>
            <a:lstStyle/>
            <a:p>
              <a:r>
                <a:rPr lang="en-US" dirty="0"/>
                <a:t>814_01</a:t>
              </a:r>
            </a:p>
          </p:txBody>
        </p:sp>
        <p:sp>
          <p:nvSpPr>
            <p:cNvPr id="33" name="Oval 32"/>
            <p:cNvSpPr/>
            <p:nvPr/>
          </p:nvSpPr>
          <p:spPr>
            <a:xfrm>
              <a:off x="1905000" y="1493584"/>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12" name="Group 11"/>
          <p:cNvGrpSpPr/>
          <p:nvPr/>
        </p:nvGrpSpPr>
        <p:grpSpPr>
          <a:xfrm>
            <a:off x="5240665" y="2327375"/>
            <a:ext cx="2014777" cy="483632"/>
            <a:chOff x="5240665" y="2327375"/>
            <a:chExt cx="2014777" cy="483632"/>
          </a:xfrm>
        </p:grpSpPr>
        <p:cxnSp>
          <p:nvCxnSpPr>
            <p:cNvPr id="57" name="Straight Arrow Connector 56"/>
            <p:cNvCxnSpPr>
              <a:stCxn id="59" idx="2"/>
            </p:cNvCxnSpPr>
            <p:nvPr/>
          </p:nvCxnSpPr>
          <p:spPr>
            <a:xfrm flipH="1">
              <a:off x="5240665" y="2696707"/>
              <a:ext cx="1475281" cy="1824"/>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5770558" y="2327375"/>
              <a:ext cx="954107" cy="369332"/>
            </a:xfrm>
            <a:prstGeom prst="rect">
              <a:avLst/>
            </a:prstGeom>
            <a:noFill/>
          </p:spPr>
          <p:txBody>
            <a:bodyPr wrap="square" rtlCol="0">
              <a:spAutoFit/>
            </a:bodyPr>
            <a:lstStyle/>
            <a:p>
              <a:r>
                <a:rPr lang="en-US" dirty="0"/>
                <a:t>867_02</a:t>
              </a:r>
            </a:p>
          </p:txBody>
        </p:sp>
        <p:sp>
          <p:nvSpPr>
            <p:cNvPr id="59" name="Oval 58"/>
            <p:cNvSpPr/>
            <p:nvPr/>
          </p:nvSpPr>
          <p:spPr>
            <a:xfrm>
              <a:off x="6715946" y="2582407"/>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6</a:t>
              </a:r>
            </a:p>
          </p:txBody>
        </p:sp>
      </p:grpSp>
      <p:grpSp>
        <p:nvGrpSpPr>
          <p:cNvPr id="5" name="Group 4"/>
          <p:cNvGrpSpPr/>
          <p:nvPr/>
        </p:nvGrpSpPr>
        <p:grpSpPr>
          <a:xfrm>
            <a:off x="1938579" y="1772912"/>
            <a:ext cx="2023821" cy="483316"/>
            <a:chOff x="1938579" y="1772912"/>
            <a:chExt cx="2023821" cy="483316"/>
          </a:xfrm>
        </p:grpSpPr>
        <p:sp>
          <p:nvSpPr>
            <p:cNvPr id="56" name="TextBox 55"/>
            <p:cNvSpPr txBox="1"/>
            <p:nvPr/>
          </p:nvSpPr>
          <p:spPr>
            <a:xfrm>
              <a:off x="2444121" y="1772912"/>
              <a:ext cx="954107" cy="369332"/>
            </a:xfrm>
            <a:prstGeom prst="rect">
              <a:avLst/>
            </a:prstGeom>
            <a:noFill/>
          </p:spPr>
          <p:txBody>
            <a:bodyPr wrap="none" rtlCol="0">
              <a:spAutoFit/>
            </a:bodyPr>
            <a:lstStyle/>
            <a:p>
              <a:pPr algn="r"/>
              <a:r>
                <a:rPr lang="en-US" dirty="0"/>
                <a:t>814_05</a:t>
              </a:r>
            </a:p>
          </p:txBody>
        </p:sp>
        <p:cxnSp>
          <p:nvCxnSpPr>
            <p:cNvPr id="55" name="Straight Arrow Connector 54"/>
            <p:cNvCxnSpPr>
              <a:stCxn id="37" idx="2"/>
            </p:cNvCxnSpPr>
            <p:nvPr/>
          </p:nvCxnSpPr>
          <p:spPr>
            <a:xfrm flipH="1">
              <a:off x="1938579" y="2141928"/>
              <a:ext cx="1484325" cy="3391"/>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3422904" y="2027628"/>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4</a:t>
              </a:r>
            </a:p>
          </p:txBody>
        </p:sp>
      </p:grpSp>
      <p:grpSp>
        <p:nvGrpSpPr>
          <p:cNvPr id="6" name="Group 5"/>
          <p:cNvGrpSpPr/>
          <p:nvPr/>
        </p:nvGrpSpPr>
        <p:grpSpPr>
          <a:xfrm>
            <a:off x="1910793" y="2329199"/>
            <a:ext cx="2000681" cy="484088"/>
            <a:chOff x="1910793" y="2329199"/>
            <a:chExt cx="2000681" cy="484088"/>
          </a:xfrm>
        </p:grpSpPr>
        <p:cxnSp>
          <p:nvCxnSpPr>
            <p:cNvPr id="61" name="Straight Arrow Connector 60"/>
            <p:cNvCxnSpPr>
              <a:stCxn id="39" idx="2"/>
            </p:cNvCxnSpPr>
            <p:nvPr/>
          </p:nvCxnSpPr>
          <p:spPr>
            <a:xfrm flipH="1">
              <a:off x="1910793" y="2698987"/>
              <a:ext cx="1461185" cy="3303"/>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2444121" y="2329199"/>
              <a:ext cx="954107" cy="369332"/>
            </a:xfrm>
            <a:prstGeom prst="rect">
              <a:avLst/>
            </a:prstGeom>
            <a:noFill/>
          </p:spPr>
          <p:txBody>
            <a:bodyPr wrap="square" rtlCol="0">
              <a:spAutoFit/>
            </a:bodyPr>
            <a:lstStyle/>
            <a:p>
              <a:pPr algn="r"/>
              <a:r>
                <a:rPr lang="en-US" dirty="0"/>
                <a:t>867_02</a:t>
              </a:r>
            </a:p>
          </p:txBody>
        </p:sp>
        <p:sp>
          <p:nvSpPr>
            <p:cNvPr id="39" name="Oval 38"/>
            <p:cNvSpPr/>
            <p:nvPr/>
          </p:nvSpPr>
          <p:spPr>
            <a:xfrm>
              <a:off x="3371978" y="2584687"/>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7</a:t>
              </a:r>
            </a:p>
          </p:txBody>
        </p:sp>
      </p:grpSp>
      <p:grpSp>
        <p:nvGrpSpPr>
          <p:cNvPr id="8" name="Group 7"/>
          <p:cNvGrpSpPr/>
          <p:nvPr/>
        </p:nvGrpSpPr>
        <p:grpSpPr>
          <a:xfrm>
            <a:off x="1920954" y="2938439"/>
            <a:ext cx="2000680" cy="478404"/>
            <a:chOff x="1920954" y="2938439"/>
            <a:chExt cx="2000680" cy="478404"/>
          </a:xfrm>
        </p:grpSpPr>
        <p:cxnSp>
          <p:nvCxnSpPr>
            <p:cNvPr id="81" name="Straight Arrow Connector 80"/>
            <p:cNvCxnSpPr>
              <a:stCxn id="42" idx="2"/>
            </p:cNvCxnSpPr>
            <p:nvPr/>
          </p:nvCxnSpPr>
          <p:spPr>
            <a:xfrm flipH="1">
              <a:off x="1920954" y="3302543"/>
              <a:ext cx="1461184" cy="8987"/>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2444121" y="2938439"/>
              <a:ext cx="954107" cy="369332"/>
            </a:xfrm>
            <a:prstGeom prst="rect">
              <a:avLst/>
            </a:prstGeom>
            <a:noFill/>
          </p:spPr>
          <p:txBody>
            <a:bodyPr wrap="square" rtlCol="0">
              <a:spAutoFit/>
            </a:bodyPr>
            <a:lstStyle/>
            <a:p>
              <a:pPr algn="r"/>
              <a:r>
                <a:rPr lang="en-US" dirty="0"/>
                <a:t>867_04</a:t>
              </a:r>
            </a:p>
          </p:txBody>
        </p:sp>
        <p:sp>
          <p:nvSpPr>
            <p:cNvPr id="42" name="Oval 41"/>
            <p:cNvSpPr/>
            <p:nvPr/>
          </p:nvSpPr>
          <p:spPr>
            <a:xfrm>
              <a:off x="3382138" y="318824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9</a:t>
              </a:r>
            </a:p>
          </p:txBody>
        </p:sp>
      </p:grpSp>
      <p:grpSp>
        <p:nvGrpSpPr>
          <p:cNvPr id="9" name="Group 8"/>
          <p:cNvGrpSpPr/>
          <p:nvPr/>
        </p:nvGrpSpPr>
        <p:grpSpPr>
          <a:xfrm>
            <a:off x="5243501" y="1231917"/>
            <a:ext cx="2050341" cy="482219"/>
            <a:chOff x="5243501" y="1231917"/>
            <a:chExt cx="2050341" cy="482219"/>
          </a:xfrm>
        </p:grpSpPr>
        <p:cxnSp>
          <p:nvCxnSpPr>
            <p:cNvPr id="51" name="Straight Arrow Connector 50"/>
            <p:cNvCxnSpPr>
              <a:stCxn id="34" idx="6"/>
            </p:cNvCxnSpPr>
            <p:nvPr/>
          </p:nvCxnSpPr>
          <p:spPr>
            <a:xfrm flipV="1">
              <a:off x="5782997" y="1586600"/>
              <a:ext cx="1510845" cy="13236"/>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5801143" y="1231917"/>
              <a:ext cx="954107" cy="369332"/>
            </a:xfrm>
            <a:prstGeom prst="rect">
              <a:avLst/>
            </a:prstGeom>
            <a:noFill/>
          </p:spPr>
          <p:txBody>
            <a:bodyPr wrap="none" rtlCol="0">
              <a:spAutoFit/>
            </a:bodyPr>
            <a:lstStyle/>
            <a:p>
              <a:r>
                <a:rPr lang="en-US" dirty="0"/>
                <a:t>814_03</a:t>
              </a:r>
            </a:p>
          </p:txBody>
        </p:sp>
        <p:sp>
          <p:nvSpPr>
            <p:cNvPr id="34" name="Oval 33"/>
            <p:cNvSpPr/>
            <p:nvPr/>
          </p:nvSpPr>
          <p:spPr>
            <a:xfrm>
              <a:off x="5243501" y="1485536"/>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grpSp>
        <p:nvGrpSpPr>
          <p:cNvPr id="11" name="Group 10"/>
          <p:cNvGrpSpPr/>
          <p:nvPr/>
        </p:nvGrpSpPr>
        <p:grpSpPr>
          <a:xfrm>
            <a:off x="5236443" y="1776856"/>
            <a:ext cx="2006773" cy="479847"/>
            <a:chOff x="5236443" y="1776856"/>
            <a:chExt cx="2006773" cy="479847"/>
          </a:xfrm>
        </p:grpSpPr>
        <p:cxnSp>
          <p:nvCxnSpPr>
            <p:cNvPr id="53" name="Straight Arrow Connector 52"/>
            <p:cNvCxnSpPr>
              <a:stCxn id="36" idx="2"/>
            </p:cNvCxnSpPr>
            <p:nvPr/>
          </p:nvCxnSpPr>
          <p:spPr>
            <a:xfrm flipH="1">
              <a:off x="5236443" y="2142403"/>
              <a:ext cx="1467277" cy="7579"/>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5770558" y="1776856"/>
              <a:ext cx="954107" cy="369332"/>
            </a:xfrm>
            <a:prstGeom prst="rect">
              <a:avLst/>
            </a:prstGeom>
            <a:noFill/>
          </p:spPr>
          <p:txBody>
            <a:bodyPr wrap="none" rtlCol="0">
              <a:spAutoFit/>
            </a:bodyPr>
            <a:lstStyle/>
            <a:p>
              <a:r>
                <a:rPr lang="en-US" dirty="0"/>
                <a:t>814_04</a:t>
              </a:r>
            </a:p>
          </p:txBody>
        </p:sp>
        <p:sp>
          <p:nvSpPr>
            <p:cNvPr id="36" name="Oval 35"/>
            <p:cNvSpPr/>
            <p:nvPr/>
          </p:nvSpPr>
          <p:spPr>
            <a:xfrm>
              <a:off x="6703720" y="202810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3</a:t>
              </a:r>
            </a:p>
          </p:txBody>
        </p:sp>
      </p:grpSp>
      <p:grpSp>
        <p:nvGrpSpPr>
          <p:cNvPr id="13" name="Group 12"/>
          <p:cNvGrpSpPr/>
          <p:nvPr/>
        </p:nvGrpSpPr>
        <p:grpSpPr>
          <a:xfrm>
            <a:off x="5240665" y="2949481"/>
            <a:ext cx="2054951" cy="484088"/>
            <a:chOff x="5240665" y="2949481"/>
            <a:chExt cx="2054951" cy="484088"/>
          </a:xfrm>
        </p:grpSpPr>
        <p:cxnSp>
          <p:nvCxnSpPr>
            <p:cNvPr id="72" name="Straight Arrow Connector 71"/>
            <p:cNvCxnSpPr>
              <a:stCxn id="41" idx="2"/>
            </p:cNvCxnSpPr>
            <p:nvPr/>
          </p:nvCxnSpPr>
          <p:spPr>
            <a:xfrm flipH="1">
              <a:off x="5240665" y="3319269"/>
              <a:ext cx="1515455" cy="1368"/>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5770558" y="2949481"/>
              <a:ext cx="954107" cy="369332"/>
            </a:xfrm>
            <a:prstGeom prst="rect">
              <a:avLst/>
            </a:prstGeom>
            <a:noFill/>
          </p:spPr>
          <p:txBody>
            <a:bodyPr wrap="square" rtlCol="0">
              <a:spAutoFit/>
            </a:bodyPr>
            <a:lstStyle/>
            <a:p>
              <a:r>
                <a:rPr lang="en-US" dirty="0"/>
                <a:t>867_04</a:t>
              </a:r>
            </a:p>
          </p:txBody>
        </p:sp>
        <p:sp>
          <p:nvSpPr>
            <p:cNvPr id="41" name="Oval 40"/>
            <p:cNvSpPr/>
            <p:nvPr/>
          </p:nvSpPr>
          <p:spPr>
            <a:xfrm>
              <a:off x="6756120" y="3204969"/>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8</a:t>
              </a:r>
            </a:p>
          </p:txBody>
        </p:sp>
      </p:grpSp>
      <p:grpSp>
        <p:nvGrpSpPr>
          <p:cNvPr id="14" name="Group 13"/>
          <p:cNvGrpSpPr/>
          <p:nvPr/>
        </p:nvGrpSpPr>
        <p:grpSpPr>
          <a:xfrm>
            <a:off x="5240665" y="3569763"/>
            <a:ext cx="2004681" cy="491254"/>
            <a:chOff x="5240665" y="3569763"/>
            <a:chExt cx="2004681" cy="491254"/>
          </a:xfrm>
        </p:grpSpPr>
        <p:sp>
          <p:nvSpPr>
            <p:cNvPr id="79" name="TextBox 78"/>
            <p:cNvSpPr txBox="1"/>
            <p:nvPr/>
          </p:nvSpPr>
          <p:spPr>
            <a:xfrm>
              <a:off x="5562600" y="3569763"/>
              <a:ext cx="1153347" cy="369332"/>
            </a:xfrm>
            <a:prstGeom prst="rect">
              <a:avLst/>
            </a:prstGeom>
            <a:noFill/>
          </p:spPr>
          <p:txBody>
            <a:bodyPr wrap="square" rtlCol="0">
              <a:spAutoFit/>
            </a:bodyPr>
            <a:lstStyle/>
            <a:p>
              <a:pPr algn="r"/>
              <a:r>
                <a:rPr lang="en-US" dirty="0"/>
                <a:t>867_03F</a:t>
              </a:r>
            </a:p>
          </p:txBody>
        </p:sp>
        <p:cxnSp>
          <p:nvCxnSpPr>
            <p:cNvPr id="78" name="Straight Arrow Connector 77"/>
            <p:cNvCxnSpPr>
              <a:stCxn id="35" idx="2"/>
            </p:cNvCxnSpPr>
            <p:nvPr/>
          </p:nvCxnSpPr>
          <p:spPr>
            <a:xfrm flipH="1">
              <a:off x="5240665" y="3933562"/>
              <a:ext cx="1471281" cy="7357"/>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6711946" y="3806106"/>
              <a:ext cx="533400" cy="2549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10</a:t>
              </a:r>
            </a:p>
          </p:txBody>
        </p:sp>
      </p:grpSp>
      <p:grpSp>
        <p:nvGrpSpPr>
          <p:cNvPr id="15" name="Group 14"/>
          <p:cNvGrpSpPr/>
          <p:nvPr/>
        </p:nvGrpSpPr>
        <p:grpSpPr>
          <a:xfrm>
            <a:off x="1938580" y="2285999"/>
            <a:ext cx="6182178" cy="3927371"/>
            <a:chOff x="1938580" y="2285999"/>
            <a:chExt cx="6182178" cy="3927371"/>
          </a:xfrm>
        </p:grpSpPr>
        <p:cxnSp>
          <p:nvCxnSpPr>
            <p:cNvPr id="84" name="Elbow Connector 83"/>
            <p:cNvCxnSpPr>
              <a:stCxn id="44" idx="4"/>
            </p:cNvCxnSpPr>
            <p:nvPr/>
          </p:nvCxnSpPr>
          <p:spPr>
            <a:xfrm rot="5400000">
              <a:off x="3060546" y="1418944"/>
              <a:ext cx="3671546" cy="5915478"/>
            </a:xfrm>
            <a:prstGeom prst="bentConnector2">
              <a:avLst/>
            </a:prstGeom>
            <a:ln w="508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6910112" y="5844038"/>
              <a:ext cx="954107" cy="369332"/>
            </a:xfrm>
            <a:prstGeom prst="rect">
              <a:avLst/>
            </a:prstGeom>
            <a:noFill/>
          </p:spPr>
          <p:txBody>
            <a:bodyPr wrap="square" rtlCol="0">
              <a:spAutoFit/>
            </a:bodyPr>
            <a:lstStyle/>
            <a:p>
              <a:r>
                <a:rPr lang="en-US" dirty="0"/>
                <a:t>810_02</a:t>
              </a:r>
            </a:p>
          </p:txBody>
        </p:sp>
        <p:sp>
          <p:nvSpPr>
            <p:cNvPr id="44" name="Oval 43"/>
            <p:cNvSpPr/>
            <p:nvPr/>
          </p:nvSpPr>
          <p:spPr>
            <a:xfrm>
              <a:off x="7587358" y="2285999"/>
              <a:ext cx="533400" cy="2549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12</a:t>
              </a:r>
            </a:p>
          </p:txBody>
        </p:sp>
      </p:grpSp>
      <p:grpSp>
        <p:nvGrpSpPr>
          <p:cNvPr id="16" name="Group 15"/>
          <p:cNvGrpSpPr/>
          <p:nvPr/>
        </p:nvGrpSpPr>
        <p:grpSpPr>
          <a:xfrm>
            <a:off x="1947732" y="2267304"/>
            <a:ext cx="3201788" cy="3525999"/>
            <a:chOff x="1947732" y="2267304"/>
            <a:chExt cx="3201788" cy="3525999"/>
          </a:xfrm>
        </p:grpSpPr>
        <p:cxnSp>
          <p:nvCxnSpPr>
            <p:cNvPr id="70" name="Elbow Connector 69"/>
            <p:cNvCxnSpPr>
              <a:stCxn id="43" idx="4"/>
            </p:cNvCxnSpPr>
            <p:nvPr/>
          </p:nvCxnSpPr>
          <p:spPr>
            <a:xfrm rot="5400000">
              <a:off x="1786160" y="2688119"/>
              <a:ext cx="3258233" cy="2935089"/>
            </a:xfrm>
            <a:prstGeom prst="bentConnector3">
              <a:avLst>
                <a:gd name="adj1" fmla="val 99990"/>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3819185" y="5423971"/>
              <a:ext cx="1094553" cy="369332"/>
            </a:xfrm>
            <a:prstGeom prst="rect">
              <a:avLst/>
            </a:prstGeom>
            <a:noFill/>
          </p:spPr>
          <p:txBody>
            <a:bodyPr wrap="square" rtlCol="0">
              <a:spAutoFit/>
            </a:bodyPr>
            <a:lstStyle/>
            <a:p>
              <a:r>
                <a:rPr lang="en-US" dirty="0"/>
                <a:t>867_03F</a:t>
              </a:r>
            </a:p>
          </p:txBody>
        </p:sp>
        <p:sp>
          <p:nvSpPr>
            <p:cNvPr id="43" name="Oval 42"/>
            <p:cNvSpPr/>
            <p:nvPr/>
          </p:nvSpPr>
          <p:spPr>
            <a:xfrm>
              <a:off x="4616120" y="2267304"/>
              <a:ext cx="533400" cy="2592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11</a:t>
              </a:r>
            </a:p>
          </p:txBody>
        </p:sp>
      </p:grpSp>
      <p:grpSp>
        <p:nvGrpSpPr>
          <p:cNvPr id="17" name="Group 16"/>
          <p:cNvGrpSpPr/>
          <p:nvPr/>
        </p:nvGrpSpPr>
        <p:grpSpPr>
          <a:xfrm>
            <a:off x="1938580" y="2279163"/>
            <a:ext cx="2600499" cy="3016072"/>
            <a:chOff x="1938580" y="2279163"/>
            <a:chExt cx="2600499" cy="3016072"/>
          </a:xfrm>
        </p:grpSpPr>
        <p:cxnSp>
          <p:nvCxnSpPr>
            <p:cNvPr id="65" name="Elbow Connector 64"/>
            <p:cNvCxnSpPr>
              <a:stCxn id="93" idx="4"/>
            </p:cNvCxnSpPr>
            <p:nvPr/>
          </p:nvCxnSpPr>
          <p:spPr>
            <a:xfrm rot="5400000">
              <a:off x="1718332" y="2728010"/>
              <a:ext cx="2771247" cy="2330752"/>
            </a:xfrm>
            <a:prstGeom prst="bentConnector3">
              <a:avLst>
                <a:gd name="adj1" fmla="val 99838"/>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21206" y="4925903"/>
              <a:ext cx="954107" cy="369332"/>
            </a:xfrm>
            <a:prstGeom prst="rect">
              <a:avLst/>
            </a:prstGeom>
            <a:noFill/>
          </p:spPr>
          <p:txBody>
            <a:bodyPr wrap="none" rtlCol="0">
              <a:spAutoFit/>
            </a:bodyPr>
            <a:lstStyle/>
            <a:p>
              <a:r>
                <a:rPr lang="en-US" dirty="0"/>
                <a:t>814_06</a:t>
              </a:r>
            </a:p>
          </p:txBody>
        </p:sp>
        <p:sp>
          <p:nvSpPr>
            <p:cNvPr id="93" name="Oval 92"/>
            <p:cNvSpPr/>
            <p:nvPr/>
          </p:nvSpPr>
          <p:spPr>
            <a:xfrm>
              <a:off x="3999583" y="227916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5</a:t>
              </a:r>
            </a:p>
          </p:txBody>
        </p:sp>
      </p:grpSp>
      <p:sp>
        <p:nvSpPr>
          <p:cNvPr id="49" name="Rectangle 48"/>
          <p:cNvSpPr/>
          <p:nvPr/>
        </p:nvSpPr>
        <p:spPr>
          <a:xfrm>
            <a:off x="1877101" y="1237259"/>
            <a:ext cx="2108268" cy="26379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5195358" y="1295636"/>
            <a:ext cx="2098484" cy="28953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1935504" y="2244372"/>
            <a:ext cx="3209564" cy="40802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5124630" y="2238422"/>
            <a:ext cx="3620554" cy="40861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750706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9"/>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50"/>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60"/>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6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righ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right)">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right)">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right)">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right)">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wipe(right)">
                                      <p:cBhvr>
                                        <p:cTn id="57" dur="500"/>
                                        <p:tgtEl>
                                          <p:spTgt spid="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right)">
                                      <p:cBhvr>
                                        <p:cTn id="62" dur="5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up)">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up)">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60" grpId="0" animBg="1"/>
      <p:bldP spid="63"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7234975" y="3322975"/>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TDSP</a:t>
            </a:r>
          </a:p>
        </p:txBody>
      </p:sp>
      <p:sp>
        <p:nvSpPr>
          <p:cNvPr id="26" name="Rectangle 25"/>
          <p:cNvSpPr/>
          <p:nvPr/>
        </p:nvSpPr>
        <p:spPr>
          <a:xfrm>
            <a:off x="4220569" y="3322975"/>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ERCOT</a:t>
            </a:r>
          </a:p>
        </p:txBody>
      </p:sp>
      <p:sp>
        <p:nvSpPr>
          <p:cNvPr id="3" name="Title 2"/>
          <p:cNvSpPr>
            <a:spLocks noGrp="1"/>
          </p:cNvSpPr>
          <p:nvPr>
            <p:ph type="title"/>
          </p:nvPr>
        </p:nvSpPr>
        <p:spPr/>
        <p:txBody>
          <a:bodyPr>
            <a:normAutofit fontScale="90000"/>
          </a:bodyPr>
          <a:lstStyle/>
          <a:p>
            <a:r>
              <a:rPr lang="en-US" dirty="0"/>
              <a:t>Switch Hold – Add – Deferred Payment Plan (DPP)</a:t>
            </a:r>
          </a:p>
        </p:txBody>
      </p:sp>
      <p:sp>
        <p:nvSpPr>
          <p:cNvPr id="8" name="Bevel 3">
            <a:extLst>
              <a:ext uri="{FF2B5EF4-FFF2-40B4-BE49-F238E27FC236}">
                <a16:creationId xmlns:a16="http://schemas.microsoft.com/office/drawing/2014/main" id="{E13BB8E0-F20A-4DCE-B71F-E74AA816E919}"/>
              </a:ext>
            </a:extLst>
          </p:cNvPr>
          <p:cNvSpPr>
            <a:spLocks noChangeArrowheads="1"/>
          </p:cNvSpPr>
          <p:nvPr/>
        </p:nvSpPr>
        <p:spPr bwMode="auto">
          <a:xfrm>
            <a:off x="721171" y="3322975"/>
            <a:ext cx="1628775" cy="603504"/>
          </a:xfrm>
          <a:prstGeom prst="bevel">
            <a:avLst>
              <a:gd name="adj" fmla="val 12500"/>
            </a:avLst>
          </a:prstGeom>
          <a:solidFill>
            <a:schemeClr val="accent6">
              <a:lumMod val="75000"/>
            </a:schemeClr>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 </a:t>
            </a:r>
          </a:p>
        </p:txBody>
      </p:sp>
      <p:sp>
        <p:nvSpPr>
          <p:cNvPr id="6" name="Date Placeholder 5"/>
          <p:cNvSpPr>
            <a:spLocks noGrp="1"/>
          </p:cNvSpPr>
          <p:nvPr>
            <p:ph type="dt" sz="half" idx="10"/>
          </p:nvPr>
        </p:nvSpPr>
        <p:spPr/>
        <p:txBody>
          <a:bodyPr/>
          <a:lstStyle/>
          <a:p>
            <a:fld id="{D169DC72-0A65-4E01-BD53-1187176B4C14}" type="datetime1">
              <a:rPr lang="en-US" smtClean="0"/>
              <a:t>4/6/2023</a:t>
            </a:fld>
            <a:endParaRPr lang="en-US" dirty="0"/>
          </a:p>
        </p:txBody>
      </p:sp>
      <p:sp>
        <p:nvSpPr>
          <p:cNvPr id="7" name="Footer Placeholder 6"/>
          <p:cNvSpPr>
            <a:spLocks noGrp="1"/>
          </p:cNvSpPr>
          <p:nvPr>
            <p:ph type="ftr" sz="quarter" idx="11"/>
          </p:nvPr>
        </p:nvSpPr>
        <p:spPr/>
        <p:txBody>
          <a:bodyPr/>
          <a:lstStyle/>
          <a:p>
            <a:r>
              <a:rPr lang="en-US"/>
              <a:t>TxSET</a:t>
            </a:r>
            <a:endParaRPr lang="en-US" dirty="0"/>
          </a:p>
        </p:txBody>
      </p:sp>
      <p:sp>
        <p:nvSpPr>
          <p:cNvPr id="10" name="Slide Number Placeholder 9"/>
          <p:cNvSpPr>
            <a:spLocks noGrp="1"/>
          </p:cNvSpPr>
          <p:nvPr>
            <p:ph type="sldNum" sz="quarter" idx="12"/>
          </p:nvPr>
        </p:nvSpPr>
        <p:spPr/>
        <p:txBody>
          <a:bodyPr/>
          <a:lstStyle/>
          <a:p>
            <a:fld id="{D57F1E4F-1CFF-5643-939E-02111984F565}" type="slidenum">
              <a:rPr lang="en-US" smtClean="0"/>
              <a:pPr/>
              <a:t>68</a:t>
            </a:fld>
            <a:endParaRPr lang="en-US" dirty="0"/>
          </a:p>
        </p:txBody>
      </p:sp>
      <p:grpSp>
        <p:nvGrpSpPr>
          <p:cNvPr id="5" name="Group 4"/>
          <p:cNvGrpSpPr/>
          <p:nvPr/>
        </p:nvGrpSpPr>
        <p:grpSpPr>
          <a:xfrm>
            <a:off x="592814" y="1387450"/>
            <a:ext cx="7478359" cy="1882300"/>
            <a:chOff x="592814" y="1387450"/>
            <a:chExt cx="7478359" cy="1882300"/>
          </a:xfrm>
        </p:grpSpPr>
        <p:cxnSp>
          <p:nvCxnSpPr>
            <p:cNvPr id="17" name="Elbow Connector 16"/>
            <p:cNvCxnSpPr/>
            <p:nvPr/>
          </p:nvCxnSpPr>
          <p:spPr>
            <a:xfrm>
              <a:off x="847413" y="1756782"/>
              <a:ext cx="7223760" cy="1459656"/>
            </a:xfrm>
            <a:prstGeom prst="bentConnector3">
              <a:avLst>
                <a:gd name="adj1" fmla="val 100059"/>
              </a:avLst>
            </a:prstGeom>
            <a:ln w="50800">
              <a:solidFill>
                <a:schemeClr val="accent5">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endCxn id="30" idx="0"/>
            </p:cNvCxnSpPr>
            <p:nvPr/>
          </p:nvCxnSpPr>
          <p:spPr>
            <a:xfrm>
              <a:off x="862562" y="1756782"/>
              <a:ext cx="0" cy="1284368"/>
            </a:xfrm>
            <a:prstGeom prst="line">
              <a:avLst/>
            </a:prstGeom>
            <a:ln w="508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753902" y="1387450"/>
              <a:ext cx="1620957" cy="369332"/>
            </a:xfrm>
            <a:prstGeom prst="rect">
              <a:avLst/>
            </a:prstGeom>
            <a:noFill/>
          </p:spPr>
          <p:txBody>
            <a:bodyPr wrap="none" rtlCol="0">
              <a:spAutoFit/>
            </a:bodyPr>
            <a:lstStyle/>
            <a:p>
              <a:r>
                <a:rPr lang="en-US" dirty="0"/>
                <a:t>650_01  (add)</a:t>
              </a:r>
            </a:p>
          </p:txBody>
        </p:sp>
        <p:sp>
          <p:nvSpPr>
            <p:cNvPr id="30" name="Oval 29"/>
            <p:cNvSpPr/>
            <p:nvPr/>
          </p:nvSpPr>
          <p:spPr>
            <a:xfrm>
              <a:off x="592814" y="3041150"/>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12" name="Group 11"/>
          <p:cNvGrpSpPr/>
          <p:nvPr/>
        </p:nvGrpSpPr>
        <p:grpSpPr>
          <a:xfrm>
            <a:off x="2438400" y="3150176"/>
            <a:ext cx="1717835" cy="471765"/>
            <a:chOff x="2438400" y="3150176"/>
            <a:chExt cx="1717835" cy="471765"/>
          </a:xfrm>
        </p:grpSpPr>
        <p:cxnSp>
          <p:nvCxnSpPr>
            <p:cNvPr id="42" name="Straight Arrow Connector 41"/>
            <p:cNvCxnSpPr>
              <a:stCxn id="33" idx="2"/>
            </p:cNvCxnSpPr>
            <p:nvPr/>
          </p:nvCxnSpPr>
          <p:spPr>
            <a:xfrm flipH="1" flipV="1">
              <a:off x="2438400" y="3505200"/>
              <a:ext cx="1178339" cy="2441"/>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2665102" y="3150176"/>
              <a:ext cx="954107" cy="369332"/>
            </a:xfrm>
            <a:prstGeom prst="rect">
              <a:avLst/>
            </a:prstGeom>
            <a:noFill/>
          </p:spPr>
          <p:txBody>
            <a:bodyPr wrap="none" rtlCol="0">
              <a:spAutoFit/>
            </a:bodyPr>
            <a:lstStyle/>
            <a:p>
              <a:pPr algn="r"/>
              <a:r>
                <a:rPr lang="en-US" dirty="0"/>
                <a:t>814_20</a:t>
              </a:r>
            </a:p>
          </p:txBody>
        </p:sp>
        <p:sp>
          <p:nvSpPr>
            <p:cNvPr id="33" name="Oval 32"/>
            <p:cNvSpPr/>
            <p:nvPr/>
          </p:nvSpPr>
          <p:spPr>
            <a:xfrm>
              <a:off x="3616739" y="339334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4</a:t>
              </a:r>
            </a:p>
          </p:txBody>
        </p:sp>
      </p:grpSp>
      <p:grpSp>
        <p:nvGrpSpPr>
          <p:cNvPr id="13" name="Group 12"/>
          <p:cNvGrpSpPr/>
          <p:nvPr/>
        </p:nvGrpSpPr>
        <p:grpSpPr>
          <a:xfrm>
            <a:off x="5522957" y="3673118"/>
            <a:ext cx="1591791" cy="470959"/>
            <a:chOff x="5522957" y="3673118"/>
            <a:chExt cx="1591791" cy="470959"/>
          </a:xfrm>
        </p:grpSpPr>
        <p:cxnSp>
          <p:nvCxnSpPr>
            <p:cNvPr id="48" name="Straight Arrow Connector 47"/>
            <p:cNvCxnSpPr>
              <a:stCxn id="34" idx="6"/>
            </p:cNvCxnSpPr>
            <p:nvPr/>
          </p:nvCxnSpPr>
          <p:spPr>
            <a:xfrm flipV="1">
              <a:off x="6062453" y="4029591"/>
              <a:ext cx="1052295" cy="186"/>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6064019" y="3673118"/>
              <a:ext cx="954107" cy="369332"/>
            </a:xfrm>
            <a:prstGeom prst="rect">
              <a:avLst/>
            </a:prstGeom>
            <a:noFill/>
          </p:spPr>
          <p:txBody>
            <a:bodyPr wrap="none" rtlCol="0">
              <a:spAutoFit/>
            </a:bodyPr>
            <a:lstStyle/>
            <a:p>
              <a:r>
                <a:rPr lang="en-US" dirty="0"/>
                <a:t>814_21</a:t>
              </a:r>
            </a:p>
          </p:txBody>
        </p:sp>
        <p:sp>
          <p:nvSpPr>
            <p:cNvPr id="34" name="Oval 33"/>
            <p:cNvSpPr/>
            <p:nvPr/>
          </p:nvSpPr>
          <p:spPr>
            <a:xfrm>
              <a:off x="5522957" y="3915477"/>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5</a:t>
              </a:r>
            </a:p>
          </p:txBody>
        </p:sp>
      </p:grpSp>
      <p:grpSp>
        <p:nvGrpSpPr>
          <p:cNvPr id="11" name="Group 10"/>
          <p:cNvGrpSpPr/>
          <p:nvPr/>
        </p:nvGrpSpPr>
        <p:grpSpPr>
          <a:xfrm>
            <a:off x="5446553" y="3138309"/>
            <a:ext cx="1728671" cy="483446"/>
            <a:chOff x="5446553" y="3138309"/>
            <a:chExt cx="1728671" cy="483446"/>
          </a:xfrm>
        </p:grpSpPr>
        <p:cxnSp>
          <p:nvCxnSpPr>
            <p:cNvPr id="46" name="Straight Arrow Connector 45"/>
            <p:cNvCxnSpPr>
              <a:stCxn id="32" idx="2"/>
            </p:cNvCxnSpPr>
            <p:nvPr/>
          </p:nvCxnSpPr>
          <p:spPr>
            <a:xfrm flipH="1">
              <a:off x="5446553" y="3506901"/>
              <a:ext cx="1189175" cy="74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674111" y="3138309"/>
              <a:ext cx="954107" cy="369332"/>
            </a:xfrm>
            <a:prstGeom prst="rect">
              <a:avLst/>
            </a:prstGeom>
            <a:noFill/>
          </p:spPr>
          <p:txBody>
            <a:bodyPr wrap="none" rtlCol="0">
              <a:spAutoFit/>
            </a:bodyPr>
            <a:lstStyle/>
            <a:p>
              <a:pPr algn="r"/>
              <a:r>
                <a:rPr lang="en-US" dirty="0"/>
                <a:t>814_20</a:t>
              </a:r>
            </a:p>
          </p:txBody>
        </p:sp>
        <p:sp>
          <p:nvSpPr>
            <p:cNvPr id="32" name="Oval 31"/>
            <p:cNvSpPr/>
            <p:nvPr/>
          </p:nvSpPr>
          <p:spPr>
            <a:xfrm>
              <a:off x="6635728" y="3392046"/>
              <a:ext cx="539496" cy="2297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3</a:t>
              </a:r>
            </a:p>
          </p:txBody>
        </p:sp>
      </p:grpSp>
      <p:grpSp>
        <p:nvGrpSpPr>
          <p:cNvPr id="9" name="Group 8"/>
          <p:cNvGrpSpPr/>
          <p:nvPr/>
        </p:nvGrpSpPr>
        <p:grpSpPr>
          <a:xfrm>
            <a:off x="1620674" y="2369442"/>
            <a:ext cx="6192876" cy="919113"/>
            <a:chOff x="1620674" y="2369442"/>
            <a:chExt cx="6192876" cy="919113"/>
          </a:xfrm>
        </p:grpSpPr>
        <p:cxnSp>
          <p:nvCxnSpPr>
            <p:cNvPr id="35" name="Straight Connector 34"/>
            <p:cNvCxnSpPr>
              <a:endCxn id="31" idx="0"/>
            </p:cNvCxnSpPr>
            <p:nvPr/>
          </p:nvCxnSpPr>
          <p:spPr>
            <a:xfrm>
              <a:off x="7543802" y="2732518"/>
              <a:ext cx="0" cy="291491"/>
            </a:xfrm>
            <a:prstGeom prst="line">
              <a:avLst/>
            </a:prstGeom>
            <a:ln w="508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Elbow Connector 36"/>
            <p:cNvCxnSpPr/>
            <p:nvPr/>
          </p:nvCxnSpPr>
          <p:spPr>
            <a:xfrm rot="10800000" flipV="1">
              <a:off x="1620674" y="2738774"/>
              <a:ext cx="5943600" cy="549781"/>
            </a:xfrm>
            <a:prstGeom prst="bentConnector3">
              <a:avLst>
                <a:gd name="adj1" fmla="val 99862"/>
              </a:avLst>
            </a:prstGeom>
            <a:ln w="50800">
              <a:solidFill>
                <a:schemeClr val="accent5">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217665" y="2369442"/>
              <a:ext cx="3095719" cy="369332"/>
            </a:xfrm>
            <a:prstGeom prst="rect">
              <a:avLst/>
            </a:prstGeom>
            <a:noFill/>
          </p:spPr>
          <p:txBody>
            <a:bodyPr wrap="none" rtlCol="0">
              <a:spAutoFit/>
            </a:bodyPr>
            <a:lstStyle/>
            <a:p>
              <a:r>
                <a:rPr lang="en-US" dirty="0"/>
                <a:t>650_02  (acknowledgement)</a:t>
              </a:r>
            </a:p>
          </p:txBody>
        </p:sp>
        <p:sp>
          <p:nvSpPr>
            <p:cNvPr id="31" name="Oval 30"/>
            <p:cNvSpPr/>
            <p:nvPr/>
          </p:nvSpPr>
          <p:spPr>
            <a:xfrm>
              <a:off x="7274054" y="3024009"/>
              <a:ext cx="539496" cy="2136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sp>
        <p:nvSpPr>
          <p:cNvPr id="28" name="Rectangle 27"/>
          <p:cNvSpPr/>
          <p:nvPr/>
        </p:nvSpPr>
        <p:spPr>
          <a:xfrm>
            <a:off x="482325" y="1254706"/>
            <a:ext cx="8052075" cy="2032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2382656" y="3237660"/>
            <a:ext cx="1807150" cy="9064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5435273" y="3264273"/>
            <a:ext cx="1739951" cy="14446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801361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right)">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right)">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right)">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6" grpId="0" animBg="1"/>
      <p:bldP spid="38"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Switch Hold – Add - Tampering</a:t>
            </a:r>
          </a:p>
        </p:txBody>
      </p:sp>
      <p:sp>
        <p:nvSpPr>
          <p:cNvPr id="3" name="Date Placeholder 2"/>
          <p:cNvSpPr>
            <a:spLocks noGrp="1"/>
          </p:cNvSpPr>
          <p:nvPr>
            <p:ph type="dt" sz="half" idx="10"/>
          </p:nvPr>
        </p:nvSpPr>
        <p:spPr/>
        <p:txBody>
          <a:bodyPr/>
          <a:lstStyle/>
          <a:p>
            <a:fld id="{596765A1-1051-420F-BFCE-D84F290762C5}" type="datetime1">
              <a:rPr lang="en-US" smtClean="0"/>
              <a:t>4/6/2023</a:t>
            </a:fld>
            <a:endParaRPr lang="en-US" dirty="0"/>
          </a:p>
        </p:txBody>
      </p:sp>
      <p:sp>
        <p:nvSpPr>
          <p:cNvPr id="6" name="Footer Placeholder 5"/>
          <p:cNvSpPr>
            <a:spLocks noGrp="1"/>
          </p:cNvSpPr>
          <p:nvPr>
            <p:ph type="ftr" sz="quarter" idx="11"/>
          </p:nvPr>
        </p:nvSpPr>
        <p:spPr/>
        <p:txBody>
          <a:bodyPr/>
          <a:lstStyle/>
          <a:p>
            <a:r>
              <a:rPr lang="en-US"/>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69</a:t>
            </a:fld>
            <a:endParaRPr lang="en-US" dirty="0"/>
          </a:p>
        </p:txBody>
      </p:sp>
      <p:grpSp>
        <p:nvGrpSpPr>
          <p:cNvPr id="8" name="Group 7"/>
          <p:cNvGrpSpPr/>
          <p:nvPr/>
        </p:nvGrpSpPr>
        <p:grpSpPr>
          <a:xfrm>
            <a:off x="2438400" y="3143819"/>
            <a:ext cx="1692199" cy="483363"/>
            <a:chOff x="2438400" y="3143819"/>
            <a:chExt cx="1692199" cy="483363"/>
          </a:xfrm>
        </p:grpSpPr>
        <p:cxnSp>
          <p:nvCxnSpPr>
            <p:cNvPr id="24" name="Straight Arrow Connector 23"/>
            <p:cNvCxnSpPr>
              <a:stCxn id="17" idx="2"/>
            </p:cNvCxnSpPr>
            <p:nvPr/>
          </p:nvCxnSpPr>
          <p:spPr>
            <a:xfrm flipH="1" flipV="1">
              <a:off x="2438400" y="3505200"/>
              <a:ext cx="1152703" cy="7682"/>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658517" y="3143819"/>
              <a:ext cx="954107" cy="369332"/>
            </a:xfrm>
            <a:prstGeom prst="rect">
              <a:avLst/>
            </a:prstGeom>
            <a:noFill/>
          </p:spPr>
          <p:txBody>
            <a:bodyPr wrap="none" rtlCol="0">
              <a:spAutoFit/>
            </a:bodyPr>
            <a:lstStyle/>
            <a:p>
              <a:pPr algn="r"/>
              <a:r>
                <a:rPr lang="en-US" dirty="0"/>
                <a:t>814_20</a:t>
              </a:r>
            </a:p>
          </p:txBody>
        </p:sp>
        <p:sp>
          <p:nvSpPr>
            <p:cNvPr id="17" name="Oval 16"/>
            <p:cNvSpPr/>
            <p:nvPr/>
          </p:nvSpPr>
          <p:spPr>
            <a:xfrm>
              <a:off x="3591103" y="3398582"/>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grpSp>
        <p:nvGrpSpPr>
          <p:cNvPr id="10" name="Group 9"/>
          <p:cNvGrpSpPr/>
          <p:nvPr/>
        </p:nvGrpSpPr>
        <p:grpSpPr>
          <a:xfrm>
            <a:off x="5535017" y="3655334"/>
            <a:ext cx="1579731" cy="474912"/>
            <a:chOff x="5535017" y="3655334"/>
            <a:chExt cx="1579731" cy="474912"/>
          </a:xfrm>
        </p:grpSpPr>
        <p:cxnSp>
          <p:nvCxnSpPr>
            <p:cNvPr id="28" name="Straight Arrow Connector 27"/>
            <p:cNvCxnSpPr>
              <a:stCxn id="18" idx="6"/>
            </p:cNvCxnSpPr>
            <p:nvPr/>
          </p:nvCxnSpPr>
          <p:spPr>
            <a:xfrm>
              <a:off x="6074513" y="4015392"/>
              <a:ext cx="1040235" cy="14199"/>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085953" y="3655334"/>
              <a:ext cx="954107" cy="369332"/>
            </a:xfrm>
            <a:prstGeom prst="rect">
              <a:avLst/>
            </a:prstGeom>
            <a:noFill/>
          </p:spPr>
          <p:txBody>
            <a:bodyPr wrap="none" rtlCol="0">
              <a:spAutoFit/>
            </a:bodyPr>
            <a:lstStyle/>
            <a:p>
              <a:r>
                <a:rPr lang="en-US" dirty="0"/>
                <a:t>814_21</a:t>
              </a:r>
            </a:p>
          </p:txBody>
        </p:sp>
        <p:sp>
          <p:nvSpPr>
            <p:cNvPr id="18" name="Oval 17"/>
            <p:cNvSpPr/>
            <p:nvPr/>
          </p:nvSpPr>
          <p:spPr>
            <a:xfrm>
              <a:off x="5535017" y="3900537"/>
              <a:ext cx="539496" cy="2297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3</a:t>
              </a:r>
            </a:p>
          </p:txBody>
        </p:sp>
      </p:grpSp>
      <p:grpSp>
        <p:nvGrpSpPr>
          <p:cNvPr id="9" name="Group 8"/>
          <p:cNvGrpSpPr/>
          <p:nvPr/>
        </p:nvGrpSpPr>
        <p:grpSpPr>
          <a:xfrm>
            <a:off x="5446553" y="3145899"/>
            <a:ext cx="1692200" cy="483725"/>
            <a:chOff x="5446553" y="3145899"/>
            <a:chExt cx="1692200" cy="483725"/>
          </a:xfrm>
        </p:grpSpPr>
        <p:cxnSp>
          <p:nvCxnSpPr>
            <p:cNvPr id="26" name="Straight Arrow Connector 25"/>
            <p:cNvCxnSpPr>
              <a:stCxn id="16" idx="2"/>
            </p:cNvCxnSpPr>
            <p:nvPr/>
          </p:nvCxnSpPr>
          <p:spPr>
            <a:xfrm flipH="1" flipV="1">
              <a:off x="5446553" y="3507641"/>
              <a:ext cx="1152704" cy="7683"/>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651936" y="3145899"/>
              <a:ext cx="954107" cy="369332"/>
            </a:xfrm>
            <a:prstGeom prst="rect">
              <a:avLst/>
            </a:prstGeom>
            <a:noFill/>
          </p:spPr>
          <p:txBody>
            <a:bodyPr wrap="none" rtlCol="0">
              <a:spAutoFit/>
            </a:bodyPr>
            <a:lstStyle/>
            <a:p>
              <a:pPr algn="r"/>
              <a:r>
                <a:rPr lang="en-US" dirty="0"/>
                <a:t>814_20</a:t>
              </a:r>
            </a:p>
          </p:txBody>
        </p:sp>
        <p:sp>
          <p:nvSpPr>
            <p:cNvPr id="16" name="Oval 15"/>
            <p:cNvSpPr/>
            <p:nvPr/>
          </p:nvSpPr>
          <p:spPr>
            <a:xfrm>
              <a:off x="6599257" y="3401023"/>
              <a:ext cx="539496" cy="2286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5" name="Group 4"/>
          <p:cNvGrpSpPr/>
          <p:nvPr/>
        </p:nvGrpSpPr>
        <p:grpSpPr>
          <a:xfrm>
            <a:off x="1526238" y="2369442"/>
            <a:ext cx="6293009" cy="919113"/>
            <a:chOff x="1526238" y="2369442"/>
            <a:chExt cx="6293009" cy="919113"/>
          </a:xfrm>
        </p:grpSpPr>
        <p:cxnSp>
          <p:nvCxnSpPr>
            <p:cNvPr id="22" name="Elbow Connector 21"/>
            <p:cNvCxnSpPr/>
            <p:nvPr/>
          </p:nvCxnSpPr>
          <p:spPr>
            <a:xfrm rot="10800000" flipV="1">
              <a:off x="1526238" y="2738774"/>
              <a:ext cx="6035040" cy="549781"/>
            </a:xfrm>
            <a:prstGeom prst="bentConnector3">
              <a:avLst>
                <a:gd name="adj1" fmla="val 99862"/>
              </a:avLst>
            </a:prstGeom>
            <a:ln w="508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412679" y="2369442"/>
              <a:ext cx="2262158" cy="369332"/>
            </a:xfrm>
            <a:prstGeom prst="rect">
              <a:avLst/>
            </a:prstGeom>
            <a:noFill/>
          </p:spPr>
          <p:txBody>
            <a:bodyPr wrap="none" rtlCol="0">
              <a:spAutoFit/>
            </a:bodyPr>
            <a:lstStyle/>
            <a:p>
              <a:r>
                <a:rPr lang="en-US" dirty="0"/>
                <a:t>810_02  (tampering)</a:t>
              </a:r>
            </a:p>
          </p:txBody>
        </p:sp>
        <p:cxnSp>
          <p:nvCxnSpPr>
            <p:cNvPr id="21" name="Straight Connector 20"/>
            <p:cNvCxnSpPr>
              <a:endCxn id="19" idx="0"/>
            </p:cNvCxnSpPr>
            <p:nvPr/>
          </p:nvCxnSpPr>
          <p:spPr>
            <a:xfrm>
              <a:off x="7543800" y="2743200"/>
              <a:ext cx="5699" cy="291437"/>
            </a:xfrm>
            <a:prstGeom prst="line">
              <a:avLst/>
            </a:prstGeom>
            <a:ln w="508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7279751" y="3034637"/>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4</a:t>
              </a:r>
            </a:p>
          </p:txBody>
        </p:sp>
      </p:grpSp>
      <p:sp>
        <p:nvSpPr>
          <p:cNvPr id="32" name="Rectangle 31"/>
          <p:cNvSpPr/>
          <p:nvPr/>
        </p:nvSpPr>
        <p:spPr>
          <a:xfrm>
            <a:off x="1454922" y="1335806"/>
            <a:ext cx="6472528" cy="19462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440549" y="3172049"/>
            <a:ext cx="1699873" cy="12475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5425868" y="3216945"/>
            <a:ext cx="1735007" cy="12026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7234975" y="3322975"/>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TDSP</a:t>
            </a:r>
          </a:p>
        </p:txBody>
      </p:sp>
      <p:sp>
        <p:nvSpPr>
          <p:cNvPr id="36" name="Rectangle 35"/>
          <p:cNvSpPr/>
          <p:nvPr/>
        </p:nvSpPr>
        <p:spPr>
          <a:xfrm>
            <a:off x="4220569" y="3322975"/>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ERCOT</a:t>
            </a:r>
          </a:p>
        </p:txBody>
      </p:sp>
      <p:sp>
        <p:nvSpPr>
          <p:cNvPr id="37" name="Bevel 3">
            <a:extLst>
              <a:ext uri="{FF2B5EF4-FFF2-40B4-BE49-F238E27FC236}">
                <a16:creationId xmlns:a16="http://schemas.microsoft.com/office/drawing/2014/main" id="{E13BB8E0-F20A-4DCE-B71F-E74AA816E919}"/>
              </a:ext>
            </a:extLst>
          </p:cNvPr>
          <p:cNvSpPr>
            <a:spLocks noChangeArrowheads="1"/>
          </p:cNvSpPr>
          <p:nvPr/>
        </p:nvSpPr>
        <p:spPr bwMode="auto">
          <a:xfrm>
            <a:off x="721171" y="3322975"/>
            <a:ext cx="1628775" cy="603504"/>
          </a:xfrm>
          <a:prstGeom prst="bevel">
            <a:avLst>
              <a:gd name="adj" fmla="val 12500"/>
            </a:avLst>
          </a:prstGeom>
          <a:solidFill>
            <a:schemeClr val="accent6">
              <a:lumMod val="75000"/>
            </a:schemeClr>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 </a:t>
            </a:r>
          </a:p>
        </p:txBody>
      </p:sp>
    </p:spTree>
    <p:custDataLst>
      <p:tags r:id="rId1"/>
    </p:custDataLst>
    <p:extLst>
      <p:ext uri="{BB962C8B-B14F-4D97-AF65-F5344CB8AC3E}">
        <p14:creationId xmlns:p14="http://schemas.microsoft.com/office/powerpoint/2010/main" val="1017788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3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right)">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righ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right)">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t"/>
          <a:lstStyle/>
          <a:p>
            <a:r>
              <a:rPr lang="en-US" dirty="0">
                <a:solidFill>
                  <a:srgbClr val="B45F07"/>
                </a:solidFill>
              </a:rPr>
              <a:t>Introduction</a:t>
            </a:r>
          </a:p>
        </p:txBody>
      </p:sp>
      <p:sp>
        <p:nvSpPr>
          <p:cNvPr id="2" name="Date Placeholder 1"/>
          <p:cNvSpPr>
            <a:spLocks noGrp="1"/>
          </p:cNvSpPr>
          <p:nvPr>
            <p:ph type="dt" sz="half" idx="10"/>
          </p:nvPr>
        </p:nvSpPr>
        <p:spPr/>
        <p:txBody>
          <a:bodyPr/>
          <a:lstStyle/>
          <a:p>
            <a:fld id="{FD5534FE-8B41-4F86-8ECF-658E4F26088D}" type="datetime1">
              <a:rPr lang="en-US" smtClean="0"/>
              <a:t>4/6/2023</a:t>
            </a:fld>
            <a:endParaRPr lang="en-US" dirty="0"/>
          </a:p>
        </p:txBody>
      </p:sp>
      <p:sp>
        <p:nvSpPr>
          <p:cNvPr id="3" name="Footer Placeholder 2"/>
          <p:cNvSpPr>
            <a:spLocks noGrp="1"/>
          </p:cNvSpPr>
          <p:nvPr>
            <p:ph type="ftr" sz="quarter" idx="11"/>
          </p:nvPr>
        </p:nvSpPr>
        <p:spPr/>
        <p:txBody>
          <a:bodyPr/>
          <a:lstStyle/>
          <a:p>
            <a:r>
              <a:rPr lang="en-US"/>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7</a:t>
            </a:fld>
            <a:endParaRPr lang="en-US" dirty="0"/>
          </a:p>
        </p:txBody>
      </p:sp>
    </p:spTree>
    <p:custDataLst>
      <p:tags r:id="rId1"/>
    </p:custDataLst>
    <p:extLst>
      <p:ext uri="{BB962C8B-B14F-4D97-AF65-F5344CB8AC3E}">
        <p14:creationId xmlns:p14="http://schemas.microsoft.com/office/powerpoint/2010/main" val="5241163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Switch Hold – Remove – DPP / Tampering</a:t>
            </a:r>
          </a:p>
        </p:txBody>
      </p:sp>
      <p:sp>
        <p:nvSpPr>
          <p:cNvPr id="6" name="Date Placeholder 5"/>
          <p:cNvSpPr>
            <a:spLocks noGrp="1"/>
          </p:cNvSpPr>
          <p:nvPr>
            <p:ph type="dt" sz="half" idx="10"/>
          </p:nvPr>
        </p:nvSpPr>
        <p:spPr/>
        <p:txBody>
          <a:bodyPr/>
          <a:lstStyle/>
          <a:p>
            <a:fld id="{D169DC72-0A65-4E01-BD53-1187176B4C14}" type="datetime1">
              <a:rPr lang="en-US" smtClean="0"/>
              <a:t>4/6/2023</a:t>
            </a:fld>
            <a:endParaRPr lang="en-US" dirty="0"/>
          </a:p>
        </p:txBody>
      </p:sp>
      <p:sp>
        <p:nvSpPr>
          <p:cNvPr id="7" name="Footer Placeholder 6"/>
          <p:cNvSpPr>
            <a:spLocks noGrp="1"/>
          </p:cNvSpPr>
          <p:nvPr>
            <p:ph type="ftr" sz="quarter" idx="11"/>
          </p:nvPr>
        </p:nvSpPr>
        <p:spPr/>
        <p:txBody>
          <a:bodyPr/>
          <a:lstStyle/>
          <a:p>
            <a:r>
              <a:rPr lang="en-US"/>
              <a:t>TxSET</a:t>
            </a:r>
            <a:endParaRPr lang="en-US" dirty="0"/>
          </a:p>
        </p:txBody>
      </p:sp>
      <p:sp>
        <p:nvSpPr>
          <p:cNvPr id="10" name="Slide Number Placeholder 9"/>
          <p:cNvSpPr>
            <a:spLocks noGrp="1"/>
          </p:cNvSpPr>
          <p:nvPr>
            <p:ph type="sldNum" sz="quarter" idx="12"/>
          </p:nvPr>
        </p:nvSpPr>
        <p:spPr/>
        <p:txBody>
          <a:bodyPr/>
          <a:lstStyle/>
          <a:p>
            <a:fld id="{D57F1E4F-1CFF-5643-939E-02111984F565}" type="slidenum">
              <a:rPr lang="en-US" smtClean="0"/>
              <a:pPr/>
              <a:t>70</a:t>
            </a:fld>
            <a:endParaRPr lang="en-US" dirty="0"/>
          </a:p>
        </p:txBody>
      </p:sp>
      <p:grpSp>
        <p:nvGrpSpPr>
          <p:cNvPr id="12" name="Group 11"/>
          <p:cNvGrpSpPr/>
          <p:nvPr/>
        </p:nvGrpSpPr>
        <p:grpSpPr>
          <a:xfrm>
            <a:off x="734520" y="1387450"/>
            <a:ext cx="7286270" cy="1873156"/>
            <a:chOff x="734520" y="1387450"/>
            <a:chExt cx="7286270" cy="1873156"/>
          </a:xfrm>
        </p:grpSpPr>
        <p:cxnSp>
          <p:nvCxnSpPr>
            <p:cNvPr id="18" name="Elbow Connector 17"/>
            <p:cNvCxnSpPr/>
            <p:nvPr/>
          </p:nvCxnSpPr>
          <p:spPr>
            <a:xfrm>
              <a:off x="979910" y="1775832"/>
              <a:ext cx="7040880" cy="1463040"/>
            </a:xfrm>
            <a:prstGeom prst="bentConnector3">
              <a:avLst>
                <a:gd name="adj1" fmla="val 100084"/>
              </a:avLst>
            </a:prstGeom>
            <a:ln w="50800">
              <a:solidFill>
                <a:schemeClr val="accent5">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21" idx="0"/>
            </p:cNvCxnSpPr>
            <p:nvPr/>
          </p:nvCxnSpPr>
          <p:spPr>
            <a:xfrm>
              <a:off x="1004268" y="1750798"/>
              <a:ext cx="0" cy="1281208"/>
            </a:xfrm>
            <a:prstGeom prst="line">
              <a:avLst/>
            </a:prstGeom>
            <a:ln w="508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497512" y="1387450"/>
              <a:ext cx="2005677" cy="369332"/>
            </a:xfrm>
            <a:prstGeom prst="rect">
              <a:avLst/>
            </a:prstGeom>
            <a:noFill/>
          </p:spPr>
          <p:txBody>
            <a:bodyPr wrap="none" rtlCol="0">
              <a:spAutoFit/>
            </a:bodyPr>
            <a:lstStyle/>
            <a:p>
              <a:r>
                <a:rPr lang="en-US" dirty="0"/>
                <a:t>650_01  (remove)</a:t>
              </a:r>
            </a:p>
          </p:txBody>
        </p:sp>
        <p:sp>
          <p:nvSpPr>
            <p:cNvPr id="21" name="Oval 20"/>
            <p:cNvSpPr/>
            <p:nvPr/>
          </p:nvSpPr>
          <p:spPr>
            <a:xfrm>
              <a:off x="734520" y="3032006"/>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15" name="Group 14"/>
          <p:cNvGrpSpPr/>
          <p:nvPr/>
        </p:nvGrpSpPr>
        <p:grpSpPr>
          <a:xfrm>
            <a:off x="2438400" y="3116030"/>
            <a:ext cx="1683498" cy="505911"/>
            <a:chOff x="2438400" y="3116030"/>
            <a:chExt cx="1683498" cy="505911"/>
          </a:xfrm>
        </p:grpSpPr>
        <p:cxnSp>
          <p:nvCxnSpPr>
            <p:cNvPr id="29" name="Straight Arrow Connector 28"/>
            <p:cNvCxnSpPr>
              <a:stCxn id="24" idx="2"/>
            </p:cNvCxnSpPr>
            <p:nvPr/>
          </p:nvCxnSpPr>
          <p:spPr>
            <a:xfrm flipH="1" flipV="1">
              <a:off x="2438400" y="3505200"/>
              <a:ext cx="1144002" cy="2441"/>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635555" y="3116030"/>
              <a:ext cx="954107" cy="369332"/>
            </a:xfrm>
            <a:prstGeom prst="rect">
              <a:avLst/>
            </a:prstGeom>
            <a:noFill/>
          </p:spPr>
          <p:txBody>
            <a:bodyPr wrap="none" rtlCol="0">
              <a:spAutoFit/>
            </a:bodyPr>
            <a:lstStyle/>
            <a:p>
              <a:pPr algn="r"/>
              <a:r>
                <a:rPr lang="en-US" dirty="0"/>
                <a:t>814_20</a:t>
              </a:r>
            </a:p>
          </p:txBody>
        </p:sp>
        <p:sp>
          <p:nvSpPr>
            <p:cNvPr id="24" name="Oval 23"/>
            <p:cNvSpPr/>
            <p:nvPr/>
          </p:nvSpPr>
          <p:spPr>
            <a:xfrm>
              <a:off x="3582402" y="339334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4</a:t>
              </a:r>
            </a:p>
          </p:txBody>
        </p:sp>
      </p:grpSp>
      <p:grpSp>
        <p:nvGrpSpPr>
          <p:cNvPr id="14" name="Group 13"/>
          <p:cNvGrpSpPr/>
          <p:nvPr/>
        </p:nvGrpSpPr>
        <p:grpSpPr>
          <a:xfrm>
            <a:off x="5534682" y="3692499"/>
            <a:ext cx="1580066" cy="477596"/>
            <a:chOff x="5534682" y="3663924"/>
            <a:chExt cx="1580066" cy="477596"/>
          </a:xfrm>
        </p:grpSpPr>
        <p:cxnSp>
          <p:nvCxnSpPr>
            <p:cNvPr id="33" name="Straight Arrow Connector 32"/>
            <p:cNvCxnSpPr>
              <a:stCxn id="25" idx="6"/>
            </p:cNvCxnSpPr>
            <p:nvPr/>
          </p:nvCxnSpPr>
          <p:spPr>
            <a:xfrm>
              <a:off x="6074178" y="4027220"/>
              <a:ext cx="1040570" cy="2371"/>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073607" y="3663924"/>
              <a:ext cx="954107" cy="369332"/>
            </a:xfrm>
            <a:prstGeom prst="rect">
              <a:avLst/>
            </a:prstGeom>
            <a:noFill/>
          </p:spPr>
          <p:txBody>
            <a:bodyPr wrap="none" rtlCol="0">
              <a:spAutoFit/>
            </a:bodyPr>
            <a:lstStyle/>
            <a:p>
              <a:r>
                <a:rPr lang="en-US" dirty="0"/>
                <a:t>814_21</a:t>
              </a:r>
            </a:p>
          </p:txBody>
        </p:sp>
        <p:sp>
          <p:nvSpPr>
            <p:cNvPr id="25" name="Oval 24"/>
            <p:cNvSpPr/>
            <p:nvPr/>
          </p:nvSpPr>
          <p:spPr>
            <a:xfrm>
              <a:off x="5534682" y="3912920"/>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5</a:t>
              </a:r>
            </a:p>
          </p:txBody>
        </p:sp>
      </p:grpSp>
      <p:grpSp>
        <p:nvGrpSpPr>
          <p:cNvPr id="13" name="Group 12"/>
          <p:cNvGrpSpPr/>
          <p:nvPr/>
        </p:nvGrpSpPr>
        <p:grpSpPr>
          <a:xfrm>
            <a:off x="5446553" y="3137877"/>
            <a:ext cx="1692200" cy="487566"/>
            <a:chOff x="5446553" y="3137877"/>
            <a:chExt cx="1692200" cy="487566"/>
          </a:xfrm>
        </p:grpSpPr>
        <p:cxnSp>
          <p:nvCxnSpPr>
            <p:cNvPr id="31" name="Straight Arrow Connector 30"/>
            <p:cNvCxnSpPr>
              <a:stCxn id="23" idx="2"/>
            </p:cNvCxnSpPr>
            <p:nvPr/>
          </p:nvCxnSpPr>
          <p:spPr>
            <a:xfrm flipH="1" flipV="1">
              <a:off x="5446553" y="3507641"/>
              <a:ext cx="1152704" cy="2948"/>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641978" y="3137877"/>
              <a:ext cx="954107" cy="369332"/>
            </a:xfrm>
            <a:prstGeom prst="rect">
              <a:avLst/>
            </a:prstGeom>
            <a:noFill/>
          </p:spPr>
          <p:txBody>
            <a:bodyPr wrap="none" rtlCol="0">
              <a:spAutoFit/>
            </a:bodyPr>
            <a:lstStyle/>
            <a:p>
              <a:pPr algn="r"/>
              <a:r>
                <a:rPr lang="en-US" dirty="0"/>
                <a:t>814_20</a:t>
              </a:r>
            </a:p>
          </p:txBody>
        </p:sp>
        <p:sp>
          <p:nvSpPr>
            <p:cNvPr id="23" name="Oval 22"/>
            <p:cNvSpPr/>
            <p:nvPr/>
          </p:nvSpPr>
          <p:spPr>
            <a:xfrm>
              <a:off x="6599257" y="3395734"/>
              <a:ext cx="539496" cy="2297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3</a:t>
              </a:r>
            </a:p>
          </p:txBody>
        </p:sp>
      </p:grpSp>
      <p:grpSp>
        <p:nvGrpSpPr>
          <p:cNvPr id="11" name="Group 10"/>
          <p:cNvGrpSpPr/>
          <p:nvPr/>
        </p:nvGrpSpPr>
        <p:grpSpPr>
          <a:xfrm>
            <a:off x="1619252" y="2321817"/>
            <a:ext cx="6181143" cy="936324"/>
            <a:chOff x="1628777" y="2369442"/>
            <a:chExt cx="6181143" cy="936324"/>
          </a:xfrm>
        </p:grpSpPr>
        <p:cxnSp>
          <p:nvCxnSpPr>
            <p:cNvPr id="26" name="Straight Connector 25"/>
            <p:cNvCxnSpPr>
              <a:endCxn id="22" idx="0"/>
            </p:cNvCxnSpPr>
            <p:nvPr/>
          </p:nvCxnSpPr>
          <p:spPr>
            <a:xfrm flipH="1">
              <a:off x="7540172" y="2743200"/>
              <a:ext cx="3628" cy="333966"/>
            </a:xfrm>
            <a:prstGeom prst="line">
              <a:avLst/>
            </a:prstGeom>
            <a:ln w="508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7" name="Elbow Connector 26"/>
            <p:cNvCxnSpPr/>
            <p:nvPr/>
          </p:nvCxnSpPr>
          <p:spPr>
            <a:xfrm rot="10800000" flipV="1">
              <a:off x="1628777" y="2739915"/>
              <a:ext cx="5943600" cy="548640"/>
            </a:xfrm>
            <a:prstGeom prst="bentConnector3">
              <a:avLst>
                <a:gd name="adj1" fmla="val 99862"/>
              </a:avLst>
            </a:prstGeom>
            <a:ln w="50800">
              <a:solidFill>
                <a:schemeClr val="accent5">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052718" y="2369442"/>
              <a:ext cx="3095719" cy="369332"/>
            </a:xfrm>
            <a:prstGeom prst="rect">
              <a:avLst/>
            </a:prstGeom>
            <a:noFill/>
          </p:spPr>
          <p:txBody>
            <a:bodyPr wrap="none" rtlCol="0">
              <a:spAutoFit/>
            </a:bodyPr>
            <a:lstStyle/>
            <a:p>
              <a:r>
                <a:rPr lang="en-US" dirty="0"/>
                <a:t>650_02  (acknowledgement)</a:t>
              </a:r>
            </a:p>
          </p:txBody>
        </p:sp>
        <p:sp>
          <p:nvSpPr>
            <p:cNvPr id="22" name="Oval 21"/>
            <p:cNvSpPr/>
            <p:nvPr/>
          </p:nvSpPr>
          <p:spPr>
            <a:xfrm>
              <a:off x="7270424" y="3077166"/>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sp>
        <p:nvSpPr>
          <p:cNvPr id="37" name="Rectangle 36"/>
          <p:cNvSpPr/>
          <p:nvPr/>
        </p:nvSpPr>
        <p:spPr>
          <a:xfrm>
            <a:off x="657840" y="1201865"/>
            <a:ext cx="7876560" cy="2082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430835" y="3162402"/>
            <a:ext cx="1728339" cy="10077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5459240" y="3207708"/>
            <a:ext cx="1717613" cy="12214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7234975" y="3322975"/>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TDSP</a:t>
            </a:r>
          </a:p>
        </p:txBody>
      </p:sp>
      <p:sp>
        <p:nvSpPr>
          <p:cNvPr id="41" name="Rectangle 40"/>
          <p:cNvSpPr/>
          <p:nvPr/>
        </p:nvSpPr>
        <p:spPr>
          <a:xfrm>
            <a:off x="4220569" y="3322975"/>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ERCOT</a:t>
            </a:r>
          </a:p>
        </p:txBody>
      </p:sp>
      <p:sp>
        <p:nvSpPr>
          <p:cNvPr id="42" name="Bevel 3">
            <a:extLst>
              <a:ext uri="{FF2B5EF4-FFF2-40B4-BE49-F238E27FC236}">
                <a16:creationId xmlns:a16="http://schemas.microsoft.com/office/drawing/2014/main" id="{E13BB8E0-F20A-4DCE-B71F-E74AA816E919}"/>
              </a:ext>
            </a:extLst>
          </p:cNvPr>
          <p:cNvSpPr>
            <a:spLocks noChangeArrowheads="1"/>
          </p:cNvSpPr>
          <p:nvPr/>
        </p:nvSpPr>
        <p:spPr bwMode="auto">
          <a:xfrm>
            <a:off x="721171" y="3322975"/>
            <a:ext cx="1628775" cy="603504"/>
          </a:xfrm>
          <a:prstGeom prst="bevel">
            <a:avLst>
              <a:gd name="adj" fmla="val 12500"/>
            </a:avLst>
          </a:prstGeom>
          <a:solidFill>
            <a:schemeClr val="accent6">
              <a:lumMod val="75000"/>
            </a:schemeClr>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 </a:t>
            </a:r>
          </a:p>
        </p:txBody>
      </p:sp>
    </p:spTree>
    <p:custDataLst>
      <p:tags r:id="rId1"/>
    </p:custDataLst>
    <p:extLst>
      <p:ext uri="{BB962C8B-B14F-4D97-AF65-F5344CB8AC3E}">
        <p14:creationId xmlns:p14="http://schemas.microsoft.com/office/powerpoint/2010/main" val="189966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3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right)">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right)">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right)">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7446680" y="3089782"/>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TDSP</a:t>
            </a:r>
          </a:p>
        </p:txBody>
      </p:sp>
      <p:sp>
        <p:nvSpPr>
          <p:cNvPr id="25" name="Rectangle 24"/>
          <p:cNvSpPr/>
          <p:nvPr/>
        </p:nvSpPr>
        <p:spPr>
          <a:xfrm>
            <a:off x="4005934" y="3115107"/>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ERCOT</a:t>
            </a:r>
          </a:p>
        </p:txBody>
      </p:sp>
      <p:sp>
        <p:nvSpPr>
          <p:cNvPr id="2" name="Title 1"/>
          <p:cNvSpPr>
            <a:spLocks noGrp="1"/>
          </p:cNvSpPr>
          <p:nvPr>
            <p:ph type="title"/>
          </p:nvPr>
        </p:nvSpPr>
        <p:spPr/>
        <p:txBody>
          <a:bodyPr/>
          <a:lstStyle/>
          <a:p>
            <a:r>
              <a:rPr lang="en-US" dirty="0"/>
              <a:t>Switch w/ Switch Hold</a:t>
            </a:r>
          </a:p>
        </p:txBody>
      </p:sp>
      <p:sp>
        <p:nvSpPr>
          <p:cNvPr id="8" name="Bevel 3">
            <a:extLst>
              <a:ext uri="{FF2B5EF4-FFF2-40B4-BE49-F238E27FC236}">
                <a16:creationId xmlns:a16="http://schemas.microsoft.com/office/drawing/2014/main" id="{37EFAADB-B319-4BAB-9C39-042CD28D082A}"/>
              </a:ext>
            </a:extLst>
          </p:cNvPr>
          <p:cNvSpPr>
            <a:spLocks noChangeArrowheads="1"/>
          </p:cNvSpPr>
          <p:nvPr/>
        </p:nvSpPr>
        <p:spPr bwMode="auto">
          <a:xfrm>
            <a:off x="507974" y="3089782"/>
            <a:ext cx="1222375" cy="590550"/>
          </a:xfrm>
          <a:prstGeom prst="bevel">
            <a:avLst>
              <a:gd name="adj" fmla="val 12500"/>
            </a:avLst>
          </a:prstGeom>
          <a:solidFill>
            <a:srgbClr val="1B9558"/>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CR </a:t>
            </a:r>
          </a:p>
        </p:txBody>
      </p:sp>
      <p:sp>
        <p:nvSpPr>
          <p:cNvPr id="3" name="Date Placeholder 2"/>
          <p:cNvSpPr>
            <a:spLocks noGrp="1"/>
          </p:cNvSpPr>
          <p:nvPr>
            <p:ph type="dt" sz="half" idx="10"/>
          </p:nvPr>
        </p:nvSpPr>
        <p:spPr/>
        <p:txBody>
          <a:bodyPr/>
          <a:lstStyle/>
          <a:p>
            <a:fld id="{F1C7CD85-8B82-4F98-B0B3-D3085EAAB41C}" type="datetime1">
              <a:rPr lang="en-US" smtClean="0"/>
              <a:t>4/6/2023</a:t>
            </a:fld>
            <a:endParaRPr lang="en-US" dirty="0"/>
          </a:p>
        </p:txBody>
      </p:sp>
      <p:sp>
        <p:nvSpPr>
          <p:cNvPr id="6" name="Footer Placeholder 5"/>
          <p:cNvSpPr>
            <a:spLocks noGrp="1"/>
          </p:cNvSpPr>
          <p:nvPr>
            <p:ph type="ftr" sz="quarter" idx="11"/>
          </p:nvPr>
        </p:nvSpPr>
        <p:spPr/>
        <p:txBody>
          <a:bodyPr/>
          <a:lstStyle/>
          <a:p>
            <a:r>
              <a:rPr lang="en-US"/>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71</a:t>
            </a:fld>
            <a:endParaRPr lang="en-US" dirty="0"/>
          </a:p>
        </p:txBody>
      </p:sp>
      <p:grpSp>
        <p:nvGrpSpPr>
          <p:cNvPr id="4" name="Group 3"/>
          <p:cNvGrpSpPr/>
          <p:nvPr/>
        </p:nvGrpSpPr>
        <p:grpSpPr>
          <a:xfrm>
            <a:off x="1797798" y="2754868"/>
            <a:ext cx="2109477" cy="483632"/>
            <a:chOff x="1797798" y="2754868"/>
            <a:chExt cx="2109477" cy="483632"/>
          </a:xfrm>
        </p:grpSpPr>
        <p:cxnSp>
          <p:nvCxnSpPr>
            <p:cNvPr id="12" name="Straight Arrow Connector 11"/>
            <p:cNvCxnSpPr>
              <a:stCxn id="21" idx="6"/>
            </p:cNvCxnSpPr>
            <p:nvPr/>
          </p:nvCxnSpPr>
          <p:spPr>
            <a:xfrm>
              <a:off x="2337294" y="3124200"/>
              <a:ext cx="1569981" cy="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337294" y="2754868"/>
              <a:ext cx="1416100" cy="369332"/>
            </a:xfrm>
            <a:prstGeom prst="rect">
              <a:avLst/>
            </a:prstGeom>
            <a:noFill/>
          </p:spPr>
          <p:txBody>
            <a:bodyPr wrap="square" rtlCol="0">
              <a:spAutoFit/>
            </a:bodyPr>
            <a:lstStyle/>
            <a:p>
              <a:r>
                <a:rPr lang="en-US" dirty="0"/>
                <a:t>814_01</a:t>
              </a:r>
            </a:p>
          </p:txBody>
        </p:sp>
        <p:sp>
          <p:nvSpPr>
            <p:cNvPr id="21" name="Oval 20"/>
            <p:cNvSpPr/>
            <p:nvPr/>
          </p:nvSpPr>
          <p:spPr>
            <a:xfrm>
              <a:off x="1797798" y="3009900"/>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5" name="Group 4"/>
          <p:cNvGrpSpPr/>
          <p:nvPr/>
        </p:nvGrpSpPr>
        <p:grpSpPr>
          <a:xfrm>
            <a:off x="5249118" y="2754868"/>
            <a:ext cx="2119433" cy="483632"/>
            <a:chOff x="5249118" y="2754868"/>
            <a:chExt cx="2119433" cy="483632"/>
          </a:xfrm>
        </p:grpSpPr>
        <p:cxnSp>
          <p:nvCxnSpPr>
            <p:cNvPr id="15" name="Straight Arrow Connector 14"/>
            <p:cNvCxnSpPr>
              <a:stCxn id="22" idx="6"/>
            </p:cNvCxnSpPr>
            <p:nvPr/>
          </p:nvCxnSpPr>
          <p:spPr>
            <a:xfrm>
              <a:off x="5788614" y="3124200"/>
              <a:ext cx="1579937" cy="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788614" y="2754868"/>
              <a:ext cx="1422083" cy="369332"/>
            </a:xfrm>
            <a:prstGeom prst="rect">
              <a:avLst/>
            </a:prstGeom>
            <a:noFill/>
          </p:spPr>
          <p:txBody>
            <a:bodyPr wrap="square" rtlCol="0">
              <a:spAutoFit/>
            </a:bodyPr>
            <a:lstStyle/>
            <a:p>
              <a:r>
                <a:rPr lang="en-US" dirty="0"/>
                <a:t>814_03</a:t>
              </a:r>
            </a:p>
          </p:txBody>
        </p:sp>
        <p:sp>
          <p:nvSpPr>
            <p:cNvPr id="22" name="Oval 21"/>
            <p:cNvSpPr/>
            <p:nvPr/>
          </p:nvSpPr>
          <p:spPr>
            <a:xfrm>
              <a:off x="5249118" y="3009900"/>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grpSp>
        <p:nvGrpSpPr>
          <p:cNvPr id="10" name="Group 9"/>
          <p:cNvGrpSpPr/>
          <p:nvPr/>
        </p:nvGrpSpPr>
        <p:grpSpPr>
          <a:xfrm>
            <a:off x="5259075" y="3449615"/>
            <a:ext cx="2109476" cy="474685"/>
            <a:chOff x="5259075" y="3449615"/>
            <a:chExt cx="2109476" cy="474685"/>
          </a:xfrm>
        </p:grpSpPr>
        <p:cxnSp>
          <p:nvCxnSpPr>
            <p:cNvPr id="13" name="Straight Arrow Connector 12"/>
            <p:cNvCxnSpPr>
              <a:stCxn id="23" idx="2"/>
            </p:cNvCxnSpPr>
            <p:nvPr/>
          </p:nvCxnSpPr>
          <p:spPr>
            <a:xfrm flipH="1">
              <a:off x="5259075" y="3810000"/>
              <a:ext cx="1569980" cy="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695849" y="3449615"/>
              <a:ext cx="1120820" cy="369332"/>
            </a:xfrm>
            <a:prstGeom prst="rect">
              <a:avLst/>
            </a:prstGeom>
            <a:noFill/>
          </p:spPr>
          <p:txBody>
            <a:bodyPr wrap="none" rtlCol="0">
              <a:spAutoFit/>
            </a:bodyPr>
            <a:lstStyle/>
            <a:p>
              <a:pPr algn="r"/>
              <a:r>
                <a:rPr lang="en-US" dirty="0"/>
                <a:t>814_04R</a:t>
              </a:r>
            </a:p>
          </p:txBody>
        </p:sp>
        <p:sp>
          <p:nvSpPr>
            <p:cNvPr id="23" name="Oval 22"/>
            <p:cNvSpPr/>
            <p:nvPr/>
          </p:nvSpPr>
          <p:spPr>
            <a:xfrm>
              <a:off x="6829055" y="3695700"/>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3</a:t>
              </a:r>
            </a:p>
          </p:txBody>
        </p:sp>
      </p:grpSp>
      <p:grpSp>
        <p:nvGrpSpPr>
          <p:cNvPr id="9" name="Group 8"/>
          <p:cNvGrpSpPr/>
          <p:nvPr/>
        </p:nvGrpSpPr>
        <p:grpSpPr>
          <a:xfrm>
            <a:off x="1797801" y="3449615"/>
            <a:ext cx="2108774" cy="474685"/>
            <a:chOff x="1797801" y="3449615"/>
            <a:chExt cx="2108774" cy="474685"/>
          </a:xfrm>
        </p:grpSpPr>
        <p:cxnSp>
          <p:nvCxnSpPr>
            <p:cNvPr id="19" name="Straight Arrow Connector 18"/>
            <p:cNvCxnSpPr>
              <a:stCxn id="24" idx="2"/>
            </p:cNvCxnSpPr>
            <p:nvPr/>
          </p:nvCxnSpPr>
          <p:spPr>
            <a:xfrm flipH="1">
              <a:off x="1797801" y="3810000"/>
              <a:ext cx="1569278" cy="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966332" y="3449615"/>
              <a:ext cx="1389062" cy="369332"/>
            </a:xfrm>
            <a:prstGeom prst="rect">
              <a:avLst/>
            </a:prstGeom>
            <a:noFill/>
          </p:spPr>
          <p:txBody>
            <a:bodyPr wrap="square" rtlCol="0">
              <a:spAutoFit/>
            </a:bodyPr>
            <a:lstStyle/>
            <a:p>
              <a:pPr algn="r"/>
              <a:r>
                <a:rPr lang="en-US" dirty="0"/>
                <a:t>814_05R</a:t>
              </a:r>
            </a:p>
          </p:txBody>
        </p:sp>
        <p:sp>
          <p:nvSpPr>
            <p:cNvPr id="24" name="Oval 23"/>
            <p:cNvSpPr/>
            <p:nvPr/>
          </p:nvSpPr>
          <p:spPr>
            <a:xfrm>
              <a:off x="3367079" y="3695700"/>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4</a:t>
              </a:r>
            </a:p>
          </p:txBody>
        </p:sp>
      </p:grpSp>
      <p:sp>
        <p:nvSpPr>
          <p:cNvPr id="27" name="Rectangle 26"/>
          <p:cNvSpPr/>
          <p:nvPr/>
        </p:nvSpPr>
        <p:spPr>
          <a:xfrm>
            <a:off x="1778823" y="2754869"/>
            <a:ext cx="2148364" cy="13228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218784" y="2759329"/>
            <a:ext cx="2149767" cy="13183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461347" y="5728334"/>
            <a:ext cx="2223686" cy="369332"/>
          </a:xfrm>
          <a:prstGeom prst="rect">
            <a:avLst/>
          </a:prstGeom>
          <a:noFill/>
        </p:spPr>
        <p:txBody>
          <a:bodyPr wrap="none" rtlCol="0">
            <a:spAutoFit/>
          </a:bodyPr>
          <a:lstStyle/>
          <a:p>
            <a:r>
              <a:rPr lang="en-US" dirty="0">
                <a:solidFill>
                  <a:schemeClr val="tx1">
                    <a:lumMod val="75000"/>
                    <a:lumOff val="25000"/>
                  </a:schemeClr>
                </a:solidFill>
              </a:rPr>
              <a:t>Same result for MVI</a:t>
            </a:r>
          </a:p>
        </p:txBody>
      </p:sp>
      <p:sp>
        <p:nvSpPr>
          <p:cNvPr id="29" name="Rectangle 28"/>
          <p:cNvSpPr/>
          <p:nvPr/>
        </p:nvSpPr>
        <p:spPr>
          <a:xfrm>
            <a:off x="3499008" y="4771301"/>
            <a:ext cx="2148364" cy="13228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0512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right)">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right)">
                                      <p:cBhvr>
                                        <p:cTn id="30" dur="500"/>
                                        <p:tgtEl>
                                          <p:spTgt spid="9"/>
                                        </p:tgtEl>
                                      </p:cBhvr>
                                    </p:animEffect>
                                  </p:childTnLst>
                                </p:cTn>
                              </p:par>
                            </p:childTnLst>
                          </p:cTn>
                        </p:par>
                        <p:par>
                          <p:cTn id="31" fill="hold">
                            <p:stCondLst>
                              <p:cond delay="500"/>
                            </p:stCondLst>
                            <p:childTnLst>
                              <p:par>
                                <p:cTn id="32" presetID="1" presetClass="entr" presetSubtype="0" fill="hold" grpId="0" nodeType="afterEffect">
                                  <p:stCondLst>
                                    <p:cond delay="0"/>
                                  </p:stCondLst>
                                  <p:childTnLst>
                                    <p:set>
                                      <p:cBhvr>
                                        <p:cTn id="33" dur="1" fill="hold">
                                          <p:stCondLst>
                                            <p:cond delay="499"/>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11" grpId="0"/>
      <p:bldP spid="29"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78A827F-5504-4D2A-A474-C208D90D4E2B}" type="datetime1">
              <a:rPr lang="en-US" smtClean="0"/>
              <a:t>4/6/2023</a:t>
            </a:fld>
            <a:endParaRPr lang="en-US" dirty="0"/>
          </a:p>
        </p:txBody>
      </p:sp>
      <p:sp>
        <p:nvSpPr>
          <p:cNvPr id="5" name="Footer Placeholder 4"/>
          <p:cNvSpPr>
            <a:spLocks noGrp="1"/>
          </p:cNvSpPr>
          <p:nvPr>
            <p:ph type="ftr" sz="quarter" idx="11"/>
          </p:nvPr>
        </p:nvSpPr>
        <p:spPr/>
        <p:txBody>
          <a:bodyPr/>
          <a:lstStyle/>
          <a:p>
            <a:r>
              <a:rPr lang="en-US"/>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72</a:t>
            </a:fld>
            <a:endParaRPr lang="en-US" dirty="0"/>
          </a:p>
        </p:txBody>
      </p:sp>
      <p:sp>
        <p:nvSpPr>
          <p:cNvPr id="4" name="Title 3"/>
          <p:cNvSpPr>
            <a:spLocks noGrp="1"/>
          </p:cNvSpPr>
          <p:nvPr>
            <p:ph type="title"/>
          </p:nvPr>
        </p:nvSpPr>
        <p:spPr/>
        <p:txBody>
          <a:bodyPr>
            <a:normAutofit/>
          </a:bodyPr>
          <a:lstStyle/>
          <a:p>
            <a:r>
              <a:rPr lang="en-US" dirty="0"/>
              <a:t>Checkpoint Questions</a:t>
            </a:r>
          </a:p>
        </p:txBody>
      </p:sp>
      <p:sp>
        <p:nvSpPr>
          <p:cNvPr id="7" name="Content Placeholder 1">
            <a:extLst>
              <a:ext uri="{FF2B5EF4-FFF2-40B4-BE49-F238E27FC236}">
                <a16:creationId xmlns:a16="http://schemas.microsoft.com/office/drawing/2014/main" id="{1EFB95EA-9ECE-4124-B2E2-EA630B9863E8}"/>
              </a:ext>
            </a:extLst>
          </p:cNvPr>
          <p:cNvSpPr txBox="1">
            <a:spLocks/>
          </p:cNvSpPr>
          <p:nvPr/>
        </p:nvSpPr>
        <p:spPr>
          <a:xfrm>
            <a:off x="457200" y="1280160"/>
            <a:ext cx="8207829" cy="466344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600"/>
              </a:spcBef>
              <a:spcAft>
                <a:spcPts val="0"/>
              </a:spcAft>
              <a:buClr>
                <a:schemeClr val="accent1">
                  <a:lumMod val="75000"/>
                </a:schemeClr>
              </a:buClr>
              <a:buNone/>
            </a:pPr>
            <a:r>
              <a:rPr lang="en-US" sz="2400" dirty="0"/>
              <a:t>What transaction does the TDSP receive when an 814_01 or 814_16 is initiated? </a:t>
            </a:r>
          </a:p>
          <a:p>
            <a:pPr marL="1097280" indent="-457200">
              <a:lnSpc>
                <a:spcPct val="100000"/>
              </a:lnSpc>
              <a:spcBef>
                <a:spcPts val="2400"/>
              </a:spcBef>
              <a:spcAft>
                <a:spcPts val="0"/>
              </a:spcAft>
              <a:buClr>
                <a:schemeClr val="accent1">
                  <a:lumMod val="75000"/>
                </a:schemeClr>
              </a:buClr>
              <a:buFont typeface="+mj-lt"/>
              <a:buAutoNum type="alphaLcParenR"/>
            </a:pPr>
            <a:r>
              <a:rPr lang="en-US" sz="2400" dirty="0"/>
              <a:t>867_04</a:t>
            </a:r>
          </a:p>
          <a:p>
            <a:pPr marL="1097280" indent="-457200">
              <a:lnSpc>
                <a:spcPct val="100000"/>
              </a:lnSpc>
              <a:spcAft>
                <a:spcPts val="0"/>
              </a:spcAft>
              <a:buClr>
                <a:schemeClr val="accent1">
                  <a:lumMod val="75000"/>
                </a:schemeClr>
              </a:buClr>
              <a:buFont typeface="+mj-lt"/>
              <a:buAutoNum type="alphaLcParenR"/>
            </a:pPr>
            <a:r>
              <a:rPr lang="en-US" sz="2400" dirty="0"/>
              <a:t>814_03</a:t>
            </a:r>
          </a:p>
          <a:p>
            <a:pPr marL="1097280" indent="-457200">
              <a:lnSpc>
                <a:spcPct val="100000"/>
              </a:lnSpc>
              <a:spcAft>
                <a:spcPts val="0"/>
              </a:spcAft>
              <a:buClr>
                <a:schemeClr val="accent1">
                  <a:lumMod val="75000"/>
                </a:schemeClr>
              </a:buClr>
              <a:buFont typeface="+mj-lt"/>
              <a:buAutoNum type="alphaLcParenR"/>
            </a:pPr>
            <a:r>
              <a:rPr lang="en-US" sz="2400" dirty="0"/>
              <a:t>867_03</a:t>
            </a:r>
          </a:p>
          <a:p>
            <a:pPr marL="1097280" indent="-457200">
              <a:lnSpc>
                <a:spcPct val="100000"/>
              </a:lnSpc>
              <a:spcAft>
                <a:spcPts val="0"/>
              </a:spcAft>
              <a:buClr>
                <a:schemeClr val="accent1">
                  <a:lumMod val="75000"/>
                </a:schemeClr>
              </a:buClr>
              <a:buFont typeface="+mj-lt"/>
              <a:buAutoNum type="alphaLcParenR"/>
            </a:pPr>
            <a:r>
              <a:rPr lang="en-US" sz="2400" dirty="0"/>
              <a:t>814_04</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7545" y="2744068"/>
            <a:ext cx="441283" cy="441283"/>
          </a:xfrm>
          <a:prstGeom prst="rect">
            <a:avLst/>
          </a:prstGeom>
          <a:noFill/>
        </p:spPr>
      </p:pic>
      <p:sp>
        <p:nvSpPr>
          <p:cNvPr id="9" name="Rectangle 8"/>
          <p:cNvSpPr/>
          <p:nvPr/>
        </p:nvSpPr>
        <p:spPr>
          <a:xfrm>
            <a:off x="2677164" y="2391842"/>
            <a:ext cx="2480211" cy="1894536"/>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13297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78A827F-5504-4D2A-A474-C208D90D4E2B}" type="datetime1">
              <a:rPr lang="en-US" smtClean="0"/>
              <a:t>4/6/2023</a:t>
            </a:fld>
            <a:endParaRPr lang="en-US" dirty="0"/>
          </a:p>
        </p:txBody>
      </p:sp>
      <p:sp>
        <p:nvSpPr>
          <p:cNvPr id="5" name="Footer Placeholder 4"/>
          <p:cNvSpPr>
            <a:spLocks noGrp="1"/>
          </p:cNvSpPr>
          <p:nvPr>
            <p:ph type="ftr" sz="quarter" idx="11"/>
          </p:nvPr>
        </p:nvSpPr>
        <p:spPr/>
        <p:txBody>
          <a:bodyPr/>
          <a:lstStyle/>
          <a:p>
            <a:r>
              <a:rPr lang="en-US"/>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73</a:t>
            </a:fld>
            <a:endParaRPr lang="en-US" dirty="0"/>
          </a:p>
        </p:txBody>
      </p:sp>
      <p:sp>
        <p:nvSpPr>
          <p:cNvPr id="4" name="Title 3"/>
          <p:cNvSpPr>
            <a:spLocks noGrp="1"/>
          </p:cNvSpPr>
          <p:nvPr>
            <p:ph type="title"/>
          </p:nvPr>
        </p:nvSpPr>
        <p:spPr/>
        <p:txBody>
          <a:bodyPr>
            <a:normAutofit/>
          </a:bodyPr>
          <a:lstStyle/>
          <a:p>
            <a:r>
              <a:rPr lang="en-US" dirty="0"/>
              <a:t>Checkpoint Questions</a:t>
            </a:r>
          </a:p>
        </p:txBody>
      </p:sp>
      <p:sp>
        <p:nvSpPr>
          <p:cNvPr id="7" name="Content Placeholder 1">
            <a:extLst>
              <a:ext uri="{FF2B5EF4-FFF2-40B4-BE49-F238E27FC236}">
                <a16:creationId xmlns:a16="http://schemas.microsoft.com/office/drawing/2014/main" id="{1EFB95EA-9ECE-4124-B2E2-EA630B9863E8}"/>
              </a:ext>
            </a:extLst>
          </p:cNvPr>
          <p:cNvSpPr txBox="1">
            <a:spLocks/>
          </p:cNvSpPr>
          <p:nvPr/>
        </p:nvSpPr>
        <p:spPr>
          <a:xfrm>
            <a:off x="457200" y="1280160"/>
            <a:ext cx="8207829" cy="317427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600"/>
              </a:spcBef>
              <a:spcAft>
                <a:spcPts val="0"/>
              </a:spcAft>
              <a:buClr>
                <a:schemeClr val="accent1">
                  <a:lumMod val="75000"/>
                </a:schemeClr>
              </a:buClr>
              <a:buNone/>
            </a:pPr>
            <a:r>
              <a:rPr lang="en-US" sz="2400" dirty="0"/>
              <a:t>A Customer Loss (814_06) transaction is sent to which entity?</a:t>
            </a:r>
          </a:p>
          <a:p>
            <a:pPr marL="1097280" indent="-457200">
              <a:lnSpc>
                <a:spcPct val="100000"/>
              </a:lnSpc>
              <a:spcBef>
                <a:spcPts val="2400"/>
              </a:spcBef>
              <a:spcAft>
                <a:spcPts val="0"/>
              </a:spcAft>
              <a:buClr>
                <a:schemeClr val="accent1">
                  <a:lumMod val="75000"/>
                </a:schemeClr>
              </a:buClr>
              <a:buFont typeface="+mj-lt"/>
              <a:buAutoNum type="alphaLcParenR"/>
            </a:pPr>
            <a:r>
              <a:rPr lang="en-US" sz="2400" dirty="0"/>
              <a:t>Current REP of Record</a:t>
            </a:r>
          </a:p>
          <a:p>
            <a:pPr marL="1097280" indent="-457200">
              <a:lnSpc>
                <a:spcPct val="100000"/>
              </a:lnSpc>
              <a:spcAft>
                <a:spcPts val="0"/>
              </a:spcAft>
              <a:buClr>
                <a:schemeClr val="accent1">
                  <a:lumMod val="75000"/>
                </a:schemeClr>
              </a:buClr>
              <a:buFont typeface="+mj-lt"/>
              <a:buAutoNum type="alphaLcParenR"/>
            </a:pPr>
            <a:r>
              <a:rPr lang="en-US" sz="2400" dirty="0"/>
              <a:t>TDSP</a:t>
            </a:r>
          </a:p>
          <a:p>
            <a:pPr marL="1097280" indent="-457200">
              <a:lnSpc>
                <a:spcPct val="100000"/>
              </a:lnSpc>
              <a:spcAft>
                <a:spcPts val="0"/>
              </a:spcAft>
              <a:buClr>
                <a:schemeClr val="accent1">
                  <a:lumMod val="75000"/>
                </a:schemeClr>
              </a:buClr>
              <a:buFont typeface="+mj-lt"/>
              <a:buAutoNum type="alphaLcParenR"/>
            </a:pPr>
            <a:r>
              <a:rPr lang="en-US" sz="2400" dirty="0"/>
              <a:t>ERCOT</a:t>
            </a:r>
          </a:p>
          <a:p>
            <a:pPr marL="1097280" indent="-457200">
              <a:lnSpc>
                <a:spcPct val="100000"/>
              </a:lnSpc>
              <a:spcAft>
                <a:spcPts val="0"/>
              </a:spcAft>
              <a:buClr>
                <a:schemeClr val="accent1">
                  <a:lumMod val="75000"/>
                </a:schemeClr>
              </a:buClr>
              <a:buFont typeface="+mj-lt"/>
              <a:buAutoNum type="alphaLcParenR"/>
            </a:pPr>
            <a:r>
              <a:rPr lang="en-US" sz="2400" dirty="0"/>
              <a:t>New CR</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6337" y="2222994"/>
            <a:ext cx="441283" cy="441283"/>
          </a:xfrm>
          <a:prstGeom prst="rect">
            <a:avLst/>
          </a:prstGeom>
          <a:noFill/>
        </p:spPr>
      </p:pic>
      <p:sp>
        <p:nvSpPr>
          <p:cNvPr id="9" name="Content Placeholder 1">
            <a:extLst>
              <a:ext uri="{FF2B5EF4-FFF2-40B4-BE49-F238E27FC236}">
                <a16:creationId xmlns:a16="http://schemas.microsoft.com/office/drawing/2014/main" id="{1EFB95EA-9ECE-4124-B2E2-EA630B9863E8}"/>
              </a:ext>
            </a:extLst>
          </p:cNvPr>
          <p:cNvSpPr txBox="1">
            <a:spLocks/>
          </p:cNvSpPr>
          <p:nvPr/>
        </p:nvSpPr>
        <p:spPr>
          <a:xfrm>
            <a:off x="457200" y="4663757"/>
            <a:ext cx="8439150" cy="1441767"/>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2400"/>
              </a:spcBef>
              <a:spcAft>
                <a:spcPts val="0"/>
              </a:spcAft>
              <a:buClr>
                <a:schemeClr val="accent1">
                  <a:lumMod val="75000"/>
                </a:schemeClr>
              </a:buClr>
              <a:buNone/>
            </a:pPr>
            <a:r>
              <a:rPr lang="en-US" sz="2400" dirty="0"/>
              <a:t>True or False: The 814_04 / 814_05 provides premise attributes and scheduling. </a:t>
            </a:r>
          </a:p>
          <a:p>
            <a:pPr marL="0" indent="0" algn="ctr">
              <a:lnSpc>
                <a:spcPct val="100000"/>
              </a:lnSpc>
              <a:spcBef>
                <a:spcPts val="2000"/>
              </a:spcBef>
              <a:spcAft>
                <a:spcPts val="0"/>
              </a:spcAft>
              <a:buClr>
                <a:schemeClr val="accent1">
                  <a:lumMod val="75000"/>
                </a:schemeClr>
              </a:buClr>
              <a:buNone/>
            </a:pPr>
            <a:r>
              <a:rPr lang="en-US" sz="2400" b="1" dirty="0">
                <a:solidFill>
                  <a:schemeClr val="accent1">
                    <a:lumMod val="75000"/>
                  </a:schemeClr>
                </a:solidFill>
              </a:rPr>
              <a:t>TRUE</a:t>
            </a:r>
          </a:p>
        </p:txBody>
      </p:sp>
      <p:sp>
        <p:nvSpPr>
          <p:cNvPr id="10" name="Rectangle 9"/>
          <p:cNvSpPr/>
          <p:nvPr/>
        </p:nvSpPr>
        <p:spPr>
          <a:xfrm>
            <a:off x="4786337" y="2222994"/>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649607" y="5520003"/>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7113C50-F8E3-EA7F-C2CA-A7848E7CBECA}"/>
              </a:ext>
            </a:extLst>
          </p:cNvPr>
          <p:cNvSpPr/>
          <p:nvPr/>
        </p:nvSpPr>
        <p:spPr>
          <a:xfrm>
            <a:off x="247650" y="4492765"/>
            <a:ext cx="7543800" cy="1027237"/>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610316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9">
                                            <p:txEl>
                                              <p:pRg st="0" end="0"/>
                                            </p:txEl>
                                          </p:spTgt>
                                        </p:tgtEl>
                                        <p:attrNameLst>
                                          <p:attrName>style.visibility</p:attrName>
                                        </p:attrNameLst>
                                      </p:cBhvr>
                                      <p:to>
                                        <p:strVal val="visible"/>
                                      </p:to>
                                    </p:set>
                                    <p:animEffect transition="in" filter="fade">
                                      <p:cBhvr>
                                        <p:cTn id="9" dur="500"/>
                                        <p:tgtEl>
                                          <p:spTgt spid="9">
                                            <p:txEl>
                                              <p:pRg st="0" end="0"/>
                                            </p:txEl>
                                          </p:spTgt>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25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fade">
                                      <p:cBhvr>
                                        <p:cTn id="22" dur="500"/>
                                        <p:tgtEl>
                                          <p:spTgt spid="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uiExpand="1" build="p"/>
      <p:bldP spid="10" grpId="0" animBg="1"/>
      <p:bldP spid="11" grpId="0" animBg="1"/>
      <p:bldP spid="13"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7268617" y="2938889"/>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TDSP</a:t>
            </a:r>
          </a:p>
        </p:txBody>
      </p:sp>
      <p:sp>
        <p:nvSpPr>
          <p:cNvPr id="2" name="Title 1"/>
          <p:cNvSpPr>
            <a:spLocks noGrp="1"/>
          </p:cNvSpPr>
          <p:nvPr>
            <p:ph type="title"/>
          </p:nvPr>
        </p:nvSpPr>
        <p:spPr/>
        <p:txBody>
          <a:bodyPr/>
          <a:lstStyle/>
          <a:p>
            <a:r>
              <a:rPr lang="en-US" dirty="0"/>
              <a:t>Move Out (MVO) – Reject</a:t>
            </a:r>
          </a:p>
        </p:txBody>
      </p:sp>
      <p:sp>
        <p:nvSpPr>
          <p:cNvPr id="3" name="Date Placeholder 2"/>
          <p:cNvSpPr>
            <a:spLocks noGrp="1"/>
          </p:cNvSpPr>
          <p:nvPr>
            <p:ph type="dt" sz="half" idx="10"/>
          </p:nvPr>
        </p:nvSpPr>
        <p:spPr/>
        <p:txBody>
          <a:bodyPr/>
          <a:lstStyle/>
          <a:p>
            <a:fld id="{6F0D0AFB-390B-4867-92DE-8CDA32C66A2D}" type="datetime1">
              <a:rPr lang="en-US" smtClean="0"/>
              <a:t>4/6/2023</a:t>
            </a:fld>
            <a:endParaRPr lang="en-US" dirty="0"/>
          </a:p>
        </p:txBody>
      </p:sp>
      <p:sp>
        <p:nvSpPr>
          <p:cNvPr id="6" name="Footer Placeholder 5"/>
          <p:cNvSpPr>
            <a:spLocks noGrp="1"/>
          </p:cNvSpPr>
          <p:nvPr>
            <p:ph type="ftr" sz="quarter" idx="11"/>
          </p:nvPr>
        </p:nvSpPr>
        <p:spPr/>
        <p:txBody>
          <a:bodyPr/>
          <a:lstStyle/>
          <a:p>
            <a:r>
              <a:rPr lang="en-US"/>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74</a:t>
            </a:fld>
            <a:endParaRPr lang="en-US" dirty="0"/>
          </a:p>
        </p:txBody>
      </p:sp>
      <p:sp>
        <p:nvSpPr>
          <p:cNvPr id="18" name="Rectangle 17"/>
          <p:cNvSpPr/>
          <p:nvPr/>
        </p:nvSpPr>
        <p:spPr>
          <a:xfrm>
            <a:off x="4142969" y="2938889"/>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ERCOT</a:t>
            </a:r>
          </a:p>
        </p:txBody>
      </p:sp>
      <p:sp>
        <p:nvSpPr>
          <p:cNvPr id="20" name="Bevel 3">
            <a:extLst>
              <a:ext uri="{FF2B5EF4-FFF2-40B4-BE49-F238E27FC236}">
                <a16:creationId xmlns:a16="http://schemas.microsoft.com/office/drawing/2014/main" id="{AE9F1716-ABF5-4D8B-AAD6-5144A6B862B9}"/>
              </a:ext>
            </a:extLst>
          </p:cNvPr>
          <p:cNvSpPr>
            <a:spLocks noChangeArrowheads="1"/>
          </p:cNvSpPr>
          <p:nvPr/>
        </p:nvSpPr>
        <p:spPr bwMode="auto">
          <a:xfrm>
            <a:off x="552982" y="2938889"/>
            <a:ext cx="1628775" cy="584200"/>
          </a:xfrm>
          <a:prstGeom prst="bevel">
            <a:avLst>
              <a:gd name="adj" fmla="val 12500"/>
            </a:avLst>
          </a:prstGeom>
          <a:solidFill>
            <a:srgbClr val="1B9558"/>
          </a:solidFill>
          <a:ln w="9525" algn="ctr">
            <a:noFill/>
            <a:round/>
            <a:headEnd/>
            <a:tailEnd/>
          </a:ln>
          <a:scene3d>
            <a:camera prst="orthographicFront"/>
            <a:lightRig rig="threePt" dir="t"/>
          </a:scene3d>
          <a:sp3d/>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 </a:t>
            </a:r>
          </a:p>
        </p:txBody>
      </p:sp>
      <p:grpSp>
        <p:nvGrpSpPr>
          <p:cNvPr id="17" name="Group 16"/>
          <p:cNvGrpSpPr/>
          <p:nvPr/>
        </p:nvGrpSpPr>
        <p:grpSpPr>
          <a:xfrm>
            <a:off x="2289643" y="2626381"/>
            <a:ext cx="1713127" cy="467838"/>
            <a:chOff x="2289643" y="2626381"/>
            <a:chExt cx="1713127" cy="467838"/>
          </a:xfrm>
        </p:grpSpPr>
        <p:cxnSp>
          <p:nvCxnSpPr>
            <p:cNvPr id="19" name="Straight Arrow Connector 18"/>
            <p:cNvCxnSpPr>
              <a:stCxn id="24" idx="6"/>
            </p:cNvCxnSpPr>
            <p:nvPr/>
          </p:nvCxnSpPr>
          <p:spPr>
            <a:xfrm>
              <a:off x="2829139" y="2979919"/>
              <a:ext cx="1173631" cy="2531"/>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829607" y="2626381"/>
              <a:ext cx="1031943" cy="369332"/>
            </a:xfrm>
            <a:prstGeom prst="rect">
              <a:avLst/>
            </a:prstGeom>
            <a:noFill/>
          </p:spPr>
          <p:txBody>
            <a:bodyPr wrap="square" rtlCol="0">
              <a:spAutoFit/>
            </a:bodyPr>
            <a:lstStyle/>
            <a:p>
              <a:r>
                <a:rPr lang="en-US" dirty="0"/>
                <a:t>814_24</a:t>
              </a:r>
            </a:p>
          </p:txBody>
        </p:sp>
        <p:sp>
          <p:nvSpPr>
            <p:cNvPr id="24" name="Oval 23"/>
            <p:cNvSpPr/>
            <p:nvPr/>
          </p:nvSpPr>
          <p:spPr>
            <a:xfrm>
              <a:off x="2289643" y="2865619"/>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26" name="Group 25"/>
          <p:cNvGrpSpPr/>
          <p:nvPr/>
        </p:nvGrpSpPr>
        <p:grpSpPr>
          <a:xfrm>
            <a:off x="2216594" y="3265277"/>
            <a:ext cx="1788100" cy="469546"/>
            <a:chOff x="2216594" y="3265277"/>
            <a:chExt cx="1788100" cy="469546"/>
          </a:xfrm>
        </p:grpSpPr>
        <p:cxnSp>
          <p:nvCxnSpPr>
            <p:cNvPr id="27" name="Straight Arrow Connector 26"/>
            <p:cNvCxnSpPr>
              <a:stCxn id="30" idx="2"/>
            </p:cNvCxnSpPr>
            <p:nvPr/>
          </p:nvCxnSpPr>
          <p:spPr>
            <a:xfrm flipH="1" flipV="1">
              <a:off x="2216594" y="3616485"/>
              <a:ext cx="1248604" cy="4038"/>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339623" y="3265277"/>
              <a:ext cx="1120821" cy="369332"/>
            </a:xfrm>
            <a:prstGeom prst="rect">
              <a:avLst/>
            </a:prstGeom>
            <a:noFill/>
          </p:spPr>
          <p:txBody>
            <a:bodyPr wrap="none" rtlCol="0">
              <a:spAutoFit/>
            </a:bodyPr>
            <a:lstStyle/>
            <a:p>
              <a:pPr algn="r"/>
              <a:r>
                <a:rPr lang="en-US" dirty="0"/>
                <a:t>814_25R</a:t>
              </a:r>
            </a:p>
          </p:txBody>
        </p:sp>
        <p:sp>
          <p:nvSpPr>
            <p:cNvPr id="30" name="Oval 29"/>
            <p:cNvSpPr/>
            <p:nvPr/>
          </p:nvSpPr>
          <p:spPr>
            <a:xfrm>
              <a:off x="3465198" y="350622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sp>
        <p:nvSpPr>
          <p:cNvPr id="16" name="Rectangle 15"/>
          <p:cNvSpPr/>
          <p:nvPr/>
        </p:nvSpPr>
        <p:spPr>
          <a:xfrm>
            <a:off x="2181757" y="2674761"/>
            <a:ext cx="1898489" cy="1181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07760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right)">
                                      <p:cBhvr>
                                        <p:cTn id="1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Move Out – Accept</a:t>
            </a:r>
          </a:p>
        </p:txBody>
      </p:sp>
      <p:sp>
        <p:nvSpPr>
          <p:cNvPr id="3" name="Date Placeholder 2"/>
          <p:cNvSpPr>
            <a:spLocks noGrp="1"/>
          </p:cNvSpPr>
          <p:nvPr>
            <p:ph type="dt" sz="half" idx="10"/>
          </p:nvPr>
        </p:nvSpPr>
        <p:spPr/>
        <p:txBody>
          <a:bodyPr/>
          <a:lstStyle/>
          <a:p>
            <a:fld id="{699E7061-3354-4FAE-BAB1-A34DDFFB314A}" type="datetime1">
              <a:rPr lang="en-US" smtClean="0"/>
              <a:t>4/6/2023</a:t>
            </a:fld>
            <a:endParaRPr lang="en-US" dirty="0"/>
          </a:p>
        </p:txBody>
      </p:sp>
      <p:sp>
        <p:nvSpPr>
          <p:cNvPr id="6" name="Footer Placeholder 5"/>
          <p:cNvSpPr>
            <a:spLocks noGrp="1"/>
          </p:cNvSpPr>
          <p:nvPr>
            <p:ph type="ftr" sz="quarter" idx="11"/>
          </p:nvPr>
        </p:nvSpPr>
        <p:spPr/>
        <p:txBody>
          <a:bodyPr/>
          <a:lstStyle/>
          <a:p>
            <a:r>
              <a:rPr lang="en-US"/>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75</a:t>
            </a:fld>
            <a:endParaRPr lang="en-US" dirty="0"/>
          </a:p>
        </p:txBody>
      </p:sp>
      <p:grpSp>
        <p:nvGrpSpPr>
          <p:cNvPr id="21" name="Group 20"/>
          <p:cNvGrpSpPr/>
          <p:nvPr/>
        </p:nvGrpSpPr>
        <p:grpSpPr>
          <a:xfrm>
            <a:off x="2289643" y="2626381"/>
            <a:ext cx="1713127" cy="467838"/>
            <a:chOff x="2289643" y="2626381"/>
            <a:chExt cx="1713127" cy="467838"/>
          </a:xfrm>
        </p:grpSpPr>
        <p:cxnSp>
          <p:nvCxnSpPr>
            <p:cNvPr id="10" name="Straight Arrow Connector 9"/>
            <p:cNvCxnSpPr>
              <a:stCxn id="40" idx="6"/>
            </p:cNvCxnSpPr>
            <p:nvPr/>
          </p:nvCxnSpPr>
          <p:spPr>
            <a:xfrm>
              <a:off x="2829139" y="2979919"/>
              <a:ext cx="1173631" cy="2531"/>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829607" y="2626381"/>
              <a:ext cx="1031943" cy="369332"/>
            </a:xfrm>
            <a:prstGeom prst="rect">
              <a:avLst/>
            </a:prstGeom>
            <a:noFill/>
          </p:spPr>
          <p:txBody>
            <a:bodyPr wrap="square" rtlCol="0">
              <a:spAutoFit/>
            </a:bodyPr>
            <a:lstStyle/>
            <a:p>
              <a:r>
                <a:rPr lang="en-US" dirty="0"/>
                <a:t>814_24</a:t>
              </a:r>
            </a:p>
          </p:txBody>
        </p:sp>
        <p:sp>
          <p:nvSpPr>
            <p:cNvPr id="40" name="Oval 39"/>
            <p:cNvSpPr/>
            <p:nvPr/>
          </p:nvSpPr>
          <p:spPr>
            <a:xfrm>
              <a:off x="2289643" y="2865619"/>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25" name="Group 24"/>
          <p:cNvGrpSpPr/>
          <p:nvPr/>
        </p:nvGrpSpPr>
        <p:grpSpPr>
          <a:xfrm>
            <a:off x="5386222" y="2631271"/>
            <a:ext cx="1796864" cy="452306"/>
            <a:chOff x="5386222" y="2631271"/>
            <a:chExt cx="1796864" cy="452306"/>
          </a:xfrm>
        </p:grpSpPr>
        <p:cxnSp>
          <p:nvCxnSpPr>
            <p:cNvPr id="14" name="Straight Arrow Connector 13"/>
            <p:cNvCxnSpPr/>
            <p:nvPr/>
          </p:nvCxnSpPr>
          <p:spPr>
            <a:xfrm>
              <a:off x="5912070" y="2982450"/>
              <a:ext cx="1271016" cy="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926462" y="2631271"/>
              <a:ext cx="1096157" cy="369332"/>
            </a:xfrm>
            <a:prstGeom prst="rect">
              <a:avLst/>
            </a:prstGeom>
            <a:noFill/>
          </p:spPr>
          <p:txBody>
            <a:bodyPr wrap="square" rtlCol="0">
              <a:spAutoFit/>
            </a:bodyPr>
            <a:lstStyle/>
            <a:p>
              <a:r>
                <a:rPr lang="en-US" dirty="0"/>
                <a:t>814_24</a:t>
              </a:r>
            </a:p>
          </p:txBody>
        </p:sp>
        <p:sp>
          <p:nvSpPr>
            <p:cNvPr id="41" name="Oval 40"/>
            <p:cNvSpPr/>
            <p:nvPr/>
          </p:nvSpPr>
          <p:spPr>
            <a:xfrm>
              <a:off x="5386222" y="2854977"/>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grpSp>
        <p:nvGrpSpPr>
          <p:cNvPr id="50" name="Group 49"/>
          <p:cNvGrpSpPr/>
          <p:nvPr/>
        </p:nvGrpSpPr>
        <p:grpSpPr>
          <a:xfrm>
            <a:off x="5402582" y="3265277"/>
            <a:ext cx="1790024" cy="469546"/>
            <a:chOff x="5402582" y="3265277"/>
            <a:chExt cx="1790024" cy="469546"/>
          </a:xfrm>
        </p:grpSpPr>
        <p:cxnSp>
          <p:nvCxnSpPr>
            <p:cNvPr id="20" name="Straight Arrow Connector 19"/>
            <p:cNvCxnSpPr>
              <a:stCxn id="42" idx="2"/>
            </p:cNvCxnSpPr>
            <p:nvPr/>
          </p:nvCxnSpPr>
          <p:spPr>
            <a:xfrm flipH="1" flipV="1">
              <a:off x="5402582" y="3616485"/>
              <a:ext cx="1250528" cy="4038"/>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693667" y="3265277"/>
              <a:ext cx="954107" cy="369332"/>
            </a:xfrm>
            <a:prstGeom prst="rect">
              <a:avLst/>
            </a:prstGeom>
            <a:noFill/>
          </p:spPr>
          <p:txBody>
            <a:bodyPr wrap="none" rtlCol="0">
              <a:spAutoFit/>
            </a:bodyPr>
            <a:lstStyle/>
            <a:p>
              <a:pPr algn="r"/>
              <a:r>
                <a:rPr lang="en-US" dirty="0"/>
                <a:t>814_25</a:t>
              </a:r>
            </a:p>
          </p:txBody>
        </p:sp>
        <p:sp>
          <p:nvSpPr>
            <p:cNvPr id="42" name="Oval 41"/>
            <p:cNvSpPr/>
            <p:nvPr/>
          </p:nvSpPr>
          <p:spPr>
            <a:xfrm>
              <a:off x="6653110" y="350622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3</a:t>
              </a:r>
            </a:p>
          </p:txBody>
        </p:sp>
      </p:grpSp>
      <p:grpSp>
        <p:nvGrpSpPr>
          <p:cNvPr id="49" name="Group 48"/>
          <p:cNvGrpSpPr/>
          <p:nvPr/>
        </p:nvGrpSpPr>
        <p:grpSpPr>
          <a:xfrm>
            <a:off x="2216594" y="3265277"/>
            <a:ext cx="1788100" cy="469546"/>
            <a:chOff x="2216594" y="3265277"/>
            <a:chExt cx="1788100" cy="469546"/>
          </a:xfrm>
        </p:grpSpPr>
        <p:cxnSp>
          <p:nvCxnSpPr>
            <p:cNvPr id="11" name="Straight Arrow Connector 10"/>
            <p:cNvCxnSpPr>
              <a:stCxn id="43" idx="2"/>
            </p:cNvCxnSpPr>
            <p:nvPr/>
          </p:nvCxnSpPr>
          <p:spPr>
            <a:xfrm flipH="1" flipV="1">
              <a:off x="2216594" y="3616485"/>
              <a:ext cx="1248604" cy="4038"/>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506337" y="3265277"/>
              <a:ext cx="954107" cy="369332"/>
            </a:xfrm>
            <a:prstGeom prst="rect">
              <a:avLst/>
            </a:prstGeom>
            <a:noFill/>
          </p:spPr>
          <p:txBody>
            <a:bodyPr wrap="none" rtlCol="0">
              <a:spAutoFit/>
            </a:bodyPr>
            <a:lstStyle/>
            <a:p>
              <a:pPr algn="r"/>
              <a:r>
                <a:rPr lang="en-US" dirty="0"/>
                <a:t>814_25</a:t>
              </a:r>
            </a:p>
          </p:txBody>
        </p:sp>
        <p:sp>
          <p:nvSpPr>
            <p:cNvPr id="43" name="Oval 42"/>
            <p:cNvSpPr/>
            <p:nvPr/>
          </p:nvSpPr>
          <p:spPr>
            <a:xfrm>
              <a:off x="3465198" y="350622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4</a:t>
              </a:r>
            </a:p>
          </p:txBody>
        </p:sp>
      </p:grpSp>
      <p:grpSp>
        <p:nvGrpSpPr>
          <p:cNvPr id="52" name="Group 51"/>
          <p:cNvGrpSpPr/>
          <p:nvPr/>
        </p:nvGrpSpPr>
        <p:grpSpPr>
          <a:xfrm>
            <a:off x="5402581" y="4047939"/>
            <a:ext cx="1786177" cy="474293"/>
            <a:chOff x="5402581" y="4047939"/>
            <a:chExt cx="1786177" cy="474293"/>
          </a:xfrm>
        </p:grpSpPr>
        <p:cxnSp>
          <p:nvCxnSpPr>
            <p:cNvPr id="26" name="Straight Arrow Connector 25"/>
            <p:cNvCxnSpPr>
              <a:stCxn id="44" idx="2"/>
            </p:cNvCxnSpPr>
            <p:nvPr/>
          </p:nvCxnSpPr>
          <p:spPr>
            <a:xfrm flipH="1">
              <a:off x="5402581" y="4407932"/>
              <a:ext cx="1246681" cy="0"/>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547815" y="4047939"/>
              <a:ext cx="1099959" cy="369332"/>
            </a:xfrm>
            <a:prstGeom prst="rect">
              <a:avLst/>
            </a:prstGeom>
            <a:noFill/>
          </p:spPr>
          <p:txBody>
            <a:bodyPr wrap="square" rtlCol="0">
              <a:spAutoFit/>
            </a:bodyPr>
            <a:lstStyle/>
            <a:p>
              <a:pPr algn="r"/>
              <a:r>
                <a:rPr lang="en-US" dirty="0"/>
                <a:t>867_03F</a:t>
              </a:r>
            </a:p>
          </p:txBody>
        </p:sp>
        <p:sp>
          <p:nvSpPr>
            <p:cNvPr id="44" name="Oval 43"/>
            <p:cNvSpPr/>
            <p:nvPr/>
          </p:nvSpPr>
          <p:spPr>
            <a:xfrm>
              <a:off x="6649262" y="4293632"/>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5</a:t>
              </a:r>
            </a:p>
          </p:txBody>
        </p:sp>
      </p:grpSp>
      <p:grpSp>
        <p:nvGrpSpPr>
          <p:cNvPr id="51" name="Group 50"/>
          <p:cNvGrpSpPr/>
          <p:nvPr/>
        </p:nvGrpSpPr>
        <p:grpSpPr>
          <a:xfrm>
            <a:off x="2216592" y="4037233"/>
            <a:ext cx="1788102" cy="484999"/>
            <a:chOff x="2216592" y="4037233"/>
            <a:chExt cx="1788102" cy="484999"/>
          </a:xfrm>
        </p:grpSpPr>
        <p:cxnSp>
          <p:nvCxnSpPr>
            <p:cNvPr id="24" name="Straight Arrow Connector 23"/>
            <p:cNvCxnSpPr>
              <a:stCxn id="45" idx="2"/>
            </p:cNvCxnSpPr>
            <p:nvPr/>
          </p:nvCxnSpPr>
          <p:spPr>
            <a:xfrm flipH="1">
              <a:off x="2216592" y="4407932"/>
              <a:ext cx="1248606" cy="982"/>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367887" y="4037233"/>
              <a:ext cx="1092557" cy="369332"/>
            </a:xfrm>
            <a:prstGeom prst="rect">
              <a:avLst/>
            </a:prstGeom>
            <a:noFill/>
          </p:spPr>
          <p:txBody>
            <a:bodyPr wrap="square" rtlCol="0">
              <a:spAutoFit/>
            </a:bodyPr>
            <a:lstStyle/>
            <a:p>
              <a:pPr algn="r"/>
              <a:r>
                <a:rPr lang="en-US" dirty="0"/>
                <a:t>867_03F</a:t>
              </a:r>
            </a:p>
          </p:txBody>
        </p:sp>
        <p:sp>
          <p:nvSpPr>
            <p:cNvPr id="45" name="Oval 44"/>
            <p:cNvSpPr/>
            <p:nvPr/>
          </p:nvSpPr>
          <p:spPr>
            <a:xfrm>
              <a:off x="3465198" y="4293632"/>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6</a:t>
              </a:r>
            </a:p>
          </p:txBody>
        </p:sp>
      </p:grpSp>
      <p:grpSp>
        <p:nvGrpSpPr>
          <p:cNvPr id="53" name="Group 52"/>
          <p:cNvGrpSpPr/>
          <p:nvPr/>
        </p:nvGrpSpPr>
        <p:grpSpPr>
          <a:xfrm>
            <a:off x="1257232" y="1893790"/>
            <a:ext cx="6829678" cy="1003316"/>
            <a:chOff x="1257232" y="1893790"/>
            <a:chExt cx="6829678" cy="1003316"/>
          </a:xfrm>
        </p:grpSpPr>
        <p:cxnSp>
          <p:nvCxnSpPr>
            <p:cNvPr id="32" name="Elbow Connector 31"/>
            <p:cNvCxnSpPr/>
            <p:nvPr/>
          </p:nvCxnSpPr>
          <p:spPr>
            <a:xfrm rot="10800000" flipV="1">
              <a:off x="1257232" y="2275314"/>
              <a:ext cx="6583680" cy="609600"/>
            </a:xfrm>
            <a:prstGeom prst="bentConnector3">
              <a:avLst>
                <a:gd name="adj1" fmla="val 100069"/>
              </a:avLst>
            </a:prstGeom>
            <a:ln w="508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endCxn id="46" idx="0"/>
            </p:cNvCxnSpPr>
            <p:nvPr/>
          </p:nvCxnSpPr>
          <p:spPr>
            <a:xfrm flipH="1">
              <a:off x="7817162" y="2275313"/>
              <a:ext cx="3395" cy="393193"/>
            </a:xfrm>
            <a:prstGeom prst="line">
              <a:avLst/>
            </a:prstGeom>
            <a:ln w="508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4096136" y="1893790"/>
              <a:ext cx="954107" cy="369332"/>
            </a:xfrm>
            <a:prstGeom prst="rect">
              <a:avLst/>
            </a:prstGeom>
            <a:noFill/>
          </p:spPr>
          <p:txBody>
            <a:bodyPr wrap="none" rtlCol="0">
              <a:spAutoFit/>
            </a:bodyPr>
            <a:lstStyle/>
            <a:p>
              <a:r>
                <a:rPr lang="en-US" dirty="0"/>
                <a:t>810_02</a:t>
              </a:r>
            </a:p>
          </p:txBody>
        </p:sp>
        <p:sp>
          <p:nvSpPr>
            <p:cNvPr id="46" name="Oval 45"/>
            <p:cNvSpPr/>
            <p:nvPr/>
          </p:nvSpPr>
          <p:spPr>
            <a:xfrm>
              <a:off x="7547414" y="2668506"/>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7</a:t>
              </a:r>
            </a:p>
          </p:txBody>
        </p:sp>
      </p:grpSp>
      <p:sp>
        <p:nvSpPr>
          <p:cNvPr id="34" name="Rectangle 33"/>
          <p:cNvSpPr/>
          <p:nvPr/>
        </p:nvSpPr>
        <p:spPr>
          <a:xfrm>
            <a:off x="1020152" y="1155169"/>
            <a:ext cx="7133248" cy="17419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2225236" y="2770104"/>
            <a:ext cx="1851243" cy="20523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5332043" y="2794176"/>
            <a:ext cx="1915214" cy="22290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7268617" y="2938889"/>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TDSP</a:t>
            </a:r>
          </a:p>
        </p:txBody>
      </p:sp>
      <p:sp>
        <p:nvSpPr>
          <p:cNvPr id="47" name="Rectangle 46"/>
          <p:cNvSpPr/>
          <p:nvPr/>
        </p:nvSpPr>
        <p:spPr>
          <a:xfrm>
            <a:off x="4142969" y="2938889"/>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ERCOT</a:t>
            </a:r>
          </a:p>
        </p:txBody>
      </p:sp>
      <p:sp>
        <p:nvSpPr>
          <p:cNvPr id="48" name="Bevel 3">
            <a:extLst>
              <a:ext uri="{FF2B5EF4-FFF2-40B4-BE49-F238E27FC236}">
                <a16:creationId xmlns:a16="http://schemas.microsoft.com/office/drawing/2014/main" id="{AE9F1716-ABF5-4D8B-AAD6-5144A6B862B9}"/>
              </a:ext>
            </a:extLst>
          </p:cNvPr>
          <p:cNvSpPr>
            <a:spLocks noChangeArrowheads="1"/>
          </p:cNvSpPr>
          <p:nvPr/>
        </p:nvSpPr>
        <p:spPr bwMode="auto">
          <a:xfrm>
            <a:off x="552982" y="2938889"/>
            <a:ext cx="1628775" cy="584200"/>
          </a:xfrm>
          <a:prstGeom prst="bevel">
            <a:avLst>
              <a:gd name="adj" fmla="val 12500"/>
            </a:avLst>
          </a:prstGeom>
          <a:solidFill>
            <a:srgbClr val="1B9558"/>
          </a:solidFill>
          <a:ln w="9525" algn="ctr">
            <a:noFill/>
            <a:round/>
            <a:headEnd/>
            <a:tailEnd/>
          </a:ln>
          <a:scene3d>
            <a:camera prst="orthographicFront"/>
            <a:lightRig rig="threePt" dir="t"/>
          </a:scene3d>
          <a:sp3d/>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 </a:t>
            </a:r>
          </a:p>
        </p:txBody>
      </p:sp>
    </p:spTree>
    <p:custDataLst>
      <p:tags r:id="rId1"/>
    </p:custDataLst>
    <p:extLst>
      <p:ext uri="{BB962C8B-B14F-4D97-AF65-F5344CB8AC3E}">
        <p14:creationId xmlns:p14="http://schemas.microsoft.com/office/powerpoint/2010/main" val="184844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left)">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wipe(right)">
                                      <p:cBhvr>
                                        <p:cTn id="25" dur="500"/>
                                        <p:tgtEl>
                                          <p:spTgt spid="5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wipe(right)">
                                      <p:cBhvr>
                                        <p:cTn id="30" dur="500"/>
                                        <p:tgtEl>
                                          <p:spTgt spid="4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nodeType="click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wipe(right)">
                                      <p:cBhvr>
                                        <p:cTn id="35" dur="500"/>
                                        <p:tgtEl>
                                          <p:spTgt spid="5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nodeType="click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nodeType="clickEffect">
                                  <p:stCondLst>
                                    <p:cond delay="0"/>
                                  </p:stCondLst>
                                  <p:childTnLst>
                                    <p:set>
                                      <p:cBhvr>
                                        <p:cTn id="44" dur="1" fill="hold">
                                          <p:stCondLst>
                                            <p:cond delay="0"/>
                                          </p:stCondLst>
                                        </p:cTn>
                                        <p:tgtEl>
                                          <p:spTgt spid="53"/>
                                        </p:tgtEl>
                                        <p:attrNameLst>
                                          <p:attrName>style.visibility</p:attrName>
                                        </p:attrNameLst>
                                      </p:cBhvr>
                                      <p:to>
                                        <p:strVal val="visible"/>
                                      </p:to>
                                    </p:set>
                                    <p:animEffect transition="in" filter="wipe(right)">
                                      <p:cBhvr>
                                        <p:cTn id="4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07A0CB6-EE68-4234-B07C-E9C27A1319D5}" type="datetime1">
              <a:rPr lang="en-US" smtClean="0"/>
              <a:t>4/6/2023</a:t>
            </a:fld>
            <a:endParaRPr lang="en-US" dirty="0"/>
          </a:p>
        </p:txBody>
      </p:sp>
      <p:sp>
        <p:nvSpPr>
          <p:cNvPr id="5" name="Footer Placeholder 4"/>
          <p:cNvSpPr>
            <a:spLocks noGrp="1"/>
          </p:cNvSpPr>
          <p:nvPr>
            <p:ph type="ftr" sz="quarter" idx="11"/>
          </p:nvPr>
        </p:nvSpPr>
        <p:spPr/>
        <p:txBody>
          <a:bodyPr/>
          <a:lstStyle/>
          <a:p>
            <a:r>
              <a:rPr lang="en-US"/>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76</a:t>
            </a:fld>
            <a:endParaRPr lang="en-US" dirty="0"/>
          </a:p>
        </p:txBody>
      </p:sp>
      <p:sp>
        <p:nvSpPr>
          <p:cNvPr id="4" name="Title 3"/>
          <p:cNvSpPr>
            <a:spLocks noGrp="1"/>
          </p:cNvSpPr>
          <p:nvPr>
            <p:ph type="title"/>
          </p:nvPr>
        </p:nvSpPr>
        <p:spPr/>
        <p:txBody>
          <a:bodyPr>
            <a:normAutofit/>
          </a:bodyPr>
          <a:lstStyle/>
          <a:p>
            <a:r>
              <a:rPr lang="en-US" dirty="0"/>
              <a:t>Checkpoint Questions</a:t>
            </a:r>
          </a:p>
        </p:txBody>
      </p:sp>
      <p:sp>
        <p:nvSpPr>
          <p:cNvPr id="7" name="Content Placeholder 1">
            <a:extLst>
              <a:ext uri="{FF2B5EF4-FFF2-40B4-BE49-F238E27FC236}">
                <a16:creationId xmlns:a16="http://schemas.microsoft.com/office/drawing/2014/main" id="{1EFB95EA-9ECE-4124-B2E2-EA630B9863E8}"/>
              </a:ext>
            </a:extLst>
          </p:cNvPr>
          <p:cNvSpPr txBox="1">
            <a:spLocks/>
          </p:cNvSpPr>
          <p:nvPr/>
        </p:nvSpPr>
        <p:spPr>
          <a:xfrm>
            <a:off x="353614" y="2372966"/>
            <a:ext cx="8439150" cy="487680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2400"/>
              </a:spcBef>
              <a:spcAft>
                <a:spcPts val="0"/>
              </a:spcAft>
              <a:buClr>
                <a:schemeClr val="accent1">
                  <a:lumMod val="75000"/>
                </a:schemeClr>
              </a:buClr>
              <a:buNone/>
            </a:pPr>
            <a:r>
              <a:rPr lang="en-US" sz="2400" dirty="0"/>
              <a:t>True or False: If a Switch Hold exists on an ESIID, a MVO transaction (814_24) will automatically reject.</a:t>
            </a:r>
          </a:p>
          <a:p>
            <a:pPr marL="0" indent="0" algn="ctr">
              <a:lnSpc>
                <a:spcPct val="100000"/>
              </a:lnSpc>
              <a:spcBef>
                <a:spcPts val="2400"/>
              </a:spcBef>
              <a:spcAft>
                <a:spcPts val="0"/>
              </a:spcAft>
              <a:buClr>
                <a:schemeClr val="accent1">
                  <a:lumMod val="75000"/>
                </a:schemeClr>
              </a:buClr>
              <a:buFont typeface="Calibri" panose="020F0502020204030204" pitchFamily="34" charset="0"/>
              <a:buNone/>
            </a:pPr>
            <a:r>
              <a:rPr lang="en-US" sz="2400" b="1" dirty="0">
                <a:solidFill>
                  <a:schemeClr val="accent1">
                    <a:lumMod val="75000"/>
                  </a:schemeClr>
                </a:solidFill>
              </a:rPr>
              <a:t>FALSE</a:t>
            </a:r>
          </a:p>
        </p:txBody>
      </p:sp>
      <p:sp>
        <p:nvSpPr>
          <p:cNvPr id="8" name="Rectangle 7"/>
          <p:cNvSpPr/>
          <p:nvPr/>
        </p:nvSpPr>
        <p:spPr>
          <a:xfrm>
            <a:off x="3333083" y="3198489"/>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962760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animEffect transition="in" filter="fade">
                                      <p:cBhvr>
                                        <p:cTn id="9" dur="500"/>
                                        <p:tgtEl>
                                          <p:spTgt spid="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78A827F-5504-4D2A-A474-C208D90D4E2B}" type="datetime1">
              <a:rPr lang="en-US" smtClean="0"/>
              <a:t>4/6/2023</a:t>
            </a:fld>
            <a:endParaRPr lang="en-US" dirty="0"/>
          </a:p>
        </p:txBody>
      </p:sp>
      <p:sp>
        <p:nvSpPr>
          <p:cNvPr id="5" name="Footer Placeholder 4"/>
          <p:cNvSpPr>
            <a:spLocks noGrp="1"/>
          </p:cNvSpPr>
          <p:nvPr>
            <p:ph type="ftr" sz="quarter" idx="11"/>
          </p:nvPr>
        </p:nvSpPr>
        <p:spPr/>
        <p:txBody>
          <a:bodyPr/>
          <a:lstStyle/>
          <a:p>
            <a:r>
              <a:rPr lang="en-US"/>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77</a:t>
            </a:fld>
            <a:endParaRPr lang="en-US" dirty="0"/>
          </a:p>
        </p:txBody>
      </p:sp>
      <p:sp>
        <p:nvSpPr>
          <p:cNvPr id="4" name="Title 3"/>
          <p:cNvSpPr>
            <a:spLocks noGrp="1"/>
          </p:cNvSpPr>
          <p:nvPr>
            <p:ph type="title"/>
          </p:nvPr>
        </p:nvSpPr>
        <p:spPr/>
        <p:txBody>
          <a:bodyPr>
            <a:normAutofit/>
          </a:bodyPr>
          <a:lstStyle/>
          <a:p>
            <a:r>
              <a:rPr lang="en-US" dirty="0"/>
              <a:t>Checkpoint Questions</a:t>
            </a:r>
          </a:p>
        </p:txBody>
      </p:sp>
      <p:sp>
        <p:nvSpPr>
          <p:cNvPr id="7" name="Content Placeholder 1">
            <a:extLst>
              <a:ext uri="{FF2B5EF4-FFF2-40B4-BE49-F238E27FC236}">
                <a16:creationId xmlns:a16="http://schemas.microsoft.com/office/drawing/2014/main" id="{1EFB95EA-9ECE-4124-B2E2-EA630B9863E8}"/>
              </a:ext>
            </a:extLst>
          </p:cNvPr>
          <p:cNvSpPr txBox="1">
            <a:spLocks/>
          </p:cNvSpPr>
          <p:nvPr/>
        </p:nvSpPr>
        <p:spPr>
          <a:xfrm>
            <a:off x="457200" y="1280160"/>
            <a:ext cx="8207829" cy="466344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600"/>
              </a:spcBef>
              <a:spcAft>
                <a:spcPts val="0"/>
              </a:spcAft>
              <a:buClr>
                <a:schemeClr val="accent1">
                  <a:lumMod val="75000"/>
                </a:schemeClr>
              </a:buClr>
              <a:buNone/>
            </a:pPr>
            <a:r>
              <a:rPr lang="en-US" sz="2400" dirty="0"/>
              <a:t>A date change transaction (814_12) is sent to change the date for which transactions? Select all that apply.</a:t>
            </a:r>
          </a:p>
          <a:p>
            <a:pPr marL="1097280" indent="-457200">
              <a:lnSpc>
                <a:spcPct val="100000"/>
              </a:lnSpc>
              <a:spcBef>
                <a:spcPts val="2400"/>
              </a:spcBef>
              <a:spcAft>
                <a:spcPts val="0"/>
              </a:spcAft>
              <a:buClr>
                <a:schemeClr val="accent1">
                  <a:lumMod val="75000"/>
                </a:schemeClr>
              </a:buClr>
              <a:buFont typeface="+mj-lt"/>
              <a:buAutoNum type="alphaLcParenR"/>
            </a:pPr>
            <a:r>
              <a:rPr lang="en-US" sz="2400" dirty="0"/>
              <a:t>814_01</a:t>
            </a:r>
          </a:p>
          <a:p>
            <a:pPr marL="1097280" indent="-457200">
              <a:lnSpc>
                <a:spcPct val="100000"/>
              </a:lnSpc>
              <a:spcAft>
                <a:spcPts val="0"/>
              </a:spcAft>
              <a:buClr>
                <a:schemeClr val="accent1">
                  <a:lumMod val="75000"/>
                </a:schemeClr>
              </a:buClr>
              <a:buFont typeface="+mj-lt"/>
              <a:buAutoNum type="alphaLcParenR"/>
            </a:pPr>
            <a:r>
              <a:rPr lang="en-US" sz="2400" dirty="0"/>
              <a:t>814_05</a:t>
            </a:r>
          </a:p>
          <a:p>
            <a:pPr marL="1097280" indent="-457200">
              <a:lnSpc>
                <a:spcPct val="100000"/>
              </a:lnSpc>
              <a:spcAft>
                <a:spcPts val="0"/>
              </a:spcAft>
              <a:buClr>
                <a:schemeClr val="accent1">
                  <a:lumMod val="75000"/>
                </a:schemeClr>
              </a:buClr>
              <a:buFont typeface="+mj-lt"/>
              <a:buAutoNum type="alphaLcParenR"/>
            </a:pPr>
            <a:r>
              <a:rPr lang="en-US" sz="2400" dirty="0"/>
              <a:t>814_08</a:t>
            </a:r>
          </a:p>
          <a:p>
            <a:pPr marL="1097280" indent="-457200">
              <a:lnSpc>
                <a:spcPct val="100000"/>
              </a:lnSpc>
              <a:spcAft>
                <a:spcPts val="0"/>
              </a:spcAft>
              <a:buClr>
                <a:schemeClr val="accent1">
                  <a:lumMod val="75000"/>
                </a:schemeClr>
              </a:buClr>
              <a:buFont typeface="+mj-lt"/>
              <a:buAutoNum type="alphaLcParenR"/>
            </a:pPr>
            <a:r>
              <a:rPr lang="en-US" sz="2400" dirty="0"/>
              <a:t>814_16</a:t>
            </a:r>
          </a:p>
          <a:p>
            <a:pPr marL="1097280" indent="-457200">
              <a:lnSpc>
                <a:spcPct val="100000"/>
              </a:lnSpc>
              <a:spcAft>
                <a:spcPts val="0"/>
              </a:spcAft>
              <a:buClr>
                <a:schemeClr val="accent1">
                  <a:lumMod val="75000"/>
                </a:schemeClr>
              </a:buClr>
              <a:buFont typeface="+mj-lt"/>
              <a:buAutoNum type="alphaLcParenR"/>
            </a:pPr>
            <a:r>
              <a:rPr lang="en-US" sz="2400" dirty="0"/>
              <a:t>814_18</a:t>
            </a:r>
          </a:p>
          <a:p>
            <a:pPr marL="1097280" indent="-457200">
              <a:lnSpc>
                <a:spcPct val="100000"/>
              </a:lnSpc>
              <a:spcAft>
                <a:spcPts val="0"/>
              </a:spcAft>
              <a:buClr>
                <a:schemeClr val="accent1">
                  <a:lumMod val="75000"/>
                </a:schemeClr>
              </a:buClr>
              <a:buFont typeface="+mj-lt"/>
              <a:buAutoNum type="alphaLcParenR"/>
            </a:pPr>
            <a:r>
              <a:rPr lang="en-US" sz="2400" dirty="0"/>
              <a:t>814_24</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7964" y="3785094"/>
            <a:ext cx="441283" cy="441283"/>
          </a:xfrm>
          <a:prstGeom prst="rect">
            <a:avLst/>
          </a:prstGeom>
          <a:noFill/>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7964" y="4835772"/>
            <a:ext cx="441283" cy="441283"/>
          </a:xfrm>
          <a:prstGeom prst="rect">
            <a:avLst/>
          </a:prstGeom>
          <a:noFill/>
        </p:spPr>
      </p:pic>
      <p:sp>
        <p:nvSpPr>
          <p:cNvPr id="9" name="Rectangle 8"/>
          <p:cNvSpPr/>
          <p:nvPr/>
        </p:nvSpPr>
        <p:spPr>
          <a:xfrm>
            <a:off x="2697964" y="3489122"/>
            <a:ext cx="2480211" cy="1894536"/>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260889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250"/>
                                        <p:tgtEl>
                                          <p:spTgt spid="8"/>
                                        </p:tgtEl>
                                      </p:cBhvr>
                                    </p:animEffect>
                                  </p:childTnLst>
                                </p:cTn>
                              </p:par>
                            </p:childTnLst>
                          </p:cTn>
                        </p:par>
                        <p:par>
                          <p:cTn id="15" fill="hold">
                            <p:stCondLst>
                              <p:cond delay="250"/>
                            </p:stCondLst>
                            <p:childTnLst>
                              <p:par>
                                <p:cTn id="16" presetID="22" presetClass="entr" presetSubtype="8"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4/6/2023</a:t>
            </a:fld>
            <a:endParaRPr lang="en-US" dirty="0"/>
          </a:p>
        </p:txBody>
      </p:sp>
      <p:sp>
        <p:nvSpPr>
          <p:cNvPr id="3" name="Footer Placeholder 2"/>
          <p:cNvSpPr>
            <a:spLocks noGrp="1"/>
          </p:cNvSpPr>
          <p:nvPr>
            <p:ph type="ftr" sz="quarter" idx="11"/>
          </p:nvPr>
        </p:nvSpPr>
        <p:spPr/>
        <p:txBody>
          <a:bodyPr/>
          <a:lstStyle/>
          <a:p>
            <a:r>
              <a:rPr lang="en-US"/>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78</a:t>
            </a:fld>
            <a:endParaRPr lang="en-US" dirty="0"/>
          </a:p>
        </p:txBody>
      </p:sp>
      <p:sp>
        <p:nvSpPr>
          <p:cNvPr id="5" name="Title 4"/>
          <p:cNvSpPr>
            <a:spLocks noGrp="1"/>
          </p:cNvSpPr>
          <p:nvPr>
            <p:ph type="title"/>
          </p:nvPr>
        </p:nvSpPr>
        <p:spPr/>
        <p:txBody>
          <a:bodyPr/>
          <a:lstStyle/>
          <a:p>
            <a:r>
              <a:rPr lang="en-US" dirty="0"/>
              <a:t>Solution to Stacking – </a:t>
            </a:r>
            <a:r>
              <a:rPr lang="en-US" i="1" dirty="0"/>
              <a:t>RMG Section 11.1</a:t>
            </a:r>
            <a:endParaRPr lang="en-US" dirty="0"/>
          </a:p>
        </p:txBody>
      </p:sp>
      <p:sp>
        <p:nvSpPr>
          <p:cNvPr id="7" name="Rectangle 6"/>
          <p:cNvSpPr/>
          <p:nvPr/>
        </p:nvSpPr>
        <p:spPr>
          <a:xfrm>
            <a:off x="880443" y="1284797"/>
            <a:ext cx="7385493" cy="2793842"/>
          </a:xfrm>
          <a:prstGeom prst="rect">
            <a:avLst/>
          </a:prstGeom>
        </p:spPr>
        <p:txBody>
          <a:bodyPr wrap="square">
            <a:spAutoFit/>
          </a:bodyPr>
          <a:lstStyle/>
          <a:p>
            <a:pPr>
              <a:lnSpc>
                <a:spcPct val="150000"/>
              </a:lnSpc>
            </a:pPr>
            <a:r>
              <a:rPr lang="en-US" sz="2400" i="1" dirty="0">
                <a:solidFill>
                  <a:schemeClr val="tx1">
                    <a:lumMod val="75000"/>
                    <a:lumOff val="25000"/>
                  </a:schemeClr>
                </a:solidFill>
                <a:latin typeface="+mj-lt"/>
                <a:ea typeface="Times New Roman" panose="02020603050405020304" pitchFamily="18" charset="0"/>
              </a:rPr>
              <a:t>Solution to Stacking, provides the processes and guidelines for Market Participants operating in the Texas retail market to handle multiple non-sequential Texas Standard Electronic Transactions (TX SETs) on a single Electric Service Identifier (ESI ID)</a:t>
            </a:r>
            <a:endParaRPr lang="en-US" sz="2400" i="1" dirty="0">
              <a:solidFill>
                <a:schemeClr val="tx1">
                  <a:lumMod val="75000"/>
                  <a:lumOff val="25000"/>
                </a:schemeClr>
              </a:solidFill>
              <a:latin typeface="+mj-lt"/>
            </a:endParaRPr>
          </a:p>
        </p:txBody>
      </p:sp>
      <p:sp>
        <p:nvSpPr>
          <p:cNvPr id="8" name="TextBox 7">
            <a:extLst>
              <a:ext uri="{FF2B5EF4-FFF2-40B4-BE49-F238E27FC236}">
                <a16:creationId xmlns:a16="http://schemas.microsoft.com/office/drawing/2014/main" id="{A1E95CC9-42D5-4E34-B776-4EA9EDBA8876}"/>
              </a:ext>
            </a:extLst>
          </p:cNvPr>
          <p:cNvSpPr txBox="1"/>
          <p:nvPr/>
        </p:nvSpPr>
        <p:spPr>
          <a:xfrm>
            <a:off x="2582335" y="4604349"/>
            <a:ext cx="3981707" cy="1323439"/>
          </a:xfrm>
          <a:prstGeom prst="rect">
            <a:avLst/>
          </a:prstGeom>
          <a:solidFill>
            <a:schemeClr val="tx1">
              <a:lumMod val="50000"/>
              <a:lumOff val="50000"/>
            </a:schemeClr>
          </a:solidFill>
        </p:spPr>
        <p:txBody>
          <a:bodyPr wrap="square" rtlCol="0">
            <a:spAutoFit/>
          </a:bodyPr>
          <a:lstStyle/>
          <a:p>
            <a:r>
              <a:rPr lang="en-US" sz="2000" dirty="0">
                <a:solidFill>
                  <a:schemeClr val="bg1"/>
                </a:solidFill>
              </a:rPr>
              <a:t>These include:</a:t>
            </a:r>
          </a:p>
          <a:p>
            <a:pPr marL="800100" lvl="1" indent="-342900">
              <a:buFont typeface="Arial" panose="020B0604020202020204" pitchFamily="34" charset="0"/>
              <a:buChar char="•"/>
            </a:pPr>
            <a:r>
              <a:rPr lang="en-US" sz="2000" dirty="0">
                <a:solidFill>
                  <a:schemeClr val="bg1"/>
                </a:solidFill>
              </a:rPr>
              <a:t>ERCOT Operating Rules</a:t>
            </a:r>
          </a:p>
          <a:p>
            <a:pPr marL="800100" lvl="1" indent="-342900">
              <a:buFont typeface="Arial" panose="020B0604020202020204" pitchFamily="34" charset="0"/>
              <a:buChar char="•"/>
            </a:pPr>
            <a:r>
              <a:rPr lang="en-US" sz="2000" dirty="0">
                <a:solidFill>
                  <a:schemeClr val="bg1"/>
                </a:solidFill>
              </a:rPr>
              <a:t>TDSP Operating Rules</a:t>
            </a:r>
          </a:p>
          <a:p>
            <a:pPr marL="800100" lvl="1" indent="-342900">
              <a:buFont typeface="Arial" panose="020B0604020202020204" pitchFamily="34" charset="0"/>
              <a:buChar char="•"/>
            </a:pPr>
            <a:r>
              <a:rPr lang="en-US" sz="2000" dirty="0">
                <a:solidFill>
                  <a:schemeClr val="bg1"/>
                </a:solidFill>
              </a:rPr>
              <a:t>REP Operating Rules</a:t>
            </a:r>
          </a:p>
        </p:txBody>
      </p:sp>
    </p:spTree>
    <p:custDataLst>
      <p:tags r:id="rId1"/>
    </p:custDataLst>
    <p:extLst>
      <p:ext uri="{BB962C8B-B14F-4D97-AF65-F5344CB8AC3E}">
        <p14:creationId xmlns:p14="http://schemas.microsoft.com/office/powerpoint/2010/main" val="12060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4/6/2023</a:t>
            </a:fld>
            <a:endParaRPr lang="en-US" dirty="0"/>
          </a:p>
        </p:txBody>
      </p:sp>
      <p:sp>
        <p:nvSpPr>
          <p:cNvPr id="3" name="Footer Placeholder 2"/>
          <p:cNvSpPr>
            <a:spLocks noGrp="1"/>
          </p:cNvSpPr>
          <p:nvPr>
            <p:ph type="ftr" sz="quarter" idx="11"/>
          </p:nvPr>
        </p:nvSpPr>
        <p:spPr/>
        <p:txBody>
          <a:bodyPr/>
          <a:lstStyle/>
          <a:p>
            <a:r>
              <a:rPr lang="en-US"/>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79</a:t>
            </a:fld>
            <a:endParaRPr lang="en-US" dirty="0"/>
          </a:p>
        </p:txBody>
      </p:sp>
      <p:sp>
        <p:nvSpPr>
          <p:cNvPr id="5" name="Title 4"/>
          <p:cNvSpPr>
            <a:spLocks noGrp="1"/>
          </p:cNvSpPr>
          <p:nvPr>
            <p:ph type="title"/>
          </p:nvPr>
        </p:nvSpPr>
        <p:spPr>
          <a:xfrm>
            <a:off x="228599" y="228600"/>
            <a:ext cx="8606307" cy="627796"/>
          </a:xfrm>
        </p:spPr>
        <p:txBody>
          <a:bodyPr>
            <a:noAutofit/>
          </a:bodyPr>
          <a:lstStyle/>
          <a:p>
            <a:r>
              <a:rPr lang="en-US" dirty="0"/>
              <a:t>ERCOT Rejection Operating Rules</a:t>
            </a:r>
          </a:p>
        </p:txBody>
      </p:sp>
      <p:pic>
        <p:nvPicPr>
          <p:cNvPr id="8" name="Picture 7"/>
          <p:cNvPicPr>
            <a:picLocks noChangeAspect="1"/>
          </p:cNvPicPr>
          <p:nvPr/>
        </p:nvPicPr>
        <p:blipFill>
          <a:blip r:embed="rId4"/>
          <a:stretch>
            <a:fillRect/>
          </a:stretch>
        </p:blipFill>
        <p:spPr>
          <a:xfrm>
            <a:off x="440142" y="1044143"/>
            <a:ext cx="8266096" cy="5415643"/>
          </a:xfrm>
          <a:prstGeom prst="rect">
            <a:avLst/>
          </a:prstGeom>
        </p:spPr>
      </p:pic>
    </p:spTree>
    <p:custDataLst>
      <p:tags r:id="rId1"/>
    </p:custDataLst>
    <p:extLst>
      <p:ext uri="{BB962C8B-B14F-4D97-AF65-F5344CB8AC3E}">
        <p14:creationId xmlns:p14="http://schemas.microsoft.com/office/powerpoint/2010/main" val="2600147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3FD8DA-123E-4E56-8EFA-194EDE54577C}" type="datetime1">
              <a:rPr lang="en-US" smtClean="0"/>
              <a:t>4/6/2023</a:t>
            </a:fld>
            <a:endParaRPr lang="en-US" dirty="0"/>
          </a:p>
        </p:txBody>
      </p:sp>
      <p:sp>
        <p:nvSpPr>
          <p:cNvPr id="3" name="Footer Placeholder 2"/>
          <p:cNvSpPr>
            <a:spLocks noGrp="1"/>
          </p:cNvSpPr>
          <p:nvPr>
            <p:ph type="ftr" sz="quarter" idx="11"/>
          </p:nvPr>
        </p:nvSpPr>
        <p:spPr/>
        <p:txBody>
          <a:bodyPr/>
          <a:lstStyle/>
          <a:p>
            <a:r>
              <a:rPr lang="en-US"/>
              <a:t>TxSET</a:t>
            </a:r>
            <a:endParaRPr lang="en-US" dirty="0"/>
          </a:p>
        </p:txBody>
      </p:sp>
      <p:sp>
        <p:nvSpPr>
          <p:cNvPr id="4" name="Title 3"/>
          <p:cNvSpPr>
            <a:spLocks noGrp="1"/>
          </p:cNvSpPr>
          <p:nvPr>
            <p:ph type="title"/>
          </p:nvPr>
        </p:nvSpPr>
        <p:spPr/>
        <p:txBody>
          <a:bodyPr/>
          <a:lstStyle/>
          <a:p>
            <a:r>
              <a:rPr lang="en-US" dirty="0"/>
              <a:t>What is TX SET?</a:t>
            </a:r>
          </a:p>
        </p:txBody>
      </p:sp>
      <p:sp>
        <p:nvSpPr>
          <p:cNvPr id="5" name="TextBox 4"/>
          <p:cNvSpPr txBox="1"/>
          <p:nvPr/>
        </p:nvSpPr>
        <p:spPr>
          <a:xfrm>
            <a:off x="457200" y="1645920"/>
            <a:ext cx="8403771" cy="3200876"/>
          </a:xfrm>
          <a:prstGeom prst="rect">
            <a:avLst/>
          </a:prstGeom>
          <a:noFill/>
        </p:spPr>
        <p:txBody>
          <a:bodyPr wrap="square" rtlCol="0">
            <a:spAutoFit/>
          </a:bodyPr>
          <a:lstStyle/>
          <a:p>
            <a:pPr marL="365760" indent="-365760">
              <a:spcBef>
                <a:spcPts val="3600"/>
              </a:spcBef>
              <a:buClr>
                <a:schemeClr val="accent1">
                  <a:lumMod val="75000"/>
                </a:schemeClr>
              </a:buClr>
              <a:buFont typeface="Arial" panose="020B0604020202020204" pitchFamily="34" charset="0"/>
              <a:buChar char="•"/>
            </a:pPr>
            <a:r>
              <a:rPr lang="en-US" sz="2800" b="1" dirty="0">
                <a:solidFill>
                  <a:schemeClr val="accent2">
                    <a:lumMod val="75000"/>
                  </a:schemeClr>
                </a:solidFill>
              </a:rPr>
              <a:t>T</a:t>
            </a:r>
            <a:r>
              <a:rPr lang="en-US" sz="2800" dirty="0">
                <a:solidFill>
                  <a:schemeClr val="tx1">
                    <a:lumMod val="75000"/>
                    <a:lumOff val="25000"/>
                  </a:schemeClr>
                </a:solidFill>
              </a:rPr>
              <a:t>e</a:t>
            </a:r>
            <a:r>
              <a:rPr lang="en-US" sz="2800" b="1" dirty="0">
                <a:solidFill>
                  <a:schemeClr val="accent2">
                    <a:lumMod val="75000"/>
                  </a:schemeClr>
                </a:solidFill>
              </a:rPr>
              <a:t>x</a:t>
            </a:r>
            <a:r>
              <a:rPr lang="en-US" sz="2800" dirty="0">
                <a:solidFill>
                  <a:schemeClr val="tx1">
                    <a:lumMod val="75000"/>
                    <a:lumOff val="25000"/>
                  </a:schemeClr>
                </a:solidFill>
              </a:rPr>
              <a:t>as </a:t>
            </a:r>
            <a:r>
              <a:rPr lang="en-US" sz="2800" b="1" dirty="0">
                <a:solidFill>
                  <a:schemeClr val="accent2">
                    <a:lumMod val="75000"/>
                  </a:schemeClr>
                </a:solidFill>
              </a:rPr>
              <a:t>S</a:t>
            </a:r>
            <a:r>
              <a:rPr lang="en-US" sz="2800" dirty="0">
                <a:solidFill>
                  <a:schemeClr val="tx1">
                    <a:lumMod val="75000"/>
                    <a:lumOff val="25000"/>
                  </a:schemeClr>
                </a:solidFill>
              </a:rPr>
              <a:t>tandard </a:t>
            </a:r>
            <a:r>
              <a:rPr lang="en-US" sz="2800" b="1" dirty="0">
                <a:solidFill>
                  <a:schemeClr val="accent2">
                    <a:lumMod val="75000"/>
                  </a:schemeClr>
                </a:solidFill>
              </a:rPr>
              <a:t>E</a:t>
            </a:r>
            <a:r>
              <a:rPr lang="en-US" sz="2800" dirty="0">
                <a:solidFill>
                  <a:schemeClr val="tx1">
                    <a:lumMod val="75000"/>
                    <a:lumOff val="25000"/>
                  </a:schemeClr>
                </a:solidFill>
              </a:rPr>
              <a:t>lectronic </a:t>
            </a:r>
            <a:r>
              <a:rPr lang="en-US" sz="2800" b="1" dirty="0">
                <a:solidFill>
                  <a:schemeClr val="accent2">
                    <a:lumMod val="75000"/>
                  </a:schemeClr>
                </a:solidFill>
              </a:rPr>
              <a:t>T</a:t>
            </a:r>
            <a:r>
              <a:rPr lang="en-US" sz="2800" dirty="0">
                <a:solidFill>
                  <a:schemeClr val="tx1">
                    <a:lumMod val="75000"/>
                    <a:lumOff val="25000"/>
                  </a:schemeClr>
                </a:solidFill>
              </a:rPr>
              <a:t>ransactions</a:t>
            </a:r>
            <a:endParaRPr lang="en-US" sz="3200" dirty="0">
              <a:solidFill>
                <a:schemeClr val="tx1">
                  <a:lumMod val="75000"/>
                  <a:lumOff val="25000"/>
                </a:schemeClr>
              </a:solidFill>
            </a:endParaRPr>
          </a:p>
          <a:p>
            <a:pPr marL="365760" indent="-365760">
              <a:spcBef>
                <a:spcPts val="3600"/>
              </a:spcBef>
              <a:buClr>
                <a:schemeClr val="accent1">
                  <a:lumMod val="75000"/>
                </a:schemeClr>
              </a:buClr>
              <a:buFont typeface="Arial" panose="020B0604020202020204" pitchFamily="34" charset="0"/>
              <a:buChar char="•"/>
            </a:pPr>
            <a:r>
              <a:rPr lang="en-US" sz="2800" dirty="0">
                <a:solidFill>
                  <a:schemeClr val="tx1">
                    <a:lumMod val="75000"/>
                    <a:lumOff val="25000"/>
                  </a:schemeClr>
                </a:solidFill>
              </a:rPr>
              <a:t>Set of ANSI EDI transaction guidelines</a:t>
            </a:r>
          </a:p>
          <a:p>
            <a:pPr marL="365760" indent="-365760">
              <a:spcBef>
                <a:spcPts val="3600"/>
              </a:spcBef>
              <a:buClr>
                <a:schemeClr val="accent1">
                  <a:lumMod val="75000"/>
                </a:schemeClr>
              </a:buClr>
              <a:buFont typeface="Arial" panose="020B0604020202020204" pitchFamily="34" charset="0"/>
              <a:buChar char="•"/>
            </a:pPr>
            <a:r>
              <a:rPr lang="en-US" sz="2800" dirty="0">
                <a:solidFill>
                  <a:schemeClr val="tx1">
                    <a:lumMod val="75000"/>
                    <a:lumOff val="25000"/>
                  </a:schemeClr>
                </a:solidFill>
              </a:rPr>
              <a:t>Facilitates retail business processes</a:t>
            </a:r>
          </a:p>
          <a:p>
            <a:pPr marL="365760" indent="-365760">
              <a:spcBef>
                <a:spcPts val="3600"/>
              </a:spcBef>
              <a:buClr>
                <a:schemeClr val="accent1">
                  <a:lumMod val="75000"/>
                </a:schemeClr>
              </a:buClr>
              <a:buFont typeface="Arial" panose="020B0604020202020204" pitchFamily="34" charset="0"/>
              <a:buChar char="•"/>
            </a:pPr>
            <a:r>
              <a:rPr lang="en-US" sz="2800" dirty="0">
                <a:solidFill>
                  <a:schemeClr val="tx1">
                    <a:lumMod val="75000"/>
                    <a:lumOff val="25000"/>
                  </a:schemeClr>
                </a:solidFill>
              </a:rPr>
              <a:t>Maintained by TX SET working group</a:t>
            </a:r>
            <a:r>
              <a:rPr lang="en-US" sz="1400" dirty="0">
                <a:solidFill>
                  <a:schemeClr val="tx1">
                    <a:lumMod val="75000"/>
                    <a:lumOff val="25000"/>
                  </a:schemeClr>
                </a:solidFill>
              </a:rPr>
              <a:t> </a:t>
            </a:r>
            <a:endParaRPr lang="en-US" dirty="0">
              <a:solidFill>
                <a:schemeClr val="tx1">
                  <a:lumMod val="75000"/>
                  <a:lumOff val="25000"/>
                </a:scheme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smtClean="0"/>
              <a:pPr/>
              <a:t>8</a:t>
            </a:fld>
            <a:endParaRPr lang="en-US" dirty="0"/>
          </a:p>
        </p:txBody>
      </p:sp>
    </p:spTree>
    <p:custDataLst>
      <p:tags r:id="rId1"/>
    </p:custDataLst>
    <p:extLst>
      <p:ext uri="{BB962C8B-B14F-4D97-AF65-F5344CB8AC3E}">
        <p14:creationId xmlns:p14="http://schemas.microsoft.com/office/powerpoint/2010/main" val="48780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ED1978-6C97-4772-B0B1-CDBE79BB8CBF}"/>
              </a:ext>
            </a:extLst>
          </p:cNvPr>
          <p:cNvSpPr>
            <a:spLocks noGrp="1"/>
          </p:cNvSpPr>
          <p:nvPr>
            <p:ph type="dt" sz="half" idx="10"/>
          </p:nvPr>
        </p:nvSpPr>
        <p:spPr/>
        <p:txBody>
          <a:bodyPr/>
          <a:lstStyle/>
          <a:p>
            <a:fld id="{17EAC447-3327-4999-A9BE-AA2D53A9E4E7}" type="datetime1">
              <a:rPr lang="en-US" smtClean="0"/>
              <a:t>4/6/2023</a:t>
            </a:fld>
            <a:endParaRPr lang="en-US" dirty="0"/>
          </a:p>
        </p:txBody>
      </p:sp>
      <p:sp>
        <p:nvSpPr>
          <p:cNvPr id="3" name="Footer Placeholder 2">
            <a:extLst>
              <a:ext uri="{FF2B5EF4-FFF2-40B4-BE49-F238E27FC236}">
                <a16:creationId xmlns:a16="http://schemas.microsoft.com/office/drawing/2014/main" id="{4492BE74-26D7-4AFC-8295-46131AFCD3D0}"/>
              </a:ext>
            </a:extLst>
          </p:cNvPr>
          <p:cNvSpPr>
            <a:spLocks noGrp="1"/>
          </p:cNvSpPr>
          <p:nvPr>
            <p:ph type="ftr" sz="quarter" idx="11"/>
          </p:nvPr>
        </p:nvSpPr>
        <p:spPr/>
        <p:txBody>
          <a:bodyPr/>
          <a:lstStyle/>
          <a:p>
            <a:r>
              <a:rPr lang="en-US"/>
              <a:t>TxSET</a:t>
            </a:r>
            <a:endParaRPr lang="en-US" dirty="0"/>
          </a:p>
        </p:txBody>
      </p:sp>
      <p:sp>
        <p:nvSpPr>
          <p:cNvPr id="4" name="Slide Number Placeholder 3">
            <a:extLst>
              <a:ext uri="{FF2B5EF4-FFF2-40B4-BE49-F238E27FC236}">
                <a16:creationId xmlns:a16="http://schemas.microsoft.com/office/drawing/2014/main" id="{FCB77627-B37A-45FA-970F-0FEEC2088144}"/>
              </a:ext>
            </a:extLst>
          </p:cNvPr>
          <p:cNvSpPr>
            <a:spLocks noGrp="1"/>
          </p:cNvSpPr>
          <p:nvPr>
            <p:ph type="sldNum" sz="quarter" idx="12"/>
          </p:nvPr>
        </p:nvSpPr>
        <p:spPr/>
        <p:txBody>
          <a:bodyPr/>
          <a:lstStyle/>
          <a:p>
            <a:fld id="{D57F1E4F-1CFF-5643-939E-02111984F565}" type="slidenum">
              <a:rPr lang="en-US" smtClean="0"/>
              <a:pPr/>
              <a:t>80</a:t>
            </a:fld>
            <a:endParaRPr lang="en-US" dirty="0"/>
          </a:p>
        </p:txBody>
      </p:sp>
      <p:sp>
        <p:nvSpPr>
          <p:cNvPr id="5" name="Title 4">
            <a:extLst>
              <a:ext uri="{FF2B5EF4-FFF2-40B4-BE49-F238E27FC236}">
                <a16:creationId xmlns:a16="http://schemas.microsoft.com/office/drawing/2014/main" id="{72FBF684-0367-4772-8A18-AA30AA2C65E0}"/>
              </a:ext>
            </a:extLst>
          </p:cNvPr>
          <p:cNvSpPr>
            <a:spLocks noGrp="1"/>
          </p:cNvSpPr>
          <p:nvPr>
            <p:ph type="title"/>
          </p:nvPr>
        </p:nvSpPr>
        <p:spPr>
          <a:xfrm>
            <a:off x="228599" y="228600"/>
            <a:ext cx="8180763" cy="627796"/>
          </a:xfrm>
        </p:spPr>
        <p:txBody>
          <a:bodyPr>
            <a:normAutofit/>
          </a:bodyPr>
          <a:lstStyle/>
          <a:p>
            <a:r>
              <a:rPr lang="en-US" dirty="0"/>
              <a:t>ERCOT Operating Rule Examples</a:t>
            </a:r>
          </a:p>
        </p:txBody>
      </p:sp>
      <p:sp>
        <p:nvSpPr>
          <p:cNvPr id="6" name="TextBox 5">
            <a:extLst>
              <a:ext uri="{FF2B5EF4-FFF2-40B4-BE49-F238E27FC236}">
                <a16:creationId xmlns:a16="http://schemas.microsoft.com/office/drawing/2014/main" id="{4CA724DD-B28A-48AA-AF51-0D2890274884}"/>
              </a:ext>
            </a:extLst>
          </p:cNvPr>
          <p:cNvSpPr txBox="1"/>
          <p:nvPr/>
        </p:nvSpPr>
        <p:spPr>
          <a:xfrm>
            <a:off x="228599" y="1055910"/>
            <a:ext cx="7724553" cy="5139869"/>
          </a:xfrm>
          <a:prstGeom prst="rect">
            <a:avLst/>
          </a:prstGeom>
          <a:noFill/>
        </p:spPr>
        <p:txBody>
          <a:bodyPr wrap="square" rtlCol="0">
            <a:spAutoFit/>
          </a:bodyPr>
          <a:lstStyle/>
          <a:p>
            <a:endParaRPr lang="en-US" sz="800" b="1" i="1" dirty="0"/>
          </a:p>
          <a:p>
            <a:r>
              <a:rPr lang="en-US" sz="2400" b="1" i="1" dirty="0">
                <a:solidFill>
                  <a:schemeClr val="tx1">
                    <a:lumMod val="75000"/>
                    <a:lumOff val="25000"/>
                  </a:schemeClr>
                </a:solidFill>
                <a:latin typeface="+mj-lt"/>
              </a:rPr>
              <a:t>Cancellation Rules </a:t>
            </a:r>
            <a:r>
              <a:rPr lang="en-US" sz="2400" dirty="0">
                <a:solidFill>
                  <a:schemeClr val="tx1">
                    <a:lumMod val="75000"/>
                    <a:lumOff val="25000"/>
                  </a:schemeClr>
                </a:solidFill>
              </a:rPr>
              <a:t>–</a:t>
            </a:r>
          </a:p>
          <a:p>
            <a:pPr marL="342900" indent="-342900">
              <a:buFont typeface="Arial" panose="020B0604020202020204" pitchFamily="34" charset="0"/>
              <a:buChar char="•"/>
            </a:pPr>
            <a:endParaRPr lang="en-US" sz="800" dirty="0">
              <a:solidFill>
                <a:schemeClr val="tx1">
                  <a:lumMod val="75000"/>
                  <a:lumOff val="25000"/>
                </a:schemeClr>
              </a:solidFill>
            </a:endParaRPr>
          </a:p>
          <a:p>
            <a:pPr marL="800100" lvl="1" indent="-342900">
              <a:buClr>
                <a:schemeClr val="accent1">
                  <a:lumMod val="75000"/>
                </a:schemeClr>
              </a:buClr>
              <a:buFont typeface="Arial" panose="020B0604020202020204" pitchFamily="34" charset="0"/>
              <a:buChar char="•"/>
            </a:pPr>
            <a:r>
              <a:rPr lang="en-US" sz="2400" dirty="0">
                <a:solidFill>
                  <a:schemeClr val="tx1">
                    <a:lumMod val="75000"/>
                    <a:lumOff val="25000"/>
                  </a:schemeClr>
                </a:solidFill>
              </a:rPr>
              <a:t>MVI / MVO trumps SWI (Rule 7)</a:t>
            </a:r>
          </a:p>
          <a:p>
            <a:pPr marL="800100" lvl="1" indent="-342900">
              <a:buClr>
                <a:schemeClr val="accent1">
                  <a:lumMod val="75000"/>
                </a:schemeClr>
              </a:buClr>
              <a:buFont typeface="Wingdings" panose="05000000000000000000" pitchFamily="2" charset="2"/>
              <a:buChar char="q"/>
            </a:pPr>
            <a:endParaRPr lang="en-US" sz="800" dirty="0">
              <a:solidFill>
                <a:schemeClr val="tx1">
                  <a:lumMod val="75000"/>
                  <a:lumOff val="25000"/>
                </a:schemeClr>
              </a:solidFill>
            </a:endParaRPr>
          </a:p>
          <a:p>
            <a:pPr marL="800100" lvl="1" indent="-342900">
              <a:buClr>
                <a:schemeClr val="accent1">
                  <a:lumMod val="75000"/>
                </a:schemeClr>
              </a:buClr>
              <a:buFont typeface="Arial" panose="020B0604020202020204" pitchFamily="34" charset="0"/>
              <a:buChar char="•"/>
            </a:pPr>
            <a:r>
              <a:rPr lang="en-US" sz="2400" dirty="0">
                <a:solidFill>
                  <a:schemeClr val="tx1">
                    <a:lumMod val="75000"/>
                    <a:lumOff val="25000"/>
                  </a:schemeClr>
                </a:solidFill>
              </a:rPr>
              <a:t>MVI trumps MVO w/ same date (Rule 8)</a:t>
            </a:r>
          </a:p>
          <a:p>
            <a:pPr lvl="1"/>
            <a:endParaRPr lang="en-US" sz="1600" dirty="0">
              <a:solidFill>
                <a:schemeClr val="tx1">
                  <a:lumMod val="75000"/>
                  <a:lumOff val="25000"/>
                </a:schemeClr>
              </a:solidFill>
            </a:endParaRPr>
          </a:p>
          <a:p>
            <a:r>
              <a:rPr lang="en-US" sz="2400" b="1" i="1" dirty="0">
                <a:solidFill>
                  <a:schemeClr val="tx1">
                    <a:lumMod val="75000"/>
                    <a:lumOff val="25000"/>
                  </a:schemeClr>
                </a:solidFill>
                <a:latin typeface="+mj-lt"/>
              </a:rPr>
              <a:t>Concurrent Processing Rules </a:t>
            </a:r>
            <a:r>
              <a:rPr lang="en-US" sz="2400" dirty="0">
                <a:solidFill>
                  <a:schemeClr val="tx1">
                    <a:lumMod val="75000"/>
                    <a:lumOff val="25000"/>
                  </a:schemeClr>
                </a:solidFill>
              </a:rPr>
              <a:t>– </a:t>
            </a:r>
          </a:p>
          <a:p>
            <a:pPr marL="342900" indent="-342900">
              <a:buFont typeface="Arial" panose="020B0604020202020204" pitchFamily="34" charset="0"/>
              <a:buChar char="•"/>
            </a:pPr>
            <a:endParaRPr lang="en-US" sz="800" i="1" dirty="0">
              <a:solidFill>
                <a:schemeClr val="tx1">
                  <a:lumMod val="75000"/>
                  <a:lumOff val="25000"/>
                </a:schemeClr>
              </a:solidFill>
            </a:endParaRPr>
          </a:p>
          <a:p>
            <a:pPr marL="800100" lvl="1" indent="-342900">
              <a:buClr>
                <a:schemeClr val="accent1">
                  <a:lumMod val="75000"/>
                </a:schemeClr>
              </a:buClr>
              <a:buFont typeface="Arial" panose="020B0604020202020204" pitchFamily="34" charset="0"/>
              <a:buChar char="•"/>
            </a:pPr>
            <a:r>
              <a:rPr lang="en-US" sz="2400" dirty="0">
                <a:solidFill>
                  <a:schemeClr val="tx1">
                    <a:lumMod val="75000"/>
                    <a:lumOff val="25000"/>
                  </a:schemeClr>
                </a:solidFill>
              </a:rPr>
              <a:t>Multiple MVIs w/ different dates (Rule 12)</a:t>
            </a:r>
          </a:p>
          <a:p>
            <a:pPr marL="800100" lvl="1" indent="-342900">
              <a:buClr>
                <a:schemeClr val="accent1">
                  <a:lumMod val="75000"/>
                </a:schemeClr>
              </a:buClr>
              <a:buFont typeface="Wingdings" panose="05000000000000000000" pitchFamily="2" charset="2"/>
              <a:buChar char="q"/>
            </a:pPr>
            <a:endParaRPr lang="en-US" sz="800" dirty="0">
              <a:solidFill>
                <a:schemeClr val="tx1">
                  <a:lumMod val="75000"/>
                  <a:lumOff val="25000"/>
                </a:schemeClr>
              </a:solidFill>
            </a:endParaRPr>
          </a:p>
          <a:p>
            <a:pPr marL="800100" lvl="1" indent="-342900">
              <a:buClr>
                <a:schemeClr val="accent1">
                  <a:lumMod val="75000"/>
                </a:schemeClr>
              </a:buClr>
              <a:buFont typeface="Arial" panose="020B0604020202020204" pitchFamily="34" charset="0"/>
              <a:buChar char="•"/>
            </a:pPr>
            <a:r>
              <a:rPr lang="en-US" sz="2400" dirty="0">
                <a:solidFill>
                  <a:schemeClr val="tx1">
                    <a:lumMod val="75000"/>
                    <a:lumOff val="25000"/>
                  </a:schemeClr>
                </a:solidFill>
              </a:rPr>
              <a:t>Multiple SWI w/ different dates (Rule 13)</a:t>
            </a:r>
          </a:p>
          <a:p>
            <a:pPr marL="800100" lvl="1" indent="-342900">
              <a:buFont typeface="Wingdings" panose="05000000000000000000" pitchFamily="2" charset="2"/>
              <a:buChar char="q"/>
            </a:pPr>
            <a:endParaRPr lang="en-US" sz="1600" dirty="0">
              <a:solidFill>
                <a:schemeClr val="tx1">
                  <a:lumMod val="75000"/>
                  <a:lumOff val="25000"/>
                </a:schemeClr>
              </a:solidFill>
            </a:endParaRPr>
          </a:p>
          <a:p>
            <a:r>
              <a:rPr lang="en-US" sz="2400" b="1" i="1" dirty="0">
                <a:solidFill>
                  <a:schemeClr val="tx1">
                    <a:lumMod val="75000"/>
                    <a:lumOff val="25000"/>
                  </a:schemeClr>
                </a:solidFill>
                <a:latin typeface="+mj-lt"/>
              </a:rPr>
              <a:t>Pending Transactions  </a:t>
            </a:r>
            <a:r>
              <a:rPr lang="en-US" sz="2400" dirty="0">
                <a:solidFill>
                  <a:schemeClr val="tx1">
                    <a:lumMod val="75000"/>
                    <a:lumOff val="25000"/>
                  </a:schemeClr>
                </a:solidFill>
              </a:rPr>
              <a:t>– </a:t>
            </a:r>
          </a:p>
          <a:p>
            <a:pPr marL="342900" indent="-342900">
              <a:buFont typeface="Arial" panose="020B0604020202020204" pitchFamily="34" charset="0"/>
              <a:buChar char="•"/>
            </a:pPr>
            <a:endParaRPr lang="en-US" sz="800" i="1" dirty="0">
              <a:solidFill>
                <a:schemeClr val="tx1">
                  <a:lumMod val="75000"/>
                  <a:lumOff val="25000"/>
                </a:schemeClr>
              </a:solidFill>
            </a:endParaRPr>
          </a:p>
          <a:p>
            <a:pPr marL="800100" lvl="1" indent="-342900">
              <a:buClr>
                <a:schemeClr val="accent1">
                  <a:lumMod val="75000"/>
                </a:schemeClr>
              </a:buClr>
              <a:buFont typeface="Arial" panose="020B0604020202020204" pitchFamily="34" charset="0"/>
              <a:buChar char="•"/>
            </a:pPr>
            <a:r>
              <a:rPr lang="en-US" sz="2400" dirty="0">
                <a:solidFill>
                  <a:schemeClr val="tx1">
                    <a:lumMod val="75000"/>
                    <a:lumOff val="25000"/>
                  </a:schemeClr>
                </a:solidFill>
              </a:rPr>
              <a:t> 814_06 Loss Notification (Rule 15)</a:t>
            </a:r>
          </a:p>
          <a:p>
            <a:pPr marL="800100" lvl="1" indent="-342900">
              <a:buClr>
                <a:schemeClr val="accent1">
                  <a:lumMod val="75000"/>
                </a:schemeClr>
              </a:buClr>
              <a:buFont typeface="Wingdings" panose="05000000000000000000" pitchFamily="2" charset="2"/>
              <a:buChar char="q"/>
            </a:pPr>
            <a:endParaRPr lang="en-US" sz="800" dirty="0">
              <a:solidFill>
                <a:schemeClr val="tx1">
                  <a:lumMod val="75000"/>
                  <a:lumOff val="25000"/>
                </a:schemeClr>
              </a:solidFill>
            </a:endParaRPr>
          </a:p>
          <a:p>
            <a:pPr marL="800100" lvl="1" indent="-342900">
              <a:buClr>
                <a:schemeClr val="accent1">
                  <a:lumMod val="75000"/>
                </a:schemeClr>
              </a:buClr>
              <a:buFont typeface="Arial" panose="020B0604020202020204" pitchFamily="34" charset="0"/>
              <a:buChar char="•"/>
            </a:pPr>
            <a:r>
              <a:rPr lang="en-US" sz="2400" dirty="0">
                <a:solidFill>
                  <a:schemeClr val="tx1">
                    <a:lumMod val="75000"/>
                    <a:lumOff val="25000"/>
                  </a:schemeClr>
                </a:solidFill>
              </a:rPr>
              <a:t> 814_22 CSA – upon receipt of MVO, enrollment will be sent to CSA holder (Rule 17)</a:t>
            </a:r>
          </a:p>
        </p:txBody>
      </p:sp>
    </p:spTree>
    <p:custDataLst>
      <p:tags r:id="rId1"/>
    </p:custDataLst>
    <p:extLst>
      <p:ext uri="{BB962C8B-B14F-4D97-AF65-F5344CB8AC3E}">
        <p14:creationId xmlns:p14="http://schemas.microsoft.com/office/powerpoint/2010/main" val="377900125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4F89A021-0967-4AC0-BDDD-E94EF538102F}"/>
              </a:ext>
            </a:extLst>
          </p:cNvPr>
          <p:cNvGraphicFramePr/>
          <p:nvPr>
            <p:extLst>
              <p:ext uri="{D42A27DB-BD31-4B8C-83A1-F6EECF244321}">
                <p14:modId xmlns:p14="http://schemas.microsoft.com/office/powerpoint/2010/main" val="2973748711"/>
              </p:ext>
            </p:extLst>
          </p:nvPr>
        </p:nvGraphicFramePr>
        <p:xfrm>
          <a:off x="1524000" y="2072907"/>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itle 5"/>
          <p:cNvSpPr>
            <a:spLocks noGrp="1"/>
          </p:cNvSpPr>
          <p:nvPr>
            <p:ph type="title"/>
          </p:nvPr>
        </p:nvSpPr>
        <p:spPr/>
        <p:txBody>
          <a:bodyPr>
            <a:normAutofit/>
          </a:bodyPr>
          <a:lstStyle/>
          <a:p>
            <a:r>
              <a:rPr lang="en-US" dirty="0"/>
              <a:t>ERCOT Operating Rule 4</a:t>
            </a:r>
          </a:p>
        </p:txBody>
      </p:sp>
      <p:sp>
        <p:nvSpPr>
          <p:cNvPr id="9" name="Text Placeholder 8"/>
          <p:cNvSpPr>
            <a:spLocks noGrp="1"/>
          </p:cNvSpPr>
          <p:nvPr>
            <p:ph type="body" sz="quarter" idx="4294967295"/>
          </p:nvPr>
        </p:nvSpPr>
        <p:spPr>
          <a:xfrm>
            <a:off x="381000" y="1188720"/>
            <a:ext cx="8540750" cy="492125"/>
          </a:xfrm>
        </p:spPr>
        <p:txBody>
          <a:bodyPr/>
          <a:lstStyle/>
          <a:p>
            <a:r>
              <a:rPr lang="en-US" sz="2600" dirty="0"/>
              <a:t>MVO trumps SWI</a:t>
            </a:r>
          </a:p>
        </p:txBody>
      </p:sp>
      <p:sp>
        <p:nvSpPr>
          <p:cNvPr id="4" name="Multiplication Sign 3">
            <a:extLst>
              <a:ext uri="{FF2B5EF4-FFF2-40B4-BE49-F238E27FC236}">
                <a16:creationId xmlns:a16="http://schemas.microsoft.com/office/drawing/2014/main" id="{76FFEA72-3EE3-4585-97DD-3E59FE2FB37D}"/>
              </a:ext>
            </a:extLst>
          </p:cNvPr>
          <p:cNvSpPr/>
          <p:nvPr/>
        </p:nvSpPr>
        <p:spPr>
          <a:xfrm>
            <a:off x="5267045" y="3450727"/>
            <a:ext cx="1219200" cy="18288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7001085-9244-4B9B-8924-DB26BDAFCBFE}"/>
              </a:ext>
            </a:extLst>
          </p:cNvPr>
          <p:cNvSpPr txBox="1"/>
          <p:nvPr/>
        </p:nvSpPr>
        <p:spPr>
          <a:xfrm>
            <a:off x="495300" y="5320246"/>
            <a:ext cx="8153400" cy="738664"/>
          </a:xfrm>
          <a:prstGeom prst="rect">
            <a:avLst/>
          </a:prstGeom>
          <a:solidFill>
            <a:schemeClr val="tx1">
              <a:lumMod val="50000"/>
              <a:lumOff val="50000"/>
            </a:schemeClr>
          </a:solidFill>
          <a:ln>
            <a:noFill/>
          </a:ln>
        </p:spPr>
        <p:style>
          <a:lnRef idx="0">
            <a:scrgbClr r="0" g="0" b="0"/>
          </a:lnRef>
          <a:fillRef idx="0">
            <a:scrgbClr r="0" g="0" b="0"/>
          </a:fillRef>
          <a:effectRef idx="0">
            <a:scrgbClr r="0" g="0" b="0"/>
          </a:effectRef>
          <a:fontRef idx="minor">
            <a:schemeClr val="lt1"/>
          </a:fontRef>
        </p:style>
        <p:txBody>
          <a:bodyPr wrap="square" tIns="91440" bIns="91440" rtlCol="0">
            <a:spAutoFit/>
          </a:bodyPr>
          <a:lstStyle/>
          <a:p>
            <a:pPr algn="ctr"/>
            <a:r>
              <a:rPr lang="en-US" dirty="0"/>
              <a:t>COWBOYS ENERGY will need to submit a MVI (814_16) in order to enroll their customer.</a:t>
            </a:r>
          </a:p>
        </p:txBody>
      </p:sp>
      <p:sp>
        <p:nvSpPr>
          <p:cNvPr id="7" name="Date Placeholder 6"/>
          <p:cNvSpPr>
            <a:spLocks noGrp="1"/>
          </p:cNvSpPr>
          <p:nvPr>
            <p:ph type="dt" sz="half" idx="10"/>
          </p:nvPr>
        </p:nvSpPr>
        <p:spPr/>
        <p:txBody>
          <a:bodyPr/>
          <a:lstStyle/>
          <a:p>
            <a:fld id="{0FD59B2F-243A-4AD0-AC6E-92F497F9A93E}" type="datetime1">
              <a:rPr lang="en-US" smtClean="0"/>
              <a:t>4/6/2023</a:t>
            </a:fld>
            <a:endParaRPr lang="en-US" dirty="0"/>
          </a:p>
        </p:txBody>
      </p:sp>
      <p:sp>
        <p:nvSpPr>
          <p:cNvPr id="8" name="Footer Placeholder 7"/>
          <p:cNvSpPr>
            <a:spLocks noGrp="1"/>
          </p:cNvSpPr>
          <p:nvPr>
            <p:ph type="ftr" sz="quarter" idx="11"/>
          </p:nvPr>
        </p:nvSpPr>
        <p:spPr/>
        <p:txBody>
          <a:bodyPr/>
          <a:lstStyle/>
          <a:p>
            <a:r>
              <a:rPr lang="en-US"/>
              <a:t>TxSET</a:t>
            </a:r>
            <a:endParaRPr lang="en-US" dirty="0"/>
          </a:p>
        </p:txBody>
      </p:sp>
      <p:sp>
        <p:nvSpPr>
          <p:cNvPr id="10" name="Slide Number Placeholder 9"/>
          <p:cNvSpPr>
            <a:spLocks noGrp="1"/>
          </p:cNvSpPr>
          <p:nvPr>
            <p:ph type="sldNum" sz="quarter" idx="12"/>
          </p:nvPr>
        </p:nvSpPr>
        <p:spPr/>
        <p:txBody>
          <a:bodyPr/>
          <a:lstStyle/>
          <a:p>
            <a:fld id="{D57F1E4F-1CFF-5643-939E-02111984F565}" type="slidenum">
              <a:rPr lang="en-US" smtClean="0"/>
              <a:pPr/>
              <a:t>81</a:t>
            </a:fld>
            <a:endParaRPr lang="en-US" dirty="0"/>
          </a:p>
        </p:txBody>
      </p:sp>
      <p:sp>
        <p:nvSpPr>
          <p:cNvPr id="11" name="TextBox 10">
            <a:extLst>
              <a:ext uri="{FF2B5EF4-FFF2-40B4-BE49-F238E27FC236}">
                <a16:creationId xmlns:a16="http://schemas.microsoft.com/office/drawing/2014/main" id="{C0808176-D9A9-405E-9D6F-DF6386B998FD}"/>
              </a:ext>
            </a:extLst>
          </p:cNvPr>
          <p:cNvSpPr txBox="1"/>
          <p:nvPr/>
        </p:nvSpPr>
        <p:spPr>
          <a:xfrm>
            <a:off x="723900" y="1874053"/>
            <a:ext cx="7696200" cy="707886"/>
          </a:xfrm>
          <a:prstGeom prst="rect">
            <a:avLst/>
          </a:prstGeom>
          <a:solidFill>
            <a:schemeClr val="bg1">
              <a:lumMod val="95000"/>
            </a:schemeClr>
          </a:solidFill>
          <a:effectLst>
            <a:outerShdw blurRad="63500" sx="102000" sy="102000" algn="ctr" rotWithShape="0">
              <a:prstClr val="black">
                <a:alpha val="40000"/>
              </a:prstClr>
            </a:outerShdw>
            <a:softEdge rad="12700"/>
          </a:effectLst>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000" b="1" i="1" dirty="0">
                <a:solidFill>
                  <a:schemeClr val="tx1">
                    <a:lumMod val="75000"/>
                    <a:lumOff val="25000"/>
                  </a:schemeClr>
                </a:solidFill>
              </a:rPr>
              <a:t>ERCOT will reject a Switch Request if the ESI ID is scheduled to be De-energized at ERCOT on the Requested Date.  </a:t>
            </a:r>
          </a:p>
        </p:txBody>
      </p:sp>
    </p:spTree>
    <p:custDataLst>
      <p:tags r:id="rId1"/>
    </p:custDataLst>
    <p:extLst>
      <p:ext uri="{BB962C8B-B14F-4D97-AF65-F5344CB8AC3E}">
        <p14:creationId xmlns:p14="http://schemas.microsoft.com/office/powerpoint/2010/main" val="928020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 grpId="0" animBg="1"/>
      <p:bldP spid="5" grpId="0" animBg="1"/>
      <p:bldP spid="11"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ED1978-6C97-4772-B0B1-CDBE79BB8CBF}"/>
              </a:ext>
            </a:extLst>
          </p:cNvPr>
          <p:cNvSpPr>
            <a:spLocks noGrp="1"/>
          </p:cNvSpPr>
          <p:nvPr>
            <p:ph type="dt" sz="half" idx="10"/>
          </p:nvPr>
        </p:nvSpPr>
        <p:spPr/>
        <p:txBody>
          <a:bodyPr/>
          <a:lstStyle/>
          <a:p>
            <a:fld id="{17EAC447-3327-4999-A9BE-AA2D53A9E4E7}" type="datetime1">
              <a:rPr lang="en-US" smtClean="0"/>
              <a:t>4/6/2023</a:t>
            </a:fld>
            <a:endParaRPr lang="en-US" dirty="0"/>
          </a:p>
        </p:txBody>
      </p:sp>
      <p:sp>
        <p:nvSpPr>
          <p:cNvPr id="3" name="Footer Placeholder 2">
            <a:extLst>
              <a:ext uri="{FF2B5EF4-FFF2-40B4-BE49-F238E27FC236}">
                <a16:creationId xmlns:a16="http://schemas.microsoft.com/office/drawing/2014/main" id="{4492BE74-26D7-4AFC-8295-46131AFCD3D0}"/>
              </a:ext>
            </a:extLst>
          </p:cNvPr>
          <p:cNvSpPr>
            <a:spLocks noGrp="1"/>
          </p:cNvSpPr>
          <p:nvPr>
            <p:ph type="ftr" sz="quarter" idx="11"/>
          </p:nvPr>
        </p:nvSpPr>
        <p:spPr/>
        <p:txBody>
          <a:bodyPr/>
          <a:lstStyle/>
          <a:p>
            <a:r>
              <a:rPr lang="en-US"/>
              <a:t>TxSET</a:t>
            </a:r>
            <a:endParaRPr lang="en-US" dirty="0"/>
          </a:p>
        </p:txBody>
      </p:sp>
      <p:sp>
        <p:nvSpPr>
          <p:cNvPr id="4" name="Slide Number Placeholder 3">
            <a:extLst>
              <a:ext uri="{FF2B5EF4-FFF2-40B4-BE49-F238E27FC236}">
                <a16:creationId xmlns:a16="http://schemas.microsoft.com/office/drawing/2014/main" id="{FCB77627-B37A-45FA-970F-0FEEC2088144}"/>
              </a:ext>
            </a:extLst>
          </p:cNvPr>
          <p:cNvSpPr>
            <a:spLocks noGrp="1"/>
          </p:cNvSpPr>
          <p:nvPr>
            <p:ph type="sldNum" sz="quarter" idx="12"/>
          </p:nvPr>
        </p:nvSpPr>
        <p:spPr/>
        <p:txBody>
          <a:bodyPr/>
          <a:lstStyle/>
          <a:p>
            <a:fld id="{D57F1E4F-1CFF-5643-939E-02111984F565}" type="slidenum">
              <a:rPr lang="en-US" smtClean="0"/>
              <a:pPr/>
              <a:t>82</a:t>
            </a:fld>
            <a:endParaRPr lang="en-US" dirty="0"/>
          </a:p>
        </p:txBody>
      </p:sp>
      <p:sp>
        <p:nvSpPr>
          <p:cNvPr id="5" name="Title 4">
            <a:extLst>
              <a:ext uri="{FF2B5EF4-FFF2-40B4-BE49-F238E27FC236}">
                <a16:creationId xmlns:a16="http://schemas.microsoft.com/office/drawing/2014/main" id="{72FBF684-0367-4772-8A18-AA30AA2C65E0}"/>
              </a:ext>
            </a:extLst>
          </p:cNvPr>
          <p:cNvSpPr>
            <a:spLocks noGrp="1"/>
          </p:cNvSpPr>
          <p:nvPr>
            <p:ph type="title"/>
          </p:nvPr>
        </p:nvSpPr>
        <p:spPr>
          <a:xfrm>
            <a:off x="228599" y="228600"/>
            <a:ext cx="8180763" cy="627796"/>
          </a:xfrm>
        </p:spPr>
        <p:txBody>
          <a:bodyPr>
            <a:normAutofit/>
          </a:bodyPr>
          <a:lstStyle/>
          <a:p>
            <a:r>
              <a:rPr lang="en-US" dirty="0"/>
              <a:t>TDSP and REP Operating Rule Examples</a:t>
            </a:r>
          </a:p>
        </p:txBody>
      </p:sp>
      <p:sp>
        <p:nvSpPr>
          <p:cNvPr id="6" name="TextBox 5">
            <a:extLst>
              <a:ext uri="{FF2B5EF4-FFF2-40B4-BE49-F238E27FC236}">
                <a16:creationId xmlns:a16="http://schemas.microsoft.com/office/drawing/2014/main" id="{4CA724DD-B28A-48AA-AF51-0D2890274884}"/>
              </a:ext>
            </a:extLst>
          </p:cNvPr>
          <p:cNvSpPr txBox="1"/>
          <p:nvPr/>
        </p:nvSpPr>
        <p:spPr>
          <a:xfrm>
            <a:off x="456703" y="1565481"/>
            <a:ext cx="7724553" cy="5270674"/>
          </a:xfrm>
          <a:prstGeom prst="rect">
            <a:avLst/>
          </a:prstGeom>
          <a:noFill/>
        </p:spPr>
        <p:txBody>
          <a:bodyPr wrap="square" rtlCol="0">
            <a:spAutoFit/>
          </a:bodyPr>
          <a:lstStyle/>
          <a:p>
            <a:r>
              <a:rPr lang="en-US" sz="2800" b="1" i="1" dirty="0">
                <a:solidFill>
                  <a:schemeClr val="tx1">
                    <a:lumMod val="75000"/>
                    <a:lumOff val="25000"/>
                  </a:schemeClr>
                </a:solidFill>
              </a:rPr>
              <a:t>TDSP Operating Rule 8 </a:t>
            </a:r>
            <a:r>
              <a:rPr lang="en-US" sz="3200" b="1" i="1" dirty="0">
                <a:solidFill>
                  <a:schemeClr val="tx1">
                    <a:lumMod val="75000"/>
                    <a:lumOff val="25000"/>
                  </a:schemeClr>
                </a:solidFill>
              </a:rPr>
              <a:t>–</a:t>
            </a:r>
          </a:p>
          <a:p>
            <a:endParaRPr lang="en-US" sz="900" b="1" i="1" dirty="0">
              <a:solidFill>
                <a:schemeClr val="tx1">
                  <a:lumMod val="75000"/>
                  <a:lumOff val="25000"/>
                </a:schemeClr>
              </a:solidFill>
            </a:endParaRPr>
          </a:p>
          <a:p>
            <a:pPr marL="342900" indent="-342900">
              <a:buClr>
                <a:schemeClr val="accent1">
                  <a:lumMod val="75000"/>
                </a:schemeClr>
              </a:buClr>
              <a:buFont typeface="Arial" panose="020B0604020202020204" pitchFamily="34" charset="0"/>
              <a:buChar char="•"/>
            </a:pPr>
            <a:r>
              <a:rPr lang="en-US" sz="2800" dirty="0">
                <a:solidFill>
                  <a:schemeClr val="tx1">
                    <a:lumMod val="75000"/>
                    <a:lumOff val="25000"/>
                  </a:schemeClr>
                </a:solidFill>
              </a:rPr>
              <a:t>Non-coordinated (not previously communicated) Back-dated MVIs will be rejected – TDSP must be “ready to receive”</a:t>
            </a:r>
          </a:p>
          <a:p>
            <a:pPr marL="342900" indent="-342900">
              <a:buFont typeface="Arial" panose="020B0604020202020204" pitchFamily="34" charset="0"/>
              <a:buChar char="•"/>
            </a:pPr>
            <a:endParaRPr lang="en-US" sz="1050" dirty="0">
              <a:solidFill>
                <a:schemeClr val="tx1">
                  <a:lumMod val="75000"/>
                  <a:lumOff val="25000"/>
                </a:schemeClr>
              </a:solidFill>
            </a:endParaRPr>
          </a:p>
          <a:p>
            <a:endParaRPr lang="en-US" sz="900" dirty="0">
              <a:solidFill>
                <a:schemeClr val="tx1">
                  <a:lumMod val="75000"/>
                  <a:lumOff val="25000"/>
                </a:schemeClr>
              </a:solidFill>
            </a:endParaRPr>
          </a:p>
          <a:p>
            <a:endParaRPr lang="en-US" sz="900" dirty="0">
              <a:solidFill>
                <a:schemeClr val="tx1">
                  <a:lumMod val="75000"/>
                  <a:lumOff val="25000"/>
                </a:schemeClr>
              </a:solidFill>
            </a:endParaRPr>
          </a:p>
          <a:p>
            <a:endParaRPr lang="en-US" sz="900" dirty="0">
              <a:solidFill>
                <a:schemeClr val="tx1">
                  <a:lumMod val="75000"/>
                  <a:lumOff val="25000"/>
                </a:schemeClr>
              </a:solidFill>
            </a:endParaRPr>
          </a:p>
          <a:p>
            <a:endParaRPr lang="en-US" sz="900" dirty="0">
              <a:solidFill>
                <a:schemeClr val="tx1">
                  <a:lumMod val="75000"/>
                  <a:lumOff val="25000"/>
                </a:schemeClr>
              </a:solidFill>
            </a:endParaRPr>
          </a:p>
          <a:p>
            <a:r>
              <a:rPr lang="en-US" sz="2800" b="1" i="1" dirty="0">
                <a:solidFill>
                  <a:schemeClr val="tx1">
                    <a:lumMod val="75000"/>
                    <a:lumOff val="25000"/>
                  </a:schemeClr>
                </a:solidFill>
              </a:rPr>
              <a:t>REP Operating Rule 13 </a:t>
            </a:r>
            <a:r>
              <a:rPr lang="en-US" sz="3200" b="1" i="1" dirty="0">
                <a:solidFill>
                  <a:schemeClr val="tx1">
                    <a:lumMod val="75000"/>
                    <a:lumOff val="25000"/>
                  </a:schemeClr>
                </a:solidFill>
              </a:rPr>
              <a:t>– </a:t>
            </a:r>
          </a:p>
          <a:p>
            <a:endParaRPr lang="en-US" sz="900" b="1" i="1" dirty="0">
              <a:solidFill>
                <a:schemeClr val="tx1">
                  <a:lumMod val="75000"/>
                  <a:lumOff val="25000"/>
                </a:schemeClr>
              </a:solidFill>
            </a:endParaRPr>
          </a:p>
          <a:p>
            <a:pPr marL="342900" indent="-342900">
              <a:buClr>
                <a:schemeClr val="accent1">
                  <a:lumMod val="75000"/>
                </a:schemeClr>
              </a:buClr>
              <a:buFont typeface="Arial" panose="020B0604020202020204" pitchFamily="34" charset="0"/>
              <a:buChar char="•"/>
            </a:pPr>
            <a:r>
              <a:rPr lang="en-US" sz="2800" dirty="0">
                <a:solidFill>
                  <a:schemeClr val="tx1">
                    <a:lumMod val="75000"/>
                    <a:lumOff val="25000"/>
                  </a:schemeClr>
                </a:solidFill>
              </a:rPr>
              <a:t>CSA Bypass Code – ‘2W’ only to be used by CSA holder on a MVO request</a:t>
            </a:r>
          </a:p>
          <a:p>
            <a:endParaRPr lang="en-US" sz="800" b="1" i="1" dirty="0"/>
          </a:p>
          <a:p>
            <a:pPr marL="342900" indent="-342900">
              <a:buFont typeface="Arial" panose="020B0604020202020204" pitchFamily="34" charset="0"/>
              <a:buChar char="•"/>
            </a:pPr>
            <a:endParaRPr lang="en-US" sz="2400" b="1" i="1" dirty="0"/>
          </a:p>
          <a:p>
            <a:endParaRPr lang="en-US" sz="800" b="1" i="1" dirty="0"/>
          </a:p>
          <a:p>
            <a:pPr marL="457200" indent="-457200">
              <a:buFont typeface="Arial" panose="020B0604020202020204" pitchFamily="34" charset="0"/>
              <a:buChar char="•"/>
            </a:pPr>
            <a:endParaRPr lang="en-US" sz="2800" b="1" i="1" dirty="0"/>
          </a:p>
        </p:txBody>
      </p:sp>
    </p:spTree>
    <p:custDataLst>
      <p:tags r:id="rId1"/>
    </p:custDataLst>
    <p:extLst>
      <p:ext uri="{BB962C8B-B14F-4D97-AF65-F5344CB8AC3E}">
        <p14:creationId xmlns:p14="http://schemas.microsoft.com/office/powerpoint/2010/main" val="329790669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REP Operating Rules</a:t>
            </a:r>
          </a:p>
        </p:txBody>
      </p:sp>
      <p:sp>
        <p:nvSpPr>
          <p:cNvPr id="9" name="Text Placeholder 8"/>
          <p:cNvSpPr>
            <a:spLocks noGrp="1"/>
          </p:cNvSpPr>
          <p:nvPr>
            <p:ph type="body" sz="quarter" idx="4294967295"/>
          </p:nvPr>
        </p:nvSpPr>
        <p:spPr>
          <a:xfrm>
            <a:off x="407324" y="1059458"/>
            <a:ext cx="8540750" cy="862012"/>
          </a:xfrm>
        </p:spPr>
        <p:txBody>
          <a:bodyPr/>
          <a:lstStyle/>
          <a:p>
            <a:r>
              <a:rPr lang="en-US" b="1" dirty="0"/>
              <a:t>RMG 11.4.1	REP Operating Rule 1</a:t>
            </a:r>
            <a:r>
              <a:rPr lang="en-US" dirty="0"/>
              <a:t>:</a:t>
            </a:r>
            <a:r>
              <a:rPr lang="en-US" i="1" dirty="0"/>
              <a:t>  </a:t>
            </a:r>
            <a:r>
              <a:rPr lang="en-US" dirty="0"/>
              <a:t>Cancel Move Out</a:t>
            </a:r>
            <a:r>
              <a:rPr lang="en-US" i="1" dirty="0"/>
              <a:t> </a:t>
            </a:r>
            <a:endParaRPr lang="en-US" dirty="0"/>
          </a:p>
          <a:p>
            <a:endParaRPr lang="en-US" sz="2600" dirty="0"/>
          </a:p>
        </p:txBody>
      </p:sp>
      <p:sp>
        <p:nvSpPr>
          <p:cNvPr id="6" name="TextBox 5">
            <a:extLst>
              <a:ext uri="{FF2B5EF4-FFF2-40B4-BE49-F238E27FC236}">
                <a16:creationId xmlns:a16="http://schemas.microsoft.com/office/drawing/2014/main" id="{E1730D03-692E-4FE8-924E-598C2FB437C8}"/>
              </a:ext>
            </a:extLst>
          </p:cNvPr>
          <p:cNvSpPr txBox="1"/>
          <p:nvPr/>
        </p:nvSpPr>
        <p:spPr>
          <a:xfrm>
            <a:off x="381000" y="1599337"/>
            <a:ext cx="8464296" cy="1200329"/>
          </a:xfrm>
          <a:prstGeom prst="rect">
            <a:avLst/>
          </a:prstGeom>
          <a:noFill/>
        </p:spPr>
        <p:txBody>
          <a:bodyPr wrap="square" rtlCol="0">
            <a:spAutoFit/>
          </a:bodyPr>
          <a:lstStyle/>
          <a:p>
            <a:r>
              <a:rPr lang="en-US" i="1" dirty="0">
                <a:solidFill>
                  <a:schemeClr val="tx1">
                    <a:lumMod val="75000"/>
                    <a:lumOff val="25000"/>
                  </a:schemeClr>
                </a:solidFill>
              </a:rPr>
              <a:t>REPs who have a Pending move out and submit a move in (same REP) with an earlier Requested Date are responsible for canceling the Pending move out if that is what the Customer requires (REP manages Customer expectations).  If the REP does not cancel the move out, the move out will be allowed to effectuate.</a:t>
            </a:r>
          </a:p>
        </p:txBody>
      </p:sp>
      <p:graphicFrame>
        <p:nvGraphicFramePr>
          <p:cNvPr id="2" name="Diagram 1">
            <a:extLst>
              <a:ext uri="{FF2B5EF4-FFF2-40B4-BE49-F238E27FC236}">
                <a16:creationId xmlns:a16="http://schemas.microsoft.com/office/drawing/2014/main" id="{8001406A-43F8-402C-A2A0-5E12BD5AADF8}"/>
              </a:ext>
            </a:extLst>
          </p:cNvPr>
          <p:cNvGraphicFramePr/>
          <p:nvPr>
            <p:extLst>
              <p:ext uri="{D42A27DB-BD31-4B8C-83A1-F6EECF244321}">
                <p14:modId xmlns:p14="http://schemas.microsoft.com/office/powerpoint/2010/main" val="3104242146"/>
              </p:ext>
            </p:extLst>
          </p:nvPr>
        </p:nvGraphicFramePr>
        <p:xfrm>
          <a:off x="1329344" y="1611529"/>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Date Placeholder 6"/>
          <p:cNvSpPr>
            <a:spLocks noGrp="1"/>
          </p:cNvSpPr>
          <p:nvPr>
            <p:ph type="dt" sz="half" idx="10"/>
          </p:nvPr>
        </p:nvSpPr>
        <p:spPr/>
        <p:txBody>
          <a:bodyPr/>
          <a:lstStyle/>
          <a:p>
            <a:fld id="{BEBCA2CF-581B-4CCA-9DA1-618B02D401B6}" type="datetime1">
              <a:rPr lang="en-US" smtClean="0"/>
              <a:t>4/6/2023</a:t>
            </a:fld>
            <a:endParaRPr lang="en-US" dirty="0"/>
          </a:p>
        </p:txBody>
      </p:sp>
      <p:sp>
        <p:nvSpPr>
          <p:cNvPr id="8" name="Footer Placeholder 7"/>
          <p:cNvSpPr>
            <a:spLocks noGrp="1"/>
          </p:cNvSpPr>
          <p:nvPr>
            <p:ph type="ftr" sz="quarter" idx="11"/>
          </p:nvPr>
        </p:nvSpPr>
        <p:spPr/>
        <p:txBody>
          <a:bodyPr/>
          <a:lstStyle/>
          <a:p>
            <a:r>
              <a:rPr lang="en-US"/>
              <a:t>TxSET</a:t>
            </a:r>
            <a:endParaRPr lang="en-US" dirty="0"/>
          </a:p>
        </p:txBody>
      </p:sp>
      <p:sp>
        <p:nvSpPr>
          <p:cNvPr id="10" name="Slide Number Placeholder 9"/>
          <p:cNvSpPr>
            <a:spLocks noGrp="1"/>
          </p:cNvSpPr>
          <p:nvPr>
            <p:ph type="sldNum" sz="quarter" idx="12"/>
          </p:nvPr>
        </p:nvSpPr>
        <p:spPr/>
        <p:txBody>
          <a:bodyPr/>
          <a:lstStyle/>
          <a:p>
            <a:fld id="{D57F1E4F-1CFF-5643-939E-02111984F565}" type="slidenum">
              <a:rPr lang="en-US" smtClean="0"/>
              <a:pPr/>
              <a:t>83</a:t>
            </a:fld>
            <a:endParaRPr lang="en-US" dirty="0"/>
          </a:p>
        </p:txBody>
      </p:sp>
      <p:sp>
        <p:nvSpPr>
          <p:cNvPr id="5" name="Rounded Rectangular Callout 4"/>
          <p:cNvSpPr/>
          <p:nvPr/>
        </p:nvSpPr>
        <p:spPr>
          <a:xfrm>
            <a:off x="7187877" y="2905645"/>
            <a:ext cx="1810512" cy="1396127"/>
          </a:xfrm>
          <a:prstGeom prst="wedgeRoundRectCallout">
            <a:avLst>
              <a:gd name="adj1" fmla="val -64717"/>
              <a:gd name="adj2" fmla="val 66754"/>
              <a:gd name="adj3" fmla="val 16667"/>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3152" tIns="73152" rIns="73152" bIns="73152" rtlCol="0" anchor="ctr">
            <a:spAutoFit/>
          </a:bodyPr>
          <a:lstStyle/>
          <a:p>
            <a:pPr algn="ctr"/>
            <a:r>
              <a:rPr lang="en-US" sz="1400" b="1" dirty="0">
                <a:solidFill>
                  <a:schemeClr val="accent1">
                    <a:lumMod val="50000"/>
                  </a:schemeClr>
                </a:solidFill>
              </a:rPr>
              <a:t>MVO transaction from existing customer has left new customer in the dark.</a:t>
            </a:r>
          </a:p>
        </p:txBody>
      </p:sp>
      <p:sp>
        <p:nvSpPr>
          <p:cNvPr id="12" name="TextBox 19">
            <a:extLst>
              <a:ext uri="{FF2B5EF4-FFF2-40B4-BE49-F238E27FC236}">
                <a16:creationId xmlns:a16="http://schemas.microsoft.com/office/drawing/2014/main" id="{493D3287-B9CF-4FD5-8DD0-C35CF51B6789}"/>
              </a:ext>
            </a:extLst>
          </p:cNvPr>
          <p:cNvSpPr txBox="1"/>
          <p:nvPr/>
        </p:nvSpPr>
        <p:spPr>
          <a:xfrm>
            <a:off x="594461" y="5086029"/>
            <a:ext cx="7957457" cy="923330"/>
          </a:xfrm>
          <a:prstGeom prst="rect">
            <a:avLst/>
          </a:prstGeom>
          <a:solidFill>
            <a:schemeClr val="tx1">
              <a:lumMod val="50000"/>
              <a:lumOff val="50000"/>
            </a:schemeClr>
          </a:solid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If a REP enrolls a new customer at the same premise and an existing customer has a future dated MVO, if the REP  fails to cancel the future dated MVO, the MVO will be executed leaving the new customer  in the dark</a:t>
            </a:r>
          </a:p>
        </p:txBody>
      </p:sp>
    </p:spTree>
    <p:custDataLst>
      <p:tags r:id="rId1"/>
    </p:custDataLst>
    <p:extLst>
      <p:ext uri="{BB962C8B-B14F-4D97-AF65-F5344CB8AC3E}">
        <p14:creationId xmlns:p14="http://schemas.microsoft.com/office/powerpoint/2010/main" val="1376045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0B9FF04-06FB-49E0-BBFA-88F4AA3FD2B5}" type="datetime1">
              <a:rPr lang="en-US" smtClean="0"/>
              <a:t>4/6/2023</a:t>
            </a:fld>
            <a:endParaRPr lang="en-US" dirty="0"/>
          </a:p>
        </p:txBody>
      </p:sp>
      <p:sp>
        <p:nvSpPr>
          <p:cNvPr id="5" name="Footer Placeholder 4"/>
          <p:cNvSpPr>
            <a:spLocks noGrp="1"/>
          </p:cNvSpPr>
          <p:nvPr>
            <p:ph type="ftr" sz="quarter" idx="11"/>
          </p:nvPr>
        </p:nvSpPr>
        <p:spPr/>
        <p:txBody>
          <a:bodyPr/>
          <a:lstStyle/>
          <a:p>
            <a:r>
              <a:rPr lang="en-US"/>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84</a:t>
            </a:fld>
            <a:endParaRPr lang="en-US" dirty="0"/>
          </a:p>
        </p:txBody>
      </p:sp>
      <p:sp>
        <p:nvSpPr>
          <p:cNvPr id="4" name="Title 3"/>
          <p:cNvSpPr>
            <a:spLocks noGrp="1"/>
          </p:cNvSpPr>
          <p:nvPr>
            <p:ph type="title"/>
          </p:nvPr>
        </p:nvSpPr>
        <p:spPr/>
        <p:txBody>
          <a:bodyPr>
            <a:normAutofit/>
          </a:bodyPr>
          <a:lstStyle/>
          <a:p>
            <a:r>
              <a:rPr lang="en-US" dirty="0"/>
              <a:t>Checkpoint Question</a:t>
            </a:r>
          </a:p>
        </p:txBody>
      </p:sp>
      <p:sp>
        <p:nvSpPr>
          <p:cNvPr id="7" name="Content Placeholder 1">
            <a:extLst>
              <a:ext uri="{FF2B5EF4-FFF2-40B4-BE49-F238E27FC236}">
                <a16:creationId xmlns:a16="http://schemas.microsoft.com/office/drawing/2014/main" id="{1EFB95EA-9ECE-4124-B2E2-EA630B9863E8}"/>
              </a:ext>
            </a:extLst>
          </p:cNvPr>
          <p:cNvSpPr txBox="1">
            <a:spLocks/>
          </p:cNvSpPr>
          <p:nvPr/>
        </p:nvSpPr>
        <p:spPr>
          <a:xfrm>
            <a:off x="342900" y="1371599"/>
            <a:ext cx="8470900" cy="47339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600"/>
              </a:spcBef>
              <a:spcAft>
                <a:spcPts val="0"/>
              </a:spcAft>
              <a:buClr>
                <a:schemeClr val="accent1">
                  <a:lumMod val="75000"/>
                </a:schemeClr>
              </a:buClr>
              <a:buNone/>
            </a:pPr>
            <a:r>
              <a:rPr lang="en-US" sz="2400" dirty="0"/>
              <a:t>A MVI is submitted and scheduled by OILERS ENERGY and then another MVI is submitted later by COWBOYS ENERGY requesting the same day. Which entity would receive an 814_17 Not First In (NFI) reject?</a:t>
            </a:r>
          </a:p>
          <a:p>
            <a:pPr marL="1097280" indent="-457200">
              <a:lnSpc>
                <a:spcPct val="100000"/>
              </a:lnSpc>
              <a:spcBef>
                <a:spcPts val="2400"/>
              </a:spcBef>
              <a:spcAft>
                <a:spcPts val="0"/>
              </a:spcAft>
              <a:buClr>
                <a:schemeClr val="accent1">
                  <a:lumMod val="75000"/>
                </a:schemeClr>
              </a:buClr>
              <a:buFont typeface="+mj-lt"/>
              <a:buAutoNum type="alphaLcParenR"/>
            </a:pPr>
            <a:r>
              <a:rPr lang="en-US" sz="2400" dirty="0"/>
              <a:t>TDSP</a:t>
            </a:r>
          </a:p>
          <a:p>
            <a:pPr marL="1097280" indent="-457200">
              <a:lnSpc>
                <a:spcPct val="100000"/>
              </a:lnSpc>
              <a:spcAft>
                <a:spcPts val="0"/>
              </a:spcAft>
              <a:buClr>
                <a:schemeClr val="accent1">
                  <a:lumMod val="75000"/>
                </a:schemeClr>
              </a:buClr>
              <a:buFont typeface="+mj-lt"/>
              <a:buAutoNum type="alphaLcParenR"/>
            </a:pPr>
            <a:r>
              <a:rPr lang="en-US" sz="2400" dirty="0"/>
              <a:t>ERCOT</a:t>
            </a:r>
          </a:p>
          <a:p>
            <a:pPr marL="1097280" indent="-457200">
              <a:lnSpc>
                <a:spcPct val="100000"/>
              </a:lnSpc>
              <a:spcAft>
                <a:spcPts val="0"/>
              </a:spcAft>
              <a:buClr>
                <a:schemeClr val="accent1">
                  <a:lumMod val="75000"/>
                </a:schemeClr>
              </a:buClr>
              <a:buFont typeface="+mj-lt"/>
              <a:buAutoNum type="alphaLcParenR"/>
            </a:pPr>
            <a:r>
              <a:rPr lang="en-US" sz="2400" dirty="0"/>
              <a:t>OIILERS ENERGY</a:t>
            </a:r>
          </a:p>
          <a:p>
            <a:pPr marL="1097280" indent="-457200">
              <a:lnSpc>
                <a:spcPct val="100000"/>
              </a:lnSpc>
              <a:spcAft>
                <a:spcPts val="0"/>
              </a:spcAft>
              <a:buClr>
                <a:schemeClr val="accent1">
                  <a:lumMod val="75000"/>
                </a:schemeClr>
              </a:buClr>
              <a:buFont typeface="+mj-lt"/>
              <a:buAutoNum type="alphaLcParenR"/>
            </a:pPr>
            <a:r>
              <a:rPr lang="en-US" sz="2400" dirty="0"/>
              <a:t>COWBOYS ENERGY</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1336" y="4630737"/>
            <a:ext cx="441283" cy="441283"/>
          </a:xfrm>
          <a:prstGeom prst="rect">
            <a:avLst/>
          </a:prstGeom>
          <a:noFill/>
        </p:spPr>
      </p:pic>
      <p:sp>
        <p:nvSpPr>
          <p:cNvPr id="9" name="Rectangle 8"/>
          <p:cNvSpPr/>
          <p:nvPr/>
        </p:nvSpPr>
        <p:spPr>
          <a:xfrm>
            <a:off x="4573190" y="4630737"/>
            <a:ext cx="1441244"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351201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1BCC26F-E8A0-461E-82DD-01AB15AD71FE}" type="datetime1">
              <a:rPr lang="en-US" smtClean="0"/>
              <a:t>4/6/2023</a:t>
            </a:fld>
            <a:endParaRPr lang="en-US" dirty="0"/>
          </a:p>
        </p:txBody>
      </p:sp>
      <p:sp>
        <p:nvSpPr>
          <p:cNvPr id="5" name="Footer Placeholder 4"/>
          <p:cNvSpPr>
            <a:spLocks noGrp="1"/>
          </p:cNvSpPr>
          <p:nvPr>
            <p:ph type="ftr" sz="quarter" idx="11"/>
          </p:nvPr>
        </p:nvSpPr>
        <p:spPr/>
        <p:txBody>
          <a:bodyPr/>
          <a:lstStyle/>
          <a:p>
            <a:r>
              <a:rPr lang="en-US"/>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85</a:t>
            </a:fld>
            <a:endParaRPr lang="en-US" dirty="0"/>
          </a:p>
        </p:txBody>
      </p:sp>
      <p:sp>
        <p:nvSpPr>
          <p:cNvPr id="4" name="Title 3"/>
          <p:cNvSpPr>
            <a:spLocks noGrp="1"/>
          </p:cNvSpPr>
          <p:nvPr>
            <p:ph type="title"/>
          </p:nvPr>
        </p:nvSpPr>
        <p:spPr/>
        <p:txBody>
          <a:bodyPr>
            <a:normAutofit/>
          </a:bodyPr>
          <a:lstStyle/>
          <a:p>
            <a:r>
              <a:rPr lang="en-US" dirty="0"/>
              <a:t>Checkpoint Question</a:t>
            </a:r>
          </a:p>
        </p:txBody>
      </p:sp>
      <p:sp>
        <p:nvSpPr>
          <p:cNvPr id="7" name="Content Placeholder 1">
            <a:extLst>
              <a:ext uri="{FF2B5EF4-FFF2-40B4-BE49-F238E27FC236}">
                <a16:creationId xmlns:a16="http://schemas.microsoft.com/office/drawing/2014/main" id="{1EFB95EA-9ECE-4124-B2E2-EA630B9863E8}"/>
              </a:ext>
            </a:extLst>
          </p:cNvPr>
          <p:cNvSpPr txBox="1">
            <a:spLocks/>
          </p:cNvSpPr>
          <p:nvPr/>
        </p:nvSpPr>
        <p:spPr>
          <a:xfrm>
            <a:off x="457200" y="1371599"/>
            <a:ext cx="8439150" cy="47339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600"/>
              </a:spcBef>
              <a:spcAft>
                <a:spcPts val="0"/>
              </a:spcAft>
              <a:buClr>
                <a:schemeClr val="accent1">
                  <a:lumMod val="75000"/>
                </a:schemeClr>
              </a:buClr>
              <a:buNone/>
            </a:pPr>
            <a:r>
              <a:rPr lang="en-US" sz="2400" dirty="0"/>
              <a:t>Which entity is responsible for sending an 814_08 cancel when there is a MVO for Customer A pending for 5/5 and a MVI for Customer B pending for 5/1, both with the current REP?</a:t>
            </a:r>
          </a:p>
          <a:p>
            <a:pPr marL="1097280" indent="-457200">
              <a:lnSpc>
                <a:spcPct val="100000"/>
              </a:lnSpc>
              <a:spcBef>
                <a:spcPts val="2400"/>
              </a:spcBef>
              <a:spcAft>
                <a:spcPts val="0"/>
              </a:spcAft>
              <a:buClr>
                <a:schemeClr val="accent1">
                  <a:lumMod val="75000"/>
                </a:schemeClr>
              </a:buClr>
              <a:buFont typeface="+mj-lt"/>
              <a:buAutoNum type="alphaLcParenR"/>
            </a:pPr>
            <a:r>
              <a:rPr lang="en-US" sz="2400" dirty="0"/>
              <a:t>TDSP</a:t>
            </a:r>
          </a:p>
          <a:p>
            <a:pPr marL="1097280" indent="-457200">
              <a:lnSpc>
                <a:spcPct val="100000"/>
              </a:lnSpc>
              <a:spcAft>
                <a:spcPts val="0"/>
              </a:spcAft>
              <a:buClr>
                <a:schemeClr val="accent1">
                  <a:lumMod val="75000"/>
                </a:schemeClr>
              </a:buClr>
              <a:buFont typeface="+mj-lt"/>
              <a:buAutoNum type="alphaLcParenR"/>
            </a:pPr>
            <a:r>
              <a:rPr lang="en-US" sz="2400" dirty="0"/>
              <a:t>ERCOT</a:t>
            </a:r>
          </a:p>
          <a:p>
            <a:pPr marL="1097280" indent="-457200">
              <a:lnSpc>
                <a:spcPct val="100000"/>
              </a:lnSpc>
              <a:spcAft>
                <a:spcPts val="0"/>
              </a:spcAft>
              <a:buClr>
                <a:schemeClr val="accent1">
                  <a:lumMod val="75000"/>
                </a:schemeClr>
              </a:buClr>
              <a:buFont typeface="+mj-lt"/>
              <a:buAutoNum type="alphaLcParenR"/>
            </a:pPr>
            <a:r>
              <a:rPr lang="en-US" sz="2400" dirty="0"/>
              <a:t>Current REP</a:t>
            </a:r>
          </a:p>
          <a:p>
            <a:pPr marL="1097280" indent="-457200">
              <a:lnSpc>
                <a:spcPct val="100000"/>
              </a:lnSpc>
              <a:spcAft>
                <a:spcPts val="0"/>
              </a:spcAft>
              <a:buClr>
                <a:schemeClr val="accent1">
                  <a:lumMod val="75000"/>
                </a:schemeClr>
              </a:buClr>
              <a:buFont typeface="+mj-lt"/>
              <a:buAutoNum type="alphaLcParenR"/>
            </a:pPr>
            <a:r>
              <a:rPr lang="en-US" sz="2400" dirty="0"/>
              <a:t>Another REP</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2489" y="4116387"/>
            <a:ext cx="441283" cy="441283"/>
          </a:xfrm>
          <a:prstGeom prst="rect">
            <a:avLst/>
          </a:prstGeom>
          <a:noFill/>
        </p:spPr>
      </p:pic>
      <p:sp>
        <p:nvSpPr>
          <p:cNvPr id="9" name="Rectangle 8"/>
          <p:cNvSpPr/>
          <p:nvPr/>
        </p:nvSpPr>
        <p:spPr>
          <a:xfrm>
            <a:off x="3333084" y="3958772"/>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53306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53D6263-C019-40BF-9D32-422EBF060565}" type="datetime1">
              <a:rPr lang="en-US" smtClean="0"/>
              <a:t>4/6/2023</a:t>
            </a:fld>
            <a:endParaRPr lang="en-US" dirty="0"/>
          </a:p>
        </p:txBody>
      </p:sp>
      <p:sp>
        <p:nvSpPr>
          <p:cNvPr id="5" name="Footer Placeholder 4"/>
          <p:cNvSpPr>
            <a:spLocks noGrp="1"/>
          </p:cNvSpPr>
          <p:nvPr>
            <p:ph type="ftr" sz="quarter" idx="11"/>
          </p:nvPr>
        </p:nvSpPr>
        <p:spPr/>
        <p:txBody>
          <a:bodyPr/>
          <a:lstStyle/>
          <a:p>
            <a:r>
              <a:rPr lang="en-US"/>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86</a:t>
            </a:fld>
            <a:endParaRPr lang="en-US" dirty="0"/>
          </a:p>
        </p:txBody>
      </p:sp>
      <p:sp>
        <p:nvSpPr>
          <p:cNvPr id="4" name="Title 3"/>
          <p:cNvSpPr>
            <a:spLocks noGrp="1"/>
          </p:cNvSpPr>
          <p:nvPr>
            <p:ph type="title"/>
          </p:nvPr>
        </p:nvSpPr>
        <p:spPr/>
        <p:txBody>
          <a:bodyPr>
            <a:normAutofit/>
          </a:bodyPr>
          <a:lstStyle/>
          <a:p>
            <a:r>
              <a:rPr lang="en-US" dirty="0"/>
              <a:t>Checkpoint Question</a:t>
            </a:r>
          </a:p>
        </p:txBody>
      </p:sp>
      <p:sp>
        <p:nvSpPr>
          <p:cNvPr id="7" name="Content Placeholder 1">
            <a:extLst>
              <a:ext uri="{FF2B5EF4-FFF2-40B4-BE49-F238E27FC236}">
                <a16:creationId xmlns:a16="http://schemas.microsoft.com/office/drawing/2014/main" id="{1EFB95EA-9ECE-4124-B2E2-EA630B9863E8}"/>
              </a:ext>
            </a:extLst>
          </p:cNvPr>
          <p:cNvSpPr txBox="1">
            <a:spLocks/>
          </p:cNvSpPr>
          <p:nvPr/>
        </p:nvSpPr>
        <p:spPr>
          <a:xfrm>
            <a:off x="457200" y="1371599"/>
            <a:ext cx="8439150" cy="47339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600"/>
              </a:spcBef>
              <a:spcAft>
                <a:spcPts val="0"/>
              </a:spcAft>
              <a:buClr>
                <a:schemeClr val="accent1">
                  <a:lumMod val="75000"/>
                </a:schemeClr>
              </a:buClr>
              <a:buNone/>
            </a:pPr>
            <a:r>
              <a:rPr lang="en-US" sz="2400" dirty="0"/>
              <a:t>Which entity is responsible for sending an 814_08 cancel when there is a MVO for Customer A pending for 5/5 and a MVI for Customer B pending for 5/5 both with different REPs?</a:t>
            </a:r>
          </a:p>
          <a:p>
            <a:pPr marL="1097280" indent="-457200">
              <a:lnSpc>
                <a:spcPct val="100000"/>
              </a:lnSpc>
              <a:spcBef>
                <a:spcPts val="2400"/>
              </a:spcBef>
              <a:spcAft>
                <a:spcPts val="0"/>
              </a:spcAft>
              <a:buClr>
                <a:schemeClr val="accent1">
                  <a:lumMod val="75000"/>
                </a:schemeClr>
              </a:buClr>
              <a:buFont typeface="+mj-lt"/>
              <a:buAutoNum type="alphaLcParenR"/>
            </a:pPr>
            <a:r>
              <a:rPr lang="en-US" sz="2400" dirty="0"/>
              <a:t>TDSP</a:t>
            </a:r>
          </a:p>
          <a:p>
            <a:pPr marL="1097280" indent="-457200">
              <a:lnSpc>
                <a:spcPct val="100000"/>
              </a:lnSpc>
              <a:spcAft>
                <a:spcPts val="0"/>
              </a:spcAft>
              <a:buClr>
                <a:schemeClr val="accent1">
                  <a:lumMod val="75000"/>
                </a:schemeClr>
              </a:buClr>
              <a:buFont typeface="+mj-lt"/>
              <a:buAutoNum type="alphaLcParenR"/>
            </a:pPr>
            <a:r>
              <a:rPr lang="en-US" sz="2400" dirty="0"/>
              <a:t>ERCOT</a:t>
            </a:r>
          </a:p>
          <a:p>
            <a:pPr marL="1097280" indent="-457200">
              <a:lnSpc>
                <a:spcPct val="100000"/>
              </a:lnSpc>
              <a:spcAft>
                <a:spcPts val="0"/>
              </a:spcAft>
              <a:buClr>
                <a:schemeClr val="accent1">
                  <a:lumMod val="75000"/>
                </a:schemeClr>
              </a:buClr>
              <a:buFont typeface="+mj-lt"/>
              <a:buAutoNum type="alphaLcParenR"/>
            </a:pPr>
            <a:r>
              <a:rPr lang="en-US" sz="2400" dirty="0"/>
              <a:t>REP for Customer A</a:t>
            </a:r>
          </a:p>
          <a:p>
            <a:pPr marL="1097280" indent="-457200">
              <a:lnSpc>
                <a:spcPct val="100000"/>
              </a:lnSpc>
              <a:spcAft>
                <a:spcPts val="0"/>
              </a:spcAft>
              <a:buClr>
                <a:schemeClr val="accent1">
                  <a:lumMod val="75000"/>
                </a:schemeClr>
              </a:buClr>
              <a:buFont typeface="+mj-lt"/>
              <a:buAutoNum type="alphaLcParenR"/>
            </a:pPr>
            <a:r>
              <a:rPr lang="en-US" sz="2400" dirty="0"/>
              <a:t>REP for Customer B</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6214" y="3217070"/>
            <a:ext cx="441283" cy="441283"/>
          </a:xfrm>
          <a:prstGeom prst="rect">
            <a:avLst/>
          </a:prstGeom>
          <a:noFill/>
        </p:spPr>
      </p:pic>
      <p:sp>
        <p:nvSpPr>
          <p:cNvPr id="9" name="Rectangle 8"/>
          <p:cNvSpPr/>
          <p:nvPr/>
        </p:nvSpPr>
        <p:spPr>
          <a:xfrm>
            <a:off x="2696214" y="2982049"/>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441643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B1AC6A8-6B06-4F88-B451-CF88E88261E2}" type="datetime1">
              <a:rPr lang="en-US" smtClean="0"/>
              <a:t>4/6/2023</a:t>
            </a:fld>
            <a:endParaRPr lang="en-US" dirty="0"/>
          </a:p>
        </p:txBody>
      </p:sp>
      <p:sp>
        <p:nvSpPr>
          <p:cNvPr id="5" name="Footer Placeholder 4"/>
          <p:cNvSpPr>
            <a:spLocks noGrp="1"/>
          </p:cNvSpPr>
          <p:nvPr>
            <p:ph type="ftr" sz="quarter" idx="11"/>
          </p:nvPr>
        </p:nvSpPr>
        <p:spPr/>
        <p:txBody>
          <a:bodyPr/>
          <a:lstStyle/>
          <a:p>
            <a:r>
              <a:rPr lang="en-US"/>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87</a:t>
            </a:fld>
            <a:endParaRPr lang="en-US" dirty="0"/>
          </a:p>
        </p:txBody>
      </p:sp>
      <p:sp>
        <p:nvSpPr>
          <p:cNvPr id="4" name="Title 3"/>
          <p:cNvSpPr>
            <a:spLocks noGrp="1"/>
          </p:cNvSpPr>
          <p:nvPr>
            <p:ph type="title"/>
          </p:nvPr>
        </p:nvSpPr>
        <p:spPr/>
        <p:txBody>
          <a:bodyPr>
            <a:normAutofit/>
          </a:bodyPr>
          <a:lstStyle/>
          <a:p>
            <a:r>
              <a:rPr lang="en-US" dirty="0"/>
              <a:t>Checkpoint Question</a:t>
            </a:r>
          </a:p>
        </p:txBody>
      </p:sp>
      <p:sp>
        <p:nvSpPr>
          <p:cNvPr id="7" name="Content Placeholder 1">
            <a:extLst>
              <a:ext uri="{FF2B5EF4-FFF2-40B4-BE49-F238E27FC236}">
                <a16:creationId xmlns:a16="http://schemas.microsoft.com/office/drawing/2014/main" id="{1EFB95EA-9ECE-4124-B2E2-EA630B9863E8}"/>
              </a:ext>
            </a:extLst>
          </p:cNvPr>
          <p:cNvSpPr txBox="1">
            <a:spLocks/>
          </p:cNvSpPr>
          <p:nvPr/>
        </p:nvSpPr>
        <p:spPr>
          <a:xfrm>
            <a:off x="457200" y="1371599"/>
            <a:ext cx="8439150" cy="47339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600"/>
              </a:spcBef>
              <a:spcAft>
                <a:spcPts val="0"/>
              </a:spcAft>
              <a:buClr>
                <a:schemeClr val="accent1">
                  <a:lumMod val="75000"/>
                </a:schemeClr>
              </a:buClr>
              <a:buNone/>
            </a:pPr>
            <a:r>
              <a:rPr lang="en-US" sz="2400" dirty="0"/>
              <a:t>What transaction is used to determine the actual end date of a customer?</a:t>
            </a:r>
          </a:p>
          <a:p>
            <a:pPr marL="1097280" indent="-457200">
              <a:lnSpc>
                <a:spcPct val="100000"/>
              </a:lnSpc>
              <a:spcBef>
                <a:spcPts val="2400"/>
              </a:spcBef>
              <a:spcAft>
                <a:spcPts val="0"/>
              </a:spcAft>
              <a:buClr>
                <a:schemeClr val="accent1">
                  <a:lumMod val="75000"/>
                </a:schemeClr>
              </a:buClr>
              <a:buFont typeface="+mj-lt"/>
              <a:buAutoNum type="alphaLcParenR"/>
            </a:pPr>
            <a:r>
              <a:rPr lang="en-US" sz="2400" dirty="0"/>
              <a:t>814_24</a:t>
            </a:r>
          </a:p>
          <a:p>
            <a:pPr marL="1097280" indent="-457200">
              <a:lnSpc>
                <a:spcPct val="100000"/>
              </a:lnSpc>
              <a:spcAft>
                <a:spcPts val="0"/>
              </a:spcAft>
              <a:buClr>
                <a:schemeClr val="accent1">
                  <a:lumMod val="75000"/>
                </a:schemeClr>
              </a:buClr>
              <a:buFont typeface="+mj-lt"/>
              <a:buAutoNum type="alphaLcParenR"/>
            </a:pPr>
            <a:r>
              <a:rPr lang="en-US" sz="2400" dirty="0"/>
              <a:t>814_01</a:t>
            </a:r>
          </a:p>
          <a:p>
            <a:pPr marL="1097280" indent="-457200">
              <a:lnSpc>
                <a:spcPct val="100000"/>
              </a:lnSpc>
              <a:spcAft>
                <a:spcPts val="0"/>
              </a:spcAft>
              <a:buClr>
                <a:schemeClr val="accent1">
                  <a:lumMod val="75000"/>
                </a:schemeClr>
              </a:buClr>
              <a:buFont typeface="+mj-lt"/>
              <a:buAutoNum type="alphaLcParenR"/>
            </a:pPr>
            <a:r>
              <a:rPr lang="en-US" sz="2400" dirty="0"/>
              <a:t>867_03F </a:t>
            </a:r>
          </a:p>
          <a:p>
            <a:pPr marL="1097280" indent="-457200">
              <a:lnSpc>
                <a:spcPct val="100000"/>
              </a:lnSpc>
              <a:spcAft>
                <a:spcPts val="0"/>
              </a:spcAft>
              <a:buClr>
                <a:schemeClr val="accent1">
                  <a:lumMod val="75000"/>
                </a:schemeClr>
              </a:buClr>
              <a:buFont typeface="+mj-lt"/>
              <a:buAutoNum type="alphaLcParenR"/>
            </a:pPr>
            <a:r>
              <a:rPr lang="en-US" sz="2400" dirty="0"/>
              <a:t>814_22</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3849" y="3388520"/>
            <a:ext cx="441283" cy="441283"/>
          </a:xfrm>
          <a:prstGeom prst="rect">
            <a:avLst/>
          </a:prstGeom>
          <a:noFill/>
        </p:spPr>
      </p:pic>
      <p:sp>
        <p:nvSpPr>
          <p:cNvPr id="9" name="Rectangle 8"/>
          <p:cNvSpPr/>
          <p:nvPr/>
        </p:nvSpPr>
        <p:spPr>
          <a:xfrm>
            <a:off x="2843849" y="3230905"/>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013932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7351866" y="1959915"/>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TDSP</a:t>
            </a:r>
          </a:p>
        </p:txBody>
      </p:sp>
      <p:sp>
        <p:nvSpPr>
          <p:cNvPr id="47" name="Rectangle 46"/>
          <p:cNvSpPr/>
          <p:nvPr/>
        </p:nvSpPr>
        <p:spPr>
          <a:xfrm>
            <a:off x="3997002" y="1959915"/>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ERCOT</a:t>
            </a:r>
          </a:p>
        </p:txBody>
      </p:sp>
      <p:sp>
        <p:nvSpPr>
          <p:cNvPr id="2" name="Title 1"/>
          <p:cNvSpPr>
            <a:spLocks noGrp="1"/>
          </p:cNvSpPr>
          <p:nvPr>
            <p:ph type="title"/>
          </p:nvPr>
        </p:nvSpPr>
        <p:spPr/>
        <p:txBody>
          <a:bodyPr>
            <a:normAutofit fontScale="90000"/>
          </a:bodyPr>
          <a:lstStyle/>
          <a:p>
            <a:r>
              <a:rPr lang="en-US" dirty="0"/>
              <a:t>Move Out to Continuous Service Agreement (CSA)</a:t>
            </a:r>
          </a:p>
        </p:txBody>
      </p:sp>
      <p:sp>
        <p:nvSpPr>
          <p:cNvPr id="8" name="Bevel 3">
            <a:extLst>
              <a:ext uri="{FF2B5EF4-FFF2-40B4-BE49-F238E27FC236}">
                <a16:creationId xmlns:a16="http://schemas.microsoft.com/office/drawing/2014/main" id="{5325A852-1E75-49A5-B030-078135A47388}"/>
              </a:ext>
            </a:extLst>
          </p:cNvPr>
          <p:cNvSpPr>
            <a:spLocks noChangeArrowheads="1"/>
          </p:cNvSpPr>
          <p:nvPr/>
        </p:nvSpPr>
        <p:spPr bwMode="auto">
          <a:xfrm>
            <a:off x="504825" y="1959915"/>
            <a:ext cx="1301750" cy="603504"/>
          </a:xfrm>
          <a:prstGeom prst="bevel">
            <a:avLst>
              <a:gd name="adj" fmla="val 12500"/>
            </a:avLst>
          </a:prstGeom>
          <a:solidFill>
            <a:srgbClr val="7030A0"/>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CSA CR </a:t>
            </a:r>
          </a:p>
        </p:txBody>
      </p:sp>
      <p:sp>
        <p:nvSpPr>
          <p:cNvPr id="11" name="Bevel 3">
            <a:extLst>
              <a:ext uri="{FF2B5EF4-FFF2-40B4-BE49-F238E27FC236}">
                <a16:creationId xmlns:a16="http://schemas.microsoft.com/office/drawing/2014/main" id="{4ECF6E18-4729-4801-9237-874C2AD583C1}"/>
              </a:ext>
            </a:extLst>
          </p:cNvPr>
          <p:cNvSpPr>
            <a:spLocks noChangeArrowheads="1"/>
          </p:cNvSpPr>
          <p:nvPr/>
        </p:nvSpPr>
        <p:spPr bwMode="auto">
          <a:xfrm>
            <a:off x="409575" y="4928455"/>
            <a:ext cx="1397000" cy="827088"/>
          </a:xfrm>
          <a:prstGeom prst="bevel">
            <a:avLst>
              <a:gd name="adj" fmla="val 12500"/>
            </a:avLst>
          </a:prstGeom>
          <a:solidFill>
            <a:schemeClr val="accent6">
              <a:lumMod val="75000"/>
            </a:schemeClr>
          </a:solidFill>
          <a:ln w="9525" algn="ctr">
            <a:no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a:t>
            </a:r>
          </a:p>
        </p:txBody>
      </p:sp>
      <p:sp>
        <p:nvSpPr>
          <p:cNvPr id="3" name="Date Placeholder 2"/>
          <p:cNvSpPr>
            <a:spLocks noGrp="1"/>
          </p:cNvSpPr>
          <p:nvPr>
            <p:ph type="dt" sz="half" idx="10"/>
          </p:nvPr>
        </p:nvSpPr>
        <p:spPr/>
        <p:txBody>
          <a:bodyPr/>
          <a:lstStyle/>
          <a:p>
            <a:fld id="{8D79FA87-2833-4753-A1D9-3681F5431BA3}" type="datetime1">
              <a:rPr lang="en-US" smtClean="0"/>
              <a:t>4/6/2023</a:t>
            </a:fld>
            <a:endParaRPr lang="en-US" dirty="0"/>
          </a:p>
        </p:txBody>
      </p:sp>
      <p:sp>
        <p:nvSpPr>
          <p:cNvPr id="6" name="Footer Placeholder 5"/>
          <p:cNvSpPr>
            <a:spLocks noGrp="1"/>
          </p:cNvSpPr>
          <p:nvPr>
            <p:ph type="ftr" sz="quarter" idx="11"/>
          </p:nvPr>
        </p:nvSpPr>
        <p:spPr/>
        <p:txBody>
          <a:bodyPr/>
          <a:lstStyle/>
          <a:p>
            <a:r>
              <a:rPr lang="en-US"/>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88</a:t>
            </a:fld>
            <a:endParaRPr lang="en-US" dirty="0"/>
          </a:p>
        </p:txBody>
      </p:sp>
      <p:grpSp>
        <p:nvGrpSpPr>
          <p:cNvPr id="48" name="Group 47"/>
          <p:cNvGrpSpPr/>
          <p:nvPr/>
        </p:nvGrpSpPr>
        <p:grpSpPr>
          <a:xfrm>
            <a:off x="1945891" y="2667308"/>
            <a:ext cx="6570412" cy="3256646"/>
            <a:chOff x="1910434" y="2667308"/>
            <a:chExt cx="6605869" cy="3256646"/>
          </a:xfrm>
        </p:grpSpPr>
        <p:cxnSp>
          <p:nvCxnSpPr>
            <p:cNvPr id="53" name="Elbow Connector 52"/>
            <p:cNvCxnSpPr>
              <a:stCxn id="63" idx="4"/>
            </p:cNvCxnSpPr>
            <p:nvPr/>
          </p:nvCxnSpPr>
          <p:spPr>
            <a:xfrm rot="5400000">
              <a:off x="3552503" y="1253970"/>
              <a:ext cx="3022257" cy="6306395"/>
            </a:xfrm>
            <a:prstGeom prst="bentConnector2">
              <a:avLst/>
            </a:prstGeom>
            <a:ln w="508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2642454" y="5554622"/>
              <a:ext cx="954107" cy="369332"/>
            </a:xfrm>
            <a:prstGeom prst="rect">
              <a:avLst/>
            </a:prstGeom>
            <a:noFill/>
          </p:spPr>
          <p:txBody>
            <a:bodyPr wrap="none" rtlCol="0">
              <a:spAutoFit/>
            </a:bodyPr>
            <a:lstStyle/>
            <a:p>
              <a:r>
                <a:rPr lang="en-US" dirty="0"/>
                <a:t>810_02</a:t>
              </a:r>
            </a:p>
          </p:txBody>
        </p:sp>
        <p:sp>
          <p:nvSpPr>
            <p:cNvPr id="63" name="Oval 62"/>
            <p:cNvSpPr/>
            <p:nvPr/>
          </p:nvSpPr>
          <p:spPr>
            <a:xfrm>
              <a:off x="7917353" y="2667308"/>
              <a:ext cx="598950" cy="2287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10</a:t>
              </a:r>
            </a:p>
          </p:txBody>
        </p:sp>
      </p:grpSp>
      <p:grpSp>
        <p:nvGrpSpPr>
          <p:cNvPr id="25" name="Group 24"/>
          <p:cNvGrpSpPr/>
          <p:nvPr/>
        </p:nvGrpSpPr>
        <p:grpSpPr>
          <a:xfrm>
            <a:off x="1945891" y="2653141"/>
            <a:ext cx="2074739" cy="2099622"/>
            <a:chOff x="1955284" y="2685809"/>
            <a:chExt cx="2771152" cy="2509922"/>
          </a:xfrm>
        </p:grpSpPr>
        <p:cxnSp>
          <p:nvCxnSpPr>
            <p:cNvPr id="41" name="Elbow Connector 40"/>
            <p:cNvCxnSpPr>
              <a:stCxn id="64" idx="6"/>
            </p:cNvCxnSpPr>
            <p:nvPr/>
          </p:nvCxnSpPr>
          <p:spPr>
            <a:xfrm flipV="1">
              <a:off x="2494780" y="2685809"/>
              <a:ext cx="2231656" cy="2395622"/>
            </a:xfrm>
            <a:prstGeom prst="bentConnector2">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2927768" y="4597422"/>
              <a:ext cx="954107" cy="369332"/>
            </a:xfrm>
            <a:prstGeom prst="rect">
              <a:avLst/>
            </a:prstGeom>
            <a:noFill/>
          </p:spPr>
          <p:txBody>
            <a:bodyPr wrap="none" rtlCol="0">
              <a:spAutoFit/>
            </a:bodyPr>
            <a:lstStyle/>
            <a:p>
              <a:r>
                <a:rPr lang="en-US" dirty="0"/>
                <a:t>814_24</a:t>
              </a:r>
            </a:p>
          </p:txBody>
        </p:sp>
        <p:sp>
          <p:nvSpPr>
            <p:cNvPr id="64" name="Oval 63"/>
            <p:cNvSpPr/>
            <p:nvPr/>
          </p:nvSpPr>
          <p:spPr>
            <a:xfrm>
              <a:off x="1955284" y="496713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31" name="Group 30"/>
          <p:cNvGrpSpPr/>
          <p:nvPr/>
        </p:nvGrpSpPr>
        <p:grpSpPr>
          <a:xfrm>
            <a:off x="5247691" y="1613037"/>
            <a:ext cx="2067509" cy="465344"/>
            <a:chOff x="5247691" y="1613037"/>
            <a:chExt cx="2067509" cy="465344"/>
          </a:xfrm>
        </p:grpSpPr>
        <p:cxnSp>
          <p:nvCxnSpPr>
            <p:cNvPr id="12" name="Straight Arrow Connector 11"/>
            <p:cNvCxnSpPr>
              <a:stCxn id="65" idx="6"/>
            </p:cNvCxnSpPr>
            <p:nvPr/>
          </p:nvCxnSpPr>
          <p:spPr>
            <a:xfrm>
              <a:off x="5787187" y="1964081"/>
              <a:ext cx="1528013" cy="17119"/>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812475" y="1613037"/>
              <a:ext cx="954107" cy="369332"/>
            </a:xfrm>
            <a:prstGeom prst="rect">
              <a:avLst/>
            </a:prstGeom>
            <a:noFill/>
          </p:spPr>
          <p:txBody>
            <a:bodyPr wrap="none" rtlCol="0">
              <a:spAutoFit/>
            </a:bodyPr>
            <a:lstStyle/>
            <a:p>
              <a:r>
                <a:rPr lang="en-US" dirty="0"/>
                <a:t>814_03</a:t>
              </a:r>
            </a:p>
          </p:txBody>
        </p:sp>
        <p:sp>
          <p:nvSpPr>
            <p:cNvPr id="65" name="Oval 64"/>
            <p:cNvSpPr/>
            <p:nvPr/>
          </p:nvSpPr>
          <p:spPr>
            <a:xfrm>
              <a:off x="5247691" y="184978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grpSp>
        <p:nvGrpSpPr>
          <p:cNvPr id="33" name="Group 32"/>
          <p:cNvGrpSpPr/>
          <p:nvPr/>
        </p:nvGrpSpPr>
        <p:grpSpPr>
          <a:xfrm>
            <a:off x="5239390" y="2059247"/>
            <a:ext cx="2024074" cy="465633"/>
            <a:chOff x="5247691" y="2224949"/>
            <a:chExt cx="2024074" cy="465633"/>
          </a:xfrm>
        </p:grpSpPr>
        <p:cxnSp>
          <p:nvCxnSpPr>
            <p:cNvPr id="22" name="Straight Arrow Connector 21"/>
            <p:cNvCxnSpPr>
              <a:stCxn id="66" idx="2"/>
            </p:cNvCxnSpPr>
            <p:nvPr/>
          </p:nvCxnSpPr>
          <p:spPr>
            <a:xfrm flipH="1">
              <a:off x="5247691" y="2576282"/>
              <a:ext cx="1484578" cy="8474"/>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774374" y="2224949"/>
              <a:ext cx="954107" cy="369332"/>
            </a:xfrm>
            <a:prstGeom prst="rect">
              <a:avLst/>
            </a:prstGeom>
            <a:noFill/>
          </p:spPr>
          <p:txBody>
            <a:bodyPr wrap="none" rtlCol="0">
              <a:spAutoFit/>
            </a:bodyPr>
            <a:lstStyle/>
            <a:p>
              <a:r>
                <a:rPr lang="en-US" dirty="0"/>
                <a:t>814_04</a:t>
              </a:r>
            </a:p>
          </p:txBody>
        </p:sp>
        <p:sp>
          <p:nvSpPr>
            <p:cNvPr id="66" name="Oval 65"/>
            <p:cNvSpPr/>
            <p:nvPr/>
          </p:nvSpPr>
          <p:spPr>
            <a:xfrm>
              <a:off x="6732269" y="2461982"/>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3</a:t>
              </a:r>
            </a:p>
          </p:txBody>
        </p:sp>
      </p:grpSp>
      <p:grpSp>
        <p:nvGrpSpPr>
          <p:cNvPr id="34" name="Group 33"/>
          <p:cNvGrpSpPr/>
          <p:nvPr/>
        </p:nvGrpSpPr>
        <p:grpSpPr>
          <a:xfrm>
            <a:off x="1945891" y="2644437"/>
            <a:ext cx="2834653" cy="2544718"/>
            <a:chOff x="1910430" y="2667010"/>
            <a:chExt cx="2557963" cy="2066444"/>
          </a:xfrm>
        </p:grpSpPr>
        <p:cxnSp>
          <p:nvCxnSpPr>
            <p:cNvPr id="32" name="Elbow Connector 31"/>
            <p:cNvCxnSpPr>
              <a:stCxn id="67" idx="4"/>
            </p:cNvCxnSpPr>
            <p:nvPr/>
          </p:nvCxnSpPr>
          <p:spPr>
            <a:xfrm rot="5400000">
              <a:off x="2164112" y="2641929"/>
              <a:ext cx="1780852" cy="2288215"/>
            </a:xfrm>
            <a:prstGeom prst="bentConnector2">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2567452" y="4364122"/>
              <a:ext cx="954107" cy="369332"/>
            </a:xfrm>
            <a:prstGeom prst="rect">
              <a:avLst/>
            </a:prstGeom>
            <a:noFill/>
          </p:spPr>
          <p:txBody>
            <a:bodyPr wrap="none" rtlCol="0">
              <a:spAutoFit/>
            </a:bodyPr>
            <a:lstStyle/>
            <a:p>
              <a:r>
                <a:rPr lang="en-US" dirty="0"/>
                <a:t>814_25</a:t>
              </a:r>
            </a:p>
          </p:txBody>
        </p:sp>
        <p:sp>
          <p:nvSpPr>
            <p:cNvPr id="67" name="Oval 66"/>
            <p:cNvSpPr/>
            <p:nvPr/>
          </p:nvSpPr>
          <p:spPr>
            <a:xfrm>
              <a:off x="3928897" y="2667010"/>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4</a:t>
              </a:r>
            </a:p>
          </p:txBody>
        </p:sp>
      </p:grpSp>
      <p:grpSp>
        <p:nvGrpSpPr>
          <p:cNvPr id="35" name="Group 34"/>
          <p:cNvGrpSpPr/>
          <p:nvPr/>
        </p:nvGrpSpPr>
        <p:grpSpPr>
          <a:xfrm>
            <a:off x="1901825" y="1613799"/>
            <a:ext cx="2000579" cy="464582"/>
            <a:chOff x="1901825" y="1613799"/>
            <a:chExt cx="2000579" cy="464582"/>
          </a:xfrm>
        </p:grpSpPr>
        <p:cxnSp>
          <p:nvCxnSpPr>
            <p:cNvPr id="13" name="Straight Arrow Connector 12"/>
            <p:cNvCxnSpPr>
              <a:stCxn id="68" idx="2"/>
            </p:cNvCxnSpPr>
            <p:nvPr/>
          </p:nvCxnSpPr>
          <p:spPr>
            <a:xfrm flipH="1">
              <a:off x="1901825" y="1964081"/>
              <a:ext cx="1461083" cy="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422648" y="1613799"/>
              <a:ext cx="954107" cy="369332"/>
            </a:xfrm>
            <a:prstGeom prst="rect">
              <a:avLst/>
            </a:prstGeom>
            <a:noFill/>
          </p:spPr>
          <p:txBody>
            <a:bodyPr wrap="none" rtlCol="0">
              <a:spAutoFit/>
            </a:bodyPr>
            <a:lstStyle/>
            <a:p>
              <a:r>
                <a:rPr lang="en-US" dirty="0"/>
                <a:t>814_22</a:t>
              </a:r>
            </a:p>
          </p:txBody>
        </p:sp>
        <p:sp>
          <p:nvSpPr>
            <p:cNvPr id="68" name="Oval 67"/>
            <p:cNvSpPr/>
            <p:nvPr/>
          </p:nvSpPr>
          <p:spPr>
            <a:xfrm>
              <a:off x="3362908" y="184978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5</a:t>
              </a:r>
            </a:p>
          </p:txBody>
        </p:sp>
      </p:grpSp>
      <p:grpSp>
        <p:nvGrpSpPr>
          <p:cNvPr id="36" name="Group 35"/>
          <p:cNvGrpSpPr/>
          <p:nvPr/>
        </p:nvGrpSpPr>
        <p:grpSpPr>
          <a:xfrm>
            <a:off x="5257801" y="2811974"/>
            <a:ext cx="1985644" cy="504557"/>
            <a:chOff x="5257801" y="2811974"/>
            <a:chExt cx="1985644" cy="504557"/>
          </a:xfrm>
        </p:grpSpPr>
        <p:cxnSp>
          <p:nvCxnSpPr>
            <p:cNvPr id="24" name="Straight Arrow Connector 23"/>
            <p:cNvCxnSpPr>
              <a:stCxn id="69" idx="2"/>
            </p:cNvCxnSpPr>
            <p:nvPr/>
          </p:nvCxnSpPr>
          <p:spPr>
            <a:xfrm flipH="1" flipV="1">
              <a:off x="5257801" y="3201241"/>
              <a:ext cx="1446148" cy="990"/>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703841" y="2811974"/>
              <a:ext cx="1095172" cy="369332"/>
            </a:xfrm>
            <a:prstGeom prst="rect">
              <a:avLst/>
            </a:prstGeom>
            <a:noFill/>
          </p:spPr>
          <p:txBody>
            <a:bodyPr wrap="none" rtlCol="0">
              <a:spAutoFit/>
            </a:bodyPr>
            <a:lstStyle/>
            <a:p>
              <a:r>
                <a:rPr lang="en-US" dirty="0"/>
                <a:t>867_03F</a:t>
              </a:r>
            </a:p>
          </p:txBody>
        </p:sp>
        <p:sp>
          <p:nvSpPr>
            <p:cNvPr id="69" name="Oval 68"/>
            <p:cNvSpPr/>
            <p:nvPr/>
          </p:nvSpPr>
          <p:spPr>
            <a:xfrm>
              <a:off x="6703949" y="308793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6</a:t>
              </a:r>
            </a:p>
          </p:txBody>
        </p:sp>
      </p:grpSp>
      <p:grpSp>
        <p:nvGrpSpPr>
          <p:cNvPr id="37" name="Group 36"/>
          <p:cNvGrpSpPr/>
          <p:nvPr/>
        </p:nvGrpSpPr>
        <p:grpSpPr>
          <a:xfrm>
            <a:off x="1945891" y="2650681"/>
            <a:ext cx="3457856" cy="2905657"/>
            <a:chOff x="1910434" y="2650681"/>
            <a:chExt cx="3493313" cy="2835720"/>
          </a:xfrm>
        </p:grpSpPr>
        <p:cxnSp>
          <p:nvCxnSpPr>
            <p:cNvPr id="46" name="Elbow Connector 45"/>
            <p:cNvCxnSpPr>
              <a:stCxn id="70" idx="4"/>
            </p:cNvCxnSpPr>
            <p:nvPr/>
          </p:nvCxnSpPr>
          <p:spPr>
            <a:xfrm rot="5400000">
              <a:off x="2232041" y="2584442"/>
              <a:ext cx="2580352" cy="3223565"/>
            </a:xfrm>
            <a:prstGeom prst="bentConnector2">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2613901" y="5123842"/>
              <a:ext cx="1106402" cy="360442"/>
            </a:xfrm>
            <a:prstGeom prst="rect">
              <a:avLst/>
            </a:prstGeom>
            <a:noFill/>
          </p:spPr>
          <p:txBody>
            <a:bodyPr wrap="none" rtlCol="0">
              <a:spAutoFit/>
            </a:bodyPr>
            <a:lstStyle/>
            <a:p>
              <a:r>
                <a:rPr lang="en-US" dirty="0"/>
                <a:t>867_03F</a:t>
              </a:r>
            </a:p>
          </p:txBody>
        </p:sp>
        <p:sp>
          <p:nvSpPr>
            <p:cNvPr id="70" name="Oval 69"/>
            <p:cNvSpPr/>
            <p:nvPr/>
          </p:nvSpPr>
          <p:spPr>
            <a:xfrm>
              <a:off x="4864251" y="2650681"/>
              <a:ext cx="539496" cy="2553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7</a:t>
              </a:r>
            </a:p>
          </p:txBody>
        </p:sp>
      </p:grpSp>
      <p:grpSp>
        <p:nvGrpSpPr>
          <p:cNvPr id="38" name="Group 37"/>
          <p:cNvGrpSpPr/>
          <p:nvPr/>
        </p:nvGrpSpPr>
        <p:grpSpPr>
          <a:xfrm>
            <a:off x="5257801" y="3457918"/>
            <a:ext cx="1985644" cy="470730"/>
            <a:chOff x="5257801" y="3457918"/>
            <a:chExt cx="1985644" cy="470730"/>
          </a:xfrm>
        </p:grpSpPr>
        <p:cxnSp>
          <p:nvCxnSpPr>
            <p:cNvPr id="26" name="Straight Arrow Connector 25"/>
            <p:cNvCxnSpPr>
              <a:stCxn id="71" idx="2"/>
            </p:cNvCxnSpPr>
            <p:nvPr/>
          </p:nvCxnSpPr>
          <p:spPr>
            <a:xfrm flipH="1">
              <a:off x="5257801" y="3814348"/>
              <a:ext cx="1446148" cy="3377"/>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774374" y="3457918"/>
              <a:ext cx="954107" cy="369332"/>
            </a:xfrm>
            <a:prstGeom prst="rect">
              <a:avLst/>
            </a:prstGeom>
            <a:noFill/>
          </p:spPr>
          <p:txBody>
            <a:bodyPr wrap="none" rtlCol="0">
              <a:spAutoFit/>
            </a:bodyPr>
            <a:lstStyle/>
            <a:p>
              <a:r>
                <a:rPr lang="en-US" dirty="0"/>
                <a:t>867_04</a:t>
              </a:r>
            </a:p>
          </p:txBody>
        </p:sp>
        <p:sp>
          <p:nvSpPr>
            <p:cNvPr id="71" name="Oval 70"/>
            <p:cNvSpPr/>
            <p:nvPr/>
          </p:nvSpPr>
          <p:spPr>
            <a:xfrm>
              <a:off x="6703949" y="3700048"/>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8</a:t>
              </a:r>
            </a:p>
          </p:txBody>
        </p:sp>
      </p:grpSp>
      <p:grpSp>
        <p:nvGrpSpPr>
          <p:cNvPr id="39" name="Group 38"/>
          <p:cNvGrpSpPr/>
          <p:nvPr/>
        </p:nvGrpSpPr>
        <p:grpSpPr>
          <a:xfrm>
            <a:off x="1854406" y="3462647"/>
            <a:ext cx="1985957" cy="471229"/>
            <a:chOff x="1907111" y="2219353"/>
            <a:chExt cx="1985957" cy="471229"/>
          </a:xfrm>
        </p:grpSpPr>
        <p:cxnSp>
          <p:nvCxnSpPr>
            <p:cNvPr id="29" name="Straight Arrow Connector 28"/>
            <p:cNvCxnSpPr>
              <a:stCxn id="72" idx="2"/>
            </p:cNvCxnSpPr>
            <p:nvPr/>
          </p:nvCxnSpPr>
          <p:spPr>
            <a:xfrm flipH="1">
              <a:off x="1907111" y="2576282"/>
              <a:ext cx="1446461" cy="2878"/>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404633" y="2219353"/>
              <a:ext cx="954107" cy="369332"/>
            </a:xfrm>
            <a:prstGeom prst="rect">
              <a:avLst/>
            </a:prstGeom>
            <a:noFill/>
          </p:spPr>
          <p:txBody>
            <a:bodyPr wrap="none" rtlCol="0">
              <a:spAutoFit/>
            </a:bodyPr>
            <a:lstStyle/>
            <a:p>
              <a:r>
                <a:rPr lang="en-US" dirty="0"/>
                <a:t>867_04</a:t>
              </a:r>
            </a:p>
          </p:txBody>
        </p:sp>
        <p:sp>
          <p:nvSpPr>
            <p:cNvPr id="72" name="Oval 71"/>
            <p:cNvSpPr/>
            <p:nvPr/>
          </p:nvSpPr>
          <p:spPr>
            <a:xfrm>
              <a:off x="3353572" y="2461982"/>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9</a:t>
              </a:r>
            </a:p>
          </p:txBody>
        </p:sp>
      </p:grpSp>
      <p:sp>
        <p:nvSpPr>
          <p:cNvPr id="42" name="Rectangle 41"/>
          <p:cNvSpPr/>
          <p:nvPr/>
        </p:nvSpPr>
        <p:spPr>
          <a:xfrm>
            <a:off x="1866894" y="1573463"/>
            <a:ext cx="2087140" cy="45987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3873147" y="2619870"/>
            <a:ext cx="1319469" cy="34761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5185357" y="1665408"/>
            <a:ext cx="2126936" cy="44305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6447788" y="2595496"/>
            <a:ext cx="2089038" cy="35005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765004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4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left)">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right)">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up)">
                                      <p:cBhvr>
                                        <p:cTn id="32" dur="500"/>
                                        <p:tgtEl>
                                          <p:spTgt spid="3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wipe(right)">
                                      <p:cBhvr>
                                        <p:cTn id="37" dur="500"/>
                                        <p:tgtEl>
                                          <p:spTgt spid="3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wipe(right)">
                                      <p:cBhvr>
                                        <p:cTn id="42" dur="500"/>
                                        <p:tgtEl>
                                          <p:spTgt spid="3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up)">
                                      <p:cBhvr>
                                        <p:cTn id="47" dur="500"/>
                                        <p:tgtEl>
                                          <p:spTgt spid="3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nodeType="click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wipe(right)">
                                      <p:cBhvr>
                                        <p:cTn id="52" dur="500"/>
                                        <p:tgtEl>
                                          <p:spTgt spid="3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nodeType="click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wipe(right)">
                                      <p:cBhvr>
                                        <p:cTn id="57" dur="500"/>
                                        <p:tgtEl>
                                          <p:spTgt spid="3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wipe(up)">
                                      <p:cBhvr>
                                        <p:cTn id="6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45"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8893488-5ED5-4C96-9078-91AE7FF70506}" type="datetime1">
              <a:rPr lang="en-US" smtClean="0"/>
              <a:t>4/6/2023</a:t>
            </a:fld>
            <a:endParaRPr lang="en-US" dirty="0"/>
          </a:p>
        </p:txBody>
      </p:sp>
      <p:sp>
        <p:nvSpPr>
          <p:cNvPr id="5" name="Footer Placeholder 4"/>
          <p:cNvSpPr>
            <a:spLocks noGrp="1"/>
          </p:cNvSpPr>
          <p:nvPr>
            <p:ph type="ftr" sz="quarter" idx="11"/>
          </p:nvPr>
        </p:nvSpPr>
        <p:spPr/>
        <p:txBody>
          <a:bodyPr/>
          <a:lstStyle/>
          <a:p>
            <a:r>
              <a:rPr lang="en-US"/>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89</a:t>
            </a:fld>
            <a:endParaRPr lang="en-US" dirty="0"/>
          </a:p>
        </p:txBody>
      </p:sp>
      <p:sp>
        <p:nvSpPr>
          <p:cNvPr id="4" name="Title 3"/>
          <p:cNvSpPr>
            <a:spLocks noGrp="1"/>
          </p:cNvSpPr>
          <p:nvPr>
            <p:ph type="title"/>
          </p:nvPr>
        </p:nvSpPr>
        <p:spPr/>
        <p:txBody>
          <a:bodyPr>
            <a:normAutofit/>
          </a:bodyPr>
          <a:lstStyle/>
          <a:p>
            <a:r>
              <a:rPr lang="en-US" dirty="0"/>
              <a:t>Checkpoint Question</a:t>
            </a:r>
          </a:p>
        </p:txBody>
      </p:sp>
      <p:sp>
        <p:nvSpPr>
          <p:cNvPr id="8" name="Content Placeholder 1">
            <a:extLst>
              <a:ext uri="{FF2B5EF4-FFF2-40B4-BE49-F238E27FC236}">
                <a16:creationId xmlns:a16="http://schemas.microsoft.com/office/drawing/2014/main" id="{1EFB95EA-9ECE-4124-B2E2-EA630B9863E8}"/>
              </a:ext>
            </a:extLst>
          </p:cNvPr>
          <p:cNvSpPr txBox="1">
            <a:spLocks/>
          </p:cNvSpPr>
          <p:nvPr/>
        </p:nvSpPr>
        <p:spPr>
          <a:xfrm>
            <a:off x="457200" y="1371599"/>
            <a:ext cx="8439150" cy="47339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600"/>
              </a:spcBef>
              <a:spcAft>
                <a:spcPts val="0"/>
              </a:spcAft>
              <a:buClr>
                <a:schemeClr val="accent1">
                  <a:lumMod val="75000"/>
                </a:schemeClr>
              </a:buClr>
              <a:buNone/>
            </a:pPr>
            <a:r>
              <a:rPr lang="en-US" sz="2400" dirty="0"/>
              <a:t>What does CSA mean?</a:t>
            </a:r>
          </a:p>
          <a:p>
            <a:pPr marL="1097280" indent="-457200">
              <a:lnSpc>
                <a:spcPct val="100000"/>
              </a:lnSpc>
              <a:spcBef>
                <a:spcPts val="2400"/>
              </a:spcBef>
              <a:spcAft>
                <a:spcPts val="0"/>
              </a:spcAft>
              <a:buClr>
                <a:schemeClr val="accent1">
                  <a:lumMod val="75000"/>
                </a:schemeClr>
              </a:buClr>
              <a:buFont typeface="+mj-lt"/>
              <a:buAutoNum type="alphaLcParenR"/>
            </a:pPr>
            <a:r>
              <a:rPr lang="en-US" sz="2400" dirty="0"/>
              <a:t>Continuous Service Arrangement</a:t>
            </a:r>
          </a:p>
          <a:p>
            <a:pPr marL="1097280" indent="-457200">
              <a:lnSpc>
                <a:spcPct val="100000"/>
              </a:lnSpc>
              <a:spcAft>
                <a:spcPts val="0"/>
              </a:spcAft>
              <a:buClr>
                <a:schemeClr val="accent1">
                  <a:lumMod val="75000"/>
                </a:schemeClr>
              </a:buClr>
              <a:buFont typeface="+mj-lt"/>
              <a:buAutoNum type="alphaLcParenR"/>
            </a:pPr>
            <a:r>
              <a:rPr lang="en-US" sz="2400" dirty="0"/>
              <a:t>Continued Service Arrangement</a:t>
            </a:r>
          </a:p>
          <a:p>
            <a:pPr marL="1097280" indent="-457200">
              <a:lnSpc>
                <a:spcPct val="100000"/>
              </a:lnSpc>
              <a:spcAft>
                <a:spcPts val="0"/>
              </a:spcAft>
              <a:buClr>
                <a:schemeClr val="accent1">
                  <a:lumMod val="75000"/>
                </a:schemeClr>
              </a:buClr>
              <a:buFont typeface="+mj-lt"/>
              <a:buAutoNum type="alphaLcParenR"/>
            </a:pPr>
            <a:r>
              <a:rPr lang="en-US" sz="2400" dirty="0"/>
              <a:t>Continuous Service Agreement</a:t>
            </a:r>
          </a:p>
          <a:p>
            <a:pPr marL="1097280" indent="-457200">
              <a:lnSpc>
                <a:spcPct val="100000"/>
              </a:lnSpc>
              <a:spcAft>
                <a:spcPts val="0"/>
              </a:spcAft>
              <a:buClr>
                <a:schemeClr val="accent1">
                  <a:lumMod val="75000"/>
                </a:schemeClr>
              </a:buClr>
              <a:buFont typeface="+mj-lt"/>
              <a:buAutoNum type="alphaLcParenR"/>
            </a:pPr>
            <a:r>
              <a:rPr lang="en-US" sz="2400" dirty="0"/>
              <a:t>Country Served Agreement</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7564" y="3009900"/>
            <a:ext cx="441283" cy="441283"/>
          </a:xfrm>
          <a:prstGeom prst="rect">
            <a:avLst/>
          </a:prstGeom>
          <a:noFill/>
        </p:spPr>
      </p:pic>
      <p:sp>
        <p:nvSpPr>
          <p:cNvPr id="10" name="Rectangle 9"/>
          <p:cNvSpPr/>
          <p:nvPr/>
        </p:nvSpPr>
        <p:spPr>
          <a:xfrm>
            <a:off x="5877564" y="3009900"/>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295454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TX SET</a:t>
            </a:r>
          </a:p>
        </p:txBody>
      </p:sp>
      <p:sp>
        <p:nvSpPr>
          <p:cNvPr id="3" name="Rectangle 2"/>
          <p:cNvSpPr/>
          <p:nvPr/>
        </p:nvSpPr>
        <p:spPr>
          <a:xfrm>
            <a:off x="457200" y="1188720"/>
            <a:ext cx="7236823" cy="4601260"/>
          </a:xfrm>
          <a:prstGeom prst="rect">
            <a:avLst/>
          </a:prstGeom>
        </p:spPr>
        <p:txBody>
          <a:bodyPr wrap="square">
            <a:spAutoFit/>
          </a:bodyPr>
          <a:lstStyle/>
          <a:p>
            <a:pPr marL="365760" lvl="2" indent="-365760">
              <a:spcBef>
                <a:spcPts val="3000"/>
              </a:spcBef>
              <a:buClr>
                <a:srgbClr val="B45F07"/>
              </a:buClr>
              <a:buFont typeface="Arial" panose="020B0604020202020204" pitchFamily="34" charset="0"/>
              <a:buChar char="•"/>
            </a:pPr>
            <a:r>
              <a:rPr lang="en-US" sz="2800" dirty="0">
                <a:solidFill>
                  <a:schemeClr val="tx1">
                    <a:lumMod val="75000"/>
                    <a:lumOff val="25000"/>
                  </a:schemeClr>
                </a:solidFill>
              </a:rPr>
              <a:t>Standardization of automated processes</a:t>
            </a:r>
          </a:p>
          <a:p>
            <a:pPr marL="365760" lvl="2" indent="-365760" fontAlgn="base">
              <a:spcBef>
                <a:spcPts val="3000"/>
              </a:spcBef>
              <a:buClr>
                <a:srgbClr val="B45F07"/>
              </a:buClr>
              <a:buFont typeface="Arial" panose="020B0604020202020204" pitchFamily="34" charset="0"/>
              <a:buChar char="•"/>
            </a:pPr>
            <a:r>
              <a:rPr lang="en-US" sz="2800" dirty="0">
                <a:solidFill>
                  <a:schemeClr val="tx1">
                    <a:lumMod val="75000"/>
                    <a:lumOff val="25000"/>
                  </a:schemeClr>
                </a:solidFill>
              </a:rPr>
              <a:t>Improves data quality and efficiency</a:t>
            </a:r>
          </a:p>
          <a:p>
            <a:pPr marL="365760" lvl="2" indent="-365760" fontAlgn="base">
              <a:spcBef>
                <a:spcPts val="3000"/>
              </a:spcBef>
              <a:buClr>
                <a:srgbClr val="B45F07"/>
              </a:buClr>
              <a:buFont typeface="Arial" panose="020B0604020202020204" pitchFamily="34" charset="0"/>
              <a:buChar char="•"/>
            </a:pPr>
            <a:r>
              <a:rPr lang="en-US" sz="2800" dirty="0">
                <a:solidFill>
                  <a:schemeClr val="tx1">
                    <a:lumMod val="75000"/>
                    <a:lumOff val="25000"/>
                  </a:schemeClr>
                </a:solidFill>
              </a:rPr>
              <a:t>Greater transparency</a:t>
            </a:r>
          </a:p>
          <a:p>
            <a:pPr marL="365760" lvl="2" indent="-365760" fontAlgn="base">
              <a:spcBef>
                <a:spcPts val="3000"/>
              </a:spcBef>
              <a:buClr>
                <a:srgbClr val="B45F07"/>
              </a:buClr>
              <a:buFont typeface="Arial" panose="020B0604020202020204" pitchFamily="34" charset="0"/>
              <a:buChar char="•"/>
            </a:pPr>
            <a:r>
              <a:rPr lang="en-US" sz="2800" dirty="0">
                <a:solidFill>
                  <a:schemeClr val="tx1">
                    <a:lumMod val="75000"/>
                    <a:lumOff val="25000"/>
                  </a:schemeClr>
                </a:solidFill>
              </a:rPr>
              <a:t>Improved security</a:t>
            </a:r>
          </a:p>
          <a:p>
            <a:pPr marL="365760" lvl="2" indent="-365760" fontAlgn="base">
              <a:spcBef>
                <a:spcPts val="3000"/>
              </a:spcBef>
              <a:buClr>
                <a:srgbClr val="B45F07"/>
              </a:buClr>
              <a:buFont typeface="Arial" panose="020B0604020202020204" pitchFamily="34" charset="0"/>
              <a:buChar char="•"/>
            </a:pPr>
            <a:r>
              <a:rPr lang="en-US" sz="2800" dirty="0">
                <a:solidFill>
                  <a:schemeClr val="tx1">
                    <a:lumMod val="75000"/>
                    <a:lumOff val="25000"/>
                  </a:schemeClr>
                </a:solidFill>
              </a:rPr>
              <a:t>Allows reporting flexibility</a:t>
            </a:r>
          </a:p>
          <a:p>
            <a:pPr marL="365760" lvl="2" indent="-365760" fontAlgn="base">
              <a:spcBef>
                <a:spcPts val="3000"/>
              </a:spcBef>
              <a:buClr>
                <a:srgbClr val="B45F07"/>
              </a:buClr>
              <a:buFont typeface="Arial" panose="020B0604020202020204" pitchFamily="34" charset="0"/>
              <a:buChar char="•"/>
            </a:pPr>
            <a:r>
              <a:rPr lang="en-US" sz="2800" dirty="0">
                <a:solidFill>
                  <a:schemeClr val="tx1">
                    <a:lumMod val="75000"/>
                    <a:lumOff val="25000"/>
                  </a:schemeClr>
                </a:solidFill>
              </a:rPr>
              <a:t>Increased cost savings</a:t>
            </a:r>
            <a:endParaRPr lang="en-US" sz="3200" dirty="0">
              <a:solidFill>
                <a:schemeClr val="tx1">
                  <a:lumMod val="75000"/>
                  <a:lumOff val="25000"/>
                </a:schemeClr>
              </a:solidFill>
            </a:endParaRPr>
          </a:p>
        </p:txBody>
      </p:sp>
      <p:sp>
        <p:nvSpPr>
          <p:cNvPr id="4" name="Date Placeholder 3"/>
          <p:cNvSpPr>
            <a:spLocks noGrp="1"/>
          </p:cNvSpPr>
          <p:nvPr>
            <p:ph type="dt" sz="half" idx="10"/>
          </p:nvPr>
        </p:nvSpPr>
        <p:spPr/>
        <p:txBody>
          <a:bodyPr/>
          <a:lstStyle/>
          <a:p>
            <a:fld id="{4DC15F1F-B418-4C51-BAFE-E25A1DEAC0BB}" type="datetime1">
              <a:rPr lang="en-US" smtClean="0"/>
              <a:t>4/6/2023</a:t>
            </a:fld>
            <a:endParaRPr lang="en-US" dirty="0"/>
          </a:p>
        </p:txBody>
      </p:sp>
      <p:sp>
        <p:nvSpPr>
          <p:cNvPr id="5" name="Footer Placeholder 4"/>
          <p:cNvSpPr>
            <a:spLocks noGrp="1"/>
          </p:cNvSpPr>
          <p:nvPr>
            <p:ph type="ftr" sz="quarter" idx="11"/>
          </p:nvPr>
        </p:nvSpPr>
        <p:spPr/>
        <p:txBody>
          <a:bodyPr/>
          <a:lstStyle/>
          <a:p>
            <a:r>
              <a:rPr lang="en-US"/>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9</a:t>
            </a:fld>
            <a:endParaRPr lang="en-US" dirty="0"/>
          </a:p>
        </p:txBody>
      </p:sp>
    </p:spTree>
    <p:custDataLst>
      <p:tags r:id="rId1"/>
    </p:custDataLst>
    <p:extLst>
      <p:ext uri="{BB962C8B-B14F-4D97-AF65-F5344CB8AC3E}">
        <p14:creationId xmlns:p14="http://schemas.microsoft.com/office/powerpoint/2010/main" val="1266004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8893488-5ED5-4C96-9078-91AE7FF70506}" type="datetime1">
              <a:rPr lang="en-US" smtClean="0"/>
              <a:t>4/6/2023</a:t>
            </a:fld>
            <a:endParaRPr lang="en-US" dirty="0"/>
          </a:p>
        </p:txBody>
      </p:sp>
      <p:sp>
        <p:nvSpPr>
          <p:cNvPr id="5" name="Footer Placeholder 4"/>
          <p:cNvSpPr>
            <a:spLocks noGrp="1"/>
          </p:cNvSpPr>
          <p:nvPr>
            <p:ph type="ftr" sz="quarter" idx="11"/>
          </p:nvPr>
        </p:nvSpPr>
        <p:spPr/>
        <p:txBody>
          <a:bodyPr/>
          <a:lstStyle/>
          <a:p>
            <a:r>
              <a:rPr lang="en-US"/>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90</a:t>
            </a:fld>
            <a:endParaRPr lang="en-US" dirty="0"/>
          </a:p>
        </p:txBody>
      </p:sp>
      <p:sp>
        <p:nvSpPr>
          <p:cNvPr id="4" name="Title 3"/>
          <p:cNvSpPr>
            <a:spLocks noGrp="1"/>
          </p:cNvSpPr>
          <p:nvPr>
            <p:ph type="title"/>
          </p:nvPr>
        </p:nvSpPr>
        <p:spPr/>
        <p:txBody>
          <a:bodyPr>
            <a:normAutofit/>
          </a:bodyPr>
          <a:lstStyle/>
          <a:p>
            <a:r>
              <a:rPr lang="en-US" dirty="0"/>
              <a:t>Checkpoint Question</a:t>
            </a:r>
          </a:p>
        </p:txBody>
      </p:sp>
      <p:sp>
        <p:nvSpPr>
          <p:cNvPr id="8" name="Content Placeholder 1">
            <a:extLst>
              <a:ext uri="{FF2B5EF4-FFF2-40B4-BE49-F238E27FC236}">
                <a16:creationId xmlns:a16="http://schemas.microsoft.com/office/drawing/2014/main" id="{1EFB95EA-9ECE-4124-B2E2-EA630B9863E8}"/>
              </a:ext>
            </a:extLst>
          </p:cNvPr>
          <p:cNvSpPr txBox="1">
            <a:spLocks/>
          </p:cNvSpPr>
          <p:nvPr/>
        </p:nvSpPr>
        <p:spPr>
          <a:xfrm>
            <a:off x="457200" y="1371599"/>
            <a:ext cx="8439150" cy="47339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600"/>
              </a:spcBef>
              <a:spcAft>
                <a:spcPts val="0"/>
              </a:spcAft>
              <a:buClr>
                <a:schemeClr val="accent1">
                  <a:lumMod val="75000"/>
                </a:schemeClr>
              </a:buClr>
              <a:buNone/>
            </a:pPr>
            <a:r>
              <a:rPr lang="en-US" sz="2400" dirty="0"/>
              <a:t>If there is a Continuous Service Agreement and the customer moves out what transaction places the service back with the CSA?</a:t>
            </a:r>
          </a:p>
          <a:p>
            <a:pPr marL="1097280" indent="-457200">
              <a:lnSpc>
                <a:spcPct val="100000"/>
              </a:lnSpc>
              <a:spcBef>
                <a:spcPts val="2400"/>
              </a:spcBef>
              <a:spcAft>
                <a:spcPts val="0"/>
              </a:spcAft>
              <a:buClr>
                <a:schemeClr val="accent1">
                  <a:lumMod val="75000"/>
                </a:schemeClr>
              </a:buClr>
              <a:buFont typeface="+mj-lt"/>
              <a:buAutoNum type="alphaLcParenR"/>
            </a:pPr>
            <a:r>
              <a:rPr lang="en-US" sz="2400" dirty="0"/>
              <a:t>867_04</a:t>
            </a:r>
          </a:p>
          <a:p>
            <a:pPr marL="1097280" indent="-457200">
              <a:lnSpc>
                <a:spcPct val="100000"/>
              </a:lnSpc>
              <a:spcAft>
                <a:spcPts val="0"/>
              </a:spcAft>
              <a:buClr>
                <a:schemeClr val="accent1">
                  <a:lumMod val="75000"/>
                </a:schemeClr>
              </a:buClr>
              <a:buFont typeface="+mj-lt"/>
              <a:buAutoNum type="alphaLcParenR"/>
            </a:pPr>
            <a:r>
              <a:rPr lang="en-US" sz="2400" dirty="0"/>
              <a:t>814_18</a:t>
            </a:r>
          </a:p>
          <a:p>
            <a:pPr marL="1097280" indent="-457200">
              <a:lnSpc>
                <a:spcPct val="100000"/>
              </a:lnSpc>
              <a:spcAft>
                <a:spcPts val="0"/>
              </a:spcAft>
              <a:buClr>
                <a:schemeClr val="accent1">
                  <a:lumMod val="75000"/>
                </a:schemeClr>
              </a:buClr>
              <a:buFont typeface="+mj-lt"/>
              <a:buAutoNum type="alphaLcParenR"/>
            </a:pPr>
            <a:r>
              <a:rPr lang="en-US" sz="2400" dirty="0"/>
              <a:t>814_01</a:t>
            </a:r>
          </a:p>
          <a:p>
            <a:pPr marL="1097280" indent="-457200">
              <a:lnSpc>
                <a:spcPct val="100000"/>
              </a:lnSpc>
              <a:spcAft>
                <a:spcPts val="0"/>
              </a:spcAft>
              <a:buClr>
                <a:schemeClr val="accent1">
                  <a:lumMod val="75000"/>
                </a:schemeClr>
              </a:buClr>
              <a:buFont typeface="+mj-lt"/>
              <a:buAutoNum type="alphaLcParenR"/>
            </a:pPr>
            <a:r>
              <a:rPr lang="en-US" sz="2400" dirty="0"/>
              <a:t>814_22</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7639" y="4267200"/>
            <a:ext cx="441283" cy="441283"/>
          </a:xfrm>
          <a:prstGeom prst="rect">
            <a:avLst/>
          </a:prstGeom>
          <a:noFill/>
        </p:spPr>
      </p:pic>
      <p:sp>
        <p:nvSpPr>
          <p:cNvPr id="10" name="Rectangle 9"/>
          <p:cNvSpPr/>
          <p:nvPr/>
        </p:nvSpPr>
        <p:spPr>
          <a:xfrm>
            <a:off x="2667639" y="4109585"/>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816088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7162800" y="3244970"/>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TDSP</a:t>
            </a:r>
          </a:p>
        </p:txBody>
      </p:sp>
      <p:sp>
        <p:nvSpPr>
          <p:cNvPr id="23" name="Rectangle 22"/>
          <p:cNvSpPr/>
          <p:nvPr/>
        </p:nvSpPr>
        <p:spPr>
          <a:xfrm>
            <a:off x="4146531" y="3244970"/>
            <a:ext cx="1164437" cy="600456"/>
          </a:xfrm>
          <a:prstGeom prst="rect">
            <a:avLst/>
          </a:prstGeom>
          <a:solidFill>
            <a:srgbClr val="00AEC7">
              <a:alpha val="25000"/>
            </a:srgb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ERCOT</a:t>
            </a:r>
          </a:p>
        </p:txBody>
      </p:sp>
      <p:sp>
        <p:nvSpPr>
          <p:cNvPr id="2" name="Title 1"/>
          <p:cNvSpPr>
            <a:spLocks noGrp="1"/>
          </p:cNvSpPr>
          <p:nvPr>
            <p:ph type="title"/>
          </p:nvPr>
        </p:nvSpPr>
        <p:spPr/>
        <p:txBody>
          <a:bodyPr/>
          <a:lstStyle/>
          <a:p>
            <a:r>
              <a:rPr lang="en-US" dirty="0"/>
              <a:t>Disconnect for Non-Pay (DNP)*</a:t>
            </a:r>
          </a:p>
        </p:txBody>
      </p:sp>
      <p:sp>
        <p:nvSpPr>
          <p:cNvPr id="12" name="Bevel 3">
            <a:extLst>
              <a:ext uri="{FF2B5EF4-FFF2-40B4-BE49-F238E27FC236}">
                <a16:creationId xmlns:a16="http://schemas.microsoft.com/office/drawing/2014/main" id="{163BB607-464B-4FCB-97FB-910C2F0115A1}"/>
              </a:ext>
            </a:extLst>
          </p:cNvPr>
          <p:cNvSpPr>
            <a:spLocks noChangeArrowheads="1"/>
          </p:cNvSpPr>
          <p:nvPr/>
        </p:nvSpPr>
        <p:spPr bwMode="auto">
          <a:xfrm>
            <a:off x="665923" y="3244970"/>
            <a:ext cx="1628775" cy="584200"/>
          </a:xfrm>
          <a:prstGeom prst="bevel">
            <a:avLst>
              <a:gd name="adj" fmla="val 12500"/>
            </a:avLst>
          </a:prstGeom>
          <a:solidFill>
            <a:srgbClr val="1B9558"/>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a:t>
            </a:r>
          </a:p>
        </p:txBody>
      </p:sp>
      <p:sp>
        <p:nvSpPr>
          <p:cNvPr id="3" name="Date Placeholder 2"/>
          <p:cNvSpPr>
            <a:spLocks noGrp="1"/>
          </p:cNvSpPr>
          <p:nvPr>
            <p:ph type="dt" sz="half" idx="10"/>
          </p:nvPr>
        </p:nvSpPr>
        <p:spPr/>
        <p:txBody>
          <a:bodyPr/>
          <a:lstStyle/>
          <a:p>
            <a:fld id="{D04D3825-82B1-42D9-B987-DB433F4989D5}" type="datetime1">
              <a:rPr lang="en-US" smtClean="0"/>
              <a:t>4/6/2023</a:t>
            </a:fld>
            <a:endParaRPr lang="en-US" dirty="0"/>
          </a:p>
        </p:txBody>
      </p:sp>
      <p:sp>
        <p:nvSpPr>
          <p:cNvPr id="6" name="Footer Placeholder 5"/>
          <p:cNvSpPr>
            <a:spLocks noGrp="1"/>
          </p:cNvSpPr>
          <p:nvPr>
            <p:ph type="ftr" sz="quarter" idx="11"/>
          </p:nvPr>
        </p:nvSpPr>
        <p:spPr/>
        <p:txBody>
          <a:bodyPr/>
          <a:lstStyle/>
          <a:p>
            <a:r>
              <a:rPr lang="en-US"/>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91</a:t>
            </a:fld>
            <a:endParaRPr lang="en-US" dirty="0"/>
          </a:p>
        </p:txBody>
      </p:sp>
      <p:grpSp>
        <p:nvGrpSpPr>
          <p:cNvPr id="9" name="Group 8"/>
          <p:cNvGrpSpPr/>
          <p:nvPr/>
        </p:nvGrpSpPr>
        <p:grpSpPr>
          <a:xfrm>
            <a:off x="797052" y="1459468"/>
            <a:ext cx="7262377" cy="1687780"/>
            <a:chOff x="797052" y="1459468"/>
            <a:chExt cx="7262377" cy="1687780"/>
          </a:xfrm>
        </p:grpSpPr>
        <p:cxnSp>
          <p:nvCxnSpPr>
            <p:cNvPr id="19" name="Straight Connector 18"/>
            <p:cNvCxnSpPr/>
            <p:nvPr/>
          </p:nvCxnSpPr>
          <p:spPr>
            <a:xfrm>
              <a:off x="1066800" y="1828800"/>
              <a:ext cx="0" cy="1295400"/>
            </a:xfrm>
            <a:prstGeom prst="line">
              <a:avLst/>
            </a:prstGeom>
            <a:ln w="508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7" name="Elbow Connector 16"/>
            <p:cNvCxnSpPr/>
            <p:nvPr/>
          </p:nvCxnSpPr>
          <p:spPr>
            <a:xfrm>
              <a:off x="1050219" y="1836794"/>
              <a:ext cx="7009210" cy="1287406"/>
            </a:xfrm>
            <a:prstGeom prst="bentConnector3">
              <a:avLst>
                <a:gd name="adj1" fmla="val 100095"/>
              </a:avLst>
            </a:prstGeom>
            <a:ln w="50800">
              <a:solidFill>
                <a:schemeClr val="accent5">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177342" y="1459468"/>
              <a:ext cx="954107" cy="369332"/>
            </a:xfrm>
            <a:prstGeom prst="rect">
              <a:avLst/>
            </a:prstGeom>
            <a:noFill/>
          </p:spPr>
          <p:txBody>
            <a:bodyPr wrap="none" rtlCol="0">
              <a:spAutoFit/>
            </a:bodyPr>
            <a:lstStyle/>
            <a:p>
              <a:r>
                <a:rPr lang="en-US" dirty="0"/>
                <a:t>650_01</a:t>
              </a:r>
            </a:p>
          </p:txBody>
        </p:sp>
        <p:sp>
          <p:nvSpPr>
            <p:cNvPr id="28" name="Oval 27"/>
            <p:cNvSpPr/>
            <p:nvPr/>
          </p:nvSpPr>
          <p:spPr>
            <a:xfrm>
              <a:off x="797052" y="2918648"/>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10" name="Group 9"/>
          <p:cNvGrpSpPr/>
          <p:nvPr/>
        </p:nvGrpSpPr>
        <p:grpSpPr>
          <a:xfrm>
            <a:off x="1981204" y="2345862"/>
            <a:ext cx="5778744" cy="825394"/>
            <a:chOff x="1981204" y="2345862"/>
            <a:chExt cx="5778744" cy="825394"/>
          </a:xfrm>
        </p:grpSpPr>
        <p:cxnSp>
          <p:nvCxnSpPr>
            <p:cNvPr id="20" name="Straight Connector 19"/>
            <p:cNvCxnSpPr>
              <a:endCxn id="29" idx="0"/>
            </p:cNvCxnSpPr>
            <p:nvPr/>
          </p:nvCxnSpPr>
          <p:spPr>
            <a:xfrm>
              <a:off x="7490200" y="2715194"/>
              <a:ext cx="0" cy="227462"/>
            </a:xfrm>
            <a:prstGeom prst="line">
              <a:avLst/>
            </a:prstGeom>
            <a:ln w="508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2" name="Elbow Connector 21"/>
            <p:cNvCxnSpPr/>
            <p:nvPr/>
          </p:nvCxnSpPr>
          <p:spPr>
            <a:xfrm rot="10800000" flipV="1">
              <a:off x="1981204" y="2733675"/>
              <a:ext cx="5508996" cy="427094"/>
            </a:xfrm>
            <a:prstGeom prst="bentConnector3">
              <a:avLst>
                <a:gd name="adj1" fmla="val 99961"/>
              </a:avLst>
            </a:prstGeom>
            <a:ln w="50800">
              <a:solidFill>
                <a:schemeClr val="accent5">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177342" y="2345862"/>
              <a:ext cx="954107" cy="369332"/>
            </a:xfrm>
            <a:prstGeom prst="rect">
              <a:avLst/>
            </a:prstGeom>
            <a:noFill/>
          </p:spPr>
          <p:txBody>
            <a:bodyPr wrap="none" rtlCol="0">
              <a:spAutoFit/>
            </a:bodyPr>
            <a:lstStyle/>
            <a:p>
              <a:r>
                <a:rPr lang="en-US" dirty="0"/>
                <a:t>650_02</a:t>
              </a:r>
            </a:p>
          </p:txBody>
        </p:sp>
        <p:sp>
          <p:nvSpPr>
            <p:cNvPr id="29" name="Oval 28"/>
            <p:cNvSpPr/>
            <p:nvPr/>
          </p:nvSpPr>
          <p:spPr>
            <a:xfrm>
              <a:off x="7220452" y="2942656"/>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sp>
        <p:nvSpPr>
          <p:cNvPr id="21" name="Rectangle 20"/>
          <p:cNvSpPr/>
          <p:nvPr/>
        </p:nvSpPr>
        <p:spPr>
          <a:xfrm>
            <a:off x="665923" y="1388498"/>
            <a:ext cx="7743440" cy="18299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131449" y="5867400"/>
            <a:ext cx="3121367" cy="369332"/>
          </a:xfrm>
          <a:prstGeom prst="rect">
            <a:avLst/>
          </a:prstGeom>
          <a:noFill/>
        </p:spPr>
        <p:txBody>
          <a:bodyPr wrap="none" rtlCol="0">
            <a:spAutoFit/>
          </a:bodyPr>
          <a:lstStyle/>
          <a:p>
            <a:r>
              <a:rPr lang="en-US" dirty="0">
                <a:solidFill>
                  <a:schemeClr val="tx1">
                    <a:lumMod val="75000"/>
                    <a:lumOff val="25000"/>
                  </a:schemeClr>
                </a:solidFill>
              </a:rPr>
              <a:t>* Does not apply to MOU/EC</a:t>
            </a:r>
          </a:p>
        </p:txBody>
      </p:sp>
    </p:spTree>
    <p:custDataLst>
      <p:tags r:id="rId1"/>
    </p:custDataLst>
    <p:extLst>
      <p:ext uri="{BB962C8B-B14F-4D97-AF65-F5344CB8AC3E}">
        <p14:creationId xmlns:p14="http://schemas.microsoft.com/office/powerpoint/2010/main" val="273952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right)">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Reconnect after DNP*</a:t>
            </a:r>
          </a:p>
        </p:txBody>
      </p:sp>
      <p:sp>
        <p:nvSpPr>
          <p:cNvPr id="3" name="Date Placeholder 2"/>
          <p:cNvSpPr>
            <a:spLocks noGrp="1"/>
          </p:cNvSpPr>
          <p:nvPr>
            <p:ph type="dt" sz="half" idx="10"/>
          </p:nvPr>
        </p:nvSpPr>
        <p:spPr/>
        <p:txBody>
          <a:bodyPr/>
          <a:lstStyle/>
          <a:p>
            <a:fld id="{D04D3825-82B1-42D9-B987-DB433F4989D5}" type="datetime1">
              <a:rPr lang="en-US" smtClean="0"/>
              <a:t>4/6/2023</a:t>
            </a:fld>
            <a:endParaRPr lang="en-US" dirty="0"/>
          </a:p>
        </p:txBody>
      </p:sp>
      <p:sp>
        <p:nvSpPr>
          <p:cNvPr id="6" name="Footer Placeholder 5"/>
          <p:cNvSpPr>
            <a:spLocks noGrp="1"/>
          </p:cNvSpPr>
          <p:nvPr>
            <p:ph type="ftr" sz="quarter" idx="11"/>
          </p:nvPr>
        </p:nvSpPr>
        <p:spPr/>
        <p:txBody>
          <a:bodyPr/>
          <a:lstStyle/>
          <a:p>
            <a:r>
              <a:rPr lang="en-US"/>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92</a:t>
            </a:fld>
            <a:endParaRPr lang="en-US" dirty="0"/>
          </a:p>
        </p:txBody>
      </p:sp>
      <p:grpSp>
        <p:nvGrpSpPr>
          <p:cNvPr id="4" name="Group 3"/>
          <p:cNvGrpSpPr/>
          <p:nvPr/>
        </p:nvGrpSpPr>
        <p:grpSpPr>
          <a:xfrm>
            <a:off x="797052" y="1459468"/>
            <a:ext cx="7252852" cy="1706067"/>
            <a:chOff x="797052" y="1459468"/>
            <a:chExt cx="7252852" cy="1706067"/>
          </a:xfrm>
        </p:grpSpPr>
        <p:cxnSp>
          <p:nvCxnSpPr>
            <p:cNvPr id="23" name="Elbow Connector 22"/>
            <p:cNvCxnSpPr/>
            <p:nvPr/>
          </p:nvCxnSpPr>
          <p:spPr>
            <a:xfrm>
              <a:off x="1040694" y="1836794"/>
              <a:ext cx="7009210" cy="1287406"/>
            </a:xfrm>
            <a:prstGeom prst="bentConnector3">
              <a:avLst>
                <a:gd name="adj1" fmla="val 100095"/>
              </a:avLst>
            </a:prstGeom>
            <a:ln w="50800">
              <a:solidFill>
                <a:schemeClr val="accent5">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66800" y="1828800"/>
              <a:ext cx="0" cy="1295400"/>
            </a:xfrm>
            <a:prstGeom prst="line">
              <a:avLst/>
            </a:prstGeom>
            <a:ln w="508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177342" y="1459468"/>
              <a:ext cx="954107" cy="369332"/>
            </a:xfrm>
            <a:prstGeom prst="rect">
              <a:avLst/>
            </a:prstGeom>
            <a:noFill/>
          </p:spPr>
          <p:txBody>
            <a:bodyPr wrap="none" rtlCol="0">
              <a:spAutoFit/>
            </a:bodyPr>
            <a:lstStyle/>
            <a:p>
              <a:r>
                <a:rPr lang="en-US" dirty="0"/>
                <a:t>650_01</a:t>
              </a:r>
            </a:p>
          </p:txBody>
        </p:sp>
        <p:sp>
          <p:nvSpPr>
            <p:cNvPr id="29" name="Oval 28"/>
            <p:cNvSpPr/>
            <p:nvPr/>
          </p:nvSpPr>
          <p:spPr>
            <a:xfrm>
              <a:off x="797052" y="2936935"/>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5" name="Group 4"/>
          <p:cNvGrpSpPr/>
          <p:nvPr/>
        </p:nvGrpSpPr>
        <p:grpSpPr>
          <a:xfrm>
            <a:off x="1591050" y="2345862"/>
            <a:ext cx="6192650" cy="824432"/>
            <a:chOff x="1591050" y="2345862"/>
            <a:chExt cx="6192650" cy="824432"/>
          </a:xfrm>
        </p:grpSpPr>
        <p:cxnSp>
          <p:nvCxnSpPr>
            <p:cNvPr id="25" name="Straight Connector 24"/>
            <p:cNvCxnSpPr>
              <a:endCxn id="30" idx="0"/>
            </p:cNvCxnSpPr>
            <p:nvPr/>
          </p:nvCxnSpPr>
          <p:spPr>
            <a:xfrm>
              <a:off x="7512762" y="2744337"/>
              <a:ext cx="1190" cy="186876"/>
            </a:xfrm>
            <a:prstGeom prst="line">
              <a:avLst/>
            </a:prstGeom>
            <a:ln w="508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6" name="Elbow Connector 25"/>
            <p:cNvCxnSpPr/>
            <p:nvPr/>
          </p:nvCxnSpPr>
          <p:spPr>
            <a:xfrm rot="10800000" flipV="1">
              <a:off x="1591050" y="2743200"/>
              <a:ext cx="5943600" cy="427094"/>
            </a:xfrm>
            <a:prstGeom prst="bentConnector3">
              <a:avLst>
                <a:gd name="adj1" fmla="val 99961"/>
              </a:avLst>
            </a:prstGeom>
            <a:ln w="50800">
              <a:solidFill>
                <a:schemeClr val="accent5">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177342" y="2345862"/>
              <a:ext cx="954107" cy="369332"/>
            </a:xfrm>
            <a:prstGeom prst="rect">
              <a:avLst/>
            </a:prstGeom>
            <a:noFill/>
          </p:spPr>
          <p:txBody>
            <a:bodyPr wrap="none" rtlCol="0">
              <a:spAutoFit/>
            </a:bodyPr>
            <a:lstStyle/>
            <a:p>
              <a:r>
                <a:rPr lang="en-US" dirty="0"/>
                <a:t>650_02</a:t>
              </a:r>
            </a:p>
          </p:txBody>
        </p:sp>
        <p:sp>
          <p:nvSpPr>
            <p:cNvPr id="30" name="Oval 29"/>
            <p:cNvSpPr/>
            <p:nvPr/>
          </p:nvSpPr>
          <p:spPr>
            <a:xfrm>
              <a:off x="7244204" y="293121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sp>
        <p:nvSpPr>
          <p:cNvPr id="18" name="Rectangle 17"/>
          <p:cNvSpPr/>
          <p:nvPr/>
        </p:nvSpPr>
        <p:spPr>
          <a:xfrm>
            <a:off x="692167" y="1396232"/>
            <a:ext cx="7717196" cy="1774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5131449" y="5867400"/>
            <a:ext cx="3121367" cy="369332"/>
          </a:xfrm>
          <a:prstGeom prst="rect">
            <a:avLst/>
          </a:prstGeom>
          <a:noFill/>
        </p:spPr>
        <p:txBody>
          <a:bodyPr wrap="none" rtlCol="0">
            <a:spAutoFit/>
          </a:bodyPr>
          <a:lstStyle/>
          <a:p>
            <a:r>
              <a:rPr lang="en-US" dirty="0">
                <a:solidFill>
                  <a:schemeClr val="tx1">
                    <a:lumMod val="75000"/>
                    <a:lumOff val="25000"/>
                  </a:schemeClr>
                </a:solidFill>
              </a:rPr>
              <a:t>* Does not apply to MOU/EC</a:t>
            </a:r>
          </a:p>
        </p:txBody>
      </p:sp>
      <p:sp>
        <p:nvSpPr>
          <p:cNvPr id="20" name="Rectangle 19"/>
          <p:cNvSpPr/>
          <p:nvPr/>
        </p:nvSpPr>
        <p:spPr>
          <a:xfrm>
            <a:off x="7162800" y="3244970"/>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TDSP</a:t>
            </a:r>
          </a:p>
        </p:txBody>
      </p:sp>
      <p:sp>
        <p:nvSpPr>
          <p:cNvPr id="21" name="Rectangle 20"/>
          <p:cNvSpPr/>
          <p:nvPr/>
        </p:nvSpPr>
        <p:spPr>
          <a:xfrm>
            <a:off x="4146531" y="3244970"/>
            <a:ext cx="1164437" cy="600456"/>
          </a:xfrm>
          <a:prstGeom prst="rect">
            <a:avLst/>
          </a:prstGeom>
          <a:solidFill>
            <a:srgbClr val="00AEC7">
              <a:alpha val="25000"/>
            </a:srgb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ERCOT</a:t>
            </a:r>
          </a:p>
        </p:txBody>
      </p:sp>
      <p:sp>
        <p:nvSpPr>
          <p:cNvPr id="32" name="Bevel 3">
            <a:extLst>
              <a:ext uri="{FF2B5EF4-FFF2-40B4-BE49-F238E27FC236}">
                <a16:creationId xmlns:a16="http://schemas.microsoft.com/office/drawing/2014/main" id="{163BB607-464B-4FCB-97FB-910C2F0115A1}"/>
              </a:ext>
            </a:extLst>
          </p:cNvPr>
          <p:cNvSpPr>
            <a:spLocks noChangeArrowheads="1"/>
          </p:cNvSpPr>
          <p:nvPr/>
        </p:nvSpPr>
        <p:spPr bwMode="auto">
          <a:xfrm>
            <a:off x="665923" y="3244970"/>
            <a:ext cx="1628775" cy="584200"/>
          </a:xfrm>
          <a:prstGeom prst="bevel">
            <a:avLst>
              <a:gd name="adj" fmla="val 12500"/>
            </a:avLst>
          </a:prstGeom>
          <a:solidFill>
            <a:srgbClr val="1B9558"/>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a:t>
            </a:r>
          </a:p>
        </p:txBody>
      </p:sp>
    </p:spTree>
    <p:custDataLst>
      <p:tags r:id="rId1"/>
    </p:custDataLst>
    <p:extLst>
      <p:ext uri="{BB962C8B-B14F-4D97-AF65-F5344CB8AC3E}">
        <p14:creationId xmlns:p14="http://schemas.microsoft.com/office/powerpoint/2010/main" val="413504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right)">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75ADEB9-FA48-442E-8CF9-6EF7479AB5C6}" type="datetime1">
              <a:rPr lang="en-US" smtClean="0"/>
              <a:t>4/6/2023</a:t>
            </a:fld>
            <a:endParaRPr lang="en-US" dirty="0"/>
          </a:p>
        </p:txBody>
      </p:sp>
      <p:sp>
        <p:nvSpPr>
          <p:cNvPr id="5" name="Footer Placeholder 4"/>
          <p:cNvSpPr>
            <a:spLocks noGrp="1"/>
          </p:cNvSpPr>
          <p:nvPr>
            <p:ph type="ftr" sz="quarter" idx="11"/>
          </p:nvPr>
        </p:nvSpPr>
        <p:spPr/>
        <p:txBody>
          <a:bodyPr/>
          <a:lstStyle/>
          <a:p>
            <a:r>
              <a:rPr lang="en-US"/>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93</a:t>
            </a:fld>
            <a:endParaRPr lang="en-US" dirty="0"/>
          </a:p>
        </p:txBody>
      </p:sp>
      <p:sp>
        <p:nvSpPr>
          <p:cNvPr id="4" name="Title 3"/>
          <p:cNvSpPr>
            <a:spLocks noGrp="1"/>
          </p:cNvSpPr>
          <p:nvPr>
            <p:ph type="title"/>
          </p:nvPr>
        </p:nvSpPr>
        <p:spPr/>
        <p:txBody>
          <a:bodyPr>
            <a:normAutofit/>
          </a:bodyPr>
          <a:lstStyle/>
          <a:p>
            <a:r>
              <a:rPr lang="en-US" dirty="0"/>
              <a:t>Checkpoint Question</a:t>
            </a:r>
          </a:p>
        </p:txBody>
      </p:sp>
      <p:sp>
        <p:nvSpPr>
          <p:cNvPr id="7" name="Content Placeholder 1">
            <a:extLst>
              <a:ext uri="{FF2B5EF4-FFF2-40B4-BE49-F238E27FC236}">
                <a16:creationId xmlns:a16="http://schemas.microsoft.com/office/drawing/2014/main" id="{1EFB95EA-9ECE-4124-B2E2-EA630B9863E8}"/>
              </a:ext>
            </a:extLst>
          </p:cNvPr>
          <p:cNvSpPr txBox="1">
            <a:spLocks/>
          </p:cNvSpPr>
          <p:nvPr/>
        </p:nvSpPr>
        <p:spPr>
          <a:xfrm>
            <a:off x="457200" y="1371599"/>
            <a:ext cx="8439150" cy="47339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600"/>
              </a:spcBef>
              <a:spcAft>
                <a:spcPts val="0"/>
              </a:spcAft>
              <a:buClr>
                <a:schemeClr val="accent1">
                  <a:lumMod val="75000"/>
                </a:schemeClr>
              </a:buClr>
              <a:buNone/>
            </a:pPr>
            <a:r>
              <a:rPr lang="en-US" sz="2400" dirty="0"/>
              <a:t>What transaction is necessary in order to re-connect a customer after a disconnect for non-payment or cancel a pending disconnect for non-payment?</a:t>
            </a:r>
          </a:p>
          <a:p>
            <a:pPr marL="1097280" indent="-457200">
              <a:lnSpc>
                <a:spcPct val="100000"/>
              </a:lnSpc>
              <a:spcBef>
                <a:spcPts val="2400"/>
              </a:spcBef>
              <a:spcAft>
                <a:spcPts val="0"/>
              </a:spcAft>
              <a:buClr>
                <a:schemeClr val="accent1">
                  <a:lumMod val="75000"/>
                </a:schemeClr>
              </a:buClr>
              <a:buFont typeface="+mj-lt"/>
              <a:buAutoNum type="alphaLcParenR"/>
            </a:pPr>
            <a:r>
              <a:rPr lang="en-US" sz="2400" dirty="0"/>
              <a:t>650_02</a:t>
            </a:r>
          </a:p>
          <a:p>
            <a:pPr marL="1097280" indent="-457200">
              <a:lnSpc>
                <a:spcPct val="100000"/>
              </a:lnSpc>
              <a:spcAft>
                <a:spcPts val="0"/>
              </a:spcAft>
              <a:buClr>
                <a:schemeClr val="accent1">
                  <a:lumMod val="75000"/>
                </a:schemeClr>
              </a:buClr>
              <a:buFont typeface="+mj-lt"/>
              <a:buAutoNum type="alphaLcParenR"/>
            </a:pPr>
            <a:r>
              <a:rPr lang="en-US" sz="2400" dirty="0"/>
              <a:t>814_08</a:t>
            </a:r>
          </a:p>
          <a:p>
            <a:pPr marL="1097280" indent="-457200">
              <a:lnSpc>
                <a:spcPct val="100000"/>
              </a:lnSpc>
              <a:spcAft>
                <a:spcPts val="0"/>
              </a:spcAft>
              <a:buClr>
                <a:schemeClr val="accent1">
                  <a:lumMod val="75000"/>
                </a:schemeClr>
              </a:buClr>
              <a:buFont typeface="+mj-lt"/>
              <a:buAutoNum type="alphaLcParenR"/>
            </a:pPr>
            <a:r>
              <a:rPr lang="en-US" sz="2400" dirty="0"/>
              <a:t>650_01</a:t>
            </a:r>
          </a:p>
          <a:p>
            <a:pPr marL="1097280" indent="-457200">
              <a:lnSpc>
                <a:spcPct val="100000"/>
              </a:lnSpc>
              <a:spcAft>
                <a:spcPts val="0"/>
              </a:spcAft>
              <a:buClr>
                <a:schemeClr val="accent1">
                  <a:lumMod val="75000"/>
                </a:schemeClr>
              </a:buClr>
              <a:buFont typeface="+mj-lt"/>
              <a:buAutoNum type="alphaLcParenR"/>
            </a:pPr>
            <a:r>
              <a:rPr lang="en-US" sz="2400" dirty="0"/>
              <a:t>814_16</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7164" y="3753239"/>
            <a:ext cx="441283" cy="441283"/>
          </a:xfrm>
          <a:prstGeom prst="rect">
            <a:avLst/>
          </a:prstGeom>
          <a:noFill/>
        </p:spPr>
      </p:pic>
      <p:sp>
        <p:nvSpPr>
          <p:cNvPr id="8" name="Rectangle 7"/>
          <p:cNvSpPr/>
          <p:nvPr/>
        </p:nvSpPr>
        <p:spPr>
          <a:xfrm>
            <a:off x="2640287" y="3738561"/>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784324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4/6/2023</a:t>
            </a:fld>
            <a:endParaRPr lang="en-US" dirty="0"/>
          </a:p>
        </p:txBody>
      </p:sp>
      <p:sp>
        <p:nvSpPr>
          <p:cNvPr id="3" name="Footer Placeholder 2"/>
          <p:cNvSpPr>
            <a:spLocks noGrp="1"/>
          </p:cNvSpPr>
          <p:nvPr>
            <p:ph type="ftr" sz="quarter" idx="11"/>
          </p:nvPr>
        </p:nvSpPr>
        <p:spPr/>
        <p:txBody>
          <a:bodyPr/>
          <a:lstStyle/>
          <a:p>
            <a:r>
              <a:rPr lang="en-US"/>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94</a:t>
            </a:fld>
            <a:endParaRPr lang="en-US" dirty="0"/>
          </a:p>
        </p:txBody>
      </p:sp>
      <p:sp>
        <p:nvSpPr>
          <p:cNvPr id="6" name="Title 5"/>
          <p:cNvSpPr>
            <a:spLocks noGrp="1"/>
          </p:cNvSpPr>
          <p:nvPr>
            <p:ph type="title"/>
          </p:nvPr>
        </p:nvSpPr>
        <p:spPr/>
        <p:txBody>
          <a:bodyPr/>
          <a:lstStyle/>
          <a:p>
            <a:r>
              <a:rPr lang="en-US" dirty="0"/>
              <a:t>Mass Transition Process</a:t>
            </a:r>
          </a:p>
        </p:txBody>
      </p:sp>
      <p:sp>
        <p:nvSpPr>
          <p:cNvPr id="7" name="TextBox 6">
            <a:extLst>
              <a:ext uri="{FF2B5EF4-FFF2-40B4-BE49-F238E27FC236}">
                <a16:creationId xmlns:a16="http://schemas.microsoft.com/office/drawing/2014/main" id="{92B895EE-3530-42E1-AC5F-6ADD68477AB7}"/>
              </a:ext>
            </a:extLst>
          </p:cNvPr>
          <p:cNvSpPr txBox="1"/>
          <p:nvPr/>
        </p:nvSpPr>
        <p:spPr>
          <a:xfrm>
            <a:off x="228600" y="1228057"/>
            <a:ext cx="8472361" cy="4770537"/>
          </a:xfrm>
          <a:prstGeom prst="rect">
            <a:avLst/>
          </a:prstGeom>
          <a:noFill/>
        </p:spPr>
        <p:txBody>
          <a:bodyPr wrap="square" rtlCol="0">
            <a:spAutoFit/>
          </a:bodyPr>
          <a:lstStyle/>
          <a:p>
            <a:r>
              <a:rPr lang="en-US" sz="2400" b="1" dirty="0">
                <a:solidFill>
                  <a:prstClr val="black">
                    <a:lumMod val="75000"/>
                    <a:lumOff val="25000"/>
                  </a:prstClr>
                </a:solidFill>
                <a:latin typeface="Arial" panose="020B0604020202020204"/>
              </a:rPr>
              <a:t>What is a Mass Transition?</a:t>
            </a:r>
          </a:p>
          <a:p>
            <a:endParaRPr lang="en-US" sz="2400" i="1" dirty="0">
              <a:solidFill>
                <a:prstClr val="black">
                  <a:lumMod val="75000"/>
                  <a:lumOff val="25000"/>
                </a:prstClr>
              </a:solidFill>
              <a:latin typeface="Arial" panose="020B0604020202020204"/>
            </a:endParaRPr>
          </a:p>
          <a:p>
            <a:r>
              <a:rPr lang="en-US" sz="2400" i="1" dirty="0">
                <a:solidFill>
                  <a:prstClr val="black">
                    <a:lumMod val="75000"/>
                    <a:lumOff val="25000"/>
                  </a:prstClr>
                </a:solidFill>
                <a:latin typeface="Arial" panose="020B0604020202020204"/>
              </a:rPr>
              <a:t>The expeditious transfer of large numbers of customers from one Market Participant to another.</a:t>
            </a:r>
          </a:p>
          <a:p>
            <a:endParaRPr lang="en-US" sz="2400" dirty="0">
              <a:solidFill>
                <a:prstClr val="black">
                  <a:lumMod val="75000"/>
                  <a:lumOff val="25000"/>
                </a:prstClr>
              </a:solidFill>
              <a:latin typeface="Arial" panose="020B0604020202020204"/>
            </a:endParaRPr>
          </a:p>
          <a:p>
            <a:pPr marL="800100" lvl="1" indent="-342900">
              <a:buClr>
                <a:schemeClr val="accent1">
                  <a:lumMod val="75000"/>
                </a:schemeClr>
              </a:buClr>
              <a:buFont typeface="Arial" panose="020B0604020202020204" pitchFamily="34" charset="0"/>
              <a:buChar char="•"/>
            </a:pPr>
            <a:r>
              <a:rPr lang="en-US" sz="2400" dirty="0">
                <a:solidFill>
                  <a:prstClr val="black">
                    <a:lumMod val="75000"/>
                    <a:lumOff val="25000"/>
                  </a:prstClr>
                </a:solidFill>
                <a:latin typeface="Arial" panose="020B0604020202020204"/>
              </a:rPr>
              <a:t>promptly transfer responsibility for all affected ESI IDs </a:t>
            </a:r>
          </a:p>
          <a:p>
            <a:pPr marL="800100" lvl="1" indent="-342900">
              <a:buClr>
                <a:schemeClr val="accent1">
                  <a:lumMod val="75000"/>
                </a:schemeClr>
              </a:buClr>
              <a:buFont typeface="Arial" panose="020B0604020202020204" pitchFamily="34" charset="0"/>
              <a:buChar char="•"/>
            </a:pPr>
            <a:endParaRPr lang="en-US" sz="2400" dirty="0">
              <a:solidFill>
                <a:prstClr val="black">
                  <a:lumMod val="75000"/>
                  <a:lumOff val="25000"/>
                </a:prstClr>
              </a:solidFill>
              <a:latin typeface="Arial" panose="020B0604020202020204"/>
            </a:endParaRPr>
          </a:p>
          <a:p>
            <a:pPr marL="800100" lvl="1" indent="-342900">
              <a:buClr>
                <a:schemeClr val="accent1">
                  <a:lumMod val="75000"/>
                </a:schemeClr>
              </a:buClr>
              <a:buFont typeface="Arial" panose="020B0604020202020204" pitchFamily="34" charset="0"/>
              <a:buChar char="•"/>
            </a:pPr>
            <a:r>
              <a:rPr lang="en-US" sz="2400" dirty="0">
                <a:solidFill>
                  <a:prstClr val="black">
                    <a:lumMod val="75000"/>
                    <a:lumOff val="25000"/>
                  </a:prstClr>
                </a:solidFill>
                <a:latin typeface="Arial" panose="020B0604020202020204"/>
              </a:rPr>
              <a:t>protect continuity of service to the Customer</a:t>
            </a:r>
          </a:p>
          <a:p>
            <a:pPr lvl="1">
              <a:buClr>
                <a:schemeClr val="accent1">
                  <a:lumMod val="75000"/>
                </a:schemeClr>
              </a:buClr>
            </a:pPr>
            <a:r>
              <a:rPr lang="en-US" sz="2400" dirty="0">
                <a:solidFill>
                  <a:prstClr val="black">
                    <a:lumMod val="75000"/>
                    <a:lumOff val="25000"/>
                  </a:prstClr>
                </a:solidFill>
                <a:latin typeface="Arial" panose="020B0604020202020204"/>
              </a:rPr>
              <a:t> </a:t>
            </a:r>
          </a:p>
          <a:p>
            <a:pPr marL="800100" lvl="1" indent="-342900">
              <a:buClr>
                <a:schemeClr val="accent1">
                  <a:lumMod val="75000"/>
                </a:schemeClr>
              </a:buClr>
              <a:buFont typeface="Arial" panose="020B0604020202020204" pitchFamily="34" charset="0"/>
              <a:buChar char="•"/>
            </a:pPr>
            <a:r>
              <a:rPr lang="en-US" sz="2400" dirty="0">
                <a:solidFill>
                  <a:prstClr val="black">
                    <a:lumMod val="75000"/>
                    <a:lumOff val="25000"/>
                  </a:prstClr>
                </a:solidFill>
                <a:latin typeface="Arial" panose="020B0604020202020204"/>
              </a:rPr>
              <a:t>while also honoring the Customer’s choice to switch to its chosen CR.</a:t>
            </a:r>
          </a:p>
          <a:p>
            <a:endParaRPr lang="en-US" sz="2000" dirty="0">
              <a:solidFill>
                <a:prstClr val="black">
                  <a:lumMod val="75000"/>
                  <a:lumOff val="25000"/>
                </a:prstClr>
              </a:solidFill>
              <a:latin typeface="Arial" panose="020B0604020202020204"/>
            </a:endParaRPr>
          </a:p>
          <a:p>
            <a:endParaRPr lang="en-US" sz="2000" dirty="0">
              <a:solidFill>
                <a:prstClr val="black">
                  <a:lumMod val="75000"/>
                  <a:lumOff val="25000"/>
                </a:prstClr>
              </a:solidFill>
              <a:latin typeface="Arial" panose="020B0604020202020204"/>
            </a:endParaRPr>
          </a:p>
        </p:txBody>
      </p:sp>
    </p:spTree>
    <p:custDataLst>
      <p:tags r:id="rId1"/>
    </p:custDataLst>
    <p:extLst>
      <p:ext uri="{BB962C8B-B14F-4D97-AF65-F5344CB8AC3E}">
        <p14:creationId xmlns:p14="http://schemas.microsoft.com/office/powerpoint/2010/main" val="426615770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oup 58"/>
          <p:cNvGrpSpPr/>
          <p:nvPr/>
        </p:nvGrpSpPr>
        <p:grpSpPr>
          <a:xfrm>
            <a:off x="2078358" y="2920668"/>
            <a:ext cx="1833800" cy="475408"/>
            <a:chOff x="1801209" y="2306525"/>
            <a:chExt cx="2163638" cy="475408"/>
          </a:xfrm>
        </p:grpSpPr>
        <p:cxnSp>
          <p:nvCxnSpPr>
            <p:cNvPr id="60" name="Straight Arrow Connector 59"/>
            <p:cNvCxnSpPr>
              <a:stCxn id="62" idx="2"/>
            </p:cNvCxnSpPr>
            <p:nvPr/>
          </p:nvCxnSpPr>
          <p:spPr>
            <a:xfrm flipH="1">
              <a:off x="1801209" y="2667633"/>
              <a:ext cx="1624142" cy="1385"/>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2457976" y="2306525"/>
              <a:ext cx="954107" cy="369332"/>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867_02</a:t>
              </a:r>
            </a:p>
          </p:txBody>
        </p:sp>
        <p:sp>
          <p:nvSpPr>
            <p:cNvPr id="62" name="Oval 61"/>
            <p:cNvSpPr/>
            <p:nvPr/>
          </p:nvSpPr>
          <p:spPr>
            <a:xfrm>
              <a:off x="3425351" y="255333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a:ea typeface="+mn-ea"/>
                  <a:cs typeface="+mn-cs"/>
                </a:rPr>
                <a:t>5</a:t>
              </a:r>
            </a:p>
          </p:txBody>
        </p:sp>
      </p:grpSp>
      <p:grpSp>
        <p:nvGrpSpPr>
          <p:cNvPr id="63" name="Group 62"/>
          <p:cNvGrpSpPr/>
          <p:nvPr/>
        </p:nvGrpSpPr>
        <p:grpSpPr>
          <a:xfrm>
            <a:off x="2055884" y="3511772"/>
            <a:ext cx="6063805" cy="2540934"/>
            <a:chOff x="1564409" y="3501847"/>
            <a:chExt cx="6548567" cy="2550377"/>
          </a:xfrm>
        </p:grpSpPr>
        <p:cxnSp>
          <p:nvCxnSpPr>
            <p:cNvPr id="64" name="Elbow Connector 63"/>
            <p:cNvCxnSpPr/>
            <p:nvPr/>
          </p:nvCxnSpPr>
          <p:spPr>
            <a:xfrm rot="10800000" flipV="1">
              <a:off x="1564409" y="3759148"/>
              <a:ext cx="6299466" cy="2293076"/>
            </a:xfrm>
            <a:prstGeom prst="bentConnector3">
              <a:avLst>
                <a:gd name="adj1" fmla="val 111"/>
              </a:avLst>
            </a:prstGeom>
            <a:ln w="508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6831179" y="5675950"/>
              <a:ext cx="115724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810_02</a:t>
              </a:r>
            </a:p>
          </p:txBody>
        </p:sp>
        <p:sp>
          <p:nvSpPr>
            <p:cNvPr id="66" name="Oval 65"/>
            <p:cNvSpPr/>
            <p:nvPr/>
          </p:nvSpPr>
          <p:spPr>
            <a:xfrm>
              <a:off x="7567356" y="3501847"/>
              <a:ext cx="545620" cy="2549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rPr>
                <a:t>9b</a:t>
              </a:r>
            </a:p>
          </p:txBody>
        </p:sp>
      </p:grpSp>
      <p:grpSp>
        <p:nvGrpSpPr>
          <p:cNvPr id="67" name="Group 66"/>
          <p:cNvGrpSpPr/>
          <p:nvPr/>
        </p:nvGrpSpPr>
        <p:grpSpPr>
          <a:xfrm>
            <a:off x="2043558" y="3406778"/>
            <a:ext cx="1856021" cy="482913"/>
            <a:chOff x="5332547" y="4125629"/>
            <a:chExt cx="2151817" cy="482913"/>
          </a:xfrm>
        </p:grpSpPr>
        <p:cxnSp>
          <p:nvCxnSpPr>
            <p:cNvPr id="68" name="Straight Arrow Connector 67"/>
            <p:cNvCxnSpPr>
              <a:stCxn id="70" idx="2"/>
            </p:cNvCxnSpPr>
            <p:nvPr/>
          </p:nvCxnSpPr>
          <p:spPr>
            <a:xfrm flipH="1">
              <a:off x="5332547" y="4494242"/>
              <a:ext cx="1612321" cy="7503"/>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5972010" y="4125629"/>
              <a:ext cx="954107" cy="369332"/>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867_04</a:t>
              </a:r>
            </a:p>
          </p:txBody>
        </p:sp>
        <p:sp>
          <p:nvSpPr>
            <p:cNvPr id="70" name="Oval 69"/>
            <p:cNvSpPr/>
            <p:nvPr/>
          </p:nvSpPr>
          <p:spPr>
            <a:xfrm>
              <a:off x="6944868" y="4379942"/>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a:ea typeface="+mn-ea"/>
                  <a:cs typeface="+mn-cs"/>
                </a:rPr>
                <a:t>7</a:t>
              </a:r>
            </a:p>
          </p:txBody>
        </p:sp>
      </p:grpSp>
      <p:grpSp>
        <p:nvGrpSpPr>
          <p:cNvPr id="71" name="Group 70"/>
          <p:cNvGrpSpPr/>
          <p:nvPr/>
        </p:nvGrpSpPr>
        <p:grpSpPr>
          <a:xfrm>
            <a:off x="2043559" y="3466175"/>
            <a:ext cx="3126411" cy="2265232"/>
            <a:chOff x="2021748" y="3440281"/>
            <a:chExt cx="3126411" cy="2265232"/>
          </a:xfrm>
        </p:grpSpPr>
        <p:cxnSp>
          <p:nvCxnSpPr>
            <p:cNvPr id="72" name="Elbow Connector 71"/>
            <p:cNvCxnSpPr>
              <a:stCxn id="74" idx="4"/>
            </p:cNvCxnSpPr>
            <p:nvPr/>
          </p:nvCxnSpPr>
          <p:spPr>
            <a:xfrm rot="5400000">
              <a:off x="2437335" y="3264363"/>
              <a:ext cx="2025563" cy="2856737"/>
            </a:xfrm>
            <a:prstGeom prst="bentConnector2">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3805585" y="5336181"/>
              <a:ext cx="109517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867_03F</a:t>
              </a:r>
            </a:p>
          </p:txBody>
        </p:sp>
        <p:sp>
          <p:nvSpPr>
            <p:cNvPr id="74" name="Oval 73"/>
            <p:cNvSpPr/>
            <p:nvPr/>
          </p:nvSpPr>
          <p:spPr>
            <a:xfrm>
              <a:off x="4608808" y="3440281"/>
              <a:ext cx="539351" cy="2396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a:ea typeface="+mn-ea"/>
                  <a:cs typeface="+mn-cs"/>
                </a:rPr>
                <a:t>9a</a:t>
              </a:r>
            </a:p>
          </p:txBody>
        </p:sp>
      </p:grpSp>
      <p:grpSp>
        <p:nvGrpSpPr>
          <p:cNvPr id="34" name="Group 33"/>
          <p:cNvGrpSpPr/>
          <p:nvPr/>
        </p:nvGrpSpPr>
        <p:grpSpPr>
          <a:xfrm>
            <a:off x="5239452" y="4261203"/>
            <a:ext cx="1856021" cy="482913"/>
            <a:chOff x="5332547" y="4125629"/>
            <a:chExt cx="2151817" cy="482913"/>
          </a:xfrm>
        </p:grpSpPr>
        <p:cxnSp>
          <p:nvCxnSpPr>
            <p:cNvPr id="35" name="Straight Arrow Connector 34"/>
            <p:cNvCxnSpPr>
              <a:stCxn id="37" idx="2"/>
            </p:cNvCxnSpPr>
            <p:nvPr/>
          </p:nvCxnSpPr>
          <p:spPr>
            <a:xfrm flipH="1">
              <a:off x="5332547" y="4494242"/>
              <a:ext cx="1612321" cy="7503"/>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5972010" y="4125629"/>
              <a:ext cx="954107" cy="369332"/>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867_04</a:t>
              </a:r>
            </a:p>
          </p:txBody>
        </p:sp>
        <p:sp>
          <p:nvSpPr>
            <p:cNvPr id="37" name="Oval 36"/>
            <p:cNvSpPr/>
            <p:nvPr/>
          </p:nvSpPr>
          <p:spPr>
            <a:xfrm>
              <a:off x="6944868" y="4379942"/>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a:ea typeface="+mn-ea"/>
                  <a:cs typeface="+mn-cs"/>
                </a:rPr>
                <a:t>6</a:t>
              </a:r>
            </a:p>
          </p:txBody>
        </p:sp>
      </p:grpSp>
      <p:grpSp>
        <p:nvGrpSpPr>
          <p:cNvPr id="42" name="Group 41"/>
          <p:cNvGrpSpPr/>
          <p:nvPr/>
        </p:nvGrpSpPr>
        <p:grpSpPr>
          <a:xfrm>
            <a:off x="5239452" y="3787440"/>
            <a:ext cx="1926072" cy="494318"/>
            <a:chOff x="5358251" y="4695091"/>
            <a:chExt cx="2233032" cy="494318"/>
          </a:xfrm>
        </p:grpSpPr>
        <p:cxnSp>
          <p:nvCxnSpPr>
            <p:cNvPr id="45" name="Straight Arrow Connector 44"/>
            <p:cNvCxnSpPr>
              <a:stCxn id="54" idx="2"/>
            </p:cNvCxnSpPr>
            <p:nvPr/>
          </p:nvCxnSpPr>
          <p:spPr>
            <a:xfrm flipH="1">
              <a:off x="5358251" y="5075109"/>
              <a:ext cx="1604120" cy="7503"/>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5717642" y="4695091"/>
              <a:ext cx="1263353"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867_03F</a:t>
              </a:r>
            </a:p>
          </p:txBody>
        </p:sp>
        <p:sp>
          <p:nvSpPr>
            <p:cNvPr id="54" name="Oval 53"/>
            <p:cNvSpPr/>
            <p:nvPr/>
          </p:nvSpPr>
          <p:spPr>
            <a:xfrm>
              <a:off x="6962371" y="4960809"/>
              <a:ext cx="628912"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a:ea typeface="+mn-ea"/>
                  <a:cs typeface="+mn-cs"/>
                </a:rPr>
                <a:t>8</a:t>
              </a:r>
            </a:p>
          </p:txBody>
        </p:sp>
      </p:grpSp>
      <p:grpSp>
        <p:nvGrpSpPr>
          <p:cNvPr id="55" name="Group 54"/>
          <p:cNvGrpSpPr/>
          <p:nvPr/>
        </p:nvGrpSpPr>
        <p:grpSpPr>
          <a:xfrm>
            <a:off x="5239452" y="3361183"/>
            <a:ext cx="1848663" cy="475408"/>
            <a:chOff x="1801209" y="2306525"/>
            <a:chExt cx="2163638" cy="475408"/>
          </a:xfrm>
        </p:grpSpPr>
        <p:cxnSp>
          <p:nvCxnSpPr>
            <p:cNvPr id="56" name="Straight Arrow Connector 55"/>
            <p:cNvCxnSpPr>
              <a:stCxn id="58" idx="2"/>
            </p:cNvCxnSpPr>
            <p:nvPr/>
          </p:nvCxnSpPr>
          <p:spPr>
            <a:xfrm flipH="1">
              <a:off x="1801209" y="2667633"/>
              <a:ext cx="1624142" cy="1385"/>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2457976" y="2306525"/>
              <a:ext cx="954107" cy="369332"/>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867_02</a:t>
              </a:r>
            </a:p>
          </p:txBody>
        </p:sp>
        <p:sp>
          <p:nvSpPr>
            <p:cNvPr id="58" name="Oval 57"/>
            <p:cNvSpPr/>
            <p:nvPr/>
          </p:nvSpPr>
          <p:spPr>
            <a:xfrm>
              <a:off x="3425351" y="255333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a:ea typeface="+mn-ea"/>
                  <a:cs typeface="+mn-cs"/>
                </a:rPr>
                <a:t>4</a:t>
              </a:r>
            </a:p>
          </p:txBody>
        </p:sp>
      </p:grpSp>
      <p:sp>
        <p:nvSpPr>
          <p:cNvPr id="2" name="Date Placeholder 1">
            <a:extLst>
              <a:ext uri="{FF2B5EF4-FFF2-40B4-BE49-F238E27FC236}">
                <a16:creationId xmlns:a16="http://schemas.microsoft.com/office/drawing/2014/main" id="{F7C658C4-4DEE-4BAD-8282-6B05F5B2ED1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EAC447-3327-4999-A9BE-AA2D53A9E4E7}" type="datetime1">
              <a:rPr kumimoji="0" lang="en-US" sz="900" b="0" i="0" u="none" strike="noStrike" kern="1200" cap="none" spc="0" normalizeH="0" baseline="0" noProof="0" smtClean="0">
                <a:ln>
                  <a:noFill/>
                </a:ln>
                <a:solidFill>
                  <a:srgbClr val="F07F09">
                    <a:lumMod val="50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4/6/2023</a:t>
            </a:fld>
            <a:endParaRPr kumimoji="0" lang="en-US" sz="900" b="0" i="0" u="none" strike="noStrike" kern="1200" cap="none" spc="0" normalizeH="0" baseline="0" noProof="0" dirty="0">
              <a:ln>
                <a:noFill/>
              </a:ln>
              <a:solidFill>
                <a:srgbClr val="F07F09">
                  <a:lumMod val="50000"/>
                </a:srgbClr>
              </a:solidFill>
              <a:effectLst/>
              <a:uLnTx/>
              <a:uFillTx/>
              <a:latin typeface="Arial" panose="020B0604020202020204"/>
              <a:ea typeface="+mn-ea"/>
              <a:cs typeface="+mn-cs"/>
            </a:endParaRPr>
          </a:p>
        </p:txBody>
      </p:sp>
      <p:sp>
        <p:nvSpPr>
          <p:cNvPr id="3" name="Footer Placeholder 2">
            <a:extLst>
              <a:ext uri="{FF2B5EF4-FFF2-40B4-BE49-F238E27FC236}">
                <a16:creationId xmlns:a16="http://schemas.microsoft.com/office/drawing/2014/main" id="{6DBD4775-59F8-4F5E-A250-06D5CF65AB5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a:ln>
                  <a:noFill/>
                </a:ln>
                <a:solidFill>
                  <a:srgbClr val="F07F09">
                    <a:lumMod val="50000"/>
                  </a:srgbClr>
                </a:solidFill>
                <a:effectLst/>
                <a:uLnTx/>
                <a:uFillTx/>
                <a:latin typeface="Arial" panose="020B0604020202020204"/>
                <a:ea typeface="+mn-ea"/>
                <a:cs typeface="+mn-cs"/>
              </a:rPr>
              <a:t>TxSET</a:t>
            </a:r>
            <a:endParaRPr kumimoji="0" lang="en-US" sz="900" b="0" i="0" u="none" strike="noStrike" kern="1200" cap="all" spc="0" normalizeH="0" baseline="0" noProof="0" dirty="0">
              <a:ln>
                <a:noFill/>
              </a:ln>
              <a:solidFill>
                <a:srgbClr val="F07F09">
                  <a:lumMod val="50000"/>
                </a:srgbClr>
              </a:solidFill>
              <a:effectLst/>
              <a:uLnTx/>
              <a:uFillTx/>
              <a:latin typeface="Arial" panose="020B0604020202020204"/>
              <a:ea typeface="+mn-ea"/>
              <a:cs typeface="+mn-cs"/>
            </a:endParaRPr>
          </a:p>
        </p:txBody>
      </p:sp>
      <p:sp>
        <p:nvSpPr>
          <p:cNvPr id="4" name="Slide Number Placeholder 3">
            <a:extLst>
              <a:ext uri="{FF2B5EF4-FFF2-40B4-BE49-F238E27FC236}">
                <a16:creationId xmlns:a16="http://schemas.microsoft.com/office/drawing/2014/main" id="{8EA4F97D-4E1B-4802-A42C-F0798C091D7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7F1E4F-1CFF-5643-939E-02111984F565}" type="slidenum">
              <a:rPr kumimoji="0" lang="en-US" sz="1050" b="0" i="0" u="none" strike="noStrike" kern="1200" cap="none" spc="0" normalizeH="0" baseline="0" noProof="0" smtClean="0">
                <a:ln>
                  <a:noFill/>
                </a:ln>
                <a:solidFill>
                  <a:srgbClr val="F07F09">
                    <a:lumMod val="5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en-US" sz="1050" b="0" i="0" u="none" strike="noStrike" kern="1200" cap="none" spc="0" normalizeH="0" baseline="0" noProof="0" dirty="0">
              <a:ln>
                <a:noFill/>
              </a:ln>
              <a:solidFill>
                <a:srgbClr val="F07F09">
                  <a:lumMod val="50000"/>
                </a:srgbClr>
              </a:solidFill>
              <a:effectLst/>
              <a:uLnTx/>
              <a:uFillTx/>
              <a:latin typeface="Arial" panose="020B0604020202020204"/>
              <a:ea typeface="+mn-ea"/>
              <a:cs typeface="+mn-cs"/>
            </a:endParaRPr>
          </a:p>
        </p:txBody>
      </p:sp>
      <p:sp>
        <p:nvSpPr>
          <p:cNvPr id="5" name="Title 4">
            <a:extLst>
              <a:ext uri="{FF2B5EF4-FFF2-40B4-BE49-F238E27FC236}">
                <a16:creationId xmlns:a16="http://schemas.microsoft.com/office/drawing/2014/main" id="{6E3FEB6A-53CD-40E5-910C-C6A72C9C56C8}"/>
              </a:ext>
            </a:extLst>
          </p:cNvPr>
          <p:cNvSpPr>
            <a:spLocks noGrp="1"/>
          </p:cNvSpPr>
          <p:nvPr>
            <p:ph type="title"/>
          </p:nvPr>
        </p:nvSpPr>
        <p:spPr/>
        <p:txBody>
          <a:bodyPr>
            <a:normAutofit/>
          </a:bodyPr>
          <a:lstStyle/>
          <a:p>
            <a:r>
              <a:rPr lang="en-US" dirty="0"/>
              <a:t>Mass Transition – Transactions</a:t>
            </a:r>
          </a:p>
        </p:txBody>
      </p:sp>
      <p:sp>
        <p:nvSpPr>
          <p:cNvPr id="7" name="Bevel 3">
            <a:extLst>
              <a:ext uri="{FF2B5EF4-FFF2-40B4-BE49-F238E27FC236}">
                <a16:creationId xmlns:a16="http://schemas.microsoft.com/office/drawing/2014/main" id="{6DE6B264-A562-414C-AA9A-5E9632655549}"/>
              </a:ext>
            </a:extLst>
          </p:cNvPr>
          <p:cNvSpPr>
            <a:spLocks noChangeArrowheads="1"/>
          </p:cNvSpPr>
          <p:nvPr/>
        </p:nvSpPr>
        <p:spPr bwMode="auto">
          <a:xfrm>
            <a:off x="602414" y="2651350"/>
            <a:ext cx="1453470" cy="921183"/>
          </a:xfrm>
          <a:prstGeom prst="bevel">
            <a:avLst>
              <a:gd name="adj" fmla="val 12500"/>
            </a:avLst>
          </a:prstGeom>
          <a:solidFill>
            <a:srgbClr val="1B9558"/>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POLR/ VREP/CR</a:t>
            </a:r>
          </a:p>
        </p:txBody>
      </p:sp>
      <p:sp>
        <p:nvSpPr>
          <p:cNvPr id="8" name="Rectangle 7">
            <a:extLst>
              <a:ext uri="{FF2B5EF4-FFF2-40B4-BE49-F238E27FC236}">
                <a16:creationId xmlns:a16="http://schemas.microsoft.com/office/drawing/2014/main" id="{9F014F98-B00E-45D5-BDA8-1A78F846FDB4}"/>
              </a:ext>
            </a:extLst>
          </p:cNvPr>
          <p:cNvSpPr/>
          <p:nvPr/>
        </p:nvSpPr>
        <p:spPr>
          <a:xfrm>
            <a:off x="3989781" y="2807113"/>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rPr>
              <a:t>ERCOT</a:t>
            </a:r>
          </a:p>
        </p:txBody>
      </p:sp>
      <p:sp>
        <p:nvSpPr>
          <p:cNvPr id="9" name="Rectangle 8">
            <a:extLst>
              <a:ext uri="{FF2B5EF4-FFF2-40B4-BE49-F238E27FC236}">
                <a16:creationId xmlns:a16="http://schemas.microsoft.com/office/drawing/2014/main" id="{094D0103-1980-4012-9ECB-7302EDF8F029}"/>
              </a:ext>
            </a:extLst>
          </p:cNvPr>
          <p:cNvSpPr/>
          <p:nvPr/>
        </p:nvSpPr>
        <p:spPr>
          <a:xfrm>
            <a:off x="7175527" y="2810257"/>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rPr>
              <a:t>TDSP</a:t>
            </a:r>
          </a:p>
        </p:txBody>
      </p:sp>
      <p:sp>
        <p:nvSpPr>
          <p:cNvPr id="10" name="Bevel 3">
            <a:extLst>
              <a:ext uri="{FF2B5EF4-FFF2-40B4-BE49-F238E27FC236}">
                <a16:creationId xmlns:a16="http://schemas.microsoft.com/office/drawing/2014/main" id="{926043C7-72F1-4294-8C1A-44391D2E7C25}"/>
              </a:ext>
            </a:extLst>
          </p:cNvPr>
          <p:cNvSpPr>
            <a:spLocks noChangeArrowheads="1"/>
          </p:cNvSpPr>
          <p:nvPr/>
        </p:nvSpPr>
        <p:spPr bwMode="auto">
          <a:xfrm>
            <a:off x="527688" y="5348508"/>
            <a:ext cx="1453471" cy="826172"/>
          </a:xfrm>
          <a:prstGeom prst="bevel">
            <a:avLst>
              <a:gd name="adj" fmla="val 12500"/>
            </a:avLst>
          </a:prstGeom>
          <a:solidFill>
            <a:schemeClr val="accent6">
              <a:lumMod val="75000"/>
            </a:schemeClr>
          </a:solidFill>
          <a:ln w="9525" algn="ctr">
            <a:no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Defaulting  CR</a:t>
            </a:r>
          </a:p>
        </p:txBody>
      </p:sp>
      <p:grpSp>
        <p:nvGrpSpPr>
          <p:cNvPr id="46" name="Group 45"/>
          <p:cNvGrpSpPr/>
          <p:nvPr/>
        </p:nvGrpSpPr>
        <p:grpSpPr>
          <a:xfrm>
            <a:off x="2104843" y="2447348"/>
            <a:ext cx="1835978" cy="455113"/>
            <a:chOff x="1801209" y="1781878"/>
            <a:chExt cx="2154598" cy="455113"/>
          </a:xfrm>
        </p:grpSpPr>
        <p:sp>
          <p:nvSpPr>
            <p:cNvPr id="47" name="TextBox 46"/>
            <p:cNvSpPr txBox="1"/>
            <p:nvPr/>
          </p:nvSpPr>
          <p:spPr>
            <a:xfrm>
              <a:off x="2152600" y="1781878"/>
              <a:ext cx="1133375"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814_14   </a:t>
              </a:r>
            </a:p>
          </p:txBody>
        </p:sp>
        <p:cxnSp>
          <p:nvCxnSpPr>
            <p:cNvPr id="48" name="Straight Arrow Connector 47"/>
            <p:cNvCxnSpPr/>
            <p:nvPr/>
          </p:nvCxnSpPr>
          <p:spPr>
            <a:xfrm flipH="1">
              <a:off x="1801209" y="2141643"/>
              <a:ext cx="1469107" cy="4935"/>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3285976" y="2027312"/>
              <a:ext cx="669831" cy="2096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a:ea typeface="+mn-ea"/>
                  <a:cs typeface="+mn-cs"/>
                </a:rPr>
                <a:t>3a</a:t>
              </a:r>
            </a:p>
          </p:txBody>
        </p:sp>
      </p:grpSp>
      <p:grpSp>
        <p:nvGrpSpPr>
          <p:cNvPr id="20" name="Group 19"/>
          <p:cNvGrpSpPr/>
          <p:nvPr/>
        </p:nvGrpSpPr>
        <p:grpSpPr>
          <a:xfrm>
            <a:off x="2043559" y="3477245"/>
            <a:ext cx="2538771" cy="1923252"/>
            <a:chOff x="2043559" y="3477245"/>
            <a:chExt cx="2538771" cy="1923252"/>
          </a:xfrm>
        </p:grpSpPr>
        <p:sp>
          <p:nvSpPr>
            <p:cNvPr id="43" name="TextBox 42"/>
            <p:cNvSpPr txBox="1"/>
            <p:nvPr/>
          </p:nvSpPr>
          <p:spPr>
            <a:xfrm>
              <a:off x="3356700" y="5027562"/>
              <a:ext cx="915222" cy="2564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814_11</a:t>
              </a:r>
            </a:p>
          </p:txBody>
        </p:sp>
        <p:cxnSp>
          <p:nvCxnSpPr>
            <p:cNvPr id="44" name="Elbow Connector 43"/>
            <p:cNvCxnSpPr>
              <a:stCxn id="50" idx="4"/>
            </p:cNvCxnSpPr>
            <p:nvPr/>
          </p:nvCxnSpPr>
          <p:spPr>
            <a:xfrm rot="5400000">
              <a:off x="2330744" y="3418659"/>
              <a:ext cx="1694653" cy="2269024"/>
            </a:xfrm>
            <a:prstGeom prst="bentConnector2">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0" name="Oval 49"/>
            <p:cNvSpPr/>
            <p:nvPr/>
          </p:nvSpPr>
          <p:spPr>
            <a:xfrm>
              <a:off x="4042834" y="3477245"/>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a:ea typeface="+mn-ea"/>
                  <a:cs typeface="+mn-cs"/>
                </a:rPr>
                <a:t>3b</a:t>
              </a:r>
            </a:p>
          </p:txBody>
        </p:sp>
      </p:grpSp>
      <p:grpSp>
        <p:nvGrpSpPr>
          <p:cNvPr id="38" name="Group 37"/>
          <p:cNvGrpSpPr/>
          <p:nvPr/>
        </p:nvGrpSpPr>
        <p:grpSpPr>
          <a:xfrm>
            <a:off x="5239452" y="2909968"/>
            <a:ext cx="1848663" cy="490969"/>
            <a:chOff x="5332015" y="1761514"/>
            <a:chExt cx="2144596" cy="490969"/>
          </a:xfrm>
        </p:grpSpPr>
        <p:sp>
          <p:nvSpPr>
            <p:cNvPr id="39" name="TextBox 38"/>
            <p:cNvSpPr txBox="1"/>
            <p:nvPr/>
          </p:nvSpPr>
          <p:spPr>
            <a:xfrm>
              <a:off x="5975999" y="1761514"/>
              <a:ext cx="954107" cy="369332"/>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814_04</a:t>
              </a:r>
            </a:p>
          </p:txBody>
        </p:sp>
        <p:cxnSp>
          <p:nvCxnSpPr>
            <p:cNvPr id="40" name="Straight Arrow Connector 39"/>
            <p:cNvCxnSpPr>
              <a:stCxn id="41" idx="2"/>
            </p:cNvCxnSpPr>
            <p:nvPr/>
          </p:nvCxnSpPr>
          <p:spPr>
            <a:xfrm flipH="1" flipV="1">
              <a:off x="5332015" y="2135415"/>
              <a:ext cx="1605100" cy="2768"/>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6937115" y="202388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a:ea typeface="+mn-ea"/>
                  <a:cs typeface="+mn-cs"/>
                </a:rPr>
                <a:t>2</a:t>
              </a:r>
            </a:p>
          </p:txBody>
        </p:sp>
      </p:grpSp>
      <p:grpSp>
        <p:nvGrpSpPr>
          <p:cNvPr id="30" name="Group 29"/>
          <p:cNvGrpSpPr/>
          <p:nvPr/>
        </p:nvGrpSpPr>
        <p:grpSpPr>
          <a:xfrm>
            <a:off x="5239452" y="2464765"/>
            <a:ext cx="1856021" cy="460075"/>
            <a:chOff x="5326142" y="1248165"/>
            <a:chExt cx="2193251" cy="460075"/>
          </a:xfrm>
        </p:grpSpPr>
        <p:cxnSp>
          <p:nvCxnSpPr>
            <p:cNvPr id="31" name="Straight Arrow Connector 30"/>
            <p:cNvCxnSpPr>
              <a:stCxn id="33" idx="6"/>
            </p:cNvCxnSpPr>
            <p:nvPr/>
          </p:nvCxnSpPr>
          <p:spPr>
            <a:xfrm flipV="1">
              <a:off x="5865638" y="1613865"/>
              <a:ext cx="1653755" cy="972"/>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883227" y="1248165"/>
              <a:ext cx="148698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814_03 TS</a:t>
              </a:r>
            </a:p>
          </p:txBody>
        </p:sp>
        <p:sp>
          <p:nvSpPr>
            <p:cNvPr id="33" name="Oval 32"/>
            <p:cNvSpPr/>
            <p:nvPr/>
          </p:nvSpPr>
          <p:spPr>
            <a:xfrm>
              <a:off x="5326142" y="1521433"/>
              <a:ext cx="539496" cy="1868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a:ea typeface="+mn-ea"/>
                  <a:cs typeface="+mn-cs"/>
                </a:rPr>
                <a:t>1</a:t>
              </a:r>
            </a:p>
          </p:txBody>
        </p:sp>
      </p:grpSp>
      <p:sp>
        <p:nvSpPr>
          <p:cNvPr id="19" name="Rectangle 18" hidden="1"/>
          <p:cNvSpPr/>
          <p:nvPr/>
        </p:nvSpPr>
        <p:spPr>
          <a:xfrm>
            <a:off x="2098170" y="2322652"/>
            <a:ext cx="1860411" cy="15129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1" name="Rectangle 50" hidden="1"/>
          <p:cNvSpPr/>
          <p:nvPr/>
        </p:nvSpPr>
        <p:spPr>
          <a:xfrm>
            <a:off x="5171105" y="2445372"/>
            <a:ext cx="1988938" cy="25821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2" name="Rectangle 51" hidden="1"/>
          <p:cNvSpPr/>
          <p:nvPr/>
        </p:nvSpPr>
        <p:spPr>
          <a:xfrm>
            <a:off x="2047285" y="3423555"/>
            <a:ext cx="6292679" cy="27549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custDataLst>
      <p:tags r:id="rId1"/>
    </p:custDataLst>
    <p:extLst>
      <p:ext uri="{BB962C8B-B14F-4D97-AF65-F5344CB8AC3E}">
        <p14:creationId xmlns:p14="http://schemas.microsoft.com/office/powerpoint/2010/main" val="2691245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52"/>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51"/>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left)">
                                      <p:cBhvr>
                                        <p:cTn id="13" dur="500"/>
                                        <p:tgtEl>
                                          <p:spTgt spid="30"/>
                                        </p:tgtEl>
                                      </p:cBhvr>
                                    </p:animEffect>
                                  </p:childTnLst>
                                </p:cTn>
                              </p:par>
                              <p:par>
                                <p:cTn id="14" presetID="1" presetClass="exit"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right)">
                                      <p:cBhvr>
                                        <p:cTn id="20" dur="500"/>
                                        <p:tgtEl>
                                          <p:spTgt spid="3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nodeType="clickEffect">
                                  <p:stCondLst>
                                    <p:cond delay="0"/>
                                  </p:stCondLst>
                                  <p:childTnLst>
                                    <p:set>
                                      <p:cBhvr>
                                        <p:cTn id="34" dur="1" fill="hold">
                                          <p:stCondLst>
                                            <p:cond delay="0"/>
                                          </p:stCondLst>
                                        </p:cTn>
                                        <p:tgtEl>
                                          <p:spTgt spid="59"/>
                                        </p:tgtEl>
                                        <p:attrNameLst>
                                          <p:attrName>style.visibility</p:attrName>
                                        </p:attrNameLst>
                                      </p:cBhvr>
                                      <p:to>
                                        <p:strVal val="visible"/>
                                      </p:to>
                                    </p:set>
                                    <p:animEffect transition="in" filter="wipe(right)">
                                      <p:cBhvr>
                                        <p:cTn id="35" dur="500"/>
                                        <p:tgtEl>
                                          <p:spTgt spid="5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up)">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nodeType="click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right)">
                                      <p:cBhvr>
                                        <p:cTn id="45" dur="500"/>
                                        <p:tgtEl>
                                          <p:spTgt spid="42"/>
                                        </p:tgtEl>
                                      </p:cBhvr>
                                    </p:animEffect>
                                  </p:childTnLst>
                                </p:cTn>
                              </p:par>
                              <p:par>
                                <p:cTn id="46" presetID="22" presetClass="entr" presetSubtype="1" fill="hold" nodeType="withEffect">
                                  <p:stCondLst>
                                    <p:cond delay="0"/>
                                  </p:stCondLst>
                                  <p:childTnLst>
                                    <p:set>
                                      <p:cBhvr>
                                        <p:cTn id="47" dur="1" fill="hold">
                                          <p:stCondLst>
                                            <p:cond delay="0"/>
                                          </p:stCondLst>
                                        </p:cTn>
                                        <p:tgtEl>
                                          <p:spTgt spid="63"/>
                                        </p:tgtEl>
                                        <p:attrNameLst>
                                          <p:attrName>style.visibility</p:attrName>
                                        </p:attrNameLst>
                                      </p:cBhvr>
                                      <p:to>
                                        <p:strVal val="visible"/>
                                      </p:to>
                                    </p:set>
                                    <p:animEffect transition="in" filter="wipe(up)">
                                      <p:cBhvr>
                                        <p:cTn id="48" dur="500"/>
                                        <p:tgtEl>
                                          <p:spTgt spid="63"/>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2" fill="hold" nodeType="click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right)">
                                      <p:cBhvr>
                                        <p:cTn id="53" dur="500"/>
                                        <p:tgtEl>
                                          <p:spTgt spid="34"/>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2" fill="hold" nodeType="click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right)">
                                      <p:cBhvr>
                                        <p:cTn id="58" dur="500"/>
                                        <p:tgtEl>
                                          <p:spTgt spid="67"/>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nodeType="clickEffect">
                                  <p:stCondLst>
                                    <p:cond delay="0"/>
                                  </p:stCondLst>
                                  <p:childTnLst>
                                    <p:set>
                                      <p:cBhvr>
                                        <p:cTn id="62" dur="1" fill="hold">
                                          <p:stCondLst>
                                            <p:cond delay="0"/>
                                          </p:stCondLst>
                                        </p:cTn>
                                        <p:tgtEl>
                                          <p:spTgt spid="71"/>
                                        </p:tgtEl>
                                        <p:attrNameLst>
                                          <p:attrName>style.visibility</p:attrName>
                                        </p:attrNameLst>
                                      </p:cBhvr>
                                      <p:to>
                                        <p:strVal val="visible"/>
                                      </p:to>
                                    </p:set>
                                    <p:animEffect transition="in" filter="wipe(up)">
                                      <p:cBhvr>
                                        <p:cTn id="63"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1" grpId="0" animBg="1"/>
      <p:bldP spid="52"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solidFill>
                  <a:srgbClr val="B45F07"/>
                </a:solidFill>
              </a:rPr>
              <a:t>MIS Portal</a:t>
            </a:r>
          </a:p>
        </p:txBody>
      </p:sp>
      <p:sp>
        <p:nvSpPr>
          <p:cNvPr id="3" name="Date Placeholder 2"/>
          <p:cNvSpPr>
            <a:spLocks noGrp="1"/>
          </p:cNvSpPr>
          <p:nvPr>
            <p:ph type="dt" sz="half" idx="10"/>
          </p:nvPr>
        </p:nvSpPr>
        <p:spPr/>
        <p:txBody>
          <a:bodyPr/>
          <a:lstStyle/>
          <a:p>
            <a:fld id="{AA0F616F-6449-4F1E-8527-7B430831C79D}" type="datetime1">
              <a:rPr lang="en-US" smtClean="0"/>
              <a:t>4/6/2023</a:t>
            </a:fld>
            <a:endParaRPr lang="en-US" dirty="0"/>
          </a:p>
        </p:txBody>
      </p:sp>
      <p:sp>
        <p:nvSpPr>
          <p:cNvPr id="4" name="Footer Placeholder 3"/>
          <p:cNvSpPr>
            <a:spLocks noGrp="1"/>
          </p:cNvSpPr>
          <p:nvPr>
            <p:ph type="ftr" sz="quarter" idx="11"/>
          </p:nvPr>
        </p:nvSpPr>
        <p:spPr/>
        <p:txBody>
          <a:bodyPr/>
          <a:lstStyle/>
          <a:p>
            <a:r>
              <a:rPr lang="en-US"/>
              <a:t>TxSET</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96</a:t>
            </a:fld>
            <a:endParaRPr lang="en-US" dirty="0"/>
          </a:p>
        </p:txBody>
      </p:sp>
    </p:spTree>
    <p:custDataLst>
      <p:tags r:id="rId1"/>
    </p:custDataLst>
    <p:extLst>
      <p:ext uri="{BB962C8B-B14F-4D97-AF65-F5344CB8AC3E}">
        <p14:creationId xmlns:p14="http://schemas.microsoft.com/office/powerpoint/2010/main" val="215022354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44CC2C8-5408-449A-B6ED-552E7ABA89E7}" type="datetime1">
              <a:rPr lang="en-US" smtClean="0"/>
              <a:t>4/6/2023</a:t>
            </a:fld>
            <a:endParaRPr lang="en-US" dirty="0"/>
          </a:p>
        </p:txBody>
      </p:sp>
      <p:sp>
        <p:nvSpPr>
          <p:cNvPr id="4" name="Footer Placeholder 3"/>
          <p:cNvSpPr>
            <a:spLocks noGrp="1"/>
          </p:cNvSpPr>
          <p:nvPr>
            <p:ph type="ftr" sz="quarter" idx="11"/>
          </p:nvPr>
        </p:nvSpPr>
        <p:spPr/>
        <p:txBody>
          <a:bodyPr/>
          <a:lstStyle/>
          <a:p>
            <a:r>
              <a:rPr lang="en-US"/>
              <a:t>TxSET</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97</a:t>
            </a:fld>
            <a:endParaRPr lang="en-US" dirty="0"/>
          </a:p>
        </p:txBody>
      </p:sp>
      <p:sp>
        <p:nvSpPr>
          <p:cNvPr id="6" name="Title 5"/>
          <p:cNvSpPr>
            <a:spLocks noGrp="1"/>
          </p:cNvSpPr>
          <p:nvPr>
            <p:ph type="title"/>
          </p:nvPr>
        </p:nvSpPr>
        <p:spPr/>
        <p:txBody>
          <a:bodyPr/>
          <a:lstStyle/>
          <a:p>
            <a:r>
              <a:rPr lang="en-US" dirty="0"/>
              <a:t>Market Information System</a:t>
            </a:r>
          </a:p>
        </p:txBody>
      </p:sp>
      <p:pic>
        <p:nvPicPr>
          <p:cNvPr id="9" name="Picture 8">
            <a:extLst>
              <a:ext uri="{FF2B5EF4-FFF2-40B4-BE49-F238E27FC236}">
                <a16:creationId xmlns:a16="http://schemas.microsoft.com/office/drawing/2014/main" id="{B59A074B-A515-A7BA-8677-421AF77089AB}"/>
              </a:ext>
            </a:extLst>
          </p:cNvPr>
          <p:cNvPicPr>
            <a:picLocks noChangeAspect="1"/>
          </p:cNvPicPr>
          <p:nvPr/>
        </p:nvPicPr>
        <p:blipFill>
          <a:blip r:embed="rId4"/>
          <a:stretch>
            <a:fillRect/>
          </a:stretch>
        </p:blipFill>
        <p:spPr>
          <a:xfrm>
            <a:off x="0" y="1155895"/>
            <a:ext cx="9012115" cy="4399577"/>
          </a:xfrm>
          <a:prstGeom prst="rect">
            <a:avLst/>
          </a:prstGeom>
        </p:spPr>
      </p:pic>
    </p:spTree>
    <p:custDataLst>
      <p:tags r:id="rId1"/>
    </p:custDataLst>
    <p:extLst>
      <p:ext uri="{BB962C8B-B14F-4D97-AF65-F5344CB8AC3E}">
        <p14:creationId xmlns:p14="http://schemas.microsoft.com/office/powerpoint/2010/main" val="409898916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4/6/2023</a:t>
            </a:fld>
            <a:endParaRPr lang="en-US" dirty="0"/>
          </a:p>
        </p:txBody>
      </p:sp>
      <p:sp>
        <p:nvSpPr>
          <p:cNvPr id="3" name="Footer Placeholder 2"/>
          <p:cNvSpPr>
            <a:spLocks noGrp="1"/>
          </p:cNvSpPr>
          <p:nvPr>
            <p:ph type="ftr" sz="quarter" idx="11"/>
          </p:nvPr>
        </p:nvSpPr>
        <p:spPr/>
        <p:txBody>
          <a:bodyPr/>
          <a:lstStyle/>
          <a:p>
            <a:r>
              <a:rPr lang="en-US"/>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98</a:t>
            </a:fld>
            <a:endParaRPr lang="en-US" dirty="0"/>
          </a:p>
        </p:txBody>
      </p:sp>
      <p:sp>
        <p:nvSpPr>
          <p:cNvPr id="5" name="Title 4"/>
          <p:cNvSpPr>
            <a:spLocks noGrp="1"/>
          </p:cNvSpPr>
          <p:nvPr>
            <p:ph type="title"/>
          </p:nvPr>
        </p:nvSpPr>
        <p:spPr/>
        <p:txBody>
          <a:bodyPr/>
          <a:lstStyle/>
          <a:p>
            <a:r>
              <a:rPr lang="en-US" dirty="0"/>
              <a:t>Find ESI ID</a:t>
            </a:r>
          </a:p>
        </p:txBody>
      </p:sp>
      <p:pic>
        <p:nvPicPr>
          <p:cNvPr id="6" name="Content Placeholder 6">
            <a:extLst>
              <a:ext uri="{FF2B5EF4-FFF2-40B4-BE49-F238E27FC236}">
                <a16:creationId xmlns:a16="http://schemas.microsoft.com/office/drawing/2014/main" id="{D4F3EA9E-0053-41A4-BA3A-DBEA5DF961C1}"/>
              </a:ext>
            </a:extLst>
          </p:cNvPr>
          <p:cNvPicPr>
            <a:picLocks noChangeAspect="1"/>
          </p:cNvPicPr>
          <p:nvPr/>
        </p:nvPicPr>
        <p:blipFill>
          <a:blip r:embed="rId4"/>
          <a:stretch>
            <a:fillRect/>
          </a:stretch>
        </p:blipFill>
        <p:spPr bwMode="auto">
          <a:xfrm>
            <a:off x="379082" y="1071413"/>
            <a:ext cx="4800326" cy="5120348"/>
          </a:xfrm>
          <a:prstGeom prst="rect">
            <a:avLst/>
          </a:prstGeom>
          <a:noFill/>
          <a:ln w="9525">
            <a:noFill/>
            <a:miter lim="800000"/>
            <a:headEnd/>
            <a:tailEnd/>
          </a:ln>
          <a:effectLst/>
        </p:spPr>
      </p:pic>
      <p:sp>
        <p:nvSpPr>
          <p:cNvPr id="7" name="TextBox 14">
            <a:extLst>
              <a:ext uri="{FF2B5EF4-FFF2-40B4-BE49-F238E27FC236}">
                <a16:creationId xmlns:a16="http://schemas.microsoft.com/office/drawing/2014/main" id="{DD29F6A5-7D62-41D2-BB25-3D587E29E53F}"/>
              </a:ext>
            </a:extLst>
          </p:cNvPr>
          <p:cNvSpPr txBox="1"/>
          <p:nvPr/>
        </p:nvSpPr>
        <p:spPr>
          <a:xfrm>
            <a:off x="5943600" y="2554911"/>
            <a:ext cx="2819400" cy="1839290"/>
          </a:xfrm>
          <a:prstGeom prst="rect">
            <a:avLst/>
          </a:prstGeom>
          <a:solidFill>
            <a:schemeClr val="accent1">
              <a:lumMod val="60000"/>
              <a:lumOff val="40000"/>
            </a:schemeClr>
          </a:solidFill>
          <a:ln>
            <a:solidFill>
              <a:schemeClr val="accent1">
                <a:lumMod val="75000"/>
              </a:schemeClr>
            </a:solidFill>
          </a:ln>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chemeClr val="accent1">
                    <a:lumMod val="50000"/>
                  </a:schemeClr>
                </a:solidFill>
                <a:effectLst/>
                <a:uLnTx/>
                <a:uFillTx/>
                <a:latin typeface="Myriad Pro"/>
                <a:ea typeface="Osaka" pitchFamily="1" charset="-128"/>
              </a:rPr>
              <a:t>Additional information is accessed via an ESI ID #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chemeClr val="accent1">
                    <a:lumMod val="50000"/>
                  </a:schemeClr>
                </a:solidFill>
                <a:effectLst/>
                <a:uLnTx/>
                <a:uFillTx/>
                <a:latin typeface="Myriad Pro"/>
                <a:ea typeface="Osaka" pitchFamily="1" charset="-128"/>
              </a:rPr>
              <a:t>Or</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chemeClr val="accent1">
                    <a:lumMod val="50000"/>
                  </a:schemeClr>
                </a:solidFill>
                <a:effectLst/>
                <a:uLnTx/>
                <a:uFillTx/>
                <a:latin typeface="Myriad Pro"/>
                <a:ea typeface="Osaka" pitchFamily="1" charset="-128"/>
              </a:rPr>
              <a:t>An address can be used to find the ESI ID number serving that premise</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Myriad Pro"/>
              <a:ea typeface="Osaka" pitchFamily="1" charset="-128"/>
            </a:endParaRPr>
          </a:p>
        </p:txBody>
      </p:sp>
      <p:cxnSp>
        <p:nvCxnSpPr>
          <p:cNvPr id="8" name="Straight Arrow Connector 7">
            <a:extLst>
              <a:ext uri="{FF2B5EF4-FFF2-40B4-BE49-F238E27FC236}">
                <a16:creationId xmlns:a16="http://schemas.microsoft.com/office/drawing/2014/main" id="{43AD7582-82D0-4D6F-931C-AD1FF1AAF5F2}"/>
              </a:ext>
            </a:extLst>
          </p:cNvPr>
          <p:cNvCxnSpPr/>
          <p:nvPr/>
        </p:nvCxnSpPr>
        <p:spPr bwMode="auto">
          <a:xfrm flipH="1" flipV="1">
            <a:off x="3886200" y="2282369"/>
            <a:ext cx="2057400" cy="524558"/>
          </a:xfrm>
          <a:prstGeom prst="straightConnector1">
            <a:avLst/>
          </a:prstGeom>
          <a:solidFill>
            <a:schemeClr val="accent1"/>
          </a:solidFill>
          <a:ln w="57150" cap="flat" cmpd="sng" algn="ctr">
            <a:solidFill>
              <a:srgbClr val="FF0000"/>
            </a:solidFill>
            <a:prstDash val="solid"/>
            <a:round/>
            <a:headEnd type="none" w="med" len="med"/>
            <a:tailEnd type="triangle"/>
          </a:ln>
          <a:effectLst/>
        </p:spPr>
      </p:cxnSp>
      <p:cxnSp>
        <p:nvCxnSpPr>
          <p:cNvPr id="9" name="Straight Arrow Connector 8">
            <a:extLst>
              <a:ext uri="{FF2B5EF4-FFF2-40B4-BE49-F238E27FC236}">
                <a16:creationId xmlns:a16="http://schemas.microsoft.com/office/drawing/2014/main" id="{CF454EB0-18D6-4AF7-804A-38D65868FF5E}"/>
              </a:ext>
            </a:extLst>
          </p:cNvPr>
          <p:cNvCxnSpPr/>
          <p:nvPr/>
        </p:nvCxnSpPr>
        <p:spPr bwMode="auto">
          <a:xfrm flipH="1">
            <a:off x="4434207" y="3693459"/>
            <a:ext cx="1509393" cy="1340354"/>
          </a:xfrm>
          <a:prstGeom prst="straightConnector1">
            <a:avLst/>
          </a:prstGeom>
          <a:solidFill>
            <a:schemeClr val="accent1"/>
          </a:solidFill>
          <a:ln w="57150" cap="flat" cmpd="sng" algn="ctr">
            <a:solidFill>
              <a:srgbClr val="FF0000"/>
            </a:solidFill>
            <a:prstDash val="solid"/>
            <a:round/>
            <a:headEnd type="none" w="med" len="med"/>
            <a:tailEnd type="triangle"/>
          </a:ln>
          <a:effectLst/>
        </p:spPr>
      </p:cxnSp>
      <p:sp>
        <p:nvSpPr>
          <p:cNvPr id="10" name="TextBox 9"/>
          <p:cNvSpPr txBox="1"/>
          <p:nvPr/>
        </p:nvSpPr>
        <p:spPr>
          <a:xfrm>
            <a:off x="6121400" y="5033813"/>
            <a:ext cx="2463800" cy="923330"/>
          </a:xfrm>
          <a:prstGeom prst="rect">
            <a:avLst/>
          </a:prstGeom>
          <a:solidFill>
            <a:schemeClr val="tx1">
              <a:lumMod val="50000"/>
              <a:lumOff val="50000"/>
            </a:schemeClr>
          </a:solidFill>
        </p:spPr>
        <p:txBody>
          <a:bodyPr wrap="square" rtlCol="0">
            <a:spAutoFit/>
          </a:bodyPr>
          <a:lstStyle/>
          <a:p>
            <a:pPr lvl="0" algn="ctr" fontAlgn="base">
              <a:spcBef>
                <a:spcPct val="0"/>
              </a:spcBef>
              <a:spcAft>
                <a:spcPct val="0"/>
              </a:spcAft>
              <a:defRPr/>
            </a:pPr>
            <a:r>
              <a:rPr lang="en-US" kern="0" dirty="0">
                <a:solidFill>
                  <a:schemeClr val="bg1"/>
                </a:solidFill>
                <a:latin typeface="Myriad Pro"/>
                <a:ea typeface="Osaka" pitchFamily="1" charset="-128"/>
              </a:rPr>
              <a:t>An asterisk (*) serves as a wildcard for address search</a:t>
            </a:r>
          </a:p>
        </p:txBody>
      </p:sp>
    </p:spTree>
    <p:custDataLst>
      <p:tags r:id="rId1"/>
    </p:custDataLst>
    <p:extLst>
      <p:ext uri="{BB962C8B-B14F-4D97-AF65-F5344CB8AC3E}">
        <p14:creationId xmlns:p14="http://schemas.microsoft.com/office/powerpoint/2010/main" val="1875072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Find ESI ID</a:t>
            </a:r>
          </a:p>
        </p:txBody>
      </p:sp>
      <p:pic>
        <p:nvPicPr>
          <p:cNvPr id="4" name="Picture 3">
            <a:extLst>
              <a:ext uri="{FF2B5EF4-FFF2-40B4-BE49-F238E27FC236}">
                <a16:creationId xmlns:a16="http://schemas.microsoft.com/office/drawing/2014/main" id="{B0B0CCFD-6E13-4C24-AF8B-8C0E5C362B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714913"/>
            <a:ext cx="9143999" cy="1621536"/>
          </a:xfrm>
          <a:prstGeom prst="rect">
            <a:avLst/>
          </a:prstGeom>
        </p:spPr>
      </p:pic>
      <p:sp>
        <p:nvSpPr>
          <p:cNvPr id="2" name="Date Placeholder 1"/>
          <p:cNvSpPr>
            <a:spLocks noGrp="1"/>
          </p:cNvSpPr>
          <p:nvPr>
            <p:ph type="dt" sz="half" idx="10"/>
          </p:nvPr>
        </p:nvSpPr>
        <p:spPr/>
        <p:txBody>
          <a:bodyPr/>
          <a:lstStyle/>
          <a:p>
            <a:fld id="{DC301584-79CD-47E8-9BFD-1824893A3C82}" type="datetime1">
              <a:rPr lang="en-US" smtClean="0"/>
              <a:t>4/6/2023</a:t>
            </a:fld>
            <a:endParaRPr lang="en-US" dirty="0"/>
          </a:p>
        </p:txBody>
      </p:sp>
      <p:sp>
        <p:nvSpPr>
          <p:cNvPr id="5" name="Footer Placeholder 4"/>
          <p:cNvSpPr>
            <a:spLocks noGrp="1"/>
          </p:cNvSpPr>
          <p:nvPr>
            <p:ph type="ftr" sz="quarter" idx="11"/>
          </p:nvPr>
        </p:nvSpPr>
        <p:spPr/>
        <p:txBody>
          <a:bodyPr/>
          <a:lstStyle/>
          <a:p>
            <a:r>
              <a:rPr lang="en-US"/>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99</a:t>
            </a:fld>
            <a:endParaRPr lang="en-US" dirty="0"/>
          </a:p>
        </p:txBody>
      </p:sp>
      <p:sp>
        <p:nvSpPr>
          <p:cNvPr id="9" name="Rounded Rectangular Callout 8"/>
          <p:cNvSpPr/>
          <p:nvPr/>
        </p:nvSpPr>
        <p:spPr>
          <a:xfrm>
            <a:off x="228600" y="1063442"/>
            <a:ext cx="1878496" cy="1149671"/>
          </a:xfrm>
          <a:prstGeom prst="wedgeRoundRectCallout">
            <a:avLst>
              <a:gd name="adj1" fmla="val 62110"/>
              <a:gd name="adj2" fmla="val 149885"/>
              <a:gd name="adj3" fmla="val 16667"/>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accent1">
                    <a:lumMod val="50000"/>
                  </a:schemeClr>
                </a:solidFill>
              </a:rPr>
              <a:t>STATUS</a:t>
            </a:r>
          </a:p>
          <a:p>
            <a:pPr algn="ctr"/>
            <a:r>
              <a:rPr lang="en-US" sz="1600" b="1" dirty="0">
                <a:solidFill>
                  <a:schemeClr val="accent1">
                    <a:lumMod val="50000"/>
                  </a:schemeClr>
                </a:solidFill>
              </a:rPr>
              <a:t>A </a:t>
            </a:r>
            <a:r>
              <a:rPr lang="en-US" sz="1600" dirty="0">
                <a:solidFill>
                  <a:schemeClr val="accent1">
                    <a:lumMod val="50000"/>
                  </a:schemeClr>
                </a:solidFill>
              </a:rPr>
              <a:t>– Active</a:t>
            </a:r>
          </a:p>
          <a:p>
            <a:pPr algn="ctr"/>
            <a:r>
              <a:rPr lang="en-US" sz="1600" b="1" dirty="0">
                <a:solidFill>
                  <a:schemeClr val="accent1">
                    <a:lumMod val="50000"/>
                  </a:schemeClr>
                </a:solidFill>
              </a:rPr>
              <a:t>D</a:t>
            </a:r>
            <a:r>
              <a:rPr lang="en-US" sz="1600" dirty="0">
                <a:solidFill>
                  <a:schemeClr val="accent1">
                    <a:lumMod val="50000"/>
                  </a:schemeClr>
                </a:solidFill>
              </a:rPr>
              <a:t> – </a:t>
            </a:r>
            <a:r>
              <a:rPr lang="en-US" sz="1600" dirty="0" err="1">
                <a:solidFill>
                  <a:schemeClr val="accent1">
                    <a:lumMod val="50000"/>
                  </a:schemeClr>
                </a:solidFill>
              </a:rPr>
              <a:t>Deenergized</a:t>
            </a:r>
            <a:endParaRPr lang="en-US" sz="1600" dirty="0">
              <a:solidFill>
                <a:schemeClr val="accent1">
                  <a:lumMod val="50000"/>
                </a:schemeClr>
              </a:solidFill>
            </a:endParaRPr>
          </a:p>
          <a:p>
            <a:pPr algn="ctr"/>
            <a:r>
              <a:rPr lang="en-US" sz="1600" b="1" dirty="0">
                <a:solidFill>
                  <a:schemeClr val="accent1">
                    <a:lumMod val="50000"/>
                  </a:schemeClr>
                </a:solidFill>
              </a:rPr>
              <a:t>I</a:t>
            </a:r>
            <a:r>
              <a:rPr lang="en-US" sz="1600" dirty="0">
                <a:solidFill>
                  <a:schemeClr val="accent1">
                    <a:lumMod val="50000"/>
                  </a:schemeClr>
                </a:solidFill>
              </a:rPr>
              <a:t> - Inactive</a:t>
            </a:r>
          </a:p>
        </p:txBody>
      </p:sp>
      <p:sp>
        <p:nvSpPr>
          <p:cNvPr id="14" name="Rounded Rectangular Callout 13"/>
          <p:cNvSpPr/>
          <p:nvPr/>
        </p:nvSpPr>
        <p:spPr>
          <a:xfrm>
            <a:off x="147197" y="4536368"/>
            <a:ext cx="1604019" cy="1592282"/>
          </a:xfrm>
          <a:prstGeom prst="wedgeRoundRectCallout">
            <a:avLst>
              <a:gd name="adj1" fmla="val 354337"/>
              <a:gd name="adj2" fmla="val -117926"/>
              <a:gd name="adj3" fmla="val 16667"/>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a:solidFill>
                  <a:schemeClr val="accent1">
                    <a:lumMod val="50000"/>
                  </a:schemeClr>
                </a:solidFill>
              </a:rPr>
              <a:t>CSA</a:t>
            </a:r>
          </a:p>
          <a:p>
            <a:pPr algn="ctr"/>
            <a:r>
              <a:rPr lang="en-US" sz="1600" dirty="0">
                <a:solidFill>
                  <a:schemeClr val="accent1">
                    <a:lumMod val="50000"/>
                  </a:schemeClr>
                </a:solidFill>
              </a:rPr>
              <a:t>Does this ESI ID have a Continuous Service Agreement?</a:t>
            </a:r>
          </a:p>
        </p:txBody>
      </p:sp>
      <p:sp>
        <p:nvSpPr>
          <p:cNvPr id="17" name="Rounded Rectangular Callout 16"/>
          <p:cNvSpPr/>
          <p:nvPr/>
        </p:nvSpPr>
        <p:spPr>
          <a:xfrm>
            <a:off x="3563765" y="1063759"/>
            <a:ext cx="1759065" cy="884628"/>
          </a:xfrm>
          <a:prstGeom prst="wedgeRoundRectCallout">
            <a:avLst>
              <a:gd name="adj1" fmla="val 157657"/>
              <a:gd name="adj2" fmla="val 201587"/>
              <a:gd name="adj3" fmla="val 16667"/>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u="sng" dirty="0">
                <a:solidFill>
                  <a:schemeClr val="accent1">
                    <a:lumMod val="50000"/>
                  </a:schemeClr>
                </a:solidFill>
              </a:rPr>
              <a:t>REP of Record </a:t>
            </a:r>
          </a:p>
          <a:p>
            <a:r>
              <a:rPr lang="en-US" sz="1600" dirty="0">
                <a:solidFill>
                  <a:schemeClr val="accent1">
                    <a:lumMod val="50000"/>
                  </a:schemeClr>
                </a:solidFill>
              </a:rPr>
              <a:t>Is the viewer the ROR?</a:t>
            </a:r>
          </a:p>
        </p:txBody>
      </p:sp>
      <p:sp>
        <p:nvSpPr>
          <p:cNvPr id="18" name="Rounded Rectangular Callout 17"/>
          <p:cNvSpPr/>
          <p:nvPr/>
        </p:nvSpPr>
        <p:spPr>
          <a:xfrm>
            <a:off x="6381742" y="1063442"/>
            <a:ext cx="2356623" cy="1166367"/>
          </a:xfrm>
          <a:prstGeom prst="wedgeRoundRectCallout">
            <a:avLst>
              <a:gd name="adj1" fmla="val 26978"/>
              <a:gd name="adj2" fmla="val 142459"/>
              <a:gd name="adj3" fmla="val 16667"/>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a:solidFill>
                  <a:schemeClr val="accent1">
                    <a:lumMod val="50000"/>
                  </a:schemeClr>
                </a:solidFill>
              </a:rPr>
              <a:t>Premise Type</a:t>
            </a:r>
          </a:p>
          <a:p>
            <a:pPr algn="ctr"/>
            <a:r>
              <a:rPr lang="en-US" sz="1600" b="1" dirty="0">
                <a:solidFill>
                  <a:schemeClr val="accent1">
                    <a:lumMod val="50000"/>
                  </a:schemeClr>
                </a:solidFill>
              </a:rPr>
              <a:t>RES – </a:t>
            </a:r>
            <a:r>
              <a:rPr lang="en-US" sz="1600" dirty="0">
                <a:solidFill>
                  <a:schemeClr val="accent1">
                    <a:lumMod val="50000"/>
                  </a:schemeClr>
                </a:solidFill>
              </a:rPr>
              <a:t>Residential</a:t>
            </a:r>
          </a:p>
          <a:p>
            <a:pPr algn="ctr"/>
            <a:r>
              <a:rPr lang="en-US" sz="1600" b="1" dirty="0">
                <a:solidFill>
                  <a:schemeClr val="accent1">
                    <a:lumMod val="50000"/>
                  </a:schemeClr>
                </a:solidFill>
              </a:rPr>
              <a:t>SMA – </a:t>
            </a:r>
            <a:r>
              <a:rPr lang="en-US" sz="1600" dirty="0">
                <a:solidFill>
                  <a:schemeClr val="accent1">
                    <a:lumMod val="50000"/>
                  </a:schemeClr>
                </a:solidFill>
              </a:rPr>
              <a:t>Small Non-Res</a:t>
            </a:r>
          </a:p>
          <a:p>
            <a:pPr algn="ctr"/>
            <a:r>
              <a:rPr lang="en-US" sz="1600" b="1" dirty="0">
                <a:solidFill>
                  <a:schemeClr val="accent1">
                    <a:lumMod val="50000"/>
                  </a:schemeClr>
                </a:solidFill>
              </a:rPr>
              <a:t>LAR – </a:t>
            </a:r>
            <a:r>
              <a:rPr lang="en-US" sz="1600" dirty="0">
                <a:solidFill>
                  <a:schemeClr val="accent1">
                    <a:lumMod val="50000"/>
                  </a:schemeClr>
                </a:solidFill>
              </a:rPr>
              <a:t>Large Non-Res</a:t>
            </a:r>
          </a:p>
        </p:txBody>
      </p:sp>
      <p:sp>
        <p:nvSpPr>
          <p:cNvPr id="19" name="Rounded Rectangular Callout 18"/>
          <p:cNvSpPr/>
          <p:nvPr/>
        </p:nvSpPr>
        <p:spPr>
          <a:xfrm>
            <a:off x="3241715" y="4708638"/>
            <a:ext cx="2605293" cy="1482923"/>
          </a:xfrm>
          <a:prstGeom prst="wedgeRoundRectCallout">
            <a:avLst>
              <a:gd name="adj1" fmla="val 115986"/>
              <a:gd name="adj2" fmla="val -130474"/>
              <a:gd name="adj3" fmla="val 16667"/>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a:solidFill>
                  <a:schemeClr val="accent1">
                    <a:lumMod val="50000"/>
                  </a:schemeClr>
                </a:solidFill>
              </a:rPr>
              <a:t>Open Svc Ord</a:t>
            </a:r>
          </a:p>
          <a:p>
            <a:pPr algn="ctr"/>
            <a:r>
              <a:rPr lang="en-US" sz="1600" dirty="0">
                <a:solidFill>
                  <a:schemeClr val="accent1">
                    <a:lumMod val="50000"/>
                  </a:schemeClr>
                </a:solidFill>
              </a:rPr>
              <a:t>Are there any current ‘open’ transactions on this ESI ID such as a pending MVO, MVI, </a:t>
            </a:r>
            <a:r>
              <a:rPr lang="en-US" sz="1600" dirty="0" err="1">
                <a:solidFill>
                  <a:schemeClr val="accent1">
                    <a:lumMod val="50000"/>
                  </a:schemeClr>
                </a:solidFill>
              </a:rPr>
              <a:t>etc</a:t>
            </a:r>
            <a:r>
              <a:rPr lang="en-US" sz="1600" dirty="0">
                <a:solidFill>
                  <a:schemeClr val="accent1">
                    <a:lumMod val="50000"/>
                  </a:schemeClr>
                </a:solidFill>
              </a:rPr>
              <a:t>?</a:t>
            </a:r>
          </a:p>
        </p:txBody>
      </p:sp>
      <p:sp>
        <p:nvSpPr>
          <p:cNvPr id="16" name="Rounded Rectangular Callout 15"/>
          <p:cNvSpPr/>
          <p:nvPr/>
        </p:nvSpPr>
        <p:spPr>
          <a:xfrm>
            <a:off x="6381742" y="4431557"/>
            <a:ext cx="2706757" cy="1801905"/>
          </a:xfrm>
          <a:prstGeom prst="wedgeRoundRectCallout">
            <a:avLst>
              <a:gd name="adj1" fmla="val 28094"/>
              <a:gd name="adj2" fmla="val -92822"/>
              <a:gd name="adj3" fmla="val 16667"/>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a:solidFill>
                  <a:schemeClr val="accent1">
                    <a:lumMod val="50000"/>
                  </a:schemeClr>
                </a:solidFill>
              </a:rPr>
              <a:t>POLR Customer Class</a:t>
            </a:r>
          </a:p>
          <a:p>
            <a:pPr algn="ctr"/>
            <a:r>
              <a:rPr lang="en-US" sz="1600" dirty="0">
                <a:solidFill>
                  <a:schemeClr val="accent1">
                    <a:lumMod val="50000"/>
                  </a:schemeClr>
                </a:solidFill>
              </a:rPr>
              <a:t>Calculated ERCOT POLR customer classes:</a:t>
            </a:r>
            <a:endParaRPr lang="en-US" sz="1600" b="1" dirty="0">
              <a:solidFill>
                <a:schemeClr val="accent1">
                  <a:lumMod val="50000"/>
                </a:schemeClr>
              </a:solidFill>
            </a:endParaRPr>
          </a:p>
          <a:p>
            <a:pPr algn="ctr"/>
            <a:r>
              <a:rPr lang="en-US" sz="1600" b="1" dirty="0">
                <a:solidFill>
                  <a:schemeClr val="accent1">
                    <a:lumMod val="50000"/>
                  </a:schemeClr>
                </a:solidFill>
              </a:rPr>
              <a:t>RES – </a:t>
            </a:r>
            <a:r>
              <a:rPr lang="en-US" sz="1600" dirty="0">
                <a:solidFill>
                  <a:schemeClr val="accent1">
                    <a:lumMod val="50000"/>
                  </a:schemeClr>
                </a:solidFill>
              </a:rPr>
              <a:t>Residential</a:t>
            </a:r>
          </a:p>
          <a:p>
            <a:pPr algn="ctr"/>
            <a:r>
              <a:rPr lang="en-US" sz="1600" b="1" dirty="0">
                <a:solidFill>
                  <a:schemeClr val="accent1">
                    <a:lumMod val="50000"/>
                  </a:schemeClr>
                </a:solidFill>
              </a:rPr>
              <a:t>SMA</a:t>
            </a:r>
            <a:r>
              <a:rPr lang="en-US" sz="1600" dirty="0">
                <a:solidFill>
                  <a:schemeClr val="accent1">
                    <a:lumMod val="50000"/>
                  </a:schemeClr>
                </a:solidFill>
              </a:rPr>
              <a:t> – Small Non-Res</a:t>
            </a:r>
          </a:p>
          <a:p>
            <a:pPr algn="ctr"/>
            <a:r>
              <a:rPr lang="en-US" sz="1600" b="1" dirty="0">
                <a:solidFill>
                  <a:schemeClr val="accent1">
                    <a:lumMod val="50000"/>
                  </a:schemeClr>
                </a:solidFill>
              </a:rPr>
              <a:t>MED</a:t>
            </a:r>
            <a:r>
              <a:rPr lang="en-US" sz="1600" dirty="0">
                <a:solidFill>
                  <a:schemeClr val="accent1">
                    <a:lumMod val="50000"/>
                  </a:schemeClr>
                </a:solidFill>
              </a:rPr>
              <a:t> – Medium Non-Res</a:t>
            </a:r>
          </a:p>
          <a:p>
            <a:pPr algn="ctr"/>
            <a:r>
              <a:rPr lang="en-US" sz="1600" b="1" dirty="0">
                <a:solidFill>
                  <a:schemeClr val="accent1">
                    <a:lumMod val="50000"/>
                  </a:schemeClr>
                </a:solidFill>
              </a:rPr>
              <a:t>LAR</a:t>
            </a:r>
            <a:r>
              <a:rPr lang="en-US" sz="1600" dirty="0">
                <a:solidFill>
                  <a:schemeClr val="accent1">
                    <a:lumMod val="50000"/>
                  </a:schemeClr>
                </a:solidFill>
              </a:rPr>
              <a:t> – Large Non-Res</a:t>
            </a:r>
          </a:p>
        </p:txBody>
      </p:sp>
    </p:spTree>
    <p:custDataLst>
      <p:tags r:id="rId1"/>
    </p:custDataLst>
    <p:extLst>
      <p:ext uri="{BB962C8B-B14F-4D97-AF65-F5344CB8AC3E}">
        <p14:creationId xmlns:p14="http://schemas.microsoft.com/office/powerpoint/2010/main" val="524418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xit" presetSubtype="0" fill="hold" grpId="1" nodeType="withEffect">
                                  <p:stCondLst>
                                    <p:cond delay="0"/>
                                  </p:stCondLst>
                                  <p:childTnLst>
                                    <p:animEffect transition="out" filter="fade">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xit" presetSubtype="0" fill="hold" grpId="1" nodeType="withEffect">
                                  <p:stCondLst>
                                    <p:cond delay="0"/>
                                  </p:stCondLst>
                                  <p:childTnLst>
                                    <p:animEffect transition="out" filter="fade">
                                      <p:cBhvr>
                                        <p:cTn id="22" dur="500"/>
                                        <p:tgtEl>
                                          <p:spTgt spid="14"/>
                                        </p:tgtEl>
                                      </p:cBhvr>
                                    </p:animEffect>
                                    <p:set>
                                      <p:cBhvr>
                                        <p:cTn id="23" dur="1" fill="hold">
                                          <p:stCondLst>
                                            <p:cond delay="499"/>
                                          </p:stCondLst>
                                        </p:cTn>
                                        <p:tgtEl>
                                          <p:spTgt spid="1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xit" presetSubtype="0" fill="hold" grpId="1" nodeType="withEffect">
                                  <p:stCondLst>
                                    <p:cond delay="0"/>
                                  </p:stCondLst>
                                  <p:childTnLst>
                                    <p:animEffect transition="out" filter="fade">
                                      <p:cBhvr>
                                        <p:cTn id="30" dur="500"/>
                                        <p:tgtEl>
                                          <p:spTgt spid="17"/>
                                        </p:tgtEl>
                                      </p:cBhvr>
                                    </p:animEffect>
                                    <p:set>
                                      <p:cBhvr>
                                        <p:cTn id="31" dur="1" fill="hold">
                                          <p:stCondLst>
                                            <p:cond delay="499"/>
                                          </p:stCondLst>
                                        </p:cTn>
                                        <p:tgtEl>
                                          <p:spTgt spid="17"/>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par>
                                <p:cTn id="37" presetID="10" presetClass="exit" presetSubtype="0" fill="hold" grpId="1" nodeType="withEffect">
                                  <p:stCondLst>
                                    <p:cond delay="0"/>
                                  </p:stCondLst>
                                  <p:childTnLst>
                                    <p:animEffect transition="out" filter="fade">
                                      <p:cBhvr>
                                        <p:cTn id="38" dur="500"/>
                                        <p:tgtEl>
                                          <p:spTgt spid="19"/>
                                        </p:tgtEl>
                                      </p:cBhvr>
                                    </p:animEffect>
                                    <p:set>
                                      <p:cBhvr>
                                        <p:cTn id="39" dur="1" fill="hold">
                                          <p:stCondLst>
                                            <p:cond delay="499"/>
                                          </p:stCondLst>
                                        </p:cTn>
                                        <p:tgtEl>
                                          <p:spTgt spid="19"/>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par>
                                <p:cTn id="45" presetID="10" presetClass="exit" presetSubtype="0" fill="hold" grpId="1" nodeType="withEffect">
                                  <p:stCondLst>
                                    <p:cond delay="0"/>
                                  </p:stCondLst>
                                  <p:childTnLst>
                                    <p:animEffect transition="out" filter="fade">
                                      <p:cBhvr>
                                        <p:cTn id="46" dur="500"/>
                                        <p:tgtEl>
                                          <p:spTgt spid="18"/>
                                        </p:tgtEl>
                                      </p:cBhvr>
                                    </p:animEffect>
                                    <p:set>
                                      <p:cBhvr>
                                        <p:cTn id="47"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4" grpId="0" animBg="1"/>
      <p:bldP spid="14" grpId="1" animBg="1"/>
      <p:bldP spid="17" grpId="0" animBg="1"/>
      <p:bldP spid="17" grpId="1" animBg="1"/>
      <p:bldP spid="18" grpId="0" animBg="1"/>
      <p:bldP spid="18" grpId="1" animBg="1"/>
      <p:bldP spid="19" grpId="0" animBg="1"/>
      <p:bldP spid="19" grpId="1" animBg="1"/>
      <p:bldP spid="1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ESENTER_VERSION" val="6"/>
  <p:tag name="ARTICULATE_PROJECT_CHECK" val="0"/>
  <p:tag name="ARTICULATE_DESIGN_ID_RETROSPECT" val="uFztaFB4"/>
  <p:tag name="ARTICULATE_PROJECT_OPEN" val="0"/>
  <p:tag name="ARTICULATE_SLIDE_COUNT" val="13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Retro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sisl xmlns:xsd="http://www.w3.org/2001/XMLSchema" xmlns:xsi="http://www.w3.org/2001/XMLSchema-instance" xmlns="http://www.boldonjames.com/2008/01/sie/internal/label" sislVersion="0" policy="e9c0b8d7-bdb4-4fd3-b62a-f50327aaefce" origin="userSelected">
  <element uid="936e22d5-45a7-4cb7-95ab-1aa8c7c88789" value=""/>
  <element uid="d14f5c36-f44a-4315-b438-005cfe8f069f" value=""/>
</sisl>
</file>

<file path=customXml/item2.xml><?xml version="1.0" encoding="utf-8"?>
<ct:contentTypeSchema xmlns:ct="http://schemas.microsoft.com/office/2006/metadata/contentType" xmlns:ma="http://schemas.microsoft.com/office/2006/metadata/properties/metaAttributes" ct:_="" ma:_="" ma:contentTypeName="Document" ma:contentTypeID="0x0101003153D4C82DD29542891445BE5C81F62D" ma:contentTypeVersion="2" ma:contentTypeDescription="Create a new document." ma:contentTypeScope="" ma:versionID="9bccad53c2d22bbd8b73273e32b5fc54">
  <xsd:schema xmlns:xsd="http://www.w3.org/2001/XMLSchema" xmlns:xs="http://www.w3.org/2001/XMLSchema" xmlns:p="http://schemas.microsoft.com/office/2006/metadata/properties" xmlns:ns2="c34af464-7aa1-4edd-9be4-83dffc1cb926" targetNamespace="http://schemas.microsoft.com/office/2006/metadata/properties" ma:root="true" ma:fieldsID="26b17897b0dee42c4ef932dfddf4050e"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4.xml><?xml version="1.0" encoding="utf-8"?>
<WrappedLabelHistory xmlns:xsd="http://www.w3.org/2001/XMLSchema" xmlns:xsi="http://www.w3.org/2001/XMLSchema-instance" xmlns="http://www.boldonjames.com/2016/02/Classifier/internal/wrappedLabelHistory">
  <Value>PD94bWwgdmVyc2lvbj0iMS4wIiBlbmNvZGluZz0idXMtYXNjaWkiPz48bGFiZWxIaXN0b3J5IHhtbG5zOnhzZD0iaHR0cDovL3d3dy53My5vcmcvMjAwMS9YTUxTY2hlbWEiIHhtbG5zOnhzaT0iaHR0cDovL3d3dy53My5vcmcvMjAwMS9YTUxTY2hlbWEtaW5zdGFuY2UiIHhtbG5zPSJodHRwOi8vd3d3LmJvbGRvbmphbWVzLmNvbS8yMDE2LzAyL0NsYXNzaWZpZXIvaW50ZXJuYWwvbGFiZWxIaXN0b3J5Ij48aXRlbT48c2lzbCBzaXNsVmVyc2lvbj0iMCIgcG9saWN5PSJlOWMwYjhkNy1iZGI0LTRmZDMtYjYyYS1mNTAzMjdhYWVmY2UiIG9yaWdpbj0idXNlclNlbGVjdGVkIj48ZWxlbWVudCB1aWQ9IjkzNmUyMmQ1LTQ1YTctNGNiNy05NWFiLTFhYThjN2M4ODc4OSIgdmFsdWU9IiIgeG1sbnM9Imh0dHA6Ly93d3cuYm9sZG9uamFtZXMuY29tLzIwMDgvMDEvc2llL2ludGVybmFsL2xhYmVsIiAvPjxlbGVtZW50IHVpZD0iZDE0ZjVjMzYtZjQ0YS00MzE1LWI0MzgtMDA1Y2ZlOGYwNjlmIiB2YWx1ZT0iIiB4bWxucz0iaHR0cDovL3d3dy5ib2xkb25qYW1lcy5jb20vMjAwOC8wMS9zaWUvaW50ZXJuYWwvbGFiZWwiIC8+PC9zaXNsPjxVc2VyTmFtZT5DT1JQXGNjb25wMDE8L1VzZXJOYW1lPjxEYXRlVGltZT40LzYvMjAyMyAyOjAzOjE3IFBNPC9EYXRlVGltZT48TGFiZWxTdHJpbmc+VW5jYXRlZ29yaXplZDwvTGFiZWxTdHJpbmc+PC9pdGVtPjwvbGFiZWxIaXN0b3J5Pg==</Value>
</WrappedLabelHistory>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7A2E555-4539-4B6D-9A9C-8643CFEAF833}">
  <ds:schemaRefs>
    <ds:schemaRef ds:uri="http://www.w3.org/2001/XMLSchema"/>
    <ds:schemaRef ds:uri="http://www.boldonjames.com/2008/01/sie/internal/label"/>
  </ds:schemaRefs>
</ds:datastoreItem>
</file>

<file path=customXml/itemProps2.xml><?xml version="1.0" encoding="utf-8"?>
<ds:datastoreItem xmlns:ds="http://schemas.openxmlformats.org/officeDocument/2006/customXml" ds:itemID="{4A8E182B-ED61-4D50-BF26-3907014B29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D353A6B-6B00-46BF-98A3-4F7C641BE3CB}">
  <ds:schemaRefs>
    <ds:schemaRef ds:uri="http://purl.org/dc/terms/"/>
    <ds:schemaRef ds:uri="http://schemas.openxmlformats.org/package/2006/metadata/core-properties"/>
    <ds:schemaRef ds:uri="http://schemas.microsoft.com/office/2006/documentManagement/types"/>
    <ds:schemaRef ds:uri="http://purl.org/dc/dcmitype/"/>
    <ds:schemaRef ds:uri="c34af464-7aa1-4edd-9be4-83dffc1cb926"/>
    <ds:schemaRef ds:uri="http://purl.org/dc/elements/1.1/"/>
    <ds:schemaRef ds:uri="http://schemas.microsoft.com/office/2006/metadata/properties"/>
    <ds:schemaRef ds:uri="http://schemas.microsoft.com/office/infopath/2007/PartnerControls"/>
    <ds:schemaRef ds:uri="http://www.w3.org/XML/1998/namespace"/>
  </ds:schemaRefs>
</ds:datastoreItem>
</file>

<file path=customXml/itemProps4.xml><?xml version="1.0" encoding="utf-8"?>
<ds:datastoreItem xmlns:ds="http://schemas.openxmlformats.org/officeDocument/2006/customXml" ds:itemID="{9C93D9A1-8975-47B8-889D-4DA04200120E}">
  <ds:schemaRefs>
    <ds:schemaRef ds:uri="http://www.w3.org/2001/XMLSchema"/>
    <ds:schemaRef ds:uri="http://www.boldonjames.com/2016/02/Classifier/internal/wrappedLabelHistory"/>
  </ds:schemaRefs>
</ds:datastoreItem>
</file>

<file path=customXml/itemProps5.xml><?xml version="1.0" encoding="utf-8"?>
<ds:datastoreItem xmlns:ds="http://schemas.openxmlformats.org/officeDocument/2006/customXml" ds:itemID="{969B9D4C-C537-40A0-BD2B-3F0EFA0140C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14386</TotalTime>
  <Words>7455</Words>
  <Application>Microsoft Office PowerPoint</Application>
  <PresentationFormat>On-screen Show (4:3)</PresentationFormat>
  <Paragraphs>1824</Paragraphs>
  <Slides>131</Slides>
  <Notes>131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131</vt:i4>
      </vt:variant>
    </vt:vector>
  </HeadingPairs>
  <TitlesOfParts>
    <vt:vector size="137" baseType="lpstr">
      <vt:lpstr>Arial</vt:lpstr>
      <vt:lpstr>Calibri</vt:lpstr>
      <vt:lpstr>Courier New</vt:lpstr>
      <vt:lpstr>Myriad Pro</vt:lpstr>
      <vt:lpstr>Wingdings</vt:lpstr>
      <vt:lpstr>Retrospect</vt:lpstr>
      <vt:lpstr>Texas  Standard  Electronic  Transactions</vt:lpstr>
      <vt:lpstr>Protocol Disclaimer</vt:lpstr>
      <vt:lpstr>Housekeeping</vt:lpstr>
      <vt:lpstr>Antitrust Admonition</vt:lpstr>
      <vt:lpstr>Course Objectives</vt:lpstr>
      <vt:lpstr>Agenda</vt:lpstr>
      <vt:lpstr>Introduction</vt:lpstr>
      <vt:lpstr>What is TX SET?</vt:lpstr>
      <vt:lpstr>Benefits of TX SET</vt:lpstr>
      <vt:lpstr>When are TX SET used?</vt:lpstr>
      <vt:lpstr>How are TX SET Delivered?</vt:lpstr>
      <vt:lpstr>Transaction Flows</vt:lpstr>
      <vt:lpstr>Acronyms</vt:lpstr>
      <vt:lpstr>Participants</vt:lpstr>
      <vt:lpstr>Governing Documents</vt:lpstr>
      <vt:lpstr>Hierarchy of Rules</vt:lpstr>
      <vt:lpstr>ERCOT Protocols</vt:lpstr>
      <vt:lpstr>ERCOT Protocols</vt:lpstr>
      <vt:lpstr>Relevant ERCOT Protocol Sections</vt:lpstr>
      <vt:lpstr>Section 15  - Customer Registration</vt:lpstr>
      <vt:lpstr>Section 19 – Texas Standard Electronic Transaction</vt:lpstr>
      <vt:lpstr>Section 24 – Retail Point to Point Communications</vt:lpstr>
      <vt:lpstr>ERCOT Market Guides</vt:lpstr>
      <vt:lpstr>ERCOT Market Guides</vt:lpstr>
      <vt:lpstr>ERCOT Retail Market Guide</vt:lpstr>
      <vt:lpstr>Section 7 – Market Processes</vt:lpstr>
      <vt:lpstr>Section 9 Appendix D1 – Transaction Timing Matrix </vt:lpstr>
      <vt:lpstr>Appendices</vt:lpstr>
      <vt:lpstr>Section 11- Solution to Stacking</vt:lpstr>
      <vt:lpstr>TX SET Guides</vt:lpstr>
      <vt:lpstr>Texas SET Swimlanes </vt:lpstr>
      <vt:lpstr>TX SET Swimlanes</vt:lpstr>
      <vt:lpstr>Texas SET Implementation Guides (IG)</vt:lpstr>
      <vt:lpstr>Market Coordination Team (MCT)</vt:lpstr>
      <vt:lpstr>TX SET v5.0 Functionality:  </vt:lpstr>
      <vt:lpstr>v5.0 Flight Testing and Implementation Schedule </vt:lpstr>
      <vt:lpstr>TX SET Working Group</vt:lpstr>
      <vt:lpstr>TX SET Working Group</vt:lpstr>
      <vt:lpstr>TX SET Issue Submission Process</vt:lpstr>
      <vt:lpstr>Retail Market Testing</vt:lpstr>
      <vt:lpstr>Retail Market Testing</vt:lpstr>
      <vt:lpstr>Transactions</vt:lpstr>
      <vt:lpstr>Overview of transaction flow</vt:lpstr>
      <vt:lpstr>Texas Standard Electronic Transactions (TX SET) </vt:lpstr>
      <vt:lpstr>Texas Standard Electronic Transactions (TX SET) </vt:lpstr>
      <vt:lpstr>Transaction Names</vt:lpstr>
      <vt:lpstr>Transaction Names – 650_01 Service Orders</vt:lpstr>
      <vt:lpstr>Option 1 vs Option 3 REP</vt:lpstr>
      <vt:lpstr>MVI vs SWI – 814_16 vs 814_01</vt:lpstr>
      <vt:lpstr>Transactions Initiating Business Process Instance</vt:lpstr>
      <vt:lpstr>Transactions Initiating Business Process Instance</vt:lpstr>
      <vt:lpstr>814_28 Complete Unexecutable or Permit Required</vt:lpstr>
      <vt:lpstr>Sample 814_28 CU codes</vt:lpstr>
      <vt:lpstr>Monthly or Final Usage and TDSP Invoice</vt:lpstr>
      <vt:lpstr>Checkpoint Questions</vt:lpstr>
      <vt:lpstr>Checkpoint Questions</vt:lpstr>
      <vt:lpstr>Checkpoint Question</vt:lpstr>
      <vt:lpstr>Transaction Process Flow</vt:lpstr>
      <vt:lpstr>Move In (MVI) – Reject</vt:lpstr>
      <vt:lpstr>Move In – Accept</vt:lpstr>
      <vt:lpstr>Move In w/ Permit Required – New Installation</vt:lpstr>
      <vt:lpstr>Move In w/ Permit Not Received</vt:lpstr>
      <vt:lpstr>Move In w/ Cancel</vt:lpstr>
      <vt:lpstr>Move In w/ Date Change</vt:lpstr>
      <vt:lpstr>Checkpoint Questions</vt:lpstr>
      <vt:lpstr>Switch – Rejected</vt:lpstr>
      <vt:lpstr>Switch – Accept</vt:lpstr>
      <vt:lpstr>Switch Hold – Add – Deferred Payment Plan (DPP)</vt:lpstr>
      <vt:lpstr>Switch Hold – Add - Tampering</vt:lpstr>
      <vt:lpstr>Switch Hold – Remove – DPP / Tampering</vt:lpstr>
      <vt:lpstr>Switch w/ Switch Hold</vt:lpstr>
      <vt:lpstr>Checkpoint Questions</vt:lpstr>
      <vt:lpstr>Checkpoint Questions</vt:lpstr>
      <vt:lpstr>Move Out (MVO) – Reject</vt:lpstr>
      <vt:lpstr>Move Out – Accept</vt:lpstr>
      <vt:lpstr>Checkpoint Questions</vt:lpstr>
      <vt:lpstr>Checkpoint Questions</vt:lpstr>
      <vt:lpstr>Solution to Stacking – RMG Section 11.1</vt:lpstr>
      <vt:lpstr>ERCOT Rejection Operating Rules</vt:lpstr>
      <vt:lpstr>ERCOT Operating Rule Examples</vt:lpstr>
      <vt:lpstr>ERCOT Operating Rule 4</vt:lpstr>
      <vt:lpstr>TDSP and REP Operating Rule Examples</vt:lpstr>
      <vt:lpstr>REP Operating Rules</vt:lpstr>
      <vt:lpstr>Checkpoint Question</vt:lpstr>
      <vt:lpstr>Checkpoint Question</vt:lpstr>
      <vt:lpstr>Checkpoint Question</vt:lpstr>
      <vt:lpstr>Checkpoint Question</vt:lpstr>
      <vt:lpstr>Move Out to Continuous Service Agreement (CSA)</vt:lpstr>
      <vt:lpstr>Checkpoint Question</vt:lpstr>
      <vt:lpstr>Checkpoint Question</vt:lpstr>
      <vt:lpstr>Disconnect for Non-Pay (DNP)*</vt:lpstr>
      <vt:lpstr>Reconnect after DNP*</vt:lpstr>
      <vt:lpstr>Checkpoint Question</vt:lpstr>
      <vt:lpstr>Mass Transition Process</vt:lpstr>
      <vt:lpstr>Mass Transition – Transactions</vt:lpstr>
      <vt:lpstr>MIS Portal</vt:lpstr>
      <vt:lpstr>Market Information System</vt:lpstr>
      <vt:lpstr>Find ESI ID</vt:lpstr>
      <vt:lpstr>Find ESI ID</vt:lpstr>
      <vt:lpstr>Find ESI ID – Additional information</vt:lpstr>
      <vt:lpstr>Find Transactions</vt:lpstr>
      <vt:lpstr>Find Transactions – MVI w/ permit required </vt:lpstr>
      <vt:lpstr>Find Transactions – MVO w/ date change &amp; cancel</vt:lpstr>
      <vt:lpstr>Find Transactions – MVO w/ date change &amp; cancel – cont.</vt:lpstr>
      <vt:lpstr>Find Transactions – MVO to CSA</vt:lpstr>
      <vt:lpstr>Find Transactions – MVO trumps SWI</vt:lpstr>
      <vt:lpstr>Find Transactions – MVO trumps SWI</vt:lpstr>
      <vt:lpstr>Find Transactions – MVO trumps SWI</vt:lpstr>
      <vt:lpstr>TX SET Implementation Guides</vt:lpstr>
      <vt:lpstr>TX SET Implementation Guides w/ Examples</vt:lpstr>
      <vt:lpstr>TX SET Implementation Guides w/ Examples</vt:lpstr>
      <vt:lpstr>Electronic Data Interface (EDI) Transactions </vt:lpstr>
      <vt:lpstr>TX SET Training  Group Exercise  </vt:lpstr>
      <vt:lpstr>Group Exercise – Part 1</vt:lpstr>
      <vt:lpstr>Group Exercise – Part 1:  TX SET Process Flows</vt:lpstr>
      <vt:lpstr>Group Exercise – Part 2</vt:lpstr>
      <vt:lpstr>Group Exercise – Part 2:  TX SET Process Flow</vt:lpstr>
      <vt:lpstr>Group Exercise – Part 3: TX SET Bonus Questions </vt:lpstr>
      <vt:lpstr>Listserv</vt:lpstr>
      <vt:lpstr>Additional resources</vt:lpstr>
      <vt:lpstr>Survey</vt:lpstr>
      <vt:lpstr>Appendix</vt:lpstr>
      <vt:lpstr>Texas SET Swimlanes </vt:lpstr>
      <vt:lpstr>Texas SET Swimlanes </vt:lpstr>
      <vt:lpstr>TX SET Implementation Guides (IG)</vt:lpstr>
      <vt:lpstr>Texas SET Implementation Guides  </vt:lpstr>
      <vt:lpstr>Texas SET Implementation Guides  </vt:lpstr>
      <vt:lpstr>Texas SET Implementation Guides  </vt:lpstr>
      <vt:lpstr>Registration and Qualification/Certification </vt:lpstr>
      <vt:lpstr>Retail Market Testing </vt:lpstr>
      <vt:lpstr>Retail Market Testing </vt:lpstr>
    </vt:vector>
  </TitlesOfParts>
  <Company>Oncor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Pak, Sam</dc:creator>
  <cp:lastModifiedBy>Fernandez, Tomas</cp:lastModifiedBy>
  <cp:revision>457</cp:revision>
  <cp:lastPrinted>2018-08-01T16:10:22Z</cp:lastPrinted>
  <dcterms:created xsi:type="dcterms:W3CDTF">2018-02-28T17:04:58Z</dcterms:created>
  <dcterms:modified xsi:type="dcterms:W3CDTF">2023-04-06T18:08:34Z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Possible Training Idea</vt:lpwstr>
  </property>
  <property fmtid="{D5CDD505-2E9C-101B-9397-08002B2CF9AE}" pid="4" name="ContentTypeId">
    <vt:lpwstr>0x0101003153D4C82DD29542891445BE5C81F62D</vt:lpwstr>
  </property>
  <property fmtid="{D5CDD505-2E9C-101B-9397-08002B2CF9AE}" pid="5" name="ArticulateGUID">
    <vt:lpwstr>6E8167E8-AA24-43C3-A3D1-6DFCD2927B2B</vt:lpwstr>
  </property>
  <property fmtid="{D5CDD505-2E9C-101B-9397-08002B2CF9AE}" pid="6" name="ArticulateProjectFull">
    <vt:lpwstr>C:\Users\adeller\Documents\Temp working\2019_05 TXSET.ppta</vt:lpwstr>
  </property>
  <property fmtid="{D5CDD505-2E9C-101B-9397-08002B2CF9AE}" pid="7" name="docIndexRef">
    <vt:lpwstr>f2914a7a-fab2-4f13-8310-13a6be82f0ec</vt:lpwstr>
  </property>
  <property fmtid="{D5CDD505-2E9C-101B-9397-08002B2CF9AE}" pid="8" name="bjClsUserRVM">
    <vt:lpwstr>[]</vt:lpwstr>
  </property>
  <property fmtid="{D5CDD505-2E9C-101B-9397-08002B2CF9AE}" pid="9" name="bjSaver">
    <vt:lpwstr>uUToTmzl1WCvCveSySCN/8m65ke2qS6g</vt:lpwstr>
  </property>
  <property fmtid="{D5CDD505-2E9C-101B-9397-08002B2CF9AE}" pid="10" name="bjDocumentLabelXML">
    <vt:lpwstr>&lt;?xml version="1.0" encoding="us-ascii"?&gt;&lt;sisl xmlns:xsd="http://www.w3.org/2001/XMLSchema" xmlns:xsi="http://www.w3.org/2001/XMLSchema-instance" sislVersion="0" policy="e9c0b8d7-bdb4-4fd3-b62a-f50327aaefce" origin="userSelected" xmlns="http://www.boldonj</vt:lpwstr>
  </property>
  <property fmtid="{D5CDD505-2E9C-101B-9397-08002B2CF9AE}" pid="11" name="bjDocumentLabelXML-0">
    <vt:lpwstr>ames.com/2008/01/sie/internal/label"&gt;&lt;element uid="936e22d5-45a7-4cb7-95ab-1aa8c7c88789" value="" /&gt;&lt;element uid="d14f5c36-f44a-4315-b438-005cfe8f069f" value="" /&gt;&lt;/sisl&gt;</vt:lpwstr>
  </property>
  <property fmtid="{D5CDD505-2E9C-101B-9397-08002B2CF9AE}" pid="12" name="bjDocumentSecurityLabel">
    <vt:lpwstr>Uncategorized</vt:lpwstr>
  </property>
  <property fmtid="{D5CDD505-2E9C-101B-9397-08002B2CF9AE}" pid="13" name="MSIP_Label_574d496c-7ac4-4b13-81fd-698eca66b217_SiteId">
    <vt:lpwstr>15f3c881-6b03-4ff6-8559-77bf5177818f</vt:lpwstr>
  </property>
  <property fmtid="{D5CDD505-2E9C-101B-9397-08002B2CF9AE}" pid="14" name="MSIP_Label_574d496c-7ac4-4b13-81fd-698eca66b217_Name">
    <vt:lpwstr>Uncategorized</vt:lpwstr>
  </property>
  <property fmtid="{D5CDD505-2E9C-101B-9397-08002B2CF9AE}" pid="15" name="MSIP_Label_574d496c-7ac4-4b13-81fd-698eca66b217_Enabled">
    <vt:lpwstr>true</vt:lpwstr>
  </property>
  <property fmtid="{D5CDD505-2E9C-101B-9397-08002B2CF9AE}" pid="16" name="bjLabelHistoryID">
    <vt:lpwstr>{9C93D9A1-8975-47B8-889D-4DA04200120E}</vt:lpwstr>
  </property>
</Properties>
</file>