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318" r:id="rId9"/>
    <p:sldId id="703" r:id="rId10"/>
    <p:sldId id="356" r:id="rId11"/>
    <p:sldId id="704" r:id="rId12"/>
    <p:sldId id="294" r:id="rId13"/>
    <p:sldId id="267" r:id="rId1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5E0F13-982F-4ECD-88CC-4A5BD0408F35}" v="18" dt="2023-04-10T18:13:21.2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16" d="100"/>
          <a:sy n="116" d="100"/>
        </p:scale>
        <p:origin x="126" y="27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305E0F13-982F-4ECD-88CC-4A5BD0408F35}"/>
    <pc:docChg chg="custSel modSld modMainMaster">
      <pc:chgData name="Anderson, Troy" userId="04de3903-03dd-44db-8353-3f14e4dd6886" providerId="ADAL" clId="{305E0F13-982F-4ECD-88CC-4A5BD0408F35}" dt="2023-04-11T19:08:31.040" v="657" actId="6549"/>
      <pc:docMkLst>
        <pc:docMk/>
      </pc:docMkLst>
      <pc:sldChg chg="modSp mod">
        <pc:chgData name="Anderson, Troy" userId="04de3903-03dd-44db-8353-3f14e4dd6886" providerId="ADAL" clId="{305E0F13-982F-4ECD-88CC-4A5BD0408F35}" dt="2023-04-10T17:37:41.931" v="342" actId="20577"/>
        <pc:sldMkLst>
          <pc:docMk/>
          <pc:sldMk cId="530499478" sldId="258"/>
        </pc:sldMkLst>
        <pc:spChg chg="mod">
          <ac:chgData name="Anderson, Troy" userId="04de3903-03dd-44db-8353-3f14e4dd6886" providerId="ADAL" clId="{305E0F13-982F-4ECD-88CC-4A5BD0408F35}" dt="2023-04-10T17:37:41.931" v="342" actId="20577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305E0F13-982F-4ECD-88CC-4A5BD0408F35}" dt="2023-03-08T16:05:29.909" v="6" actId="20577"/>
        <pc:sldMkLst>
          <pc:docMk/>
          <pc:sldMk cId="730603795" sldId="260"/>
        </pc:sldMkLst>
        <pc:spChg chg="mod">
          <ac:chgData name="Anderson, Troy" userId="04de3903-03dd-44db-8353-3f14e4dd6886" providerId="ADAL" clId="{305E0F13-982F-4ECD-88CC-4A5BD0408F35}" dt="2023-03-08T16:05:29.909" v="6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Anderson, Troy" userId="04de3903-03dd-44db-8353-3f14e4dd6886" providerId="ADAL" clId="{305E0F13-982F-4ECD-88CC-4A5BD0408F35}" dt="2023-04-10T17:38:23.395" v="351" actId="20577"/>
        <pc:sldMkLst>
          <pc:docMk/>
          <pc:sldMk cId="3190927396" sldId="267"/>
        </pc:sldMkLst>
        <pc:spChg chg="mod">
          <ac:chgData name="Anderson, Troy" userId="04de3903-03dd-44db-8353-3f14e4dd6886" providerId="ADAL" clId="{305E0F13-982F-4ECD-88CC-4A5BD0408F35}" dt="2023-04-10T17:38:23.395" v="351" actId="20577"/>
          <ac:spMkLst>
            <pc:docMk/>
            <pc:sldMk cId="3190927396" sldId="267"/>
            <ac:spMk id="6" creationId="{9C7C0899-E457-4E0E-9843-38E0B3739B05}"/>
          </ac:spMkLst>
        </pc:spChg>
      </pc:sldChg>
      <pc:sldChg chg="modSp mod">
        <pc:chgData name="Anderson, Troy" userId="04de3903-03dd-44db-8353-3f14e4dd6886" providerId="ADAL" clId="{305E0F13-982F-4ECD-88CC-4A5BD0408F35}" dt="2023-04-04T13:41:29.389" v="150" actId="20577"/>
        <pc:sldMkLst>
          <pc:docMk/>
          <pc:sldMk cId="135025254" sldId="294"/>
        </pc:sldMkLst>
        <pc:graphicFrameChg chg="modGraphic">
          <ac:chgData name="Anderson, Troy" userId="04de3903-03dd-44db-8353-3f14e4dd6886" providerId="ADAL" clId="{305E0F13-982F-4ECD-88CC-4A5BD0408F35}" dt="2023-04-04T13:41:29.389" v="150" actId="20577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305E0F13-982F-4ECD-88CC-4A5BD0408F35}" dt="2023-04-11T19:05:25.908" v="626" actId="207"/>
        <pc:sldMkLst>
          <pc:docMk/>
          <pc:sldMk cId="2944727326" sldId="356"/>
        </pc:sldMkLst>
        <pc:graphicFrameChg chg="mod modGraphic">
          <ac:chgData name="Anderson, Troy" userId="04de3903-03dd-44db-8353-3f14e4dd6886" providerId="ADAL" clId="{305E0F13-982F-4ECD-88CC-4A5BD0408F35}" dt="2023-04-11T19:05:25.908" v="626" actId="207"/>
          <ac:graphicFrameMkLst>
            <pc:docMk/>
            <pc:sldMk cId="2944727326" sldId="356"/>
            <ac:graphicFrameMk id="3" creationId="{00000000-0000-0000-0000-000000000000}"/>
          </ac:graphicFrameMkLst>
        </pc:graphicFrameChg>
      </pc:sldChg>
      <pc:sldChg chg="delSp modSp mod">
        <pc:chgData name="Anderson, Troy" userId="04de3903-03dd-44db-8353-3f14e4dd6886" providerId="ADAL" clId="{305E0F13-982F-4ECD-88CC-4A5BD0408F35}" dt="2023-04-11T19:08:31.040" v="657" actId="6549"/>
        <pc:sldMkLst>
          <pc:docMk/>
          <pc:sldMk cId="1067933821" sldId="703"/>
        </pc:sldMkLst>
        <pc:spChg chg="mod">
          <ac:chgData name="Anderson, Troy" userId="04de3903-03dd-44db-8353-3f14e4dd6886" providerId="ADAL" clId="{305E0F13-982F-4ECD-88CC-4A5BD0408F35}" dt="2023-04-06T14:46:20.610" v="225" actId="403"/>
          <ac:spMkLst>
            <pc:docMk/>
            <pc:sldMk cId="1067933821" sldId="703"/>
            <ac:spMk id="26" creationId="{8479C2DE-7FC2-4409-B720-81664285021C}"/>
          </ac:spMkLst>
        </pc:spChg>
        <pc:spChg chg="mod">
          <ac:chgData name="Anderson, Troy" userId="04de3903-03dd-44db-8353-3f14e4dd6886" providerId="ADAL" clId="{305E0F13-982F-4ECD-88CC-4A5BD0408F35}" dt="2023-04-06T14:46:26.724" v="227" actId="1036"/>
          <ac:spMkLst>
            <pc:docMk/>
            <pc:sldMk cId="1067933821" sldId="703"/>
            <ac:spMk id="28" creationId="{086159DC-2D1C-470F-8874-21F198816B68}"/>
          </ac:spMkLst>
        </pc:spChg>
        <pc:spChg chg="mod">
          <ac:chgData name="Anderson, Troy" userId="04de3903-03dd-44db-8353-3f14e4dd6886" providerId="ADAL" clId="{305E0F13-982F-4ECD-88CC-4A5BD0408F35}" dt="2023-04-06T14:47:42.222" v="287" actId="20577"/>
          <ac:spMkLst>
            <pc:docMk/>
            <pc:sldMk cId="1067933821" sldId="703"/>
            <ac:spMk id="38" creationId="{1FF61AC0-C7DB-4A25-AADC-B7C5E8C0B22A}"/>
          </ac:spMkLst>
        </pc:spChg>
        <pc:spChg chg="mod">
          <ac:chgData name="Anderson, Troy" userId="04de3903-03dd-44db-8353-3f14e4dd6886" providerId="ADAL" clId="{305E0F13-982F-4ECD-88CC-4A5BD0408F35}" dt="2023-04-11T14:10:02.892" v="529" actId="20577"/>
          <ac:spMkLst>
            <pc:docMk/>
            <pc:sldMk cId="1067933821" sldId="703"/>
            <ac:spMk id="67" creationId="{677FB7AA-0425-4ECC-9149-91187034677E}"/>
          </ac:spMkLst>
        </pc:spChg>
        <pc:graphicFrameChg chg="mod modGraphic">
          <ac:chgData name="Anderson, Troy" userId="04de3903-03dd-44db-8353-3f14e4dd6886" providerId="ADAL" clId="{305E0F13-982F-4ECD-88CC-4A5BD0408F35}" dt="2023-04-10T17:45:58.507" v="377" actId="207"/>
          <ac:graphicFrameMkLst>
            <pc:docMk/>
            <pc:sldMk cId="1067933821" sldId="703"/>
            <ac:graphicFrameMk id="33" creationId="{00000000-0000-0000-0000-000000000000}"/>
          </ac:graphicFrameMkLst>
        </pc:graphicFrameChg>
        <pc:graphicFrameChg chg="modGraphic">
          <ac:chgData name="Anderson, Troy" userId="04de3903-03dd-44db-8353-3f14e4dd6886" providerId="ADAL" clId="{305E0F13-982F-4ECD-88CC-4A5BD0408F35}" dt="2023-04-11T19:08:31.040" v="657" actId="6549"/>
          <ac:graphicFrameMkLst>
            <pc:docMk/>
            <pc:sldMk cId="1067933821" sldId="703"/>
            <ac:graphicFrameMk id="40" creationId="{BB347731-9DCF-4A6B-84CF-377681286AF3}"/>
          </ac:graphicFrameMkLst>
        </pc:graphicFrameChg>
        <pc:cxnChg chg="del mod">
          <ac:chgData name="Anderson, Troy" userId="04de3903-03dd-44db-8353-3f14e4dd6886" providerId="ADAL" clId="{305E0F13-982F-4ECD-88CC-4A5BD0408F35}" dt="2023-04-06T14:44:59.038" v="151" actId="478"/>
          <ac:cxnSpMkLst>
            <pc:docMk/>
            <pc:sldMk cId="1067933821" sldId="703"/>
            <ac:cxnSpMk id="35" creationId="{0CB75C43-BBE5-4C7F-8EA2-CA00394482E0}"/>
          </ac:cxnSpMkLst>
        </pc:cxnChg>
      </pc:sldChg>
      <pc:sldChg chg="modSp mod">
        <pc:chgData name="Anderson, Troy" userId="04de3903-03dd-44db-8353-3f14e4dd6886" providerId="ADAL" clId="{305E0F13-982F-4ECD-88CC-4A5BD0408F35}" dt="2023-04-10T18:13:25.567" v="527" actId="404"/>
        <pc:sldMkLst>
          <pc:docMk/>
          <pc:sldMk cId="3860210434" sldId="704"/>
        </pc:sldMkLst>
        <pc:graphicFrameChg chg="mod modGraphic">
          <ac:chgData name="Anderson, Troy" userId="04de3903-03dd-44db-8353-3f14e4dd6886" providerId="ADAL" clId="{305E0F13-982F-4ECD-88CC-4A5BD0408F35}" dt="2023-04-10T18:13:25.567" v="527" actId="404"/>
          <ac:graphicFrameMkLst>
            <pc:docMk/>
            <pc:sldMk cId="3860210434" sldId="704"/>
            <ac:graphicFrameMk id="3" creationId="{00000000-0000-0000-0000-000000000000}"/>
          </ac:graphicFrameMkLst>
        </pc:graphicFrameChg>
        <pc:picChg chg="mod">
          <ac:chgData name="Anderson, Troy" userId="04de3903-03dd-44db-8353-3f14e4dd6886" providerId="ADAL" clId="{305E0F13-982F-4ECD-88CC-4A5BD0408F35}" dt="2023-04-10T17:54:39.074" v="396" actId="1076"/>
          <ac:picMkLst>
            <pc:docMk/>
            <pc:sldMk cId="3860210434" sldId="704"/>
            <ac:picMk id="9" creationId="{681574CF-9DD2-48CF-8E51-2D1EE57F9ED3}"/>
          </ac:picMkLst>
        </pc:picChg>
      </pc:sldChg>
      <pc:sldMasterChg chg="modSldLayout">
        <pc:chgData name="Anderson, Troy" userId="04de3903-03dd-44db-8353-3f14e4dd6886" providerId="ADAL" clId="{305E0F13-982F-4ECD-88CC-4A5BD0408F35}" dt="2023-03-08T16:05:51.627" v="11" actId="20577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305E0F13-982F-4ECD-88CC-4A5BD0408F35}" dt="2023-03-08T16:05:51.627" v="11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305E0F13-982F-4ECD-88CC-4A5BD0408F35}" dt="2023-03-08T16:05:51.627" v="11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76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April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April 13, 2023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7724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2023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Options for Revision Requests with Impacts</a:t>
            </a:r>
          </a:p>
          <a:p>
            <a:pPr lvl="2">
              <a:tabLst>
                <a:tab pos="2117725" algn="l"/>
                <a:tab pos="2511425" algn="l"/>
              </a:tabLst>
            </a:pPr>
            <a:r>
              <a:rPr lang="en-US" sz="1600" i="1" dirty="0"/>
              <a:t>None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scheduled for 4/27/2023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4419600"/>
          </a:xfrm>
        </p:spPr>
        <p:txBody>
          <a:bodyPr/>
          <a:lstStyle/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June Release – </a:t>
            </a:r>
            <a:r>
              <a:rPr lang="en-US" sz="1600" b="1" dirty="0">
                <a:latin typeface="Arial" panose="020B0604020202020204" pitchFamily="34" charset="0"/>
              </a:rPr>
              <a:t>R3</a:t>
            </a:r>
            <a:r>
              <a:rPr lang="en-US" sz="1600" dirty="0">
                <a:latin typeface="Arial" panose="020B0604020202020204" pitchFamily="34" charset="0"/>
              </a:rPr>
              <a:t> – 6/6/2023-6/8/2023	</a:t>
            </a:r>
            <a:r>
              <a:rPr lang="en-US" sz="1600" i="1" dirty="0"/>
              <a:t>In Flight</a:t>
            </a:r>
            <a:endParaRPr lang="en-US" sz="1800" i="1" dirty="0"/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NPRR863	</a:t>
            </a:r>
            <a:r>
              <a:rPr lang="en-US" sz="1400" kern="0" dirty="0"/>
              <a:t>– Creation of ERCOT Contingency Reserve Service (ECRS) and Revisions to 			Responsive Reserve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NPRR1085	</a:t>
            </a:r>
            <a:r>
              <a:rPr lang="en-US" sz="1400" kern="0" dirty="0"/>
              <a:t>– Ensuring Continuous Validity of PRC and Dispatch through Timely Changes to 		Resource Telemetry and COPs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NPRR1096(b)	</a:t>
            </a:r>
            <a:r>
              <a:rPr lang="en-US" sz="1400" kern="0" dirty="0"/>
              <a:t>– Require Sustained Two-Hour Capability for ECRS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kern="0" dirty="0"/>
              <a:t>NPRR1148	– Language Cleanup Related to ERCOT Contingency Reserve Service (ECRS)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kern="0" dirty="0"/>
              <a:t>OBDRR043	– Related to NPRR1148, Language Cleanup Related to ECRS</a:t>
            </a:r>
          </a:p>
          <a:p>
            <a:pPr lvl="2">
              <a:tabLst>
                <a:tab pos="1889125" algn="l"/>
                <a:tab pos="2225675" algn="l"/>
                <a:tab pos="7199313" algn="l"/>
              </a:tabLst>
            </a:pPr>
            <a:endParaRPr lang="en-US" sz="1300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2023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2870405"/>
              </p:ext>
            </p:extLst>
          </p:nvPr>
        </p:nvGraphicFramePr>
        <p:xfrm>
          <a:off x="160280" y="798447"/>
          <a:ext cx="8839200" cy="2878417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83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1/31 – 2/2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 – 3/30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6/6 – 6/8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 – 7/27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10/3 – 10/5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12/5 – 12/7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NPRR1020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 </a:t>
                      </a: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Phase 2A – Maine  Invoice and Credit Exposure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EMS Upgrade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1" y="3333897"/>
            <a:ext cx="4951770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Upgrade Freeze – </a:t>
            </a:r>
            <a:r>
              <a:rPr lang="en-US" sz="1200" b="0" dirty="0"/>
              <a:t>May 2023 – Jan. 2024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4454"/>
            <a:ext cx="2505302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NPRR1020(a) – EPS Metering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NPRR1092(b) – Limit RUC Opt-Out Provision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NPRR1096(b) – ECRS portion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888894"/>
              </p:ext>
            </p:extLst>
          </p:nvPr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484,825(b),826,829,841,857,879,885,904,918,930,936,941,963,965,975,987,995,1004,1006,1007,1019,1023,1026,1030,1032,1034,1057, 1077,1105, 1111,1128,1131,1136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799,805,810,813,818,819,822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0F180DDC-31F0-4FDE-9149-5350629C28EA}"/>
              </a:ext>
            </a:extLst>
          </p:cNvPr>
          <p:cNvSpPr txBox="1"/>
          <p:nvPr/>
        </p:nvSpPr>
        <p:spPr>
          <a:xfrm>
            <a:off x="1276786" y="1306854"/>
            <a:ext cx="370549" cy="1762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68642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3FABC49-64BA-4341-9620-8FAE27F64974}"/>
              </a:ext>
            </a:extLst>
          </p:cNvPr>
          <p:cNvSpPr txBox="1"/>
          <p:nvPr/>
        </p:nvSpPr>
        <p:spPr>
          <a:xfrm>
            <a:off x="4256524" y="1306767"/>
            <a:ext cx="370549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50298" y="1304620"/>
            <a:ext cx="370549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94C33D-5A6E-4835-8D60-5683CF0A7FFE}"/>
              </a:ext>
            </a:extLst>
          </p:cNvPr>
          <p:cNvSpPr txBox="1"/>
          <p:nvPr/>
        </p:nvSpPr>
        <p:spPr>
          <a:xfrm>
            <a:off x="8678397" y="1371600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8662477" y="1631339"/>
            <a:ext cx="416949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8" name="TextBox 12">
            <a:extLst>
              <a:ext uri="{FF2B5EF4-FFF2-40B4-BE49-F238E27FC236}">
                <a16:creationId xmlns:a16="http://schemas.microsoft.com/office/drawing/2014/main" id="{086159DC-2D1C-470F-8874-21F198816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3741" y="2673013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299709"/>
            <a:ext cx="3705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A0B95E67-5918-4A23-AE00-6AC2416D3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456" y="2314420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July</a:t>
            </a:r>
            <a:endParaRPr lang="en-US" sz="1200" kern="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2B2A94E-A5B3-4CF6-AAE2-12971C5EFBF2}"/>
              </a:ext>
            </a:extLst>
          </p:cNvPr>
          <p:cNvSpPr txBox="1"/>
          <p:nvPr/>
        </p:nvSpPr>
        <p:spPr>
          <a:xfrm>
            <a:off x="5676610" y="1287617"/>
            <a:ext cx="370549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4A7A9A-DF72-492F-B666-A36BEEF9A9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946" y="3776025"/>
            <a:ext cx="8098531" cy="128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933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971287"/>
              </p:ext>
            </p:extLst>
          </p:nvPr>
        </p:nvGraphicFramePr>
        <p:xfrm>
          <a:off x="152400" y="784283"/>
          <a:ext cx="8839200" cy="5467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2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3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NPRR1095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SCR817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Texas SET V5.0 Changes</a:t>
                      </a:r>
                    </a:p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MarkeTrak Validation Revisions Aligning w/TX SET 5.0</a:t>
                      </a:r>
                    </a:p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Mass System “County Name” File Updates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Execution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Expected completion in late 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NPRR962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Publish Approved DC Tie Schedules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Approved to start in May 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0732786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Mid-2023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0756942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RT On-Line Reliability Deployment Price Adder Inputs to Match Actual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restart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6277214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 RUC Opt-Out Provision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Approved to start in June/July 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6441889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FFR Procurement up to FFR Limit Without Proration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2023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2580647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Controllable Load Resource Participation in Non-Spin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6628470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Updates to Language Regarding a QSE Moving Ancillary Service Responsibility Between Resources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Mid-2023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3358198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SCR819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Improving IRR Control to Manage GTC Stability Limits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4213093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 Real-Time Messaging During Emergency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Initiation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Project to start in </a:t>
                      </a: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April</a:t>
                      </a: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2023 –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Go-Live target is TBD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8662761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Daily Energy Storage Integration Report and Dashboard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Evaluating 2023 project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4855098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341565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98DC86-0BFA-4A88-962B-7A06F8E679C1}"/>
              </a:ext>
            </a:extLst>
          </p:cNvPr>
          <p:cNvSpPr txBox="1">
            <a:spLocks/>
          </p:cNvSpPr>
          <p:nvPr/>
        </p:nvSpPr>
        <p:spPr>
          <a:xfrm>
            <a:off x="7581020" y="340380"/>
            <a:ext cx="1275272" cy="3256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Page 1 of 2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443777"/>
              </p:ext>
            </p:extLst>
          </p:nvPr>
        </p:nvGraphicFramePr>
        <p:xfrm>
          <a:off x="152400" y="782082"/>
          <a:ext cx="8839200" cy="5244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2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367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NPRR1007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Postings Gray-boxed in Section 3.2.5(4)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Publication of Resource and Load Information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Potential implementation of the gray box in this section, specifically the increasing of granularity for SCED disclosure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Evaluating a 2023 start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NPRR1164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RRGRR033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Black Start and Isochronous Control Capable Identification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Q2 2023 start candidate for next bundle of RIOO enhancements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Still in stakeholder process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6582386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RRGRR032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Related to NPRR1132, Communicate Operating Limitations during Cold and Hot Weather Conditions</a:t>
                      </a:r>
                      <a:endParaRPr lang="en-US" sz="1000" strike="noStrik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Q2 2023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start candidate for next bundle of RIOO enhancements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086766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NPRR1153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Fee Schedule Changes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Q2 2023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start candidate for next bundle of RIOO enhancements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6655977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PGRR103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Establish Time Limit for Generator Commissioning Following Approval to Synchronize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Q2 2023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start candidate for next bundle of RIOO enhancements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Still in stakeholder process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0655210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0" y="6356269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98DC86-0BFA-4A88-962B-7A06F8E679C1}"/>
              </a:ext>
            </a:extLst>
          </p:cNvPr>
          <p:cNvSpPr txBox="1">
            <a:spLocks/>
          </p:cNvSpPr>
          <p:nvPr/>
        </p:nvSpPr>
        <p:spPr>
          <a:xfrm>
            <a:off x="7581020" y="340380"/>
            <a:ext cx="1275272" cy="3256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Page 2 of 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81574CF-9DD2-48CF-8E51-2D1EE57F9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6161" y="1981200"/>
            <a:ext cx="4519078" cy="137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10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229600" cy="518318"/>
          </a:xfrm>
        </p:spPr>
        <p:txBody>
          <a:bodyPr/>
          <a:lstStyle/>
          <a:p>
            <a:r>
              <a:rPr lang="en-US" sz="2200" dirty="0"/>
              <a:t>Priority / Rank Options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436374"/>
              </p:ext>
            </p:extLst>
          </p:nvPr>
        </p:nvGraphicFramePr>
        <p:xfrm>
          <a:off x="89933" y="1208166"/>
          <a:ext cx="8955921" cy="1582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Priority Revision Request Process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&lt;$10k O&amp;M, 1-2 weeks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Systems: ERCOT.com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 project required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127199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961141"/>
              </p:ext>
            </p:extLst>
          </p:nvPr>
        </p:nvGraphicFramePr>
        <p:xfrm>
          <a:off x="3769749" y="990600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075365" y="6095812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2023 Rank in Business Strategy 	= 3800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360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96240" y="1295400"/>
            <a:ext cx="6477000" cy="8382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TWG meeting to be held on 4/27/2023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459621</TotalTime>
  <Words>909</Words>
  <Application>Microsoft Office PowerPoint</Application>
  <PresentationFormat>On-screen Show (4:3)</PresentationFormat>
  <Paragraphs>334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Courier New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2023 Release Targets – Approved NPRRs / SCRs / xGRRs </vt:lpstr>
      <vt:lpstr>Additional Project Status Information</vt:lpstr>
      <vt:lpstr>Additional Project Status Information</vt:lpstr>
      <vt:lpstr>Priority / Rank Options for Revision Requests with Impacts</vt:lpstr>
      <vt:lpstr>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3110</cp:revision>
  <cp:lastPrinted>2022-08-13T23:36:00Z</cp:lastPrinted>
  <dcterms:created xsi:type="dcterms:W3CDTF">2016-01-21T15:20:31Z</dcterms:created>
  <dcterms:modified xsi:type="dcterms:W3CDTF">2023-04-11T19:08:54Z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