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5"/>
  </p:notesMasterIdLst>
  <p:handoutMasterIdLst>
    <p:handoutMasterId r:id="rId16"/>
  </p:handoutMasterIdLst>
  <p:sldIdLst>
    <p:sldId id="260" r:id="rId7"/>
    <p:sldId id="258" r:id="rId8"/>
    <p:sldId id="318" r:id="rId9"/>
    <p:sldId id="703" r:id="rId10"/>
    <p:sldId id="356" r:id="rId11"/>
    <p:sldId id="704" r:id="rId12"/>
    <p:sldId id="294" r:id="rId13"/>
    <p:sldId id="267" r:id="rId14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5E0F13-982F-4ECD-88CC-4A5BD0408F35}" v="18" dt="2023-04-10T18:13:21.2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590" autoAdjust="0"/>
    <p:restoredTop sz="96721" autoAdjust="0"/>
  </p:normalViewPr>
  <p:slideViewPr>
    <p:cSldViewPr showGuides="1">
      <p:cViewPr varScale="1">
        <p:scale>
          <a:sx n="116" d="100"/>
          <a:sy n="116" d="100"/>
        </p:scale>
        <p:origin x="126" y="27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erson, Troy" userId="04de3903-03dd-44db-8353-3f14e4dd6886" providerId="ADAL" clId="{305E0F13-982F-4ECD-88CC-4A5BD0408F35}"/>
    <pc:docChg chg="custSel modSld modMainMaster">
      <pc:chgData name="Anderson, Troy" userId="04de3903-03dd-44db-8353-3f14e4dd6886" providerId="ADAL" clId="{305E0F13-982F-4ECD-88CC-4A5BD0408F35}" dt="2023-04-11T19:08:31.040" v="657" actId="6549"/>
      <pc:docMkLst>
        <pc:docMk/>
      </pc:docMkLst>
      <pc:sldChg chg="modSp mod">
        <pc:chgData name="Anderson, Troy" userId="04de3903-03dd-44db-8353-3f14e4dd6886" providerId="ADAL" clId="{305E0F13-982F-4ECD-88CC-4A5BD0408F35}" dt="2023-04-10T17:37:41.931" v="342" actId="20577"/>
        <pc:sldMkLst>
          <pc:docMk/>
          <pc:sldMk cId="530499478" sldId="258"/>
        </pc:sldMkLst>
        <pc:spChg chg="mod">
          <ac:chgData name="Anderson, Troy" userId="04de3903-03dd-44db-8353-3f14e4dd6886" providerId="ADAL" clId="{305E0F13-982F-4ECD-88CC-4A5BD0408F35}" dt="2023-04-10T17:37:41.931" v="342" actId="20577"/>
          <ac:spMkLst>
            <pc:docMk/>
            <pc:sldMk cId="530499478" sldId="258"/>
            <ac:spMk id="4" creationId="{00000000-0000-0000-0000-000000000000}"/>
          </ac:spMkLst>
        </pc:spChg>
      </pc:sldChg>
      <pc:sldChg chg="modSp mod">
        <pc:chgData name="Anderson, Troy" userId="04de3903-03dd-44db-8353-3f14e4dd6886" providerId="ADAL" clId="{305E0F13-982F-4ECD-88CC-4A5BD0408F35}" dt="2023-03-08T16:05:29.909" v="6" actId="20577"/>
        <pc:sldMkLst>
          <pc:docMk/>
          <pc:sldMk cId="730603795" sldId="260"/>
        </pc:sldMkLst>
        <pc:spChg chg="mod">
          <ac:chgData name="Anderson, Troy" userId="04de3903-03dd-44db-8353-3f14e4dd6886" providerId="ADAL" clId="{305E0F13-982F-4ECD-88CC-4A5BD0408F35}" dt="2023-03-08T16:05:29.909" v="6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Anderson, Troy" userId="04de3903-03dd-44db-8353-3f14e4dd6886" providerId="ADAL" clId="{305E0F13-982F-4ECD-88CC-4A5BD0408F35}" dt="2023-04-10T17:38:23.395" v="351" actId="20577"/>
        <pc:sldMkLst>
          <pc:docMk/>
          <pc:sldMk cId="3190927396" sldId="267"/>
        </pc:sldMkLst>
        <pc:spChg chg="mod">
          <ac:chgData name="Anderson, Troy" userId="04de3903-03dd-44db-8353-3f14e4dd6886" providerId="ADAL" clId="{305E0F13-982F-4ECD-88CC-4A5BD0408F35}" dt="2023-04-10T17:38:23.395" v="351" actId="20577"/>
          <ac:spMkLst>
            <pc:docMk/>
            <pc:sldMk cId="3190927396" sldId="267"/>
            <ac:spMk id="6" creationId="{9C7C0899-E457-4E0E-9843-38E0B3739B05}"/>
          </ac:spMkLst>
        </pc:spChg>
      </pc:sldChg>
      <pc:sldChg chg="modSp mod">
        <pc:chgData name="Anderson, Troy" userId="04de3903-03dd-44db-8353-3f14e4dd6886" providerId="ADAL" clId="{305E0F13-982F-4ECD-88CC-4A5BD0408F35}" dt="2023-04-04T13:41:29.389" v="150" actId="20577"/>
        <pc:sldMkLst>
          <pc:docMk/>
          <pc:sldMk cId="135025254" sldId="294"/>
        </pc:sldMkLst>
        <pc:graphicFrameChg chg="modGraphic">
          <ac:chgData name="Anderson, Troy" userId="04de3903-03dd-44db-8353-3f14e4dd6886" providerId="ADAL" clId="{305E0F13-982F-4ECD-88CC-4A5BD0408F35}" dt="2023-04-04T13:41:29.389" v="150" actId="20577"/>
          <ac:graphicFrameMkLst>
            <pc:docMk/>
            <pc:sldMk cId="135025254" sldId="294"/>
            <ac:graphicFrameMk id="3" creationId="{00000000-0000-0000-0000-000000000000}"/>
          </ac:graphicFrameMkLst>
        </pc:graphicFrameChg>
      </pc:sldChg>
      <pc:sldChg chg="modSp mod">
        <pc:chgData name="Anderson, Troy" userId="04de3903-03dd-44db-8353-3f14e4dd6886" providerId="ADAL" clId="{305E0F13-982F-4ECD-88CC-4A5BD0408F35}" dt="2023-04-11T19:05:25.908" v="626" actId="207"/>
        <pc:sldMkLst>
          <pc:docMk/>
          <pc:sldMk cId="2944727326" sldId="356"/>
        </pc:sldMkLst>
        <pc:graphicFrameChg chg="mod modGraphic">
          <ac:chgData name="Anderson, Troy" userId="04de3903-03dd-44db-8353-3f14e4dd6886" providerId="ADAL" clId="{305E0F13-982F-4ECD-88CC-4A5BD0408F35}" dt="2023-04-11T19:05:25.908" v="626" actId="207"/>
          <ac:graphicFrameMkLst>
            <pc:docMk/>
            <pc:sldMk cId="2944727326" sldId="356"/>
            <ac:graphicFrameMk id="3" creationId="{00000000-0000-0000-0000-000000000000}"/>
          </ac:graphicFrameMkLst>
        </pc:graphicFrameChg>
      </pc:sldChg>
      <pc:sldChg chg="delSp modSp mod">
        <pc:chgData name="Anderson, Troy" userId="04de3903-03dd-44db-8353-3f14e4dd6886" providerId="ADAL" clId="{305E0F13-982F-4ECD-88CC-4A5BD0408F35}" dt="2023-04-11T19:08:31.040" v="657" actId="6549"/>
        <pc:sldMkLst>
          <pc:docMk/>
          <pc:sldMk cId="1067933821" sldId="703"/>
        </pc:sldMkLst>
        <pc:spChg chg="mod">
          <ac:chgData name="Anderson, Troy" userId="04de3903-03dd-44db-8353-3f14e4dd6886" providerId="ADAL" clId="{305E0F13-982F-4ECD-88CC-4A5BD0408F35}" dt="2023-04-06T14:46:20.610" v="225" actId="403"/>
          <ac:spMkLst>
            <pc:docMk/>
            <pc:sldMk cId="1067933821" sldId="703"/>
            <ac:spMk id="26" creationId="{8479C2DE-7FC2-4409-B720-81664285021C}"/>
          </ac:spMkLst>
        </pc:spChg>
        <pc:spChg chg="mod">
          <ac:chgData name="Anderson, Troy" userId="04de3903-03dd-44db-8353-3f14e4dd6886" providerId="ADAL" clId="{305E0F13-982F-4ECD-88CC-4A5BD0408F35}" dt="2023-04-06T14:46:26.724" v="227" actId="1036"/>
          <ac:spMkLst>
            <pc:docMk/>
            <pc:sldMk cId="1067933821" sldId="703"/>
            <ac:spMk id="28" creationId="{086159DC-2D1C-470F-8874-21F198816B68}"/>
          </ac:spMkLst>
        </pc:spChg>
        <pc:spChg chg="mod">
          <ac:chgData name="Anderson, Troy" userId="04de3903-03dd-44db-8353-3f14e4dd6886" providerId="ADAL" clId="{305E0F13-982F-4ECD-88CC-4A5BD0408F35}" dt="2023-04-06T14:47:42.222" v="287" actId="20577"/>
          <ac:spMkLst>
            <pc:docMk/>
            <pc:sldMk cId="1067933821" sldId="703"/>
            <ac:spMk id="38" creationId="{1FF61AC0-C7DB-4A25-AADC-B7C5E8C0B22A}"/>
          </ac:spMkLst>
        </pc:spChg>
        <pc:spChg chg="mod">
          <ac:chgData name="Anderson, Troy" userId="04de3903-03dd-44db-8353-3f14e4dd6886" providerId="ADAL" clId="{305E0F13-982F-4ECD-88CC-4A5BD0408F35}" dt="2023-04-11T14:10:02.892" v="529" actId="20577"/>
          <ac:spMkLst>
            <pc:docMk/>
            <pc:sldMk cId="1067933821" sldId="703"/>
            <ac:spMk id="67" creationId="{677FB7AA-0425-4ECC-9149-91187034677E}"/>
          </ac:spMkLst>
        </pc:spChg>
        <pc:graphicFrameChg chg="mod modGraphic">
          <ac:chgData name="Anderson, Troy" userId="04de3903-03dd-44db-8353-3f14e4dd6886" providerId="ADAL" clId="{305E0F13-982F-4ECD-88CC-4A5BD0408F35}" dt="2023-04-10T17:45:58.507" v="377" actId="207"/>
          <ac:graphicFrameMkLst>
            <pc:docMk/>
            <pc:sldMk cId="1067933821" sldId="703"/>
            <ac:graphicFrameMk id="33" creationId="{00000000-0000-0000-0000-000000000000}"/>
          </ac:graphicFrameMkLst>
        </pc:graphicFrameChg>
        <pc:graphicFrameChg chg="modGraphic">
          <ac:chgData name="Anderson, Troy" userId="04de3903-03dd-44db-8353-3f14e4dd6886" providerId="ADAL" clId="{305E0F13-982F-4ECD-88CC-4A5BD0408F35}" dt="2023-04-11T19:08:31.040" v="657" actId="6549"/>
          <ac:graphicFrameMkLst>
            <pc:docMk/>
            <pc:sldMk cId="1067933821" sldId="703"/>
            <ac:graphicFrameMk id="40" creationId="{BB347731-9DCF-4A6B-84CF-377681286AF3}"/>
          </ac:graphicFrameMkLst>
        </pc:graphicFrameChg>
        <pc:cxnChg chg="del mod">
          <ac:chgData name="Anderson, Troy" userId="04de3903-03dd-44db-8353-3f14e4dd6886" providerId="ADAL" clId="{305E0F13-982F-4ECD-88CC-4A5BD0408F35}" dt="2023-04-06T14:44:59.038" v="151" actId="478"/>
          <ac:cxnSpMkLst>
            <pc:docMk/>
            <pc:sldMk cId="1067933821" sldId="703"/>
            <ac:cxnSpMk id="35" creationId="{0CB75C43-BBE5-4C7F-8EA2-CA00394482E0}"/>
          </ac:cxnSpMkLst>
        </pc:cxnChg>
      </pc:sldChg>
      <pc:sldChg chg="modSp mod">
        <pc:chgData name="Anderson, Troy" userId="04de3903-03dd-44db-8353-3f14e4dd6886" providerId="ADAL" clId="{305E0F13-982F-4ECD-88CC-4A5BD0408F35}" dt="2023-04-10T18:13:25.567" v="527" actId="404"/>
        <pc:sldMkLst>
          <pc:docMk/>
          <pc:sldMk cId="3860210434" sldId="704"/>
        </pc:sldMkLst>
        <pc:graphicFrameChg chg="mod modGraphic">
          <ac:chgData name="Anderson, Troy" userId="04de3903-03dd-44db-8353-3f14e4dd6886" providerId="ADAL" clId="{305E0F13-982F-4ECD-88CC-4A5BD0408F35}" dt="2023-04-10T18:13:25.567" v="527" actId="404"/>
          <ac:graphicFrameMkLst>
            <pc:docMk/>
            <pc:sldMk cId="3860210434" sldId="704"/>
            <ac:graphicFrameMk id="3" creationId="{00000000-0000-0000-0000-000000000000}"/>
          </ac:graphicFrameMkLst>
        </pc:graphicFrameChg>
        <pc:picChg chg="mod">
          <ac:chgData name="Anderson, Troy" userId="04de3903-03dd-44db-8353-3f14e4dd6886" providerId="ADAL" clId="{305E0F13-982F-4ECD-88CC-4A5BD0408F35}" dt="2023-04-10T17:54:39.074" v="396" actId="1076"/>
          <ac:picMkLst>
            <pc:docMk/>
            <pc:sldMk cId="3860210434" sldId="704"/>
            <ac:picMk id="9" creationId="{681574CF-9DD2-48CF-8E51-2D1EE57F9ED3}"/>
          </ac:picMkLst>
        </pc:picChg>
      </pc:sldChg>
      <pc:sldMasterChg chg="modSldLayout">
        <pc:chgData name="Anderson, Troy" userId="04de3903-03dd-44db-8353-3f14e4dd6886" providerId="ADAL" clId="{305E0F13-982F-4ECD-88CC-4A5BD0408F35}" dt="2023-03-08T16:05:51.627" v="11" actId="20577"/>
        <pc:sldMasterMkLst>
          <pc:docMk/>
          <pc:sldMasterMk cId="3058975864" sldId="2147483648"/>
        </pc:sldMasterMkLst>
        <pc:sldLayoutChg chg="modSp mod">
          <pc:chgData name="Anderson, Troy" userId="04de3903-03dd-44db-8353-3f14e4dd6886" providerId="ADAL" clId="{305E0F13-982F-4ECD-88CC-4A5BD0408F35}" dt="2023-03-08T16:05:51.627" v="11" actId="20577"/>
          <pc:sldLayoutMkLst>
            <pc:docMk/>
            <pc:sldMasterMk cId="3058975864" sldId="2147483648"/>
            <pc:sldLayoutMk cId="2790084855" sldId="2147483650"/>
          </pc:sldLayoutMkLst>
          <pc:spChg chg="mod">
            <ac:chgData name="Anderson, Troy" userId="04de3903-03dd-44db-8353-3f14e4dd6886" providerId="ADAL" clId="{305E0F13-982F-4ECD-88CC-4A5BD0408F35}" dt="2023-03-08T16:05:51.627" v="11" actId="20577"/>
            <ac:spMkLst>
              <pc:docMk/>
              <pc:sldMasterMk cId="3058975864" sldId="2147483648"/>
              <pc:sldLayoutMk cId="2790084855" sldId="2147483650"/>
              <ac:spMk id="10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100" y="1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003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100" y="8893003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2" tIns="46966" rIns="93932" bIns="4696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2" tIns="46966" rIns="93932" bIns="4696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0769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391400" y="6553200"/>
            <a:ext cx="1219200" cy="2206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/>
              <a:t>April 2023</a:t>
            </a:r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578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project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Project Update</a:t>
            </a:r>
          </a:p>
          <a:p>
            <a:r>
              <a:rPr lang="en-US" sz="2400" b="1" dirty="0"/>
              <a:t> </a:t>
            </a:r>
          </a:p>
          <a:p>
            <a:endParaRPr lang="en-US" dirty="0"/>
          </a:p>
          <a:p>
            <a:r>
              <a:rPr lang="en-US" dirty="0"/>
              <a:t>April 13, 2023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Troy Anderson</a:t>
            </a:r>
          </a:p>
          <a:p>
            <a:r>
              <a:rPr lang="en-US" dirty="0"/>
              <a:t>ERCOT Portfolio Management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90600" y="1066800"/>
            <a:ext cx="7772400" cy="5181600"/>
          </a:xfrm>
        </p:spPr>
        <p:txBody>
          <a:bodyPr/>
          <a:lstStyle/>
          <a:p>
            <a:pPr lvl="1">
              <a:tabLst>
                <a:tab pos="2117725" algn="l"/>
              </a:tabLst>
            </a:pPr>
            <a:r>
              <a:rPr lang="en-US" sz="1800" dirty="0"/>
              <a:t>Recent / Upcoming Project Highlights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2023 Release Targets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Additional Project Status Information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Priority/Rank Options for Revision Requests with Impacts</a:t>
            </a:r>
          </a:p>
          <a:p>
            <a:pPr lvl="2">
              <a:tabLst>
                <a:tab pos="2117725" algn="l"/>
                <a:tab pos="2511425" algn="l"/>
              </a:tabLst>
            </a:pPr>
            <a:r>
              <a:rPr lang="en-US" sz="1600" i="1" dirty="0"/>
              <a:t>None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Technology Working Group (TWG)</a:t>
            </a:r>
          </a:p>
          <a:p>
            <a:pPr lvl="2">
              <a:tabLst>
                <a:tab pos="2117725" algn="l"/>
              </a:tabLst>
            </a:pPr>
            <a:r>
              <a:rPr lang="en-US" sz="1600" i="1" dirty="0"/>
              <a:t>Next meeting scheduled for 4/27/2023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295400" y="6349323"/>
            <a:ext cx="7467600" cy="2800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400" b="0" dirty="0">
                <a:solidFill>
                  <a:srgbClr val="FF0000"/>
                </a:solidFill>
              </a:rPr>
              <a:t>Location of Revision Request Project Information: </a:t>
            </a:r>
            <a:r>
              <a:rPr lang="en-US" sz="1400" b="0" dirty="0">
                <a:hlinkClick r:id="rId3"/>
              </a:rPr>
              <a:t>http://www.ercot.com/services/projects</a:t>
            </a:r>
            <a:endParaRPr lang="en-US" sz="14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100" b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319882"/>
            <a:ext cx="4343400" cy="4421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chemeClr val="accent1"/>
                </a:solidFill>
              </a:rPr>
              <a:t>Project Update Agenda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5943600" cy="470111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Recent / Upcoming Project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4419600"/>
          </a:xfrm>
        </p:spPr>
        <p:txBody>
          <a:bodyPr/>
          <a:lstStyle/>
          <a:p>
            <a:pPr>
              <a:tabLst>
                <a:tab pos="1889125" algn="l"/>
                <a:tab pos="2225675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2023 June Release – </a:t>
            </a:r>
            <a:r>
              <a:rPr lang="en-US" sz="1600" b="1" dirty="0">
                <a:latin typeface="Arial" panose="020B0604020202020204" pitchFamily="34" charset="0"/>
              </a:rPr>
              <a:t>R3</a:t>
            </a:r>
            <a:r>
              <a:rPr lang="en-US" sz="1600" dirty="0">
                <a:latin typeface="Arial" panose="020B0604020202020204" pitchFamily="34" charset="0"/>
              </a:rPr>
              <a:t> – 6/6/2023-6/8/2023	</a:t>
            </a:r>
            <a:r>
              <a:rPr lang="en-US" sz="1600" i="1" dirty="0"/>
              <a:t>In Flight</a:t>
            </a:r>
            <a:endParaRPr lang="en-US" sz="1800" i="1" dirty="0"/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lang="en-US" sz="1400" dirty="0"/>
              <a:t>NPRR863	</a:t>
            </a:r>
            <a:r>
              <a:rPr lang="en-US" sz="1400" kern="0" dirty="0"/>
              <a:t>– Creation of ERCOT Contingency Reserve Service (ECRS) and Revisions to 			Responsive Reserve</a:t>
            </a:r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lang="en-US" sz="1400" dirty="0"/>
              <a:t>NPRR1085	</a:t>
            </a:r>
            <a:r>
              <a:rPr lang="en-US" sz="1400" kern="0" dirty="0"/>
              <a:t>– Ensuring Continuous Validity of PRC and Dispatch through Timely Changes to 		Resource Telemetry and COPs</a:t>
            </a:r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lang="en-US" sz="1400" dirty="0"/>
              <a:t>NPRR1096(b)	</a:t>
            </a:r>
            <a:r>
              <a:rPr lang="en-US" sz="1400" kern="0" dirty="0"/>
              <a:t>– Require Sustained Two-Hour Capability for ECRS</a:t>
            </a:r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lang="en-US" sz="1400" kern="0" dirty="0"/>
              <a:t>NPRR1148	– Language Cleanup Related to ERCOT Contingency Reserve Service (ECRS)</a:t>
            </a:r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lang="en-US" sz="1400" kern="0" dirty="0"/>
              <a:t>OBDRR043	– Related to NPRR1148, Language Cleanup Related to ECRS</a:t>
            </a:r>
          </a:p>
          <a:p>
            <a:pPr lvl="2">
              <a:tabLst>
                <a:tab pos="1889125" algn="l"/>
                <a:tab pos="2225675" algn="l"/>
                <a:tab pos="7199313" algn="l"/>
              </a:tabLst>
            </a:pPr>
            <a:endParaRPr lang="en-US" sz="1300" kern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2254740" y="6363172"/>
            <a:ext cx="5257800" cy="3877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Note:  Projected Go-Live dates are subject to change.</a:t>
            </a:r>
            <a:br>
              <a:rPr lang="en-US" sz="1200" b="0" dirty="0"/>
            </a:br>
            <a:r>
              <a:rPr lang="en-US" sz="1200" b="0" dirty="0"/>
              <a:t>Please watch for market notices as the effective dates approach.</a:t>
            </a:r>
          </a:p>
        </p:txBody>
      </p:sp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229600" cy="527613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2023 Release Targets – Approved NPRRs / SCRs / xGRRs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590890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6002529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43195" y="559572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release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etc.:</a:t>
            </a:r>
            <a:r>
              <a:rPr kumimoji="0" lang="en-US" sz="7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2870405"/>
              </p:ext>
            </p:extLst>
          </p:nvPr>
        </p:nvGraphicFramePr>
        <p:xfrm>
          <a:off x="160280" y="798447"/>
          <a:ext cx="8839200" cy="2878417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83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1/31 – 2/2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3/28 – 3/30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6/6 – 6/8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7/25 – 7/27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10/3 – 10/5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12/5 – 12/7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46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NPRR1020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(a)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ECRS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(NPRR863)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NPRR1085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NPRR1096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NPRR1148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OBDRR043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SCR789 </a:t>
                      </a:r>
                      <a:r>
                        <a: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Ph2</a:t>
                      </a: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NPRR945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NPRR962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NPRR1154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SCR807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Securitization Phase 2A – Maine  Invoice and Credit Exposure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NPRR1092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EMS Upgrade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194363" y="5596382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60867" y="79779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806036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R2</a:t>
            </a:r>
            <a:endParaRPr lang="en-US" sz="1400" b="1" dirty="0"/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79616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R3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79743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R6</a:t>
            </a:r>
            <a:endParaRPr lang="en-US" sz="1400" b="1" dirty="0"/>
          </a:p>
        </p:txBody>
      </p:sp>
      <p:sp>
        <p:nvSpPr>
          <p:cNvPr id="27" name="TextBox 12">
            <a:extLst>
              <a:ext uri="{FF2B5EF4-FFF2-40B4-BE49-F238E27FC236}">
                <a16:creationId xmlns:a16="http://schemas.microsoft.com/office/drawing/2014/main" id="{91228DEC-7DCD-4F3E-B94B-ED94A1A587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1" y="3333897"/>
            <a:ext cx="4951770" cy="2769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EMS Upgrade Freeze – </a:t>
            </a:r>
            <a:r>
              <a:rPr lang="en-US" sz="1200" b="0" dirty="0"/>
              <a:t>May 2023 – Jan. 2024</a:t>
            </a:r>
          </a:p>
        </p:txBody>
      </p:sp>
      <p:sp>
        <p:nvSpPr>
          <p:cNvPr id="38" name="TextBox 21">
            <a:extLst>
              <a:ext uri="{FF2B5EF4-FFF2-40B4-BE49-F238E27FC236}">
                <a16:creationId xmlns:a16="http://schemas.microsoft.com/office/drawing/2014/main" id="{1FF61AC0-C7DB-4A25-AADC-B7C5E8C0B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0115" y="5604454"/>
            <a:ext cx="2505302" cy="46166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NPRR1020(a) – EPS Metering portion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>
                <a:solidFill>
                  <a:srgbClr val="FF0000"/>
                </a:solidFill>
              </a:rPr>
              <a:t>NPRR1092(b) – Limit RUC Opt-Out Provision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NPRR1096(b) – ECRS portion</a:t>
            </a:r>
          </a:p>
        </p:txBody>
      </p:sp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BB347731-9DCF-4A6B-84CF-377681286A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7888894"/>
              </p:ext>
            </p:extLst>
          </p:nvPr>
        </p:nvGraphicFramePr>
        <p:xfrm>
          <a:off x="176358" y="5184590"/>
          <a:ext cx="8799059" cy="365760"/>
        </p:xfrm>
        <a:graphic>
          <a:graphicData uri="http://schemas.openxmlformats.org/drawingml/2006/table">
            <a:tbl>
              <a:tblPr firstRow="1" bandRow="1"/>
              <a:tblGrid>
                <a:gridCol w="5094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89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3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TBD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484,825(b),826,829,841,857,879,885,904,918,930,936,941,963,965,975,987,995,1004,1006,1007,1019,1023,1026,1030,1032,1034,1057, 1077,1105, 1111,1128,1131,1136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799,805,810,813,818,819,822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PGRRs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066,076,088,091,094,099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OBDRR009,OBDRR017,RRGRR028</a:t>
                      </a:r>
                      <a:endParaRPr lang="en-US" sz="900" b="0" strike="sng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0" name="TextBox 49">
            <a:extLst>
              <a:ext uri="{FF2B5EF4-FFF2-40B4-BE49-F238E27FC236}">
                <a16:creationId xmlns:a16="http://schemas.microsoft.com/office/drawing/2014/main" id="{0F180DDC-31F0-4FDE-9149-5350629C28EA}"/>
              </a:ext>
            </a:extLst>
          </p:cNvPr>
          <p:cNvSpPr txBox="1"/>
          <p:nvPr/>
        </p:nvSpPr>
        <p:spPr>
          <a:xfrm>
            <a:off x="1276786" y="1306854"/>
            <a:ext cx="370549" cy="17620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5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CBAE244-09AA-489A-8D85-C1603BFB5D1C}"/>
              </a:ext>
            </a:extLst>
          </p:cNvPr>
          <p:cNvSpPr txBox="1"/>
          <p:nvPr/>
        </p:nvSpPr>
        <p:spPr>
          <a:xfrm>
            <a:off x="2806558" y="1368642"/>
            <a:ext cx="3705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3FABC49-64BA-4341-9620-8FAE27F64974}"/>
              </a:ext>
            </a:extLst>
          </p:cNvPr>
          <p:cNvSpPr txBox="1"/>
          <p:nvPr/>
        </p:nvSpPr>
        <p:spPr>
          <a:xfrm>
            <a:off x="4256524" y="1306767"/>
            <a:ext cx="370549" cy="1677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5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77FB7AA-0425-4ECC-9149-91187034677E}"/>
              </a:ext>
            </a:extLst>
          </p:cNvPr>
          <p:cNvSpPr txBox="1"/>
          <p:nvPr/>
        </p:nvSpPr>
        <p:spPr>
          <a:xfrm>
            <a:off x="7150298" y="1304620"/>
            <a:ext cx="370549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I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694C33D-5A6E-4835-8D60-5683CF0A7FFE}"/>
              </a:ext>
            </a:extLst>
          </p:cNvPr>
          <p:cNvSpPr txBox="1"/>
          <p:nvPr/>
        </p:nvSpPr>
        <p:spPr>
          <a:xfrm>
            <a:off x="8678397" y="1371600"/>
            <a:ext cx="3705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479C2DE-7FC2-4409-B720-81664285021C}"/>
              </a:ext>
            </a:extLst>
          </p:cNvPr>
          <p:cNvSpPr txBox="1"/>
          <p:nvPr/>
        </p:nvSpPr>
        <p:spPr>
          <a:xfrm>
            <a:off x="8662477" y="1631339"/>
            <a:ext cx="416949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8" name="TextBox 12">
            <a:extLst>
              <a:ext uri="{FF2B5EF4-FFF2-40B4-BE49-F238E27FC236}">
                <a16:creationId xmlns:a16="http://schemas.microsoft.com/office/drawing/2014/main" id="{086159DC-2D1C-470F-8874-21F198816B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3741" y="2673013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11/15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A0ADDBF-EB41-4850-814F-88AF8881525B}"/>
              </a:ext>
            </a:extLst>
          </p:cNvPr>
          <p:cNvSpPr txBox="1"/>
          <p:nvPr/>
        </p:nvSpPr>
        <p:spPr>
          <a:xfrm>
            <a:off x="2799724" y="1299709"/>
            <a:ext cx="370549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7" name="TextBox 12">
            <a:extLst>
              <a:ext uri="{FF2B5EF4-FFF2-40B4-BE49-F238E27FC236}">
                <a16:creationId xmlns:a16="http://schemas.microsoft.com/office/drawing/2014/main" id="{A0B95E67-5918-4A23-AE00-6AC2416D33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5456" y="2314420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July</a:t>
            </a:r>
            <a:endParaRPr lang="en-US" sz="1200" kern="0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2B2A94E-A5B3-4CF6-AAE2-12971C5EFBF2}"/>
              </a:ext>
            </a:extLst>
          </p:cNvPr>
          <p:cNvSpPr txBox="1"/>
          <p:nvPr/>
        </p:nvSpPr>
        <p:spPr>
          <a:xfrm>
            <a:off x="5676610" y="1287617"/>
            <a:ext cx="370549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i="1" kern="0" dirty="0">
                <a:solidFill>
                  <a:srgbClr val="000000"/>
                </a:solidFill>
              </a:rPr>
              <a:t> 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  <a:endParaRPr lang="en-US" sz="1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54A7A9A-DF72-492F-B666-A36BEEF9A9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946" y="3776025"/>
            <a:ext cx="8098531" cy="1282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933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0214"/>
            <a:ext cx="5715000" cy="518318"/>
          </a:xfrm>
        </p:spPr>
        <p:txBody>
          <a:bodyPr/>
          <a:lstStyle/>
          <a:p>
            <a:r>
              <a:rPr lang="en-US" sz="2400" dirty="0"/>
              <a:t>Additional Project Status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7971287"/>
              </p:ext>
            </p:extLst>
          </p:nvPr>
        </p:nvGraphicFramePr>
        <p:xfrm>
          <a:off x="152400" y="784283"/>
          <a:ext cx="8839200" cy="54671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324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Revision Request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Project Phase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Additional Detail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32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NPRR1095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SCR817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SCR823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defTabSz="228600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Texas SET V5.0 Changes</a:t>
                      </a:r>
                    </a:p>
                    <a:p>
                      <a:pPr algn="l" defTabSz="228600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MarkeTrak Validation Revisions Aligning w/TX SET 5.0</a:t>
                      </a:r>
                    </a:p>
                    <a:p>
                      <a:pPr algn="l" defTabSz="228600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ERCOT Mass System “County Name” File Updates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Execution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Expected completion in late 2024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20624262"/>
                  </a:ext>
                </a:extLst>
              </a:tr>
              <a:tr h="31367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NPRR962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Publish Approved DC Tie Schedules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Approved to start in May 2023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80732786"/>
                  </a:ext>
                </a:extLst>
              </a:tr>
              <a:tr h="31367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Load Distribution Factor Process Update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Mid-2023 start candidate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0756942"/>
                  </a:ext>
                </a:extLst>
              </a:tr>
              <a:tr h="31367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NPRR1006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Update RT On-Line Reliability Deployment Price Adder Inputs to Match Actual Data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On Hold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Assessing restart date options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26277214"/>
                  </a:ext>
                </a:extLst>
              </a:tr>
              <a:tr h="31367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Limit RUC Opt-Out Provision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Approved to start in June/July 2023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6441889"/>
                  </a:ext>
                </a:extLst>
              </a:tr>
              <a:tr h="2376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NPRR1128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Allow FFR Procurement up to FFR Limit Without Proration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Assessing start date options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2023 candidate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2580647"/>
                  </a:ext>
                </a:extLst>
              </a:tr>
              <a:tr h="2376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NPRR1131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Controllable Load Resource Participation in Non-Spin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Assessing start date options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2023 candidate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6628470"/>
                  </a:ext>
                </a:extLst>
              </a:tr>
              <a:tr h="2376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NPRR1136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Updates to Language Regarding a QSE Moving Ancillary Service Responsibility Between Resources</a:t>
                      </a:r>
                      <a:endParaRPr lang="en-US" sz="12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Mid-2023 start candidate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53358198"/>
                  </a:ext>
                </a:extLst>
              </a:tr>
              <a:tr h="2376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SCR819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NPRR1111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Improving IRR Control to Manage GTC Stability Limits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2023 candidate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04213093"/>
                  </a:ext>
                </a:extLst>
              </a:tr>
              <a:tr h="2376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SCR820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Operator Real-Time Messaging During Emergency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Initiation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Project to start in </a:t>
                      </a:r>
                      <a:r>
                        <a:rPr lang="en-US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April</a:t>
                      </a: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2023 –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Go-Live target is TBD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98662761"/>
                  </a:ext>
                </a:extLst>
              </a:tr>
              <a:tr h="2376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SCR822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Create Daily Energy Storage Integration Report and Dashboard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Evaluating 2023 project start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84855098"/>
                  </a:ext>
                </a:extLst>
              </a:tr>
            </a:tbl>
          </a:graphicData>
        </a:graphic>
      </p:graphicFrame>
      <p:sp>
        <p:nvSpPr>
          <p:cNvPr id="6" name="TextBox 23">
            <a:extLst>
              <a:ext uri="{FF2B5EF4-FFF2-40B4-BE49-F238E27FC236}">
                <a16:creationId xmlns:a16="http://schemas.microsoft.com/office/drawing/2014/main" id="{07D12ECD-0303-4E19-9FF9-0FD6F77D1E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6341565"/>
            <a:ext cx="2438400" cy="246221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updates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298DC86-0BFA-4A88-962B-7A06F8E679C1}"/>
              </a:ext>
            </a:extLst>
          </p:cNvPr>
          <p:cNvSpPr txBox="1">
            <a:spLocks/>
          </p:cNvSpPr>
          <p:nvPr/>
        </p:nvSpPr>
        <p:spPr>
          <a:xfrm>
            <a:off x="7581020" y="340380"/>
            <a:ext cx="1275272" cy="32568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/>
              <a:t>Page 1 of 2</a:t>
            </a:r>
          </a:p>
        </p:txBody>
      </p:sp>
    </p:spTree>
    <p:extLst>
      <p:ext uri="{BB962C8B-B14F-4D97-AF65-F5344CB8AC3E}">
        <p14:creationId xmlns:p14="http://schemas.microsoft.com/office/powerpoint/2010/main" val="2944727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0214"/>
            <a:ext cx="5715000" cy="518318"/>
          </a:xfrm>
        </p:spPr>
        <p:txBody>
          <a:bodyPr/>
          <a:lstStyle/>
          <a:p>
            <a:r>
              <a:rPr lang="en-US" sz="2400" dirty="0"/>
              <a:t>Additional Project Status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1443777"/>
              </p:ext>
            </p:extLst>
          </p:nvPr>
        </p:nvGraphicFramePr>
        <p:xfrm>
          <a:off x="152400" y="782082"/>
          <a:ext cx="8839200" cy="5244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324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Revision Request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Project Phase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Additional Detail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367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NPRR1007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SCED Postings Gray-boxed in Section 3.2.5(4)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Publication of Resource and Load Information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Potential implementation of the gray box in this section, specifically the increasing of granularity for SCED disclosure reporting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Evaluating a 2023 start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0624262"/>
                  </a:ext>
                </a:extLst>
              </a:tr>
              <a:tr h="5366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NPRR1164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RRGRR033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Black Start and Isochronous Control Capable Identification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Q2 2023 start candidate for next bundle of RIOO enhancements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Still in stakeholder process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56582386"/>
                  </a:ext>
                </a:extLst>
              </a:tr>
              <a:tr h="5366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RRGRR032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Related to NPRR1132, Communicate Operating Limitations during Cold and Hot Weather Conditions</a:t>
                      </a:r>
                      <a:endParaRPr lang="en-US" sz="1000" strike="noStrike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Q2 2023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start candidate for next bundle of RIOO enhancements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086766"/>
                  </a:ext>
                </a:extLst>
              </a:tr>
              <a:tr h="5366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NPRR1153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ERCOT Fee Schedule Changes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Q2 2023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start candidate for next bundle of RIOO enhancements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96655977"/>
                  </a:ext>
                </a:extLst>
              </a:tr>
              <a:tr h="5366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PGRR103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Establish Time Limit for Generator Commissioning Following Approval to Synchronize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Q2 2023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start candidate for next bundle of RIOO enhancements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Still in stakeholder process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40655210"/>
                  </a:ext>
                </a:extLst>
              </a:tr>
            </a:tbl>
          </a:graphicData>
        </a:graphic>
      </p:graphicFrame>
      <p:sp>
        <p:nvSpPr>
          <p:cNvPr id="6" name="TextBox 23">
            <a:extLst>
              <a:ext uri="{FF2B5EF4-FFF2-40B4-BE49-F238E27FC236}">
                <a16:creationId xmlns:a16="http://schemas.microsoft.com/office/drawing/2014/main" id="{07D12ECD-0303-4E19-9FF9-0FD6F77D1E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6500" y="6356269"/>
            <a:ext cx="2438400" cy="246221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updates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298DC86-0BFA-4A88-962B-7A06F8E679C1}"/>
              </a:ext>
            </a:extLst>
          </p:cNvPr>
          <p:cNvSpPr txBox="1">
            <a:spLocks/>
          </p:cNvSpPr>
          <p:nvPr/>
        </p:nvSpPr>
        <p:spPr>
          <a:xfrm>
            <a:off x="7581020" y="340380"/>
            <a:ext cx="1275272" cy="32568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/>
              <a:t>Page 2 of 2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81574CF-9DD2-48CF-8E51-2D1EE57F9E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6161" y="1981200"/>
            <a:ext cx="4519078" cy="1377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210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97022"/>
            <a:ext cx="8229600" cy="518318"/>
          </a:xfrm>
        </p:spPr>
        <p:txBody>
          <a:bodyPr/>
          <a:lstStyle/>
          <a:p>
            <a:r>
              <a:rPr lang="en-US" sz="2200" dirty="0"/>
              <a:t>Priority / Rank Options for Revision Requests with Impacts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436374"/>
              </p:ext>
            </p:extLst>
          </p:nvPr>
        </p:nvGraphicFramePr>
        <p:xfrm>
          <a:off x="89933" y="1208166"/>
          <a:ext cx="8955921" cy="15822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1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118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59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Revision Request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Priority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Rank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Comments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043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NPRR1156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Priority Revision Request Process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&lt;$10k O&amp;M, 1-2 weeks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Impacted Systems: ERCOT.com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 project required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1271996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5961141"/>
              </p:ext>
            </p:extLst>
          </p:nvPr>
        </p:nvGraphicFramePr>
        <p:xfrm>
          <a:off x="3769749" y="990600"/>
          <a:ext cx="1645404" cy="291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4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14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Options for…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23"/>
          <p:cNvSpPr txBox="1">
            <a:spLocks noChangeArrowheads="1"/>
          </p:cNvSpPr>
          <p:nvPr/>
        </p:nvSpPr>
        <p:spPr bwMode="auto">
          <a:xfrm>
            <a:off x="3075365" y="6095812"/>
            <a:ext cx="3034172" cy="52322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>
                <a:solidFill>
                  <a:srgbClr val="000000"/>
                </a:solidFill>
              </a:rPr>
              <a:t>PPL Rank Information</a:t>
            </a:r>
            <a:endParaRPr kumimoji="0" lang="en-US" sz="1000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2023 Rank in Business Strategy 	= 3800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Rank in Regulatory	=   360</a:t>
            </a:r>
          </a:p>
        </p:txBody>
      </p:sp>
    </p:spTree>
    <p:extLst>
      <p:ext uri="{BB962C8B-B14F-4D97-AF65-F5344CB8AC3E}">
        <p14:creationId xmlns:p14="http://schemas.microsoft.com/office/powerpoint/2010/main" val="135025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67056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Technology Working Group (TWG)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C7C0899-E457-4E0E-9843-38E0B3739B05}"/>
              </a:ext>
            </a:extLst>
          </p:cNvPr>
          <p:cNvSpPr txBox="1">
            <a:spLocks/>
          </p:cNvSpPr>
          <p:nvPr/>
        </p:nvSpPr>
        <p:spPr>
          <a:xfrm>
            <a:off x="396240" y="1295400"/>
            <a:ext cx="6477000" cy="838200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TWG meeting to be held on 4/27/2023</a:t>
            </a:r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www.w3.org/XML/1998/namespace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459621</TotalTime>
  <Words>909</Words>
  <Application>Microsoft Office PowerPoint</Application>
  <PresentationFormat>On-screen Show (4:3)</PresentationFormat>
  <Paragraphs>334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Courier New</vt:lpstr>
      <vt:lpstr>1_Custom Design</vt:lpstr>
      <vt:lpstr>Office Theme</vt:lpstr>
      <vt:lpstr>Custom Design</vt:lpstr>
      <vt:lpstr>PowerPoint Presentation</vt:lpstr>
      <vt:lpstr>PowerPoint Presentation</vt:lpstr>
      <vt:lpstr>Recent / Upcoming Project Highlights</vt:lpstr>
      <vt:lpstr>2023 Release Targets – Approved NPRRs / SCRs / xGRRs </vt:lpstr>
      <vt:lpstr>Additional Project Status Information</vt:lpstr>
      <vt:lpstr>Additional Project Status Information</vt:lpstr>
      <vt:lpstr>Priority / Rank Options for Revision Requests with Impacts</vt:lpstr>
      <vt:lpstr>Technology Working Group (TWG)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3110</cp:revision>
  <cp:lastPrinted>2022-08-13T23:36:00Z</cp:lastPrinted>
  <dcterms:created xsi:type="dcterms:W3CDTF">2016-01-21T15:20:31Z</dcterms:created>
  <dcterms:modified xsi:type="dcterms:W3CDTF">2023-04-11T19:08:54Z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